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Default Extension="xx&amp;_nc_gid=G6QyGbzWC6WWrjj2fhJZPA&amp;_nc_ss=7a2a8&amp;oh=00_AQID0kYR4F7WYe1NNbLw_8ObpYOP_tdeGYuvSOXCxZvbYg&amp;oe=6AA73E03"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3"/>
  </p:notesMasterIdLst>
  <p:sldIdLst>
    <p:sldId id="834" r:id="rId2"/>
    <p:sldId id="835" r:id="rId3"/>
    <p:sldId id="346" r:id="rId4"/>
    <p:sldId id="260" r:id="rId5"/>
    <p:sldId id="347" r:id="rId6"/>
    <p:sldId id="348" r:id="rId7"/>
    <p:sldId id="262" r:id="rId8"/>
    <p:sldId id="310" r:id="rId9"/>
    <p:sldId id="839" r:id="rId10"/>
    <p:sldId id="363" r:id="rId11"/>
    <p:sldId id="270" r:id="rId12"/>
    <p:sldId id="263" r:id="rId13"/>
    <p:sldId id="264" r:id="rId14"/>
    <p:sldId id="265" r:id="rId15"/>
    <p:sldId id="266" r:id="rId16"/>
    <p:sldId id="267" r:id="rId17"/>
    <p:sldId id="268" r:id="rId18"/>
    <p:sldId id="271" r:id="rId19"/>
    <p:sldId id="272" r:id="rId20"/>
    <p:sldId id="273" r:id="rId21"/>
    <p:sldId id="311" r:id="rId22"/>
    <p:sldId id="840" r:id="rId23"/>
    <p:sldId id="274" r:id="rId24"/>
    <p:sldId id="362" r:id="rId25"/>
    <p:sldId id="291" r:id="rId26"/>
    <p:sldId id="293" r:id="rId27"/>
    <p:sldId id="364" r:id="rId28"/>
    <p:sldId id="325" r:id="rId29"/>
    <p:sldId id="332" r:id="rId30"/>
    <p:sldId id="841" r:id="rId31"/>
    <p:sldId id="299" r:id="rId32"/>
    <p:sldId id="300" r:id="rId33"/>
    <p:sldId id="302" r:id="rId34"/>
    <p:sldId id="301" r:id="rId35"/>
    <p:sldId id="303" r:id="rId36"/>
    <p:sldId id="842" r:id="rId37"/>
    <p:sldId id="344" r:id="rId38"/>
    <p:sldId id="341" r:id="rId39"/>
    <p:sldId id="360" r:id="rId40"/>
    <p:sldId id="782" r:id="rId41"/>
    <p:sldId id="778" r:id="rId42"/>
  </p:sldIdLst>
  <p:sldSz cx="12192000" cy="6858000"/>
  <p:notesSz cx="6991350" cy="9282113"/>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3">
          <p15:clr>
            <a:srgbClr val="A4A3A4"/>
          </p15:clr>
        </p15:guide>
        <p15:guide id="2" pos="220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4AA5"/>
    <a:srgbClr val="5D6D7C"/>
    <a:srgbClr val="1D3B4A"/>
    <a:srgbClr val="1F3D4A"/>
    <a:srgbClr val="018095"/>
    <a:srgbClr val="6666FF"/>
    <a:srgbClr val="FCE011"/>
    <a:srgbClr val="E1D399"/>
    <a:srgbClr val="432A61"/>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40" autoAdjust="0"/>
    <p:restoredTop sz="95110" autoAdjust="0"/>
  </p:normalViewPr>
  <p:slideViewPr>
    <p:cSldViewPr>
      <p:cViewPr>
        <p:scale>
          <a:sx n="100" d="100"/>
          <a:sy n="100" d="100"/>
        </p:scale>
        <p:origin x="1266" y="22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2484" y="-84"/>
      </p:cViewPr>
      <p:guideLst>
        <p:guide orient="horz" pos="2923"/>
        <p:guide pos="220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0" y="0"/>
            <a:ext cx="3048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0179" name="Rectangle 3"/>
          <p:cNvSpPr>
            <a:spLocks noGrp="1" noChangeArrowheads="1"/>
          </p:cNvSpPr>
          <p:nvPr>
            <p:ph type="dt" idx="1"/>
          </p:nvPr>
        </p:nvSpPr>
        <p:spPr bwMode="auto">
          <a:xfrm>
            <a:off x="3962400" y="0"/>
            <a:ext cx="3048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052" name="Rectangle 4"/>
          <p:cNvSpPr>
            <a:spLocks noGrp="1" noRot="1" noChangeAspect="1" noChangeArrowheads="1" noTextEdit="1"/>
          </p:cNvSpPr>
          <p:nvPr>
            <p:ph type="sldImg" idx="2"/>
          </p:nvPr>
        </p:nvSpPr>
        <p:spPr bwMode="auto">
          <a:xfrm>
            <a:off x="352425" y="685800"/>
            <a:ext cx="6229350" cy="3505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1" name="Rectangle 5"/>
          <p:cNvSpPr>
            <a:spLocks noGrp="1" noChangeArrowheads="1"/>
          </p:cNvSpPr>
          <p:nvPr>
            <p:ph type="body" sz="quarter" idx="3"/>
          </p:nvPr>
        </p:nvSpPr>
        <p:spPr bwMode="auto">
          <a:xfrm>
            <a:off x="914400" y="4419600"/>
            <a:ext cx="518160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0182" name="Rectangle 6"/>
          <p:cNvSpPr>
            <a:spLocks noGrp="1" noChangeArrowheads="1"/>
          </p:cNvSpPr>
          <p:nvPr>
            <p:ph type="ftr" sz="quarter" idx="4"/>
          </p:nvPr>
        </p:nvSpPr>
        <p:spPr bwMode="auto">
          <a:xfrm>
            <a:off x="0" y="8839200"/>
            <a:ext cx="3048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0183" name="Rectangle 7"/>
          <p:cNvSpPr>
            <a:spLocks noGrp="1" noChangeArrowheads="1"/>
          </p:cNvSpPr>
          <p:nvPr>
            <p:ph type="sldNum" sz="quarter" idx="5"/>
          </p:nvPr>
        </p:nvSpPr>
        <p:spPr bwMode="auto">
          <a:xfrm>
            <a:off x="3962400" y="8839200"/>
            <a:ext cx="3048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E0B831A-AEAF-44C2-8C3D-DCD014C9E4C5}" type="slidenum">
              <a:rPr lang="en-US" altLang="en-US"/>
              <a:pPr>
                <a:defRPr/>
              </a:pPr>
              <a:t>‹#›</a:t>
            </a:fld>
            <a:endParaRPr lang="en-US" altLang="en-US"/>
          </a:p>
        </p:txBody>
      </p:sp>
    </p:spTree>
    <p:extLst>
      <p:ext uri="{BB962C8B-B14F-4D97-AF65-F5344CB8AC3E}">
        <p14:creationId xmlns:p14="http://schemas.microsoft.com/office/powerpoint/2010/main" val="273234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xfrm>
            <a:off x="352425" y="685800"/>
            <a:ext cx="6229350" cy="3505200"/>
          </a:xfrm>
          <a:ln/>
        </p:spPr>
      </p:sp>
      <p:sp>
        <p:nvSpPr>
          <p:cNvPr id="11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1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7241CD2-7AE7-487B-A715-3F0B014E45E0}" type="slidenum">
              <a:rPr lang="en-US" altLang="en-US" sz="1200" smtClean="0"/>
              <a:pPr/>
              <a:t>5</a:t>
            </a:fld>
            <a:endParaRPr lang="en-US" altLang="en-US" sz="1200"/>
          </a:p>
        </p:txBody>
      </p:sp>
    </p:spTree>
    <p:extLst>
      <p:ext uri="{BB962C8B-B14F-4D97-AF65-F5344CB8AC3E}">
        <p14:creationId xmlns:p14="http://schemas.microsoft.com/office/powerpoint/2010/main" val="2672690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352425" y="685800"/>
            <a:ext cx="6229350" cy="3505200"/>
          </a:xfrm>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8E10F1F-181B-41D3-AD0D-FD5901CAD9F7}" type="slidenum">
              <a:rPr lang="en-US" altLang="en-US" sz="1200" smtClean="0"/>
              <a:pPr/>
              <a:t>33</a:t>
            </a:fld>
            <a:endParaRPr lang="en-US" altLang="en-US" sz="1200"/>
          </a:p>
        </p:txBody>
      </p:sp>
    </p:spTree>
    <p:extLst>
      <p:ext uri="{BB962C8B-B14F-4D97-AF65-F5344CB8AC3E}">
        <p14:creationId xmlns:p14="http://schemas.microsoft.com/office/powerpoint/2010/main" val="104403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41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509B6EA-4F2B-479E-B896-9840338C08F9}" type="slidenum">
              <a:rPr lang="en-US" altLang="en-US"/>
              <a:pPr>
                <a:defRPr/>
              </a:pPr>
              <a:t>‹#›</a:t>
            </a:fld>
            <a:endParaRPr lang="en-US" altLang="en-US"/>
          </a:p>
        </p:txBody>
      </p:sp>
    </p:spTree>
    <p:extLst>
      <p:ext uri="{BB962C8B-B14F-4D97-AF65-F5344CB8AC3E}">
        <p14:creationId xmlns:p14="http://schemas.microsoft.com/office/powerpoint/2010/main" val="1024713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8FF0CB-BDE6-433B-A680-38EB6D8158A1}" type="slidenum">
              <a:rPr lang="en-US" altLang="en-US"/>
              <a:pPr>
                <a:defRPr/>
              </a:pPr>
              <a:t>‹#›</a:t>
            </a:fld>
            <a:endParaRPr lang="en-US" altLang="en-US"/>
          </a:p>
        </p:txBody>
      </p:sp>
    </p:spTree>
    <p:extLst>
      <p:ext uri="{BB962C8B-B14F-4D97-AF65-F5344CB8AC3E}">
        <p14:creationId xmlns:p14="http://schemas.microsoft.com/office/powerpoint/2010/main" val="2710282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304800"/>
            <a:ext cx="2590800" cy="579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304800"/>
            <a:ext cx="75692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29943F3-8B62-4415-975A-99FF1EFA7482}" type="slidenum">
              <a:rPr lang="en-US" altLang="en-US"/>
              <a:pPr>
                <a:defRPr/>
              </a:pPr>
              <a:t>‹#›</a:t>
            </a:fld>
            <a:endParaRPr lang="en-US" altLang="en-US"/>
          </a:p>
        </p:txBody>
      </p:sp>
    </p:spTree>
    <p:extLst>
      <p:ext uri="{BB962C8B-B14F-4D97-AF65-F5344CB8AC3E}">
        <p14:creationId xmlns:p14="http://schemas.microsoft.com/office/powerpoint/2010/main" val="3863253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7D55DDA-2C7A-4AA6-8BD6-DEA7A4FA7250}" type="slidenum">
              <a:rPr lang="en-US" altLang="en-US"/>
              <a:pPr>
                <a:defRPr/>
              </a:pPr>
              <a:t>‹#›</a:t>
            </a:fld>
            <a:endParaRPr lang="en-US" altLang="en-US"/>
          </a:p>
        </p:txBody>
      </p:sp>
    </p:spTree>
    <p:extLst>
      <p:ext uri="{BB962C8B-B14F-4D97-AF65-F5344CB8AC3E}">
        <p14:creationId xmlns:p14="http://schemas.microsoft.com/office/powerpoint/2010/main" val="49967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C7D96BE-786D-46B9-8D5E-36A2F46AFF76}" type="slidenum">
              <a:rPr lang="en-US" altLang="en-US"/>
              <a:pPr>
                <a:defRPr/>
              </a:pPr>
              <a:t>‹#›</a:t>
            </a:fld>
            <a:endParaRPr lang="en-US" altLang="en-US"/>
          </a:p>
        </p:txBody>
      </p:sp>
    </p:spTree>
    <p:extLst>
      <p:ext uri="{BB962C8B-B14F-4D97-AF65-F5344CB8AC3E}">
        <p14:creationId xmlns:p14="http://schemas.microsoft.com/office/powerpoint/2010/main" val="1965406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3E1CB67-1BF8-46FA-909F-E7B427DBBE0E}" type="slidenum">
              <a:rPr lang="en-US" altLang="en-US"/>
              <a:pPr>
                <a:defRPr/>
              </a:pPr>
              <a:t>‹#›</a:t>
            </a:fld>
            <a:endParaRPr lang="en-US" altLang="en-US"/>
          </a:p>
        </p:txBody>
      </p:sp>
    </p:spTree>
    <p:extLst>
      <p:ext uri="{BB962C8B-B14F-4D97-AF65-F5344CB8AC3E}">
        <p14:creationId xmlns:p14="http://schemas.microsoft.com/office/powerpoint/2010/main" val="4292849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2C0F4DE-9444-4A38-9164-CC51DB6EFFB3}" type="slidenum">
              <a:rPr lang="en-US" altLang="en-US"/>
              <a:pPr>
                <a:defRPr/>
              </a:pPr>
              <a:t>‹#›</a:t>
            </a:fld>
            <a:endParaRPr lang="en-US" altLang="en-US"/>
          </a:p>
        </p:txBody>
      </p:sp>
    </p:spTree>
    <p:extLst>
      <p:ext uri="{BB962C8B-B14F-4D97-AF65-F5344CB8AC3E}">
        <p14:creationId xmlns:p14="http://schemas.microsoft.com/office/powerpoint/2010/main" val="1077008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828800" y="76200"/>
            <a:ext cx="10261600" cy="1143000"/>
          </a:xfrm>
        </p:spPr>
        <p:txBody>
          <a:bodyPr/>
          <a:lstStyle>
            <a:lvl1pPr algn="l">
              <a:defRPr sz="2800"/>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FE00125-50F8-4C0C-82DD-BFE659CEC464}" type="slidenum">
              <a:rPr lang="en-US" altLang="en-US"/>
              <a:pPr>
                <a:defRPr/>
              </a:pPr>
              <a:t>‹#›</a:t>
            </a:fld>
            <a:endParaRPr lang="en-US" altLang="en-US"/>
          </a:p>
        </p:txBody>
      </p:sp>
    </p:spTree>
    <p:extLst>
      <p:ext uri="{BB962C8B-B14F-4D97-AF65-F5344CB8AC3E}">
        <p14:creationId xmlns:p14="http://schemas.microsoft.com/office/powerpoint/2010/main" val="4041849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B906DCC-3C9A-4C7B-A5B6-CD4CBD62232B}" type="slidenum">
              <a:rPr lang="en-US" altLang="en-US"/>
              <a:pPr>
                <a:defRPr/>
              </a:pPr>
              <a:t>‹#›</a:t>
            </a:fld>
            <a:endParaRPr lang="en-US" altLang="en-US"/>
          </a:p>
        </p:txBody>
      </p:sp>
    </p:spTree>
    <p:extLst>
      <p:ext uri="{BB962C8B-B14F-4D97-AF65-F5344CB8AC3E}">
        <p14:creationId xmlns:p14="http://schemas.microsoft.com/office/powerpoint/2010/main" val="1530287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418BCCE-F68B-4539-9C5B-F5416F153B56}" type="slidenum">
              <a:rPr lang="en-US" altLang="en-US"/>
              <a:pPr>
                <a:defRPr/>
              </a:pPr>
              <a:t>‹#›</a:t>
            </a:fld>
            <a:endParaRPr lang="en-US" altLang="en-US"/>
          </a:p>
        </p:txBody>
      </p:sp>
    </p:spTree>
    <p:extLst>
      <p:ext uri="{BB962C8B-B14F-4D97-AF65-F5344CB8AC3E}">
        <p14:creationId xmlns:p14="http://schemas.microsoft.com/office/powerpoint/2010/main" val="386989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50817E6-CC36-45BE-993A-886055FE7D98}" type="slidenum">
              <a:rPr lang="en-US" altLang="en-US"/>
              <a:pPr>
                <a:defRPr/>
              </a:pPr>
              <a:t>‹#›</a:t>
            </a:fld>
            <a:endParaRPr lang="en-US" altLang="en-US"/>
          </a:p>
        </p:txBody>
      </p:sp>
    </p:spTree>
    <p:extLst>
      <p:ext uri="{BB962C8B-B14F-4D97-AF65-F5344CB8AC3E}">
        <p14:creationId xmlns:p14="http://schemas.microsoft.com/office/powerpoint/2010/main" val="1874010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3048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C8269236-A3D6-458A-B508-974FF638DED5}" type="slidenum">
              <a:rPr lang="en-US" altLang="en-US"/>
              <a:pPr>
                <a:defRPr/>
              </a:pPr>
              <a:t>‹#›</a:t>
            </a:fld>
            <a:endParaRPr lang="en-US" altLang="en-US"/>
          </a:p>
        </p:txBody>
      </p:sp>
      <p:sp>
        <p:nvSpPr>
          <p:cNvPr id="1032" name="Rectangle 2"/>
          <p:cNvSpPr>
            <a:spLocks noChangeArrowheads="1"/>
          </p:cNvSpPr>
          <p:nvPr userDrawn="1"/>
        </p:nvSpPr>
        <p:spPr bwMode="auto">
          <a:xfrm>
            <a:off x="0" y="0"/>
            <a:ext cx="12192000" cy="6858000"/>
          </a:xfrm>
          <a:prstGeom prst="rect">
            <a:avLst/>
          </a:prstGeom>
          <a:noFill/>
          <a:ln w="38100" algn="ctr">
            <a:solidFill>
              <a:srgbClr val="1F3D4A"/>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en-US" altLang="en-US" sz="240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5400">
          <a:solidFill>
            <a:schemeClr val="tx2"/>
          </a:solidFill>
          <a:latin typeface="Calibri" panose="020F0502020204030204" pitchFamily="34" charset="0"/>
          <a:ea typeface="+mj-ea"/>
          <a:cs typeface="Calibri" panose="020F0502020204030204" pitchFamily="34" charset="0"/>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Calibri" panose="020F0502020204030204" pitchFamily="34" charset="0"/>
          <a:ea typeface="+mn-ea"/>
          <a:cs typeface="Calibri" panose="020F0502020204030204" pitchFamily="34" charset="0"/>
        </a:defRPr>
      </a:lvl1pPr>
      <a:lvl2pPr marL="742950" indent="-285750" algn="l" rtl="0" eaLnBrk="0" fontAlgn="base" hangingPunct="0">
        <a:spcBef>
          <a:spcPct val="20000"/>
        </a:spcBef>
        <a:spcAft>
          <a:spcPct val="0"/>
        </a:spcAft>
        <a:buChar char="–"/>
        <a:defRPr sz="2800">
          <a:solidFill>
            <a:schemeClr val="tx1"/>
          </a:solidFill>
          <a:latin typeface="Calibri" panose="020F0502020204030204" pitchFamily="34" charset="0"/>
          <a:cs typeface="Calibri" panose="020F0502020204030204" pitchFamily="34"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cs typeface="Calibri" panose="020F0502020204030204" pitchFamily="34" charset="0"/>
        </a:defRPr>
      </a:lvl3pPr>
      <a:lvl4pPr marL="1600200" indent="-228600" algn="l"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4pPr>
      <a:lvl5pPr marL="2057400" indent="-228600" algn="l"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xx&amp;_nc_gid=G6QyGbzWC6WWrjj2fhJZPA&amp;_nc_ss=7a2a8&amp;oh=00_AQID0kYR4F7WYe1NNbLw_8ObpYOP_tdeGYuvSOXCxZvbYg&amp;oe=6AA73E03"/><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BA4980-C1BD-D872-7297-AF90F90BDD01}"/>
              </a:ext>
            </a:extLst>
          </p:cNvPr>
          <p:cNvSpPr txBox="1"/>
          <p:nvPr/>
        </p:nvSpPr>
        <p:spPr>
          <a:xfrm>
            <a:off x="1143000" y="1295400"/>
            <a:ext cx="10591800" cy="2277547"/>
          </a:xfrm>
          <a:prstGeom prst="rect">
            <a:avLst/>
          </a:prstGeom>
          <a:noFill/>
        </p:spPr>
        <p:txBody>
          <a:bodyPr wrap="square" rtlCol="0">
            <a:spAutoFit/>
          </a:bodyPr>
          <a:lstStyle/>
          <a:p>
            <a:pPr algn="ctr"/>
            <a:r>
              <a:rPr lang="en-US" sz="5400" b="1" dirty="0">
                <a:latin typeface="Calibri" panose="020F0502020204030204" pitchFamily="34" charset="0"/>
                <a:cs typeface="Calibri" panose="020F0502020204030204" pitchFamily="34" charset="0"/>
              </a:rPr>
              <a:t>The Gospel as Apologetic:</a:t>
            </a:r>
            <a:br>
              <a:rPr lang="en-US" sz="4400" b="1"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Why the message of salvation shows that Christianity is true</a:t>
            </a:r>
          </a:p>
        </p:txBody>
      </p:sp>
      <p:sp>
        <p:nvSpPr>
          <p:cNvPr id="5" name="TextBox 4">
            <a:extLst>
              <a:ext uri="{FF2B5EF4-FFF2-40B4-BE49-F238E27FC236}">
                <a16:creationId xmlns:a16="http://schemas.microsoft.com/office/drawing/2014/main" id="{D757F817-22DA-C1F4-4977-955E3420D15C}"/>
              </a:ext>
            </a:extLst>
          </p:cNvPr>
          <p:cNvSpPr txBox="1"/>
          <p:nvPr/>
        </p:nvSpPr>
        <p:spPr>
          <a:xfrm>
            <a:off x="3593831" y="3886200"/>
            <a:ext cx="5540643" cy="1569660"/>
          </a:xfrm>
          <a:prstGeom prst="rect">
            <a:avLst/>
          </a:prstGeom>
          <a:noFill/>
        </p:spPr>
        <p:txBody>
          <a:bodyPr wrap="square" rtlCol="0">
            <a:spAutoFit/>
          </a:bodyPr>
          <a:lstStyle/>
          <a:p>
            <a:pPr algn="ctr"/>
            <a:r>
              <a:rPr lang="en-US" sz="3200" dirty="0">
                <a:latin typeface="Calibri" panose="020F0502020204030204" pitchFamily="34" charset="0"/>
                <a:cs typeface="Calibri" panose="020F0502020204030204" pitchFamily="34" charset="0"/>
              </a:rPr>
              <a:t>Dr. Neil </a:t>
            </a:r>
            <a:r>
              <a:rPr lang="en-US" sz="3200" dirty="0" err="1">
                <a:latin typeface="Calibri" panose="020F0502020204030204" pitchFamily="34" charset="0"/>
                <a:cs typeface="Calibri" panose="020F0502020204030204" pitchFamily="34" charset="0"/>
              </a:rPr>
              <a:t>Shenvi</a:t>
            </a:r>
            <a:endParaRPr lang="en-US" sz="3200" dirty="0">
              <a:latin typeface="Calibri" panose="020F0502020204030204" pitchFamily="34" charset="0"/>
              <a:cs typeface="Calibri" panose="020F0502020204030204" pitchFamily="34" charset="0"/>
            </a:endParaRPr>
          </a:p>
          <a:p>
            <a:pPr algn="ctr"/>
            <a:r>
              <a:rPr lang="en-US" sz="3200" dirty="0">
                <a:latin typeface="Calibri" panose="020F0502020204030204" pitchFamily="34" charset="0"/>
                <a:cs typeface="Calibri" panose="020F0502020204030204" pitchFamily="34" charset="0"/>
              </a:rPr>
              <a:t>Fairview Baptist Church</a:t>
            </a:r>
          </a:p>
          <a:p>
            <a:pPr algn="ctr"/>
            <a:r>
              <a:rPr lang="en-US" sz="3200" dirty="0">
                <a:latin typeface="Calibri" panose="020F0502020204030204" pitchFamily="34" charset="0"/>
                <a:cs typeface="Calibri" panose="020F0502020204030204" pitchFamily="34" charset="0"/>
              </a:rPr>
              <a:t>September 12, 2026</a:t>
            </a:r>
          </a:p>
        </p:txBody>
      </p:sp>
      <p:pic>
        <p:nvPicPr>
          <p:cNvPr id="2" name="Picture 1" descr="May be an image of text that says 'Following Jesus in a Post-Christian Post- America A DISCIPLESHIP CONFERENCE Thomas Kidd Neil Shenvi Dwayne Milioni Fairview Baptist Church September 12th 9am- 3pm fairviewchurch.org/conference Registration is $20 and includes books, coffee, lunch, and donuts! Scan the QR code to register today! M FAIRVIEW រ) RARTISTOMCH r THE PILLAR NETWORK Southeastern e Southeast atieThcuankalSani म'">
            <a:extLst>
              <a:ext uri="{FF2B5EF4-FFF2-40B4-BE49-F238E27FC236}">
                <a16:creationId xmlns:a16="http://schemas.microsoft.com/office/drawing/2014/main" id="{79BBCF8F-A99A-D815-5EC4-DC05F51E345F}"/>
              </a:ext>
            </a:extLst>
          </p:cNvPr>
          <p:cNvPicPr>
            <a:picLocks noChangeAspect="1"/>
          </p:cNvPicPr>
          <p:nvPr/>
        </p:nvPicPr>
        <p:blipFill>
          <a:blip r:embed="rId2"/>
          <a:srcRect t="85302"/>
          <a:stretch>
            <a:fillRect/>
          </a:stretch>
        </p:blipFill>
        <p:spPr>
          <a:xfrm>
            <a:off x="3278103" y="5943600"/>
            <a:ext cx="6172098" cy="760492"/>
          </a:xfrm>
          <a:prstGeom prst="rect">
            <a:avLst/>
          </a:prstGeom>
        </p:spPr>
      </p:pic>
    </p:spTree>
    <p:extLst>
      <p:ext uri="{BB962C8B-B14F-4D97-AF65-F5344CB8AC3E}">
        <p14:creationId xmlns:p14="http://schemas.microsoft.com/office/powerpoint/2010/main" val="1246179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914400" y="304800"/>
            <a:ext cx="10896600" cy="1143000"/>
          </a:xfrm>
        </p:spPr>
        <p:txBody>
          <a:bodyPr/>
          <a:lstStyle/>
          <a:p>
            <a:pPr algn="l"/>
            <a:r>
              <a:rPr lang="en-US" altLang="en-US" sz="4800" dirty="0"/>
              <a:t>Comparative religion and religious hatred</a:t>
            </a:r>
          </a:p>
        </p:txBody>
      </p:sp>
      <p:pic>
        <p:nvPicPr>
          <p:cNvPr id="1638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676400"/>
            <a:ext cx="5638800" cy="49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Triggering Intensifies GIFs | Tenor">
            <a:extLst>
              <a:ext uri="{FF2B5EF4-FFF2-40B4-BE49-F238E27FC236}">
                <a16:creationId xmlns:a16="http://schemas.microsoft.com/office/drawing/2014/main" id="{868EC1F3-CA42-4C83-B7D6-C59FE2426D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608" r="5608"/>
          <a:stretch>
            <a:fillRect/>
          </a:stretch>
        </p:blipFill>
        <p:spPr bwMode="auto">
          <a:xfrm>
            <a:off x="6705600" y="1668517"/>
            <a:ext cx="5232086" cy="49354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914400" y="304800"/>
            <a:ext cx="10591800" cy="1143000"/>
          </a:xfrm>
        </p:spPr>
        <p:txBody>
          <a:bodyPr/>
          <a:lstStyle/>
          <a:p>
            <a:pPr algn="l"/>
            <a:r>
              <a:rPr lang="en-US" altLang="en-US" sz="4800" dirty="0"/>
              <a:t>Comparative religion and religious hatred</a:t>
            </a:r>
          </a:p>
        </p:txBody>
      </p:sp>
      <p:sp>
        <p:nvSpPr>
          <p:cNvPr id="17411" name="Content Placeholder 2"/>
          <p:cNvSpPr>
            <a:spLocks noGrp="1"/>
          </p:cNvSpPr>
          <p:nvPr>
            <p:ph idx="1"/>
          </p:nvPr>
        </p:nvSpPr>
        <p:spPr>
          <a:xfrm>
            <a:off x="914400" y="1676400"/>
            <a:ext cx="7772400" cy="4114800"/>
          </a:xfrm>
        </p:spPr>
        <p:txBody>
          <a:bodyPr/>
          <a:lstStyle/>
          <a:p>
            <a:r>
              <a:rPr lang="en-US" altLang="en-US" dirty="0"/>
              <a:t>Religious differences do not necessarily imply superiority or inferiority</a:t>
            </a:r>
          </a:p>
          <a:p>
            <a:r>
              <a:rPr lang="en-US" altLang="en-US" dirty="0"/>
              <a:t>Some religious differences are matters of empirical fact</a:t>
            </a:r>
          </a:p>
          <a:p>
            <a:r>
              <a:rPr lang="en-US" altLang="en-US" dirty="0"/>
              <a:t>The uniqueness of Christianity does not necessarily imply the truth of Christianity</a:t>
            </a:r>
          </a:p>
        </p:txBody>
      </p:sp>
      <p:pic>
        <p:nvPicPr>
          <p:cNvPr id="17412" name="Picture 4"/>
          <p:cNvPicPr>
            <a:picLocks noChangeAspect="1"/>
          </p:cNvPicPr>
          <p:nvPr/>
        </p:nvPicPr>
        <p:blipFill>
          <a:blip r:embed="rId2">
            <a:extLst>
              <a:ext uri="{28A0092B-C50C-407E-A947-70E740481C1C}">
                <a14:useLocalDpi xmlns:a14="http://schemas.microsoft.com/office/drawing/2010/main" val="0"/>
              </a:ext>
            </a:extLst>
          </a:blip>
          <a:srcRect t="14281" b="3802"/>
          <a:stretch>
            <a:fillRect/>
          </a:stretch>
        </p:blipFill>
        <p:spPr bwMode="auto">
          <a:xfrm>
            <a:off x="3352800" y="5165726"/>
            <a:ext cx="5310188"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algn="l"/>
            <a:r>
              <a:rPr lang="en-US" altLang="en-US" dirty="0"/>
              <a:t>The uniqueness of the gospel</a:t>
            </a:r>
          </a:p>
        </p:txBody>
      </p:sp>
      <p:sp>
        <p:nvSpPr>
          <p:cNvPr id="13315" name="Content Placeholder 2"/>
          <p:cNvSpPr>
            <a:spLocks noGrp="1"/>
          </p:cNvSpPr>
          <p:nvPr>
            <p:ph idx="1"/>
          </p:nvPr>
        </p:nvSpPr>
        <p:spPr>
          <a:xfrm>
            <a:off x="914400" y="1828800"/>
            <a:ext cx="7772400" cy="4572000"/>
          </a:xfrm>
        </p:spPr>
        <p:txBody>
          <a:bodyPr>
            <a:normAutofit lnSpcReduction="10000"/>
          </a:bodyPr>
          <a:lstStyle/>
          <a:p>
            <a:pPr>
              <a:defRPr/>
            </a:pPr>
            <a:r>
              <a:rPr lang="en-US" altLang="en-US" dirty="0"/>
              <a:t>Christianity on sin and rescue</a:t>
            </a:r>
          </a:p>
          <a:p>
            <a:pPr lvl="1">
              <a:defRPr/>
            </a:pPr>
            <a:r>
              <a:rPr lang="en-US" altLang="en-US" dirty="0"/>
              <a:t>Catholicism</a:t>
            </a:r>
          </a:p>
          <a:p>
            <a:pPr lvl="1">
              <a:defRPr/>
            </a:pPr>
            <a:r>
              <a:rPr lang="en-US" altLang="en-US" dirty="0"/>
              <a:t>Eastern Orthodoxy</a:t>
            </a:r>
          </a:p>
          <a:p>
            <a:pPr lvl="1">
              <a:defRPr/>
            </a:pPr>
            <a:r>
              <a:rPr lang="en-US" altLang="en-US" dirty="0"/>
              <a:t>Protestantism</a:t>
            </a:r>
          </a:p>
          <a:p>
            <a:pPr>
              <a:defRPr/>
            </a:pPr>
            <a:r>
              <a:rPr lang="en-US" altLang="en-US" dirty="0"/>
              <a:t>Other major religions on sin and rescue</a:t>
            </a:r>
          </a:p>
          <a:p>
            <a:pPr lvl="1">
              <a:defRPr/>
            </a:pPr>
            <a:r>
              <a:rPr lang="en-US" altLang="en-US" dirty="0"/>
              <a:t>Buddhism</a:t>
            </a:r>
          </a:p>
          <a:p>
            <a:pPr lvl="1">
              <a:defRPr/>
            </a:pPr>
            <a:r>
              <a:rPr lang="en-US" altLang="en-US" dirty="0"/>
              <a:t>Hinduism</a:t>
            </a:r>
          </a:p>
          <a:p>
            <a:pPr lvl="1">
              <a:defRPr/>
            </a:pPr>
            <a:r>
              <a:rPr lang="en-US" altLang="en-US" dirty="0"/>
              <a:t>Islam</a:t>
            </a:r>
          </a:p>
          <a:p>
            <a:pPr lvl="1">
              <a:defRPr/>
            </a:pPr>
            <a:r>
              <a:rPr lang="en-US" altLang="en-US" dirty="0"/>
              <a:t>Judaism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algn="l"/>
            <a:r>
              <a:rPr lang="en-US" altLang="en-US" sz="4000" dirty="0"/>
              <a:t>Catholicism on sin and rescue</a:t>
            </a:r>
          </a:p>
        </p:txBody>
      </p:sp>
      <p:sp>
        <p:nvSpPr>
          <p:cNvPr id="19459" name="Content Placeholder 2"/>
          <p:cNvSpPr>
            <a:spLocks noGrp="1"/>
          </p:cNvSpPr>
          <p:nvPr>
            <p:ph idx="1"/>
          </p:nvPr>
        </p:nvSpPr>
        <p:spPr>
          <a:xfrm>
            <a:off x="914400" y="1811338"/>
            <a:ext cx="8382000" cy="4114800"/>
          </a:xfrm>
        </p:spPr>
        <p:txBody>
          <a:bodyPr/>
          <a:lstStyle/>
          <a:p>
            <a:r>
              <a:rPr lang="en-US" altLang="en-US" sz="2400" b="1" dirty="0"/>
              <a:t>386</a:t>
            </a:r>
            <a:r>
              <a:rPr lang="en-US" altLang="en-US" sz="2400" dirty="0"/>
              <a:t> Sin is “</a:t>
            </a:r>
            <a:r>
              <a:rPr lang="en-US" altLang="en-US" sz="2400" dirty="0">
                <a:solidFill>
                  <a:srgbClr val="1D4AA5"/>
                </a:solidFill>
              </a:rPr>
              <a:t>humanity's rejection of God and opposition to him.”</a:t>
            </a:r>
          </a:p>
          <a:p>
            <a:r>
              <a:rPr lang="en-US" altLang="en-US" sz="2400" b="1" dirty="0"/>
              <a:t>403 </a:t>
            </a:r>
            <a:r>
              <a:rPr lang="en-US" altLang="en-US" sz="2400" dirty="0"/>
              <a:t>“the overwhelming misery which oppresses men and their inclination towards evil and death” is based on “a sin with which we are all born </a:t>
            </a:r>
            <a:r>
              <a:rPr lang="en-US" altLang="en-US" sz="2400" dirty="0">
                <a:solidFill>
                  <a:srgbClr val="1D4AA5"/>
                </a:solidFill>
              </a:rPr>
              <a:t>afflicted, a sin which is the ‘death of the soul’</a:t>
            </a:r>
            <a:r>
              <a:rPr lang="en-US" altLang="en-US" sz="2400" dirty="0"/>
              <a:t>”</a:t>
            </a:r>
            <a:endParaRPr lang="en-US" altLang="en-US" sz="2400" b="1" dirty="0"/>
          </a:p>
          <a:p>
            <a:r>
              <a:rPr lang="en-US" altLang="en-US" sz="2400" b="1" dirty="0"/>
              <a:t>430 </a:t>
            </a:r>
            <a:r>
              <a:rPr lang="en-US" altLang="en-US" sz="2400" dirty="0"/>
              <a:t>“Since God alone can forgive sins, it is God who, in Jesus his eternal Son made man, ‘will </a:t>
            </a:r>
            <a:r>
              <a:rPr lang="en-US" altLang="en-US" sz="2400" dirty="0">
                <a:solidFill>
                  <a:srgbClr val="1D4AA5"/>
                </a:solidFill>
              </a:rPr>
              <a:t>save his people from their sins</a:t>
            </a:r>
            <a:r>
              <a:rPr lang="en-US" altLang="en-US" sz="2400" dirty="0"/>
              <a:t>.’”</a:t>
            </a:r>
          </a:p>
          <a:p>
            <a:r>
              <a:rPr lang="en-US" altLang="en-US" sz="2400" baseline="30000" dirty="0"/>
              <a:t> </a:t>
            </a:r>
            <a:r>
              <a:rPr lang="en-US" altLang="en-US" sz="2400" b="1" dirty="0"/>
              <a:t>457 </a:t>
            </a:r>
            <a:r>
              <a:rPr lang="en-US" altLang="en-US" sz="2400" dirty="0"/>
              <a:t>“The Word became flesh for us </a:t>
            </a:r>
            <a:r>
              <a:rPr lang="en-US" altLang="en-US" sz="2400" i="1" dirty="0"/>
              <a:t>in order to </a:t>
            </a:r>
            <a:r>
              <a:rPr lang="en-US" altLang="en-US" sz="2400" i="1" dirty="0">
                <a:solidFill>
                  <a:srgbClr val="1D4AA5"/>
                </a:solidFill>
              </a:rPr>
              <a:t>save us by reconciling us with God</a:t>
            </a:r>
            <a:r>
              <a:rPr lang="en-US" altLang="en-US" sz="2400" dirty="0"/>
              <a:t>, who ‘loved us and sent his Son to be the expiation for our sins’”</a:t>
            </a:r>
            <a:r>
              <a:rPr lang="en-US" altLang="en-US" sz="2400" baseline="30000" dirty="0"/>
              <a:t>1</a:t>
            </a:r>
            <a:endParaRPr lang="en-US" altLang="en-US" sz="2400" dirty="0"/>
          </a:p>
        </p:txBody>
      </p:sp>
      <p:sp>
        <p:nvSpPr>
          <p:cNvPr id="19460" name="Rectangle 3"/>
          <p:cNvSpPr>
            <a:spLocks noChangeArrowheads="1"/>
          </p:cNvSpPr>
          <p:nvPr/>
        </p:nvSpPr>
        <p:spPr bwMode="auto">
          <a:xfrm>
            <a:off x="31531" y="6514607"/>
            <a:ext cx="7696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i="1" baseline="30000" dirty="0">
                <a:solidFill>
                  <a:srgbClr val="000000"/>
                </a:solidFill>
                <a:latin typeface="Calibri" panose="020F0502020204030204" pitchFamily="34" charset="0"/>
              </a:rPr>
              <a:t>1</a:t>
            </a:r>
            <a:r>
              <a:rPr lang="en-US" altLang="en-US" sz="1600" i="1" dirty="0">
                <a:solidFill>
                  <a:srgbClr val="000000"/>
                </a:solidFill>
                <a:latin typeface="Calibri" panose="020F0502020204030204" pitchFamily="34" charset="0"/>
              </a:rPr>
              <a:t>Catechism of the Catholic Church</a:t>
            </a:r>
            <a:r>
              <a:rPr lang="en-US" altLang="en-US" sz="1600" dirty="0">
                <a:solidFill>
                  <a:srgbClr val="000000"/>
                </a:solidFill>
                <a:latin typeface="Calibri" panose="020F0502020204030204" pitchFamily="34" charset="0"/>
              </a:rPr>
              <a:t>, 2nd ed., </a:t>
            </a:r>
            <a:r>
              <a:rPr lang="en-US" altLang="en-US" sz="1600" dirty="0" err="1">
                <a:solidFill>
                  <a:srgbClr val="000000"/>
                </a:solidFill>
                <a:latin typeface="Calibri" panose="020F0502020204030204" pitchFamily="34" charset="0"/>
              </a:rPr>
              <a:t>Libreria</a:t>
            </a:r>
            <a:r>
              <a:rPr lang="en-US" altLang="en-US" sz="1600" dirty="0">
                <a:solidFill>
                  <a:srgbClr val="000000"/>
                </a:solidFill>
                <a:latin typeface="Calibri" panose="020F0502020204030204" pitchFamily="34" charset="0"/>
              </a:rPr>
              <a:t> </a:t>
            </a:r>
            <a:r>
              <a:rPr lang="en-US" altLang="en-US" sz="1600" dirty="0" err="1">
                <a:solidFill>
                  <a:srgbClr val="000000"/>
                </a:solidFill>
                <a:latin typeface="Calibri" panose="020F0502020204030204" pitchFamily="34" charset="0"/>
              </a:rPr>
              <a:t>Editrice</a:t>
            </a:r>
            <a:r>
              <a:rPr lang="en-US" altLang="en-US" sz="1600" dirty="0">
                <a:solidFill>
                  <a:srgbClr val="000000"/>
                </a:solidFill>
                <a:latin typeface="Calibri" panose="020F0502020204030204" pitchFamily="34" charset="0"/>
              </a:rPr>
              <a:t> Vaticana, Citta del Vaticano </a:t>
            </a:r>
            <a:endParaRPr lang="en-US" alt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l"/>
            <a:r>
              <a:rPr lang="en-US" altLang="en-US" sz="4000" dirty="0"/>
              <a:t>Orthodoxy on sin and rescue</a:t>
            </a:r>
          </a:p>
        </p:txBody>
      </p:sp>
      <p:sp>
        <p:nvSpPr>
          <p:cNvPr id="20483" name="Content Placeholder 2"/>
          <p:cNvSpPr>
            <a:spLocks noGrp="1"/>
          </p:cNvSpPr>
          <p:nvPr>
            <p:ph idx="1"/>
          </p:nvPr>
        </p:nvSpPr>
        <p:spPr>
          <a:xfrm>
            <a:off x="914400" y="1676400"/>
            <a:ext cx="7772400" cy="4114800"/>
          </a:xfrm>
        </p:spPr>
        <p:txBody>
          <a:bodyPr/>
          <a:lstStyle/>
          <a:p>
            <a:r>
              <a:rPr lang="en-US" altLang="en-US" sz="2400" dirty="0"/>
              <a:t>“God has made man, and willed that he should abide in incorruption; but men, </a:t>
            </a:r>
            <a:r>
              <a:rPr lang="en-US" altLang="en-US" sz="2400" dirty="0">
                <a:solidFill>
                  <a:srgbClr val="1D4AA5"/>
                </a:solidFill>
              </a:rPr>
              <a:t>having despised and rejected the contemplation of God</a:t>
            </a:r>
            <a:r>
              <a:rPr lang="en-US" altLang="en-US" sz="2400" dirty="0"/>
              <a:t>, and devised and contrived evil for themselves … received the </a:t>
            </a:r>
            <a:r>
              <a:rPr lang="en-US" altLang="en-US" sz="2400" dirty="0">
                <a:solidFill>
                  <a:srgbClr val="1D4AA5"/>
                </a:solidFill>
              </a:rPr>
              <a:t>condemnation of death </a:t>
            </a:r>
            <a:r>
              <a:rPr lang="en-US" altLang="en-US" sz="2400" dirty="0"/>
              <a:t>… [they were] </a:t>
            </a:r>
            <a:r>
              <a:rPr lang="en-US" altLang="en-US" sz="2400" dirty="0">
                <a:solidFill>
                  <a:srgbClr val="1D4AA5"/>
                </a:solidFill>
              </a:rPr>
              <a:t>corrupted </a:t>
            </a:r>
            <a:r>
              <a:rPr lang="en-US" altLang="en-US" sz="2400" dirty="0"/>
              <a:t>according to their devices; and </a:t>
            </a:r>
            <a:r>
              <a:rPr lang="en-US" altLang="en-US" sz="2400" dirty="0">
                <a:solidFill>
                  <a:srgbClr val="1D4AA5"/>
                </a:solidFill>
              </a:rPr>
              <a:t>death had the mastery over them as king</a:t>
            </a:r>
            <a:r>
              <a:rPr lang="en-US" altLang="en-US" sz="2400" dirty="0"/>
              <a:t>.” </a:t>
            </a:r>
          </a:p>
          <a:p>
            <a:r>
              <a:rPr lang="en-US" altLang="en-US" sz="2400" dirty="0"/>
              <a:t>“seeing the race of rational creatures in the way to perish, and death reigning over them by corruption </a:t>
            </a:r>
            <a:r>
              <a:rPr lang="en-US" altLang="en-US" sz="2400" dirty="0">
                <a:solidFill>
                  <a:srgbClr val="1D4AA5"/>
                </a:solidFill>
              </a:rPr>
              <a:t>[Jesus] gave [his body] over to death in the stead of all</a:t>
            </a:r>
            <a:r>
              <a:rPr lang="en-US" altLang="en-US" sz="2400" dirty="0"/>
              <a:t>” and that Jesus sacrificed himself because “</a:t>
            </a:r>
            <a:r>
              <a:rPr lang="en-US" altLang="en-US" sz="2400" dirty="0">
                <a:solidFill>
                  <a:srgbClr val="1D4AA5"/>
                </a:solidFill>
              </a:rPr>
              <a:t>no otherwise could the corruption of men be undone </a:t>
            </a:r>
            <a:r>
              <a:rPr lang="en-US" altLang="en-US" sz="2400" dirty="0"/>
              <a:t>save by death as a necessary condition.”</a:t>
            </a:r>
            <a:r>
              <a:rPr lang="en-US" altLang="en-US" sz="2400" baseline="30000" dirty="0"/>
              <a:t>1</a:t>
            </a:r>
            <a:endParaRPr lang="en-US" altLang="en-US" sz="2400" dirty="0"/>
          </a:p>
        </p:txBody>
      </p:sp>
      <p:sp>
        <p:nvSpPr>
          <p:cNvPr id="20484" name="Rectangle 3"/>
          <p:cNvSpPr>
            <a:spLocks noChangeArrowheads="1"/>
          </p:cNvSpPr>
          <p:nvPr/>
        </p:nvSpPr>
        <p:spPr bwMode="auto">
          <a:xfrm>
            <a:off x="0" y="6519862"/>
            <a:ext cx="7010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aseline="30000" dirty="0">
                <a:solidFill>
                  <a:srgbClr val="000000"/>
                </a:solidFill>
                <a:latin typeface="Calibri" panose="020F0502020204030204" pitchFamily="34" charset="0"/>
              </a:rPr>
              <a:t>1</a:t>
            </a:r>
            <a:r>
              <a:rPr lang="en-US" altLang="en-US" sz="1600" dirty="0">
                <a:solidFill>
                  <a:srgbClr val="000000"/>
                </a:solidFill>
                <a:latin typeface="Calibri" panose="020F0502020204030204" pitchFamily="34" charset="0"/>
              </a:rPr>
              <a:t>Athanasius of Alexandria, </a:t>
            </a:r>
            <a:r>
              <a:rPr lang="en-US" altLang="en-US" sz="1600" i="1" dirty="0">
                <a:solidFill>
                  <a:srgbClr val="000000"/>
                </a:solidFill>
                <a:latin typeface="Calibri" panose="020F0502020204030204" pitchFamily="34" charset="0"/>
              </a:rPr>
              <a:t>On the Incarnation of the Word</a:t>
            </a:r>
            <a:r>
              <a:rPr lang="en-US" altLang="en-US" sz="1600" dirty="0">
                <a:solidFill>
                  <a:srgbClr val="000000"/>
                </a:solidFill>
                <a:latin typeface="Calibri" panose="020F0502020204030204" pitchFamily="34" charset="0"/>
              </a:rPr>
              <a:t>, Chapters 8-9. </a:t>
            </a:r>
            <a:endParaRPr lang="en-US" alt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algn="l"/>
            <a:r>
              <a:rPr lang="en-US" altLang="en-US" sz="4000" dirty="0"/>
              <a:t>Protestantism on sin and rescue</a:t>
            </a:r>
          </a:p>
        </p:txBody>
      </p:sp>
      <p:sp>
        <p:nvSpPr>
          <p:cNvPr id="5" name="Content Placeholder 4"/>
          <p:cNvSpPr>
            <a:spLocks noGrp="1"/>
          </p:cNvSpPr>
          <p:nvPr>
            <p:ph idx="1"/>
          </p:nvPr>
        </p:nvSpPr>
        <p:spPr>
          <a:xfrm>
            <a:off x="890081" y="1524000"/>
            <a:ext cx="10363200" cy="4114800"/>
          </a:xfrm>
        </p:spPr>
        <p:txBody>
          <a:bodyPr/>
          <a:lstStyle/>
          <a:p>
            <a:pPr>
              <a:defRPr/>
            </a:pPr>
            <a:r>
              <a:rPr lang="en-US" sz="2800" dirty="0"/>
              <a:t>“Q. Can you live up to [God’s law] perfectly? </a:t>
            </a:r>
          </a:p>
          <a:p>
            <a:pPr marL="0" indent="0">
              <a:buNone/>
              <a:defRPr/>
            </a:pPr>
            <a:r>
              <a:rPr lang="en-US" sz="2800" dirty="0"/>
              <a:t>      A. No. I have a </a:t>
            </a:r>
            <a:r>
              <a:rPr lang="en-US" sz="2800" dirty="0">
                <a:solidFill>
                  <a:srgbClr val="1D4AA5"/>
                </a:solidFill>
              </a:rPr>
              <a:t>natural tendency to hate God and my </a:t>
            </a:r>
          </a:p>
          <a:p>
            <a:pPr marL="0" indent="0">
              <a:buNone/>
              <a:defRPr/>
            </a:pPr>
            <a:r>
              <a:rPr lang="en-US" sz="2800" dirty="0">
                <a:solidFill>
                  <a:srgbClr val="1D4AA5"/>
                </a:solidFill>
              </a:rPr>
              <a:t>      neighbor.</a:t>
            </a:r>
            <a:r>
              <a:rPr lang="en-US" sz="2800" dirty="0"/>
              <a:t>”</a:t>
            </a:r>
            <a:r>
              <a:rPr lang="en-US" sz="2800" baseline="30000" dirty="0"/>
              <a:t>1</a:t>
            </a:r>
            <a:endParaRPr lang="en-US" sz="2800" dirty="0"/>
          </a:p>
          <a:p>
            <a:pPr>
              <a:defRPr/>
            </a:pPr>
            <a:r>
              <a:rPr lang="en-US" sz="2800" dirty="0"/>
              <a:t>Jesus perfectly obeyed God’s law and then “</a:t>
            </a:r>
            <a:r>
              <a:rPr lang="en-US" sz="2800" dirty="0">
                <a:solidFill>
                  <a:srgbClr val="1D4AA5"/>
                </a:solidFill>
              </a:rPr>
              <a:t>underwent the punishment due to us</a:t>
            </a:r>
            <a:r>
              <a:rPr lang="en-US" sz="2800" dirty="0"/>
              <a:t>, which we should have borne and suffered, </a:t>
            </a:r>
            <a:r>
              <a:rPr lang="en-US" sz="2800" dirty="0">
                <a:solidFill>
                  <a:srgbClr val="1D4AA5"/>
                </a:solidFill>
              </a:rPr>
              <a:t>being made sin and a curse for us</a:t>
            </a:r>
            <a:r>
              <a:rPr lang="en-US" sz="2800" dirty="0"/>
              <a:t>” so that “by his perfect obedience and </a:t>
            </a:r>
            <a:r>
              <a:rPr lang="en-US" sz="2800" dirty="0">
                <a:solidFill>
                  <a:srgbClr val="1D4AA5"/>
                </a:solidFill>
              </a:rPr>
              <a:t>sacrifice of himself </a:t>
            </a:r>
            <a:r>
              <a:rPr lang="en-US" sz="2800" dirty="0"/>
              <a:t>… [He] hath fully satisfied the justice of God, procured </a:t>
            </a:r>
            <a:r>
              <a:rPr lang="en-US" sz="2800" dirty="0">
                <a:solidFill>
                  <a:srgbClr val="1D4AA5"/>
                </a:solidFill>
              </a:rPr>
              <a:t>reconciliation</a:t>
            </a:r>
            <a:r>
              <a:rPr lang="en-US" sz="2800" dirty="0"/>
              <a:t>, and purchased an everlasting inheritance in the kingdom of heaven.”</a:t>
            </a:r>
            <a:r>
              <a:rPr lang="en-US" sz="2800" baseline="30000" dirty="0"/>
              <a:t>2</a:t>
            </a:r>
            <a:endParaRPr lang="en-US" sz="2800" dirty="0"/>
          </a:p>
        </p:txBody>
      </p:sp>
      <p:sp>
        <p:nvSpPr>
          <p:cNvPr id="21508" name="Rectangle 5"/>
          <p:cNvSpPr>
            <a:spLocks noChangeArrowheads="1"/>
          </p:cNvSpPr>
          <p:nvPr/>
        </p:nvSpPr>
        <p:spPr bwMode="auto">
          <a:xfrm>
            <a:off x="0" y="6276976"/>
            <a:ext cx="6172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aseline="30000" dirty="0">
                <a:solidFill>
                  <a:srgbClr val="000000"/>
                </a:solidFill>
                <a:latin typeface="Calibri" panose="020F0502020204030204" pitchFamily="34" charset="0"/>
              </a:rPr>
              <a:t>1 </a:t>
            </a:r>
            <a:r>
              <a:rPr lang="en-US" altLang="en-US" sz="1600" dirty="0">
                <a:solidFill>
                  <a:srgbClr val="000000"/>
                </a:solidFill>
                <a:latin typeface="Calibri" panose="020F0502020204030204" pitchFamily="34" charset="0"/>
              </a:rPr>
              <a:t>Heidelberg Catechism, Question 5.</a:t>
            </a:r>
          </a:p>
          <a:p>
            <a:pPr>
              <a:spcBef>
                <a:spcPct val="0"/>
              </a:spcBef>
              <a:buFontTx/>
              <a:buNone/>
            </a:pPr>
            <a:r>
              <a:rPr lang="en-US" altLang="en-US" sz="1600" baseline="30000" dirty="0">
                <a:solidFill>
                  <a:srgbClr val="000000"/>
                </a:solidFill>
                <a:latin typeface="Calibri" panose="020F0502020204030204" pitchFamily="34" charset="0"/>
              </a:rPr>
              <a:t>2 </a:t>
            </a:r>
            <a:r>
              <a:rPr lang="en-US" altLang="en-US" sz="1600" dirty="0">
                <a:solidFill>
                  <a:srgbClr val="000000"/>
                </a:solidFill>
                <a:latin typeface="Calibri" panose="020F0502020204030204" pitchFamily="34" charset="0"/>
              </a:rPr>
              <a:t>LBC 1689, Chapter 8</a:t>
            </a:r>
            <a:endParaRPr lang="en-US" alt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algn="l"/>
            <a:r>
              <a:rPr lang="en-US" altLang="en-US" sz="4000" dirty="0"/>
              <a:t>Buddhism on sin and rescue</a:t>
            </a:r>
          </a:p>
        </p:txBody>
      </p:sp>
      <p:sp>
        <p:nvSpPr>
          <p:cNvPr id="22531" name="Content Placeholder 4"/>
          <p:cNvSpPr>
            <a:spLocks noGrp="1"/>
          </p:cNvSpPr>
          <p:nvPr>
            <p:ph idx="1"/>
          </p:nvPr>
        </p:nvSpPr>
        <p:spPr>
          <a:xfrm>
            <a:off x="914400" y="1676400"/>
            <a:ext cx="10363200" cy="4114800"/>
          </a:xfrm>
        </p:spPr>
        <p:txBody>
          <a:bodyPr/>
          <a:lstStyle/>
          <a:p>
            <a:r>
              <a:rPr lang="en-US" altLang="en-US" sz="2800" dirty="0"/>
              <a:t>The Four Noble truths identify </a:t>
            </a:r>
            <a:r>
              <a:rPr lang="en-US" altLang="en-US" sz="2800" dirty="0">
                <a:solidFill>
                  <a:srgbClr val="1D4AA5"/>
                </a:solidFill>
              </a:rPr>
              <a:t>not sin, but suffering </a:t>
            </a:r>
            <a:r>
              <a:rPr lang="en-US" altLang="en-US" sz="2800" dirty="0"/>
              <a:t>as our fundamental problem</a:t>
            </a:r>
          </a:p>
          <a:p>
            <a:r>
              <a:rPr lang="en-US" altLang="en-US" sz="2800" dirty="0"/>
              <a:t>The goal of Buddhism is the </a:t>
            </a:r>
            <a:r>
              <a:rPr lang="en-US" altLang="en-US" sz="2800" dirty="0">
                <a:solidFill>
                  <a:srgbClr val="1D4AA5"/>
                </a:solidFill>
              </a:rPr>
              <a:t>attainment of </a:t>
            </a:r>
            <a:r>
              <a:rPr lang="en-US" altLang="en-US" sz="2800" i="1" dirty="0">
                <a:solidFill>
                  <a:srgbClr val="1D4AA5"/>
                </a:solidFill>
              </a:rPr>
              <a:t>nirvana</a:t>
            </a:r>
            <a:r>
              <a:rPr lang="en-US" altLang="en-US" sz="2800" dirty="0"/>
              <a:t>, a state of eternal bliss and liberation from desire</a:t>
            </a:r>
          </a:p>
          <a:p>
            <a:r>
              <a:rPr lang="en-US" altLang="en-US" sz="2800" dirty="0"/>
              <a:t>Buddha taught that “the way to overcome self-seeking is through the Eightfold Path [which is] a course of treatment… It is not treatment by pills, or rituals, or grace [but] by training.”</a:t>
            </a:r>
            <a:r>
              <a:rPr lang="en-US" altLang="en-US" sz="2800" baseline="30000" dirty="0"/>
              <a:t>1</a:t>
            </a:r>
            <a:endParaRPr lang="en-US" altLang="en-US" sz="2800" dirty="0"/>
          </a:p>
          <a:p>
            <a:r>
              <a:rPr lang="en-US" altLang="en-US" sz="2800" dirty="0"/>
              <a:t>Mahayana Buddhism includes a concept of ‘savior’ but the salvation is from suffering, not sin</a:t>
            </a:r>
          </a:p>
        </p:txBody>
      </p:sp>
      <p:sp>
        <p:nvSpPr>
          <p:cNvPr id="22532" name="Rectangle 2"/>
          <p:cNvSpPr>
            <a:spLocks noChangeArrowheads="1"/>
          </p:cNvSpPr>
          <p:nvPr/>
        </p:nvSpPr>
        <p:spPr bwMode="auto">
          <a:xfrm>
            <a:off x="-18393" y="6519863"/>
            <a:ext cx="6477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aseline="30000" dirty="0">
                <a:solidFill>
                  <a:srgbClr val="000000"/>
                </a:solidFill>
                <a:latin typeface="Calibri" panose="020F0502020204030204" pitchFamily="34" charset="0"/>
              </a:rPr>
              <a:t>1</a:t>
            </a:r>
            <a:r>
              <a:rPr lang="en-US" altLang="en-US" sz="1600" dirty="0">
                <a:solidFill>
                  <a:srgbClr val="000000"/>
                </a:solidFill>
                <a:latin typeface="Calibri" panose="020F0502020204030204" pitchFamily="34" charset="0"/>
              </a:rPr>
              <a:t>Smith, H. </a:t>
            </a:r>
            <a:r>
              <a:rPr lang="en-US" altLang="en-US" sz="1600" i="1" dirty="0">
                <a:solidFill>
                  <a:srgbClr val="000000"/>
                </a:solidFill>
                <a:latin typeface="Calibri" panose="020F0502020204030204" pitchFamily="34" charset="0"/>
              </a:rPr>
              <a:t>The World’s Religions, </a:t>
            </a:r>
            <a:r>
              <a:rPr lang="en-US" altLang="en-US" sz="1600" dirty="0">
                <a:solidFill>
                  <a:srgbClr val="000000"/>
                </a:solidFill>
                <a:latin typeface="Calibri" panose="020F0502020204030204" pitchFamily="34" charset="0"/>
              </a:rPr>
              <a:t>Harper Collins, New York, 1991, p. 104. </a:t>
            </a:r>
            <a:endParaRPr lang="en-US" alt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algn="l"/>
            <a:r>
              <a:rPr lang="en-US" altLang="en-US" sz="4000" dirty="0"/>
              <a:t>Hinduism on sin and rescue</a:t>
            </a:r>
          </a:p>
        </p:txBody>
      </p:sp>
      <p:sp>
        <p:nvSpPr>
          <p:cNvPr id="23555" name="Content Placeholder 4"/>
          <p:cNvSpPr>
            <a:spLocks noGrp="1"/>
          </p:cNvSpPr>
          <p:nvPr>
            <p:ph idx="1"/>
          </p:nvPr>
        </p:nvSpPr>
        <p:spPr>
          <a:xfrm>
            <a:off x="914400" y="1752600"/>
            <a:ext cx="10363200" cy="4114800"/>
          </a:xfrm>
        </p:spPr>
        <p:txBody>
          <a:bodyPr/>
          <a:lstStyle/>
          <a:p>
            <a:r>
              <a:rPr lang="en-US" altLang="en-US" sz="2800" dirty="0"/>
              <a:t>Hinduism identifies our fundamental problem as </a:t>
            </a:r>
            <a:r>
              <a:rPr lang="en-US" altLang="en-US" sz="2800" i="1" dirty="0"/>
              <a:t>samsara</a:t>
            </a:r>
            <a:r>
              <a:rPr lang="en-US" altLang="en-US" sz="2800" dirty="0"/>
              <a:t>, the </a:t>
            </a:r>
            <a:r>
              <a:rPr lang="en-US" altLang="en-US" sz="2800" dirty="0">
                <a:solidFill>
                  <a:srgbClr val="1D4AA5"/>
                </a:solidFill>
              </a:rPr>
              <a:t>cycle of reincarnation</a:t>
            </a:r>
          </a:p>
          <a:p>
            <a:r>
              <a:rPr lang="en-US" altLang="en-US" sz="2800" dirty="0"/>
              <a:t>The goal is </a:t>
            </a:r>
            <a:r>
              <a:rPr lang="en-US" altLang="en-US" sz="2800" i="1" dirty="0"/>
              <a:t>moksha</a:t>
            </a:r>
            <a:r>
              <a:rPr lang="en-US" altLang="en-US" sz="2800" dirty="0"/>
              <a:t>, </a:t>
            </a:r>
            <a:r>
              <a:rPr lang="en-US" altLang="en-US" sz="2800" dirty="0">
                <a:solidFill>
                  <a:srgbClr val="1D4AA5"/>
                </a:solidFill>
              </a:rPr>
              <a:t>liberation from reincarnation</a:t>
            </a:r>
            <a:r>
              <a:rPr lang="en-US" altLang="en-US" sz="2800" dirty="0"/>
              <a:t>, which can be achieved through following the way of knowledge, the way of works, or the way of devotion</a:t>
            </a:r>
          </a:p>
          <a:p>
            <a:r>
              <a:rPr lang="en-US" altLang="en-US" sz="2800" dirty="0"/>
              <a:t>The way of devotion shares some similarities with the Christian conception of grace, but the gift sought is not necessarily forgiveness or reconciliation. Moreover, it is only one way among many.</a:t>
            </a:r>
            <a:endParaRPr lang="en-US" altLang="en-US" sz="2800" i="1" dirty="0"/>
          </a:p>
          <a:p>
            <a:endParaRPr lang="en-US" altLang="en-US" sz="2800" i="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algn="l"/>
            <a:r>
              <a:rPr lang="en-US" altLang="en-US" sz="4000" dirty="0"/>
              <a:t>Islam on sin and rescue</a:t>
            </a:r>
          </a:p>
        </p:txBody>
      </p:sp>
      <p:sp>
        <p:nvSpPr>
          <p:cNvPr id="24579" name="Content Placeholder 4"/>
          <p:cNvSpPr>
            <a:spLocks noGrp="1"/>
          </p:cNvSpPr>
          <p:nvPr>
            <p:ph idx="1"/>
          </p:nvPr>
        </p:nvSpPr>
        <p:spPr>
          <a:xfrm>
            <a:off x="914400" y="1680723"/>
            <a:ext cx="10363200" cy="4114800"/>
          </a:xfrm>
        </p:spPr>
        <p:txBody>
          <a:bodyPr/>
          <a:lstStyle/>
          <a:p>
            <a:r>
              <a:rPr lang="en-US" altLang="en-US" sz="2800" dirty="0"/>
              <a:t>Islam recognizes that sin is an offense against God, but </a:t>
            </a:r>
            <a:r>
              <a:rPr lang="en-US" altLang="en-US" sz="2800" dirty="0">
                <a:solidFill>
                  <a:srgbClr val="1D4AA5"/>
                </a:solidFill>
              </a:rPr>
              <a:t>denies that we are innately or radically sinful </a:t>
            </a:r>
            <a:r>
              <a:rPr lang="en-US" altLang="en-US" sz="2800" dirty="0"/>
              <a:t>and that we need a Savior</a:t>
            </a:r>
          </a:p>
          <a:p>
            <a:r>
              <a:rPr lang="en-US" altLang="en-US" sz="2800" dirty="0"/>
              <a:t>“Sin is not a state of being; it is the result of an act of disobedience, failure to do or not to do what God commands or prohibits. Human beings are not sinful by nature.”</a:t>
            </a:r>
            <a:r>
              <a:rPr lang="en-US" altLang="en-US" sz="2800" baseline="30000" dirty="0"/>
              <a:t>1</a:t>
            </a:r>
            <a:endParaRPr lang="en-US" altLang="en-US" sz="2800" dirty="0"/>
          </a:p>
          <a:p>
            <a:r>
              <a:rPr lang="en-US" altLang="en-US" sz="2800" dirty="0"/>
              <a:t>Muslim Suzanne Haneef writes “there is no need for a Savior, and in any case God Most High alone can save.”</a:t>
            </a:r>
            <a:r>
              <a:rPr lang="en-US" altLang="en-US" sz="2800" baseline="30000" dirty="0"/>
              <a:t>2</a:t>
            </a:r>
            <a:endParaRPr lang="en-US" altLang="en-US" sz="2800" dirty="0"/>
          </a:p>
        </p:txBody>
      </p:sp>
      <p:sp>
        <p:nvSpPr>
          <p:cNvPr id="24580" name="Rectangle 3"/>
          <p:cNvSpPr>
            <a:spLocks noChangeArrowheads="1"/>
          </p:cNvSpPr>
          <p:nvPr/>
        </p:nvSpPr>
        <p:spPr bwMode="auto">
          <a:xfrm>
            <a:off x="0" y="5816600"/>
            <a:ext cx="838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aseline="30000" dirty="0">
                <a:solidFill>
                  <a:srgbClr val="000000"/>
                </a:solidFill>
                <a:latin typeface="Calibri" panose="020F0502020204030204" pitchFamily="34" charset="0"/>
              </a:rPr>
              <a:t>1</a:t>
            </a:r>
            <a:r>
              <a:rPr lang="en-US" altLang="en-US" sz="1600" dirty="0">
                <a:solidFill>
                  <a:srgbClr val="000000"/>
                </a:solidFill>
                <a:latin typeface="Calibri" panose="020F0502020204030204" pitchFamily="34" charset="0"/>
              </a:rPr>
              <a:t>Esposito, J.L. </a:t>
            </a:r>
            <a:r>
              <a:rPr lang="en-US" altLang="en-US" sz="1600" i="1" dirty="0">
                <a:solidFill>
                  <a:srgbClr val="000000"/>
                </a:solidFill>
                <a:latin typeface="Calibri" panose="020F0502020204030204" pitchFamily="34" charset="0"/>
              </a:rPr>
              <a:t>Islam: The Straight Path</a:t>
            </a:r>
            <a:r>
              <a:rPr lang="en-US" altLang="en-US" sz="1600" dirty="0">
                <a:solidFill>
                  <a:srgbClr val="000000"/>
                </a:solidFill>
                <a:latin typeface="Calibri" panose="020F0502020204030204" pitchFamily="34" charset="0"/>
              </a:rPr>
              <a:t>, 3rd edition, Oxford University Press, Oxford, 1988, p. 27 </a:t>
            </a:r>
            <a:endParaRPr lang="en-US" altLang="en-US" sz="1600" dirty="0"/>
          </a:p>
        </p:txBody>
      </p:sp>
      <p:sp>
        <p:nvSpPr>
          <p:cNvPr id="24581" name="Rectangle 5"/>
          <p:cNvSpPr>
            <a:spLocks noChangeArrowheads="1"/>
          </p:cNvSpPr>
          <p:nvPr/>
        </p:nvSpPr>
        <p:spPr bwMode="auto">
          <a:xfrm>
            <a:off x="0" y="6154738"/>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aseline="30000" dirty="0">
                <a:solidFill>
                  <a:srgbClr val="000000"/>
                </a:solidFill>
                <a:latin typeface="Calibri" panose="020F0502020204030204" pitchFamily="34" charset="0"/>
              </a:rPr>
              <a:t>2</a:t>
            </a:r>
            <a:r>
              <a:rPr lang="en-US" altLang="en-US" sz="1600" dirty="0">
                <a:solidFill>
                  <a:srgbClr val="000000"/>
                </a:solidFill>
                <a:latin typeface="Calibri" panose="020F0502020204030204" pitchFamily="34" charset="0"/>
              </a:rPr>
              <a:t>Haneef, S. </a:t>
            </a:r>
            <a:r>
              <a:rPr lang="en-US" altLang="en-US" sz="1600" i="1" dirty="0">
                <a:solidFill>
                  <a:srgbClr val="000000"/>
                </a:solidFill>
                <a:latin typeface="Calibri" panose="020F0502020204030204" pitchFamily="34" charset="0"/>
              </a:rPr>
              <a:t>What Everyone Should Know About Islam and Muslims, 11th ed.</a:t>
            </a:r>
            <a:r>
              <a:rPr lang="en-US" altLang="en-US" sz="1600" dirty="0">
                <a:solidFill>
                  <a:srgbClr val="000000"/>
                </a:solidFill>
                <a:latin typeface="Calibri" panose="020F0502020204030204" pitchFamily="34" charset="0"/>
              </a:rPr>
              <a:t>, Kazi Publications, Inc., Chicago, 1993, p. 182</a:t>
            </a:r>
            <a:endParaRPr lang="en-US" alt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algn="l"/>
            <a:r>
              <a:rPr lang="en-US" altLang="en-US" sz="4000" dirty="0"/>
              <a:t>Judaism on sin and rescue</a:t>
            </a:r>
          </a:p>
        </p:txBody>
      </p:sp>
      <p:sp>
        <p:nvSpPr>
          <p:cNvPr id="25603" name="Content Placeholder 4"/>
          <p:cNvSpPr>
            <a:spLocks noGrp="1"/>
          </p:cNvSpPr>
          <p:nvPr>
            <p:ph idx="1"/>
          </p:nvPr>
        </p:nvSpPr>
        <p:spPr/>
        <p:txBody>
          <a:bodyPr/>
          <a:lstStyle/>
          <a:p>
            <a:r>
              <a:rPr lang="en-US" altLang="en-US" sz="2800" dirty="0"/>
              <a:t>Modern Judaism grew out of rabbinic Judaism, which emerged after the destruction of the Temple in 70AD</a:t>
            </a:r>
          </a:p>
          <a:p>
            <a:r>
              <a:rPr lang="en-US" altLang="en-US" sz="2800" dirty="0"/>
              <a:t>“Judaism teaches that human beings are not basically sinful. We come into the world neither carrying the burden of sin committed by our ancestors </a:t>
            </a:r>
            <a:r>
              <a:rPr lang="en-US" altLang="en-US" sz="2800" dirty="0">
                <a:solidFill>
                  <a:srgbClr val="1D4AA5"/>
                </a:solidFill>
              </a:rPr>
              <a:t>nor tainted by it</a:t>
            </a:r>
            <a:r>
              <a:rPr lang="en-US" altLang="en-US" sz="2800" dirty="0"/>
              <a:t>.”</a:t>
            </a:r>
            <a:r>
              <a:rPr lang="en-US" altLang="en-US" sz="2800" baseline="30000" dirty="0"/>
              <a:t>1</a:t>
            </a:r>
            <a:endParaRPr lang="en-US" altLang="en-US" sz="2800" dirty="0"/>
          </a:p>
          <a:p>
            <a:r>
              <a:rPr lang="en-US" altLang="en-US" sz="2800" dirty="0"/>
              <a:t>“Through devoted obedience to the prescriptions of Torah [God’s law] and its rabbinic elaborations, Judaism has taught that one might lead a life of divinely guided sanctity and </a:t>
            </a:r>
            <a:r>
              <a:rPr lang="en-US" altLang="en-US" sz="2800" dirty="0">
                <a:solidFill>
                  <a:srgbClr val="1D4AA5"/>
                </a:solidFill>
              </a:rPr>
              <a:t>ascend along just this path to religious perfection</a:t>
            </a:r>
            <a:r>
              <a:rPr lang="en-US" altLang="en-US" sz="2800" dirty="0">
                <a:solidFill>
                  <a:srgbClr val="FF0000"/>
                </a:solidFill>
              </a:rPr>
              <a:t> </a:t>
            </a:r>
            <a:r>
              <a:rPr lang="en-US" altLang="en-US" sz="2800" dirty="0"/>
              <a:t>and communion with God.”</a:t>
            </a:r>
            <a:r>
              <a:rPr lang="en-US" altLang="en-US" sz="2800" baseline="30000" dirty="0"/>
              <a:t>2</a:t>
            </a:r>
            <a:endParaRPr lang="en-US" altLang="en-US" sz="2800" dirty="0"/>
          </a:p>
        </p:txBody>
      </p:sp>
      <p:sp>
        <p:nvSpPr>
          <p:cNvPr id="25604" name="Rectangle 2"/>
          <p:cNvSpPr>
            <a:spLocks noChangeArrowheads="1"/>
          </p:cNvSpPr>
          <p:nvPr/>
        </p:nvSpPr>
        <p:spPr bwMode="auto">
          <a:xfrm>
            <a:off x="0" y="6076950"/>
            <a:ext cx="8458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aseline="30000" dirty="0">
                <a:solidFill>
                  <a:srgbClr val="000000"/>
                </a:solidFill>
                <a:latin typeface="Calibri" panose="020F0502020204030204" pitchFamily="34" charset="0"/>
              </a:rPr>
              <a:t>1</a:t>
            </a:r>
            <a:r>
              <a:rPr lang="en-US" altLang="en-US" sz="1600" dirty="0">
                <a:solidFill>
                  <a:srgbClr val="000000"/>
                </a:solidFill>
                <a:latin typeface="Calibri" panose="020F0502020204030204" pitchFamily="34" charset="0"/>
              </a:rPr>
              <a:t>Hammer, R. </a:t>
            </a:r>
            <a:r>
              <a:rPr lang="en-US" altLang="en-US" sz="1600" i="1" dirty="0">
                <a:solidFill>
                  <a:srgbClr val="000000"/>
                </a:solidFill>
                <a:latin typeface="Calibri" panose="020F0502020204030204" pitchFamily="34" charset="0"/>
              </a:rPr>
              <a:t>Entering the High Holy Days, </a:t>
            </a:r>
            <a:r>
              <a:rPr lang="en-US" altLang="en-US" sz="1600" dirty="0">
                <a:solidFill>
                  <a:srgbClr val="000000"/>
                </a:solidFill>
                <a:latin typeface="Calibri" panose="020F0502020204030204" pitchFamily="34" charset="0"/>
              </a:rPr>
              <a:t>The Jewish Publication Society, Philadelphia, 2005, p. 30. </a:t>
            </a:r>
            <a:endParaRPr lang="en-US" altLang="en-US" sz="1600" dirty="0"/>
          </a:p>
        </p:txBody>
      </p:sp>
      <p:sp>
        <p:nvSpPr>
          <p:cNvPr id="25605" name="Rectangle 3"/>
          <p:cNvSpPr>
            <a:spLocks noChangeArrowheads="1"/>
          </p:cNvSpPr>
          <p:nvPr/>
        </p:nvSpPr>
        <p:spPr bwMode="auto">
          <a:xfrm>
            <a:off x="0" y="6415089"/>
            <a:ext cx="73914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aseline="30000" dirty="0">
                <a:solidFill>
                  <a:srgbClr val="000000"/>
                </a:solidFill>
                <a:latin typeface="Calibri" panose="020F0502020204030204" pitchFamily="34" charset="0"/>
              </a:rPr>
              <a:t>2</a:t>
            </a:r>
            <a:r>
              <a:rPr lang="en-US" altLang="en-US" sz="1600" dirty="0">
                <a:solidFill>
                  <a:srgbClr val="000000"/>
                </a:solidFill>
                <a:latin typeface="Calibri" panose="020F0502020204030204" pitchFamily="34" charset="0"/>
              </a:rPr>
              <a:t>Fishbane, Michael A. </a:t>
            </a:r>
            <a:r>
              <a:rPr lang="en-US" altLang="en-US" sz="1600" i="1" dirty="0">
                <a:solidFill>
                  <a:srgbClr val="000000"/>
                </a:solidFill>
                <a:latin typeface="Calibri" panose="020F0502020204030204" pitchFamily="34" charset="0"/>
              </a:rPr>
              <a:t>Judaism</a:t>
            </a:r>
            <a:r>
              <a:rPr lang="en-US" altLang="en-US" sz="1600" dirty="0">
                <a:solidFill>
                  <a:srgbClr val="000000"/>
                </a:solidFill>
                <a:latin typeface="Calibri" panose="020F0502020204030204" pitchFamily="34" charset="0"/>
              </a:rPr>
              <a:t>, Harper and Row, San Franciso, 1987, p. 15-16. </a:t>
            </a:r>
            <a:endParaRPr lang="en-US" alt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C42B7-E42C-7D02-51EC-3AD651F66090}"/>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F6A0E2B3-E059-87F6-4D74-C2846246B43E}"/>
              </a:ext>
            </a:extLst>
          </p:cNvPr>
          <p:cNvSpPr>
            <a:spLocks noGrp="1"/>
          </p:cNvSpPr>
          <p:nvPr>
            <p:ph type="title"/>
          </p:nvPr>
        </p:nvSpPr>
        <p:spPr/>
        <p:txBody>
          <a:bodyPr/>
          <a:lstStyle/>
          <a:p>
            <a:r>
              <a:rPr lang="en-US" altLang="en-US" dirty="0"/>
              <a:t>Outline</a:t>
            </a:r>
          </a:p>
        </p:txBody>
      </p:sp>
      <p:sp>
        <p:nvSpPr>
          <p:cNvPr id="15363" name="Content Placeholder 2">
            <a:extLst>
              <a:ext uri="{FF2B5EF4-FFF2-40B4-BE49-F238E27FC236}">
                <a16:creationId xmlns:a16="http://schemas.microsoft.com/office/drawing/2014/main" id="{4E3EFA90-1612-A47E-3559-7F55763B4CFB}"/>
              </a:ext>
            </a:extLst>
          </p:cNvPr>
          <p:cNvSpPr>
            <a:spLocks noGrp="1"/>
          </p:cNvSpPr>
          <p:nvPr>
            <p:ph idx="1"/>
          </p:nvPr>
        </p:nvSpPr>
        <p:spPr/>
        <p:txBody>
          <a:bodyPr/>
          <a:lstStyle/>
          <a:p>
            <a:r>
              <a:rPr lang="en-US" altLang="en-US" dirty="0"/>
              <a:t>Motivation</a:t>
            </a:r>
          </a:p>
          <a:p>
            <a:r>
              <a:rPr lang="en-US" altLang="en-US" dirty="0"/>
              <a:t>Unique truths = </a:t>
            </a:r>
            <a:r>
              <a:rPr lang="en-US" altLang="en-US" dirty="0">
                <a:solidFill>
                  <a:srgbClr val="1D4AA5"/>
                </a:solidFill>
              </a:rPr>
              <a:t>Uniquely true </a:t>
            </a:r>
            <a:r>
              <a:rPr lang="en-US" altLang="en-US" dirty="0"/>
              <a:t>religion</a:t>
            </a:r>
          </a:p>
          <a:p>
            <a:r>
              <a:rPr lang="en-US" altLang="en-US" dirty="0"/>
              <a:t>Christianity makes </a:t>
            </a:r>
            <a:r>
              <a:rPr lang="en-US" altLang="en-US" dirty="0">
                <a:solidFill>
                  <a:srgbClr val="1D4AA5"/>
                </a:solidFill>
              </a:rPr>
              <a:t>unique claims </a:t>
            </a:r>
            <a:r>
              <a:rPr lang="en-US" altLang="en-US" dirty="0"/>
              <a:t>about sin and salvation</a:t>
            </a:r>
          </a:p>
          <a:p>
            <a:r>
              <a:rPr lang="en-US" altLang="en-US" dirty="0"/>
              <a:t>Christianity’s claims about sin are </a:t>
            </a:r>
            <a:r>
              <a:rPr lang="en-US" altLang="en-US" dirty="0">
                <a:solidFill>
                  <a:srgbClr val="1D4AA5"/>
                </a:solidFill>
              </a:rPr>
              <a:t>true</a:t>
            </a:r>
          </a:p>
          <a:p>
            <a:r>
              <a:rPr lang="en-US" altLang="en-US" dirty="0"/>
              <a:t>Christianity claims about salvation are </a:t>
            </a:r>
            <a:r>
              <a:rPr lang="en-US" altLang="en-US" dirty="0">
                <a:solidFill>
                  <a:srgbClr val="1D4AA5"/>
                </a:solidFill>
              </a:rPr>
              <a:t>true</a:t>
            </a:r>
          </a:p>
          <a:p>
            <a:r>
              <a:rPr lang="en-US" altLang="en-US" dirty="0"/>
              <a:t>Conclusions</a:t>
            </a:r>
          </a:p>
        </p:txBody>
      </p:sp>
      <p:sp>
        <p:nvSpPr>
          <p:cNvPr id="15364" name="Rectangle 3">
            <a:extLst>
              <a:ext uri="{FF2B5EF4-FFF2-40B4-BE49-F238E27FC236}">
                <a16:creationId xmlns:a16="http://schemas.microsoft.com/office/drawing/2014/main" id="{961BA925-E493-FE84-AF45-B39E9862F4D7}"/>
              </a:ext>
            </a:extLst>
          </p:cNvPr>
          <p:cNvSpPr>
            <a:spLocks noChangeArrowheads="1"/>
          </p:cNvSpPr>
          <p:nvPr/>
        </p:nvSpPr>
        <p:spPr bwMode="auto">
          <a:xfrm>
            <a:off x="951186" y="1981200"/>
            <a:ext cx="9869214" cy="609600"/>
          </a:xfrm>
          <a:prstGeom prst="rect">
            <a:avLst/>
          </a:prstGeom>
          <a:noFill/>
          <a:ln w="28575" algn="ctr">
            <a:solidFill>
              <a:srgbClr val="1D4AA5"/>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Tree>
    <p:extLst>
      <p:ext uri="{BB962C8B-B14F-4D97-AF65-F5344CB8AC3E}">
        <p14:creationId xmlns:p14="http://schemas.microsoft.com/office/powerpoint/2010/main" val="259003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lgn="l"/>
            <a:r>
              <a:rPr lang="en-US" altLang="en-US" sz="4000" dirty="0"/>
              <a:t>The uniqueness of Christianity</a:t>
            </a:r>
          </a:p>
        </p:txBody>
      </p:sp>
      <p:sp>
        <p:nvSpPr>
          <p:cNvPr id="26627" name="Content Placeholder 4"/>
          <p:cNvSpPr>
            <a:spLocks noGrp="1"/>
          </p:cNvSpPr>
          <p:nvPr>
            <p:ph idx="1"/>
          </p:nvPr>
        </p:nvSpPr>
        <p:spPr>
          <a:xfrm>
            <a:off x="1108075" y="1752600"/>
            <a:ext cx="7772400" cy="4114800"/>
          </a:xfrm>
        </p:spPr>
        <p:txBody>
          <a:bodyPr/>
          <a:lstStyle/>
          <a:p>
            <a:pPr marL="0" indent="0">
              <a:buNone/>
            </a:pPr>
            <a:r>
              <a:rPr lang="en-US" altLang="en-US" dirty="0"/>
              <a:t>Prof. Stephen Prothero’s classification of world religions:</a:t>
            </a:r>
          </a:p>
        </p:txBody>
      </p:sp>
      <p:graphicFrame>
        <p:nvGraphicFramePr>
          <p:cNvPr id="3" name="Table 2"/>
          <p:cNvGraphicFramePr>
            <a:graphicFrameLocks noGrp="1"/>
          </p:cNvGraphicFramePr>
          <p:nvPr>
            <p:extLst>
              <p:ext uri="{D42A27DB-BD31-4B8C-83A1-F6EECF244321}">
                <p14:modId xmlns:p14="http://schemas.microsoft.com/office/powerpoint/2010/main" val="3347405922"/>
              </p:ext>
            </p:extLst>
          </p:nvPr>
        </p:nvGraphicFramePr>
        <p:xfrm>
          <a:off x="1143000" y="2971801"/>
          <a:ext cx="7842250" cy="3006727"/>
        </p:xfrm>
        <a:graphic>
          <a:graphicData uri="http://schemas.openxmlformats.org/drawingml/2006/table">
            <a:tbl>
              <a:tblPr firstRow="1" bandRow="1">
                <a:tableStyleId>{72833802-FEF1-4C79-8D5D-14CF1EAF98D9}</a:tableStyleId>
              </a:tblPr>
              <a:tblGrid>
                <a:gridCol w="1695680">
                  <a:extLst>
                    <a:ext uri="{9D8B030D-6E8A-4147-A177-3AD203B41FA5}">
                      <a16:colId xmlns:a16="http://schemas.microsoft.com/office/drawing/2014/main" val="20000"/>
                    </a:ext>
                  </a:extLst>
                </a:gridCol>
                <a:gridCol w="3126054">
                  <a:extLst>
                    <a:ext uri="{9D8B030D-6E8A-4147-A177-3AD203B41FA5}">
                      <a16:colId xmlns:a16="http://schemas.microsoft.com/office/drawing/2014/main" val="20001"/>
                    </a:ext>
                  </a:extLst>
                </a:gridCol>
                <a:gridCol w="3020516">
                  <a:extLst>
                    <a:ext uri="{9D8B030D-6E8A-4147-A177-3AD203B41FA5}">
                      <a16:colId xmlns:a16="http://schemas.microsoft.com/office/drawing/2014/main" val="20002"/>
                    </a:ext>
                  </a:extLst>
                </a:gridCol>
              </a:tblGrid>
              <a:tr h="612650">
                <a:tc>
                  <a:txBody>
                    <a:bodyPr/>
                    <a:lstStyle/>
                    <a:p>
                      <a:r>
                        <a:rPr lang="en-US" sz="2400" dirty="0"/>
                        <a:t>Religion</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6D7C"/>
                    </a:solidFill>
                  </a:tcPr>
                </a:tc>
                <a:tc>
                  <a:txBody>
                    <a:bodyPr/>
                    <a:lstStyle/>
                    <a:p>
                      <a:r>
                        <a:rPr lang="en-US" sz="2400" dirty="0"/>
                        <a:t>The problem</a:t>
                      </a:r>
                      <a:r>
                        <a:rPr lang="en-US" sz="2400" baseline="0" dirty="0"/>
                        <a:t> is…</a:t>
                      </a:r>
                      <a:endParaRPr lang="en-US" sz="2400" dirty="0"/>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6D7C"/>
                    </a:solidFill>
                  </a:tcPr>
                </a:tc>
                <a:tc>
                  <a:txBody>
                    <a:bodyPr/>
                    <a:lstStyle/>
                    <a:p>
                      <a:r>
                        <a:rPr lang="en-US" sz="2400" dirty="0"/>
                        <a:t>The solution is…</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6D7C"/>
                    </a:solidFill>
                  </a:tcPr>
                </a:tc>
                <a:extLst>
                  <a:ext uri="{0D108BD9-81ED-4DB2-BD59-A6C34878D82A}">
                    <a16:rowId xmlns:a16="http://schemas.microsoft.com/office/drawing/2014/main" val="10000"/>
                  </a:ext>
                </a:extLst>
              </a:tr>
              <a:tr h="457210">
                <a:tc>
                  <a:txBody>
                    <a:bodyPr/>
                    <a:lstStyle/>
                    <a:p>
                      <a:r>
                        <a:rPr lang="en-US" sz="2400" dirty="0"/>
                        <a:t>Buddhism</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Suffering</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Awakening</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57210">
                <a:tc>
                  <a:txBody>
                    <a:bodyPr/>
                    <a:lstStyle/>
                    <a:p>
                      <a:r>
                        <a:rPr lang="en-US" sz="2400" dirty="0"/>
                        <a:t>Hinduism</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Samsara (“wandering”)</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Moksha (“release”)</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57250">
                <a:tc>
                  <a:txBody>
                    <a:bodyPr/>
                    <a:lstStyle/>
                    <a:p>
                      <a:r>
                        <a:rPr lang="en-US" sz="2400" dirty="0"/>
                        <a:t>Islam</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Pride</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Submission</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57250">
                <a:tc>
                  <a:txBody>
                    <a:bodyPr/>
                    <a:lstStyle/>
                    <a:p>
                      <a:r>
                        <a:rPr lang="en-US" sz="2400" dirty="0"/>
                        <a:t>Judaism</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Exile</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Return to God</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65157">
                <a:tc>
                  <a:txBody>
                    <a:bodyPr/>
                    <a:lstStyle/>
                    <a:p>
                      <a:r>
                        <a:rPr lang="en-US" sz="2400" dirty="0"/>
                        <a:t>Christianity</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Sin</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Salvation</a:t>
                      </a:r>
                    </a:p>
                  </a:txBody>
                  <a:tcPr marL="91436" marR="91436"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 name="Rectangle 3">
            <a:extLst>
              <a:ext uri="{FF2B5EF4-FFF2-40B4-BE49-F238E27FC236}">
                <a16:creationId xmlns:a16="http://schemas.microsoft.com/office/drawing/2014/main" id="{DFC0CCA0-85FE-65FE-EA84-4AEFFC76B557}"/>
              </a:ext>
            </a:extLst>
          </p:cNvPr>
          <p:cNvSpPr>
            <a:spLocks noChangeArrowheads="1"/>
          </p:cNvSpPr>
          <p:nvPr/>
        </p:nvSpPr>
        <p:spPr bwMode="auto">
          <a:xfrm>
            <a:off x="0" y="6519863"/>
            <a:ext cx="7696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aseline="30000" dirty="0">
                <a:solidFill>
                  <a:srgbClr val="000000"/>
                </a:solidFill>
                <a:latin typeface="Calibri" panose="020F0502020204030204" pitchFamily="34" charset="0"/>
              </a:rPr>
              <a:t>1</a:t>
            </a:r>
            <a:r>
              <a:rPr lang="en-US" altLang="en-US" sz="1600" dirty="0">
                <a:solidFill>
                  <a:srgbClr val="000000"/>
                </a:solidFill>
                <a:latin typeface="Calibri" panose="020F0502020204030204" pitchFamily="34" charset="0"/>
              </a:rPr>
              <a:t>Prothero, S. </a:t>
            </a:r>
            <a:r>
              <a:rPr lang="en-US" altLang="en-US" sz="1600" i="1" dirty="0">
                <a:solidFill>
                  <a:srgbClr val="000000"/>
                </a:solidFill>
                <a:latin typeface="Calibri" panose="020F0502020204030204" pitchFamily="34" charset="0"/>
              </a:rPr>
              <a:t>God is Not One, </a:t>
            </a:r>
            <a:r>
              <a:rPr lang="en-US" altLang="en-US" sz="1600" dirty="0">
                <a:solidFill>
                  <a:srgbClr val="000000"/>
                </a:solidFill>
                <a:latin typeface="Calibri" panose="020F0502020204030204" pitchFamily="34" charset="0"/>
              </a:rPr>
              <a:t>Harper Collins Publishers, New York, 2012</a:t>
            </a:r>
            <a:endParaRPr lang="en-US" altLang="en-U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algn="l"/>
            <a:r>
              <a:rPr lang="en-US" altLang="en-US" sz="4000" dirty="0"/>
              <a:t>The uniqueness of Christianity</a:t>
            </a:r>
          </a:p>
        </p:txBody>
      </p:sp>
      <p:sp>
        <p:nvSpPr>
          <p:cNvPr id="27651" name="Content Placeholder 4"/>
          <p:cNvSpPr>
            <a:spLocks noGrp="1"/>
          </p:cNvSpPr>
          <p:nvPr>
            <p:ph idx="1"/>
          </p:nvPr>
        </p:nvSpPr>
        <p:spPr>
          <a:xfrm>
            <a:off x="914400" y="1447800"/>
            <a:ext cx="7010400" cy="4287838"/>
          </a:xfrm>
        </p:spPr>
        <p:txBody>
          <a:bodyPr/>
          <a:lstStyle/>
          <a:p>
            <a:pPr marL="0" indent="0">
              <a:buNone/>
            </a:pPr>
            <a:r>
              <a:rPr lang="en-US" altLang="en-US" sz="2800" dirty="0"/>
              <a:t>“[W]</a:t>
            </a:r>
            <a:r>
              <a:rPr lang="en-US" altLang="en-US" sz="2800" dirty="0" err="1"/>
              <a:t>hile</a:t>
            </a:r>
            <a:r>
              <a:rPr lang="en-US" altLang="en-US" sz="2800" dirty="0"/>
              <a:t> it may seem to be an act of generosity to state that Confucians and Buddhists and Muslims and Jews can also be saved, this statement is actually an act of obfuscation. </a:t>
            </a:r>
            <a:r>
              <a:rPr lang="en-US" altLang="en-US" sz="2800" dirty="0">
                <a:solidFill>
                  <a:srgbClr val="1D4AA5"/>
                </a:solidFill>
              </a:rPr>
              <a:t>Only Christians seek salvation… </a:t>
            </a:r>
          </a:p>
          <a:p>
            <a:pPr marL="0" indent="0">
              <a:buNone/>
            </a:pPr>
            <a:r>
              <a:rPr lang="en-US" altLang="en-US" sz="2800" dirty="0"/>
              <a:t>[J]</a:t>
            </a:r>
            <a:r>
              <a:rPr lang="en-US" altLang="en-US" sz="2800" dirty="0" err="1"/>
              <a:t>ust</a:t>
            </a:r>
            <a:r>
              <a:rPr lang="en-US" altLang="en-US" sz="2800" dirty="0"/>
              <a:t> as hitting home runs is the monopoly of one sport, </a:t>
            </a:r>
            <a:r>
              <a:rPr lang="en-US" altLang="en-US" sz="2800" dirty="0">
                <a:solidFill>
                  <a:srgbClr val="1D4AA5"/>
                </a:solidFill>
              </a:rPr>
              <a:t>salvation is the monopoly of one religion. If you see sin as the human predicament and salvation as the solution, then it makes sense to come to Christ.</a:t>
            </a:r>
            <a:r>
              <a:rPr lang="en-US" altLang="en-US" sz="2800" dirty="0"/>
              <a:t>”</a:t>
            </a:r>
            <a:r>
              <a:rPr lang="en-US" altLang="en-US" sz="2800" baseline="30000" dirty="0"/>
              <a:t>1</a:t>
            </a:r>
            <a:endParaRPr lang="en-US" altLang="en-US" sz="2800" dirty="0"/>
          </a:p>
        </p:txBody>
      </p:sp>
      <p:sp>
        <p:nvSpPr>
          <p:cNvPr id="27652" name="Rectangle 3"/>
          <p:cNvSpPr>
            <a:spLocks noChangeArrowheads="1"/>
          </p:cNvSpPr>
          <p:nvPr/>
        </p:nvSpPr>
        <p:spPr bwMode="auto">
          <a:xfrm>
            <a:off x="0" y="6519863"/>
            <a:ext cx="7696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aseline="30000" dirty="0">
                <a:solidFill>
                  <a:srgbClr val="000000"/>
                </a:solidFill>
                <a:latin typeface="Calibri" panose="020F0502020204030204" pitchFamily="34" charset="0"/>
              </a:rPr>
              <a:t>1</a:t>
            </a:r>
            <a:r>
              <a:rPr lang="en-US" altLang="en-US" sz="1600" dirty="0">
                <a:solidFill>
                  <a:srgbClr val="000000"/>
                </a:solidFill>
                <a:latin typeface="Calibri" panose="020F0502020204030204" pitchFamily="34" charset="0"/>
              </a:rPr>
              <a:t>Prothero, S. </a:t>
            </a:r>
            <a:r>
              <a:rPr lang="en-US" altLang="en-US" sz="1600" i="1" dirty="0">
                <a:solidFill>
                  <a:srgbClr val="000000"/>
                </a:solidFill>
                <a:latin typeface="Calibri" panose="020F0502020204030204" pitchFamily="34" charset="0"/>
              </a:rPr>
              <a:t>God is Not One, </a:t>
            </a:r>
            <a:r>
              <a:rPr lang="en-US" altLang="en-US" sz="1600" dirty="0">
                <a:solidFill>
                  <a:srgbClr val="000000"/>
                </a:solidFill>
                <a:latin typeface="Calibri" panose="020F0502020204030204" pitchFamily="34" charset="0"/>
              </a:rPr>
              <a:t>Harper Collins Publishers, New York, 2012, p. 22-23. </a:t>
            </a:r>
            <a:endParaRPr lang="en-US" altLang="en-US" sz="1600" dirty="0"/>
          </a:p>
        </p:txBody>
      </p:sp>
      <p:pic>
        <p:nvPicPr>
          <p:cNvPr id="27653"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1447800"/>
            <a:ext cx="2853520" cy="428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69DA1-A827-C910-3050-07941443C9D9}"/>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20824B93-78C7-7B65-4C04-E6382A133064}"/>
              </a:ext>
            </a:extLst>
          </p:cNvPr>
          <p:cNvSpPr>
            <a:spLocks noGrp="1"/>
          </p:cNvSpPr>
          <p:nvPr>
            <p:ph type="title"/>
          </p:nvPr>
        </p:nvSpPr>
        <p:spPr/>
        <p:txBody>
          <a:bodyPr/>
          <a:lstStyle/>
          <a:p>
            <a:pPr algn="l"/>
            <a:r>
              <a:rPr lang="en-US" altLang="en-US" sz="4800" dirty="0"/>
              <a:t>The Argument from the Gospel</a:t>
            </a:r>
          </a:p>
        </p:txBody>
      </p:sp>
      <p:sp>
        <p:nvSpPr>
          <p:cNvPr id="10243" name="Content Placeholder 2">
            <a:extLst>
              <a:ext uri="{FF2B5EF4-FFF2-40B4-BE49-F238E27FC236}">
                <a16:creationId xmlns:a16="http://schemas.microsoft.com/office/drawing/2014/main" id="{28038694-9637-C500-DE74-23C1B6F1DCCA}"/>
              </a:ext>
            </a:extLst>
          </p:cNvPr>
          <p:cNvSpPr>
            <a:spLocks noGrp="1"/>
          </p:cNvSpPr>
          <p:nvPr>
            <p:ph idx="1"/>
          </p:nvPr>
        </p:nvSpPr>
        <p:spPr>
          <a:xfrm>
            <a:off x="914400" y="1600200"/>
            <a:ext cx="8001000" cy="4800600"/>
          </a:xfrm>
        </p:spPr>
        <p:txBody>
          <a:bodyPr/>
          <a:lstStyle/>
          <a:p>
            <a:pPr marL="514350" indent="-514350">
              <a:buFontTx/>
              <a:buAutoNum type="arabicPeriod"/>
              <a:defRPr/>
            </a:pPr>
            <a:r>
              <a:rPr lang="en-US" altLang="en-US" dirty="0"/>
              <a:t>Unique truths = </a:t>
            </a:r>
            <a:r>
              <a:rPr lang="en-US" altLang="en-US" dirty="0">
                <a:solidFill>
                  <a:srgbClr val="1D4AA5"/>
                </a:solidFill>
              </a:rPr>
              <a:t>Uniquely true </a:t>
            </a:r>
            <a:r>
              <a:rPr lang="en-US" altLang="en-US" dirty="0"/>
              <a:t>religion.</a:t>
            </a:r>
          </a:p>
          <a:p>
            <a:pPr marL="514350" indent="-514350">
              <a:buFontTx/>
              <a:buAutoNum type="arabicPeriod"/>
              <a:defRPr/>
            </a:pPr>
            <a:r>
              <a:rPr lang="en-US" altLang="en-US" dirty="0"/>
              <a:t>Christianity makes </a:t>
            </a:r>
            <a:r>
              <a:rPr lang="en-US" altLang="en-US" dirty="0">
                <a:solidFill>
                  <a:srgbClr val="1D4AA5"/>
                </a:solidFill>
              </a:rPr>
              <a:t>unique claims </a:t>
            </a:r>
            <a:r>
              <a:rPr lang="en-US" altLang="en-US" dirty="0"/>
              <a:t>about sin and salvation.</a:t>
            </a:r>
          </a:p>
          <a:p>
            <a:pPr marL="514350" indent="-514350">
              <a:buFontTx/>
              <a:buAutoNum type="arabicPeriod"/>
              <a:defRPr/>
            </a:pPr>
            <a:r>
              <a:rPr lang="en-US" altLang="en-US" dirty="0"/>
              <a:t>Christianity’s claims about sin are </a:t>
            </a:r>
            <a:r>
              <a:rPr lang="en-US" altLang="en-US" dirty="0">
                <a:solidFill>
                  <a:srgbClr val="1D4AA5"/>
                </a:solidFill>
              </a:rPr>
              <a:t>true.</a:t>
            </a:r>
          </a:p>
          <a:p>
            <a:pPr marL="514350" indent="-514350">
              <a:buFontTx/>
              <a:buAutoNum type="arabicPeriod"/>
              <a:defRPr/>
            </a:pPr>
            <a:r>
              <a:rPr lang="en-US" altLang="en-US" dirty="0"/>
              <a:t>Christianity’s claims about salvation are </a:t>
            </a:r>
            <a:r>
              <a:rPr lang="en-US" altLang="en-US" dirty="0">
                <a:solidFill>
                  <a:srgbClr val="1D4AA5"/>
                </a:solidFill>
              </a:rPr>
              <a:t>true.</a:t>
            </a:r>
          </a:p>
          <a:p>
            <a:pPr marL="0" indent="0">
              <a:buNone/>
              <a:defRPr/>
            </a:pPr>
            <a:br>
              <a:rPr lang="en-US" altLang="en-US" dirty="0"/>
            </a:br>
            <a:r>
              <a:rPr lang="en-US" altLang="en-US" dirty="0"/>
              <a:t>Therefore, Christianity is </a:t>
            </a:r>
            <a:r>
              <a:rPr lang="en-US" altLang="en-US" dirty="0">
                <a:solidFill>
                  <a:srgbClr val="1D4AA5"/>
                </a:solidFill>
              </a:rPr>
              <a:t>uniquely true.</a:t>
            </a:r>
          </a:p>
        </p:txBody>
      </p:sp>
      <p:sp>
        <p:nvSpPr>
          <p:cNvPr id="2" name="Rectangle 3">
            <a:extLst>
              <a:ext uri="{FF2B5EF4-FFF2-40B4-BE49-F238E27FC236}">
                <a16:creationId xmlns:a16="http://schemas.microsoft.com/office/drawing/2014/main" id="{EC754C59-F707-0C04-8E9C-35D8E6B2A476}"/>
              </a:ext>
            </a:extLst>
          </p:cNvPr>
          <p:cNvSpPr>
            <a:spLocks noChangeArrowheads="1"/>
          </p:cNvSpPr>
          <p:nvPr/>
        </p:nvSpPr>
        <p:spPr bwMode="auto">
          <a:xfrm flipV="1">
            <a:off x="838200" y="3276600"/>
            <a:ext cx="9869214" cy="533400"/>
          </a:xfrm>
          <a:prstGeom prst="rect">
            <a:avLst/>
          </a:prstGeom>
          <a:noFill/>
          <a:ln w="28575" algn="ctr">
            <a:solidFill>
              <a:srgbClr val="1D4AA5"/>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Tree>
    <p:extLst>
      <p:ext uri="{BB962C8B-B14F-4D97-AF65-F5344CB8AC3E}">
        <p14:creationId xmlns:p14="http://schemas.microsoft.com/office/powerpoint/2010/main" val="2959524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algn="l"/>
            <a:r>
              <a:rPr lang="en-US" altLang="en-US" dirty="0"/>
              <a:t>The Bible on sin</a:t>
            </a:r>
          </a:p>
        </p:txBody>
      </p:sp>
      <p:sp>
        <p:nvSpPr>
          <p:cNvPr id="29699" name="Rectangle 4"/>
          <p:cNvSpPr>
            <a:spLocks noChangeArrowheads="1"/>
          </p:cNvSpPr>
          <p:nvPr/>
        </p:nvSpPr>
        <p:spPr bwMode="auto">
          <a:xfrm>
            <a:off x="919654" y="1447800"/>
            <a:ext cx="6928945"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latin typeface="Calibri" panose="020F0502020204030204" pitchFamily="34" charset="0"/>
                <a:cs typeface="Calibri" panose="020F0502020204030204" pitchFamily="34" charset="0"/>
              </a:rPr>
              <a:t>"The LORD saw that the wickedness of man was great in the earth, and that </a:t>
            </a:r>
            <a:r>
              <a:rPr lang="en-US" altLang="en-US" sz="2400" dirty="0">
                <a:solidFill>
                  <a:srgbClr val="1D4AA5"/>
                </a:solidFill>
                <a:latin typeface="Calibri" panose="020F0502020204030204" pitchFamily="34" charset="0"/>
                <a:cs typeface="Calibri" panose="020F0502020204030204" pitchFamily="34" charset="0"/>
              </a:rPr>
              <a:t>every intention of the thoughts of his heart was only evil continually."</a:t>
            </a:r>
            <a:r>
              <a:rPr lang="en-US" altLang="en-US" sz="2400" dirty="0">
                <a:solidFill>
                  <a:srgbClr val="CC0000"/>
                </a:solidFill>
                <a:latin typeface="Calibri" panose="020F0502020204030204" pitchFamily="34" charset="0"/>
                <a:cs typeface="Calibri" panose="020F0502020204030204" pitchFamily="34" charset="0"/>
              </a:rPr>
              <a:t> </a:t>
            </a:r>
            <a:r>
              <a:rPr lang="en-US" altLang="en-US" sz="2400" dirty="0">
                <a:latin typeface="Calibri" panose="020F0502020204030204" pitchFamily="34" charset="0"/>
                <a:cs typeface="Calibri" panose="020F0502020204030204" pitchFamily="34" charset="0"/>
              </a:rPr>
              <a:t>- Gen. 6:5</a:t>
            </a:r>
          </a:p>
          <a:p>
            <a:pPr>
              <a:spcBef>
                <a:spcPct val="0"/>
              </a:spcBef>
              <a:buFontTx/>
              <a:buNone/>
            </a:pPr>
            <a:br>
              <a:rPr lang="en-US" altLang="en-US" sz="2400" dirty="0">
                <a:latin typeface="Calibri" panose="020F0502020204030204" pitchFamily="34" charset="0"/>
                <a:cs typeface="Calibri" panose="020F0502020204030204" pitchFamily="34" charset="0"/>
              </a:rPr>
            </a:br>
            <a:r>
              <a:rPr lang="en-US" altLang="en-US" sz="2400" dirty="0">
                <a:latin typeface="Calibri" panose="020F0502020204030204" pitchFamily="34" charset="0"/>
                <a:cs typeface="Calibri" panose="020F0502020204030204" pitchFamily="34" charset="0"/>
              </a:rPr>
              <a:t>"Against you, you only, have I sinned and done what is evil in your sight... Behold,</a:t>
            </a:r>
            <a:r>
              <a:rPr lang="en-US" altLang="en-US" sz="2400" dirty="0">
                <a:solidFill>
                  <a:srgbClr val="1D4AA5"/>
                </a:solidFill>
                <a:latin typeface="Calibri" panose="020F0502020204030204" pitchFamily="34" charset="0"/>
                <a:cs typeface="Calibri" panose="020F0502020204030204" pitchFamily="34" charset="0"/>
              </a:rPr>
              <a:t> I was brought forth in iniquity, and in sin did my mother conceive me." </a:t>
            </a:r>
            <a:br>
              <a:rPr lang="en-US" altLang="en-US" sz="2400" dirty="0">
                <a:latin typeface="Calibri" panose="020F0502020204030204" pitchFamily="34" charset="0"/>
                <a:cs typeface="Calibri" panose="020F0502020204030204" pitchFamily="34" charset="0"/>
              </a:rPr>
            </a:br>
            <a:r>
              <a:rPr lang="en-US" altLang="en-US" sz="2400" dirty="0">
                <a:latin typeface="Calibri" panose="020F0502020204030204" pitchFamily="34" charset="0"/>
                <a:cs typeface="Calibri" panose="020F0502020204030204" pitchFamily="34" charset="0"/>
              </a:rPr>
              <a:t>- Psalm 51:4-5</a:t>
            </a:r>
          </a:p>
          <a:p>
            <a:pPr>
              <a:spcBef>
                <a:spcPct val="0"/>
              </a:spcBef>
              <a:buFontTx/>
              <a:buNone/>
            </a:pPr>
            <a:endParaRPr lang="en-US" altLang="en-US" sz="2400" dirty="0">
              <a:latin typeface="Calibri" panose="020F0502020204030204" pitchFamily="34" charset="0"/>
              <a:cs typeface="Calibri" panose="020F0502020204030204" pitchFamily="34" charset="0"/>
            </a:endParaRPr>
          </a:p>
          <a:p>
            <a:pPr>
              <a:spcBef>
                <a:spcPct val="0"/>
              </a:spcBef>
              <a:buFontTx/>
              <a:buNone/>
            </a:pPr>
            <a:r>
              <a:rPr lang="en-US" altLang="en-US" sz="2400" dirty="0">
                <a:latin typeface="Calibri" panose="020F0502020204030204" pitchFamily="34" charset="0"/>
                <a:cs typeface="Calibri" panose="020F0502020204030204" pitchFamily="34" charset="0"/>
              </a:rPr>
              <a:t>"</a:t>
            </a:r>
            <a:r>
              <a:rPr lang="en-US" altLang="en-US" sz="2400" dirty="0">
                <a:solidFill>
                  <a:srgbClr val="1D4AA5"/>
                </a:solidFill>
                <a:latin typeface="Calibri" panose="020F0502020204030204" pitchFamily="34" charset="0"/>
                <a:cs typeface="Calibri" panose="020F0502020204030204" pitchFamily="34" charset="0"/>
              </a:rPr>
              <a:t>None is righteous</a:t>
            </a:r>
            <a:r>
              <a:rPr lang="en-US" altLang="en-US" sz="2400" dirty="0">
                <a:latin typeface="Calibri" panose="020F0502020204030204" pitchFamily="34" charset="0"/>
                <a:cs typeface="Calibri" panose="020F0502020204030204" pitchFamily="34" charset="0"/>
              </a:rPr>
              <a:t>, no, not one; no one understands; no one seeks for God. All have turned aside; together they have become worthless; no one does good, not even one." - Rom. 3:10-12 </a:t>
            </a:r>
          </a:p>
        </p:txBody>
      </p:sp>
      <p:pic>
        <p:nvPicPr>
          <p:cNvPr id="2970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77200" y="1905000"/>
            <a:ext cx="34051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lgn="l"/>
            <a:r>
              <a:rPr lang="en-US" altLang="en-US" sz="4800" dirty="0"/>
              <a:t>The Bible on sin</a:t>
            </a:r>
          </a:p>
        </p:txBody>
      </p:sp>
      <p:grpSp>
        <p:nvGrpSpPr>
          <p:cNvPr id="2" name="Group 1">
            <a:extLst>
              <a:ext uri="{FF2B5EF4-FFF2-40B4-BE49-F238E27FC236}">
                <a16:creationId xmlns:a16="http://schemas.microsoft.com/office/drawing/2014/main" id="{BE29140B-25BE-81AF-BB74-6419C58093AE}"/>
              </a:ext>
            </a:extLst>
          </p:cNvPr>
          <p:cNvGrpSpPr/>
          <p:nvPr/>
        </p:nvGrpSpPr>
        <p:grpSpPr>
          <a:xfrm>
            <a:off x="1066800" y="1225551"/>
            <a:ext cx="7340601" cy="5556249"/>
            <a:chOff x="1973263" y="1185864"/>
            <a:chExt cx="7340601" cy="5556249"/>
          </a:xfrm>
        </p:grpSpPr>
        <p:pic>
          <p:nvPicPr>
            <p:cNvPr id="30723" name="Picture 4"/>
            <p:cNvPicPr>
              <a:picLocks noChangeAspect="1"/>
            </p:cNvPicPr>
            <p:nvPr/>
          </p:nvPicPr>
          <p:blipFill>
            <a:blip r:embed="rId2">
              <a:extLst>
                <a:ext uri="{28A0092B-C50C-407E-A947-70E740481C1C}">
                  <a14:useLocalDpi xmlns:a14="http://schemas.microsoft.com/office/drawing/2010/main" val="0"/>
                </a:ext>
              </a:extLst>
            </a:blip>
            <a:srcRect l="3773" t="1164" r="3773" b="75150"/>
            <a:stretch>
              <a:fillRect/>
            </a:stretch>
          </p:blipFill>
          <p:spPr bwMode="auto">
            <a:xfrm>
              <a:off x="1973263" y="1185864"/>
              <a:ext cx="3581400"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5"/>
            <p:cNvPicPr>
              <a:picLocks noChangeAspect="1"/>
            </p:cNvPicPr>
            <p:nvPr/>
          </p:nvPicPr>
          <p:blipFill>
            <a:blip r:embed="rId2">
              <a:extLst>
                <a:ext uri="{28A0092B-C50C-407E-A947-70E740481C1C}">
                  <a14:useLocalDpi xmlns:a14="http://schemas.microsoft.com/office/drawing/2010/main" val="0"/>
                </a:ext>
              </a:extLst>
            </a:blip>
            <a:srcRect l="3896" t="26199" r="4585" b="50642"/>
            <a:stretch>
              <a:fillRect/>
            </a:stretch>
          </p:blipFill>
          <p:spPr bwMode="auto">
            <a:xfrm>
              <a:off x="5684839" y="1225550"/>
              <a:ext cx="3525837"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6"/>
            <p:cNvPicPr>
              <a:picLocks noChangeAspect="1"/>
            </p:cNvPicPr>
            <p:nvPr/>
          </p:nvPicPr>
          <p:blipFill>
            <a:blip r:embed="rId2">
              <a:extLst>
                <a:ext uri="{28A0092B-C50C-407E-A947-70E740481C1C}">
                  <a14:useLocalDpi xmlns:a14="http://schemas.microsoft.com/office/drawing/2010/main" val="0"/>
                </a:ext>
              </a:extLst>
            </a:blip>
            <a:srcRect l="3670" t="50838" r="2156" b="25829"/>
            <a:stretch>
              <a:fillRect/>
            </a:stretch>
          </p:blipFill>
          <p:spPr bwMode="auto">
            <a:xfrm>
              <a:off x="1973263" y="4024313"/>
              <a:ext cx="3624262" cy="271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7"/>
            <p:cNvPicPr>
              <a:picLocks noChangeAspect="1"/>
            </p:cNvPicPr>
            <p:nvPr/>
          </p:nvPicPr>
          <p:blipFill>
            <a:blip r:embed="rId2">
              <a:extLst>
                <a:ext uri="{28A0092B-C50C-407E-A947-70E740481C1C}">
                  <a14:useLocalDpi xmlns:a14="http://schemas.microsoft.com/office/drawing/2010/main" val="0"/>
                </a:ext>
              </a:extLst>
            </a:blip>
            <a:srcRect l="3922" t="75600" r="1903" b="1508"/>
            <a:stretch>
              <a:fillRect/>
            </a:stretch>
          </p:blipFill>
          <p:spPr bwMode="auto">
            <a:xfrm>
              <a:off x="5684839" y="3998914"/>
              <a:ext cx="3629025"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7" name="Rounded Rectangular Callout 4"/>
            <p:cNvSpPr>
              <a:spLocks noChangeArrowheads="1"/>
            </p:cNvSpPr>
            <p:nvPr/>
          </p:nvSpPr>
          <p:spPr bwMode="auto">
            <a:xfrm>
              <a:off x="3354388" y="1371601"/>
              <a:ext cx="2055812" cy="1158875"/>
            </a:xfrm>
            <a:prstGeom prst="wedgeRoundRectCallout">
              <a:avLst>
                <a:gd name="adj1" fmla="val -60273"/>
                <a:gd name="adj2" fmla="val 30977"/>
                <a:gd name="adj3" fmla="val 16667"/>
              </a:avLst>
            </a:prstGeom>
            <a:solidFill>
              <a:schemeClr val="bg1"/>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100" dirty="0">
                  <a:latin typeface="Comic Sans MS" panose="030F0702030302020204" pitchFamily="66" charset="0"/>
                </a:rPr>
                <a:t>THIS IS A DIFFICULT DECISION. IN TIMES LIKE THIS YOU HAVE TO LEARN TO TRUST YOUR HEART. </a:t>
              </a:r>
              <a:r>
                <a:rPr lang="en-US" altLang="en-US" sz="1100" i="1" dirty="0">
                  <a:latin typeface="Comic Sans MS" panose="030F0702030302020204" pitchFamily="66" charset="0"/>
                </a:rPr>
                <a:t>TRUST YOUR HEART</a:t>
              </a:r>
              <a:r>
                <a:rPr lang="en-US" altLang="en-US" sz="1100" dirty="0">
                  <a:latin typeface="Comic Sans MS" panose="030F0702030302020204" pitchFamily="66" charset="0"/>
                </a:rPr>
                <a:t>, SWEETIE.</a:t>
              </a:r>
            </a:p>
          </p:txBody>
        </p:sp>
        <p:sp>
          <p:nvSpPr>
            <p:cNvPr id="30728" name="Rectangle 7"/>
            <p:cNvSpPr>
              <a:spLocks noChangeArrowheads="1"/>
            </p:cNvSpPr>
            <p:nvPr/>
          </p:nvSpPr>
          <p:spPr bwMode="auto">
            <a:xfrm>
              <a:off x="6248400" y="1752600"/>
              <a:ext cx="1371600" cy="990600"/>
            </a:xfrm>
            <a:prstGeom prst="rect">
              <a:avLst/>
            </a:prstGeom>
            <a:solidFill>
              <a:srgbClr val="E1D39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30729" name="Rounded Rectangular Callout 6"/>
            <p:cNvSpPr>
              <a:spLocks noChangeArrowheads="1"/>
            </p:cNvSpPr>
            <p:nvPr/>
          </p:nvSpPr>
          <p:spPr bwMode="auto">
            <a:xfrm>
              <a:off x="6257925" y="1901825"/>
              <a:ext cx="1066800" cy="673100"/>
            </a:xfrm>
            <a:prstGeom prst="wedgeRoundRectCallout">
              <a:avLst>
                <a:gd name="adj1" fmla="val 104731"/>
                <a:gd name="adj2" fmla="val 870"/>
                <a:gd name="adj3" fmla="val 16667"/>
              </a:avLst>
            </a:prstGeom>
            <a:solidFill>
              <a:schemeClr val="bg1"/>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100" dirty="0">
                  <a:latin typeface="Comic Sans MS" panose="030F0702030302020204" pitchFamily="66" charset="0"/>
                </a:rPr>
                <a:t>OK HEART, WHAT’S IT GONNA BE.</a:t>
              </a: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algn="l"/>
            <a:r>
              <a:rPr lang="en-US" altLang="en-US" sz="4000" dirty="0"/>
              <a:t>The depth and ubiquity of evil</a:t>
            </a:r>
          </a:p>
        </p:txBody>
      </p:sp>
      <p:sp>
        <p:nvSpPr>
          <p:cNvPr id="3" name="Content Placeholder 2"/>
          <p:cNvSpPr>
            <a:spLocks noGrp="1"/>
          </p:cNvSpPr>
          <p:nvPr>
            <p:ph idx="1"/>
          </p:nvPr>
        </p:nvSpPr>
        <p:spPr>
          <a:xfrm>
            <a:off x="943302" y="1714500"/>
            <a:ext cx="8886497" cy="4114800"/>
          </a:xfrm>
        </p:spPr>
        <p:txBody>
          <a:bodyPr>
            <a:noAutofit/>
          </a:bodyPr>
          <a:lstStyle/>
          <a:p>
            <a:pPr marL="0" indent="0">
              <a:buNone/>
              <a:defRPr/>
            </a:pPr>
            <a:r>
              <a:rPr lang="en-US" sz="2400" dirty="0"/>
              <a:t>“In the majority of massacres there is evidence of multiple acts of savagery, which preceded, accompanies or occurred after the deaths of victims. Acts such as </a:t>
            </a:r>
            <a:r>
              <a:rPr lang="en-US" sz="2400" dirty="0">
                <a:solidFill>
                  <a:srgbClr val="1D4AA5"/>
                </a:solidFill>
              </a:rPr>
              <a:t>killing defenseless children, often by beating them against walls or throwing them alive into pits</a:t>
            </a:r>
            <a:r>
              <a:rPr lang="en-US" sz="2400" dirty="0">
                <a:solidFill>
                  <a:srgbClr val="FF0000"/>
                </a:solidFill>
              </a:rPr>
              <a:t> </a:t>
            </a:r>
            <a:r>
              <a:rPr lang="en-US" sz="2400" dirty="0"/>
              <a:t>where the corpses of adults were later thrown; the amputation of limbs; the impaling of victims; the killing of persons by </a:t>
            </a:r>
            <a:r>
              <a:rPr lang="en-US" sz="2400" dirty="0">
                <a:solidFill>
                  <a:srgbClr val="1D4AA5"/>
                </a:solidFill>
              </a:rPr>
              <a:t>covering them in petrol and burning them alive</a:t>
            </a:r>
            <a:r>
              <a:rPr lang="en-US" sz="2400" dirty="0"/>
              <a:t>; the extraction, in the presence of others, of the viscera of the victims who were still alive… </a:t>
            </a:r>
            <a:r>
              <a:rPr lang="en-US" sz="2400" dirty="0">
                <a:solidFill>
                  <a:srgbClr val="1D4AA5"/>
                </a:solidFill>
              </a:rPr>
              <a:t>the opening of wombs of pregnant women</a:t>
            </a:r>
            <a:r>
              <a:rPr lang="en-US" sz="2400" dirty="0"/>
              <a:t>, and other similarly atrocious acts.” – The Commission on Historical Clarification, describing Guatemalan atrocities against the Mayans</a:t>
            </a:r>
          </a:p>
        </p:txBody>
      </p:sp>
      <p:sp>
        <p:nvSpPr>
          <p:cNvPr id="31748" name="Rectangle 3"/>
          <p:cNvSpPr>
            <a:spLocks noChangeArrowheads="1"/>
          </p:cNvSpPr>
          <p:nvPr/>
        </p:nvSpPr>
        <p:spPr bwMode="auto">
          <a:xfrm>
            <a:off x="26276" y="6273800"/>
            <a:ext cx="6324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dirty="0">
                <a:latin typeface="Calibri" panose="020F0502020204030204" pitchFamily="34" charset="0"/>
                <a:cs typeface="Calibri" panose="020F0502020204030204" pitchFamily="34" charset="0"/>
              </a:rPr>
              <a:t>Naimark, N.M., </a:t>
            </a:r>
            <a:r>
              <a:rPr lang="en-US" altLang="en-US" sz="1600" i="1" dirty="0">
                <a:latin typeface="Calibri" panose="020F0502020204030204" pitchFamily="34" charset="0"/>
                <a:cs typeface="Calibri" panose="020F0502020204030204" pitchFamily="34" charset="0"/>
              </a:rPr>
              <a:t>Genocide: A World History </a:t>
            </a:r>
            <a:r>
              <a:rPr lang="en-US" altLang="en-US" sz="1600" dirty="0">
                <a:latin typeface="Calibri" panose="020F0502020204030204" pitchFamily="34" charset="0"/>
                <a:cs typeface="Calibri" panose="020F0502020204030204" pitchFamily="34" charset="0"/>
              </a:rPr>
              <a:t>Oxford University Press, New York, 2017, p. 109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p:cNvPicPr>
            <a:picLocks noChangeAspect="1"/>
          </p:cNvPicPr>
          <p:nvPr/>
        </p:nvPicPr>
        <p:blipFill>
          <a:blip r:embed="rId2">
            <a:extLst>
              <a:ext uri="{28A0092B-C50C-407E-A947-70E740481C1C}">
                <a14:useLocalDpi xmlns:a14="http://schemas.microsoft.com/office/drawing/2010/main" val="0"/>
              </a:ext>
            </a:extLst>
          </a:blip>
          <a:srcRect l="6000" t="7072" b="6651"/>
          <a:stretch>
            <a:fillRect/>
          </a:stretch>
        </p:blipFill>
        <p:spPr bwMode="auto">
          <a:xfrm>
            <a:off x="914400" y="1371600"/>
            <a:ext cx="775017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itle 1"/>
          <p:cNvSpPr>
            <a:spLocks noGrp="1"/>
          </p:cNvSpPr>
          <p:nvPr>
            <p:ph type="title"/>
          </p:nvPr>
        </p:nvSpPr>
        <p:spPr/>
        <p:txBody>
          <a:bodyPr/>
          <a:lstStyle/>
          <a:p>
            <a:pPr algn="l"/>
            <a:r>
              <a:rPr lang="en-US" altLang="en-US" sz="4000" dirty="0"/>
              <a:t>The depth and ubiquity of evil</a:t>
            </a:r>
          </a:p>
        </p:txBody>
      </p:sp>
      <p:sp>
        <p:nvSpPr>
          <p:cNvPr id="32772" name="Rectangle 5"/>
          <p:cNvSpPr>
            <a:spLocks noChangeArrowheads="1"/>
          </p:cNvSpPr>
          <p:nvPr/>
        </p:nvSpPr>
        <p:spPr bwMode="auto">
          <a:xfrm>
            <a:off x="36786" y="6519862"/>
            <a:ext cx="79787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dirty="0">
                <a:latin typeface="Calibri" panose="020F0502020204030204" pitchFamily="34" charset="0"/>
                <a:cs typeface="Calibri" panose="020F0502020204030204" pitchFamily="34" charset="0"/>
              </a:rPr>
              <a:t>Pinker, S. </a:t>
            </a:r>
            <a:r>
              <a:rPr lang="en-US" altLang="en-US" sz="1600" i="1" dirty="0">
                <a:latin typeface="Calibri" panose="020F0502020204030204" pitchFamily="34" charset="0"/>
                <a:cs typeface="Calibri" panose="020F0502020204030204" pitchFamily="34" charset="0"/>
              </a:rPr>
              <a:t>The Blank Slate</a:t>
            </a:r>
            <a:r>
              <a:rPr lang="en-US" altLang="en-US" sz="1600" dirty="0">
                <a:latin typeface="Calibri" panose="020F0502020204030204" pitchFamily="34" charset="0"/>
                <a:cs typeface="Calibri" panose="020F0502020204030204" pitchFamily="34" charset="0"/>
              </a:rPr>
              <a:t>, Penguin, New York, 2002, p. 57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algn="l"/>
            <a:r>
              <a:rPr lang="en-US" altLang="en-US" dirty="0"/>
              <a:t>The depth and ubiquity of evil</a:t>
            </a:r>
          </a:p>
        </p:txBody>
      </p:sp>
      <p:pic>
        <p:nvPicPr>
          <p:cNvPr id="3379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19201"/>
            <a:ext cx="6651625" cy="262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Box 5"/>
          <p:cNvSpPr txBox="1">
            <a:spLocks noChangeArrowheads="1"/>
          </p:cNvSpPr>
          <p:nvPr/>
        </p:nvSpPr>
        <p:spPr bwMode="auto">
          <a:xfrm>
            <a:off x="914400" y="3995738"/>
            <a:ext cx="104394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altLang="en-US" sz="2000" dirty="0">
                <a:latin typeface="Calibri" panose="020F0502020204030204" pitchFamily="34" charset="0"/>
                <a:cs typeface="Calibri" panose="020F0502020204030204" pitchFamily="34" charset="0"/>
              </a:rPr>
              <a:t>“the psychological toll of this work is immense. A lot of the job involves taking down </a:t>
            </a:r>
            <a:r>
              <a:rPr lang="en-US" altLang="en-US" sz="2000" dirty="0">
                <a:solidFill>
                  <a:srgbClr val="021FA7"/>
                </a:solidFill>
                <a:latin typeface="Calibri" panose="020F0502020204030204" pitchFamily="34" charset="0"/>
                <a:cs typeface="Calibri" panose="020F0502020204030204" pitchFamily="34" charset="0"/>
              </a:rPr>
              <a:t>pornography, of course, but a lot of it is taking down hateful, sadistic, and terrifying stuff. (There's also a lot of overlap.) </a:t>
            </a:r>
            <a:r>
              <a:rPr lang="en-US" altLang="en-US" sz="2000" dirty="0">
                <a:latin typeface="Calibri" panose="020F0502020204030204" pitchFamily="34" charset="0"/>
                <a:cs typeface="Calibri" panose="020F0502020204030204" pitchFamily="34" charset="0"/>
              </a:rPr>
              <a:t>‘The worst was the gore: brutal street fights, animal torture, suicide bombings, decapitations, and horrific traffic accidents,’… One woman in particular is ‘especially haunted’ by a video she took down, about half an hour long, that appeared to be of a [CENSORED] Seeing that </a:t>
            </a:r>
            <a:r>
              <a:rPr lang="en-US" altLang="en-US" sz="2000" dirty="0">
                <a:solidFill>
                  <a:srgbClr val="021FA7"/>
                </a:solidFill>
                <a:latin typeface="Calibri" panose="020F0502020204030204" pitchFamily="34" charset="0"/>
                <a:cs typeface="Calibri" panose="020F0502020204030204" pitchFamily="34" charset="0"/>
              </a:rPr>
              <a:t>just once </a:t>
            </a:r>
            <a:r>
              <a:rPr lang="en-US" altLang="en-US" sz="2000" dirty="0">
                <a:latin typeface="Calibri" panose="020F0502020204030204" pitchFamily="34" charset="0"/>
                <a:cs typeface="Calibri" panose="020F0502020204030204" pitchFamily="34" charset="0"/>
              </a:rPr>
              <a:t>would be hard to get over, but having to deal with that stuff </a:t>
            </a:r>
            <a:r>
              <a:rPr lang="en-US" altLang="en-US" sz="2000" dirty="0">
                <a:solidFill>
                  <a:srgbClr val="021FA7"/>
                </a:solidFill>
                <a:latin typeface="Calibri" panose="020F0502020204030204" pitchFamily="34" charset="0"/>
                <a:cs typeface="Calibri" panose="020F0502020204030204" pitchFamily="34" charset="0"/>
              </a:rPr>
              <a:t>daily</a:t>
            </a:r>
            <a:r>
              <a:rPr lang="en-US" altLang="en-US" sz="2000" dirty="0">
                <a:latin typeface="Calibri" panose="020F0502020204030204" pitchFamily="34" charset="0"/>
                <a:cs typeface="Calibri" panose="020F0502020204030204" pitchFamily="34" charset="0"/>
              </a:rPr>
              <a:t> seems impossible to fathom.”</a:t>
            </a:r>
          </a:p>
          <a:p>
            <a:pPr>
              <a:spcBef>
                <a:spcPct val="0"/>
              </a:spcBef>
            </a:pPr>
            <a:r>
              <a:rPr lang="en-US" altLang="en-US" sz="2000" dirty="0">
                <a:latin typeface="Calibri" panose="020F0502020204030204" pitchFamily="34" charset="0"/>
                <a:cs typeface="Calibri" panose="020F0502020204030204" pitchFamily="34" charset="0"/>
              </a:rPr>
              <a:t>“The army of content moderators is </a:t>
            </a:r>
            <a:r>
              <a:rPr lang="en-US" altLang="en-US" sz="2000" i="1" dirty="0">
                <a:latin typeface="Calibri" panose="020F0502020204030204" pitchFamily="34" charset="0"/>
                <a:cs typeface="Calibri" panose="020F0502020204030204" pitchFamily="34" charset="0"/>
              </a:rPr>
              <a:t>huge</a:t>
            </a:r>
            <a:r>
              <a:rPr lang="en-US" altLang="en-US" sz="2000" dirty="0">
                <a:latin typeface="Calibri" panose="020F0502020204030204" pitchFamily="34" charset="0"/>
                <a:cs typeface="Calibri" panose="020F0502020204030204" pitchFamily="34" charset="0"/>
              </a:rPr>
              <a:t>, ‘</a:t>
            </a:r>
            <a:r>
              <a:rPr lang="en-US" altLang="en-US" sz="2000" dirty="0">
                <a:solidFill>
                  <a:srgbClr val="021FA7"/>
                </a:solidFill>
                <a:latin typeface="Calibri" panose="020F0502020204030204" pitchFamily="34" charset="0"/>
                <a:cs typeface="Calibri" panose="020F0502020204030204" pitchFamily="34" charset="0"/>
              </a:rPr>
              <a:t>well over 100,000</a:t>
            </a:r>
            <a:r>
              <a:rPr lang="en-US" altLang="en-US" sz="2000" dirty="0">
                <a:latin typeface="Calibri" panose="020F0502020204030204" pitchFamily="34" charset="0"/>
                <a:cs typeface="Calibri" panose="020F0502020204030204" pitchFamily="34" charset="0"/>
              </a:rPr>
              <a:t>,’”</a:t>
            </a:r>
          </a:p>
          <a:p>
            <a:pPr>
              <a:spcBef>
                <a:spcPct val="0"/>
              </a:spcBef>
            </a:pPr>
            <a:endParaRPr lang="en-US" altLang="en-US" sz="2000" dirty="0">
              <a:latin typeface="Calibri" panose="020F0502020204030204" pitchFamily="34" charset="0"/>
              <a:cs typeface="Calibri" panose="020F0502020204030204" pitchFamily="34" charset="0"/>
            </a:endParaRPr>
          </a:p>
        </p:txBody>
      </p:sp>
      <p:sp>
        <p:nvSpPr>
          <p:cNvPr id="2" name="Rectangle 5">
            <a:extLst>
              <a:ext uri="{FF2B5EF4-FFF2-40B4-BE49-F238E27FC236}">
                <a16:creationId xmlns:a16="http://schemas.microsoft.com/office/drawing/2014/main" id="{B3A2EA19-9340-4806-660B-90863818D78B}"/>
              </a:ext>
            </a:extLst>
          </p:cNvPr>
          <p:cNvSpPr>
            <a:spLocks noChangeArrowheads="1"/>
          </p:cNvSpPr>
          <p:nvPr/>
        </p:nvSpPr>
        <p:spPr bwMode="auto">
          <a:xfrm>
            <a:off x="36786" y="6519862"/>
            <a:ext cx="117742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dirty="0">
                <a:latin typeface="Calibri" panose="020F0502020204030204" pitchFamily="34" charset="0"/>
                <a:cs typeface="Calibri" panose="020F0502020204030204" pitchFamily="34" charset="0"/>
              </a:rPr>
              <a:t>Marcotte, A. “An Army of Workers Overseas Suffer the Worst of the Internet So You Don’t Have To,” </a:t>
            </a:r>
            <a:r>
              <a:rPr lang="en-US" altLang="en-US" sz="1600" i="1" dirty="0">
                <a:latin typeface="Calibri" panose="020F0502020204030204" pitchFamily="34" charset="0"/>
                <a:cs typeface="Calibri" panose="020F0502020204030204" pitchFamily="34" charset="0"/>
              </a:rPr>
              <a:t>Slate</a:t>
            </a:r>
            <a:r>
              <a:rPr lang="en-US" altLang="en-US" sz="1600" dirty="0">
                <a:latin typeface="Calibri" panose="020F0502020204030204" pitchFamily="34" charset="0"/>
                <a:cs typeface="Calibri" panose="020F0502020204030204" pitchFamily="34" charset="0"/>
              </a:rPr>
              <a:t>, Oct. 27, 2014.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algn="l"/>
            <a:r>
              <a:rPr lang="en-US" altLang="en-US" dirty="0"/>
              <a:t>Milgram experiments</a:t>
            </a:r>
          </a:p>
        </p:txBody>
      </p:sp>
      <p:sp>
        <p:nvSpPr>
          <p:cNvPr id="34819" name="Content Placeholder 2"/>
          <p:cNvSpPr>
            <a:spLocks noGrp="1"/>
          </p:cNvSpPr>
          <p:nvPr>
            <p:ph idx="1"/>
          </p:nvPr>
        </p:nvSpPr>
        <p:spPr/>
        <p:txBody>
          <a:bodyPr/>
          <a:lstStyle/>
          <a:p>
            <a:r>
              <a:rPr lang="en-US" altLang="en-US" dirty="0"/>
              <a:t>Yale professor Stanley Milgram recruited ‘teachers’ to subject ‘learners’ to electric shocks</a:t>
            </a:r>
          </a:p>
          <a:p>
            <a:r>
              <a:rPr lang="en-US" altLang="en-US" dirty="0"/>
              <a:t>Under the supervision of a ‘scientist’ 65% of the ‘teachers’ were willing to administer lethal voltages to the ‘learners’</a:t>
            </a:r>
          </a:p>
          <a:p>
            <a:r>
              <a:rPr lang="en-US" altLang="en-US" dirty="0"/>
              <a:t>A 2006 experiment replicated the results</a:t>
            </a:r>
          </a:p>
          <a:p>
            <a:endParaRPr lang="en-US" altLang="en-US" dirty="0"/>
          </a:p>
        </p:txBody>
      </p:sp>
      <p:sp>
        <p:nvSpPr>
          <p:cNvPr id="34820" name="Rectangle 3"/>
          <p:cNvSpPr>
            <a:spLocks noChangeArrowheads="1"/>
          </p:cNvSpPr>
          <p:nvPr/>
        </p:nvSpPr>
        <p:spPr bwMode="auto">
          <a:xfrm>
            <a:off x="0" y="6460331"/>
            <a:ext cx="5867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dirty="0">
                <a:latin typeface="Calibri" panose="020F0502020204030204" pitchFamily="34" charset="0"/>
                <a:cs typeface="Calibri" panose="020F0502020204030204" pitchFamily="34" charset="0"/>
              </a:rPr>
              <a:t>Burger, J. M. </a:t>
            </a:r>
            <a:r>
              <a:rPr lang="en-US" altLang="en-US" sz="1600" i="1" dirty="0">
                <a:latin typeface="Calibri" panose="020F0502020204030204" pitchFamily="34" charset="0"/>
                <a:cs typeface="Calibri" panose="020F0502020204030204" pitchFamily="34" charset="0"/>
              </a:rPr>
              <a:t>American Psychologist.</a:t>
            </a:r>
            <a:r>
              <a:rPr lang="en-US" altLang="en-US" sz="1600" dirty="0">
                <a:latin typeface="Calibri" panose="020F0502020204030204" pitchFamily="34" charset="0"/>
                <a:cs typeface="Calibri" panose="020F0502020204030204" pitchFamily="34" charset="0"/>
              </a:rPr>
              <a:t> Vol. 64, No. 1, p. 1–11.</a:t>
            </a:r>
            <a:endParaRPr lang="en-US" altLang="en-US" sz="1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981200" y="274638"/>
            <a:ext cx="8229600" cy="1143000"/>
          </a:xfrm>
        </p:spPr>
        <p:txBody>
          <a:bodyPr/>
          <a:lstStyle/>
          <a:p>
            <a:r>
              <a:rPr lang="en-US" altLang="en-US"/>
              <a:t>The radical nature of sin</a:t>
            </a:r>
          </a:p>
        </p:txBody>
      </p:sp>
      <p:sp>
        <p:nvSpPr>
          <p:cNvPr id="35843" name="Content Placeholder 2"/>
          <p:cNvSpPr>
            <a:spLocks noGrp="1"/>
          </p:cNvSpPr>
          <p:nvPr>
            <p:ph idx="1"/>
          </p:nvPr>
        </p:nvSpPr>
        <p:spPr>
          <a:xfrm>
            <a:off x="609600" y="1381126"/>
            <a:ext cx="10896600" cy="4525963"/>
          </a:xfrm>
        </p:spPr>
        <p:txBody>
          <a:bodyPr/>
          <a:lstStyle/>
          <a:p>
            <a:pPr marL="0" indent="0">
              <a:buNone/>
            </a:pPr>
            <a:r>
              <a:rPr lang="en-US" altLang="en-US" dirty="0"/>
              <a:t>“You have heard that it was said to those of old, ‘You shall not murder; and whoever murders will be liable to judgment.’ But I say to you that </a:t>
            </a:r>
            <a:r>
              <a:rPr lang="en-US" altLang="en-US" dirty="0">
                <a:solidFill>
                  <a:srgbClr val="1D4AA5"/>
                </a:solidFill>
              </a:rPr>
              <a:t>everyone who is angry with his brother </a:t>
            </a:r>
            <a:r>
              <a:rPr lang="en-US" altLang="en-US" dirty="0"/>
              <a:t>will be liable to judgment; whoever insults</a:t>
            </a:r>
            <a:r>
              <a:rPr lang="en-US" altLang="en-US" baseline="30000" dirty="0"/>
              <a:t> </a:t>
            </a:r>
            <a:r>
              <a:rPr lang="en-US" altLang="en-US" dirty="0"/>
              <a:t>his brother will be liable to the council; and whoever says, ‘You fool!’ will be liable to the hell of fire.” – Matt. 5:21-22</a:t>
            </a:r>
          </a:p>
          <a:p>
            <a:pPr marL="0" indent="0">
              <a:buNone/>
            </a:pPr>
            <a:r>
              <a:rPr lang="en-US" altLang="en-US" dirty="0"/>
              <a:t>“</a:t>
            </a:r>
            <a:r>
              <a:rPr lang="en-US" dirty="0"/>
              <a:t>You have heard that it was said, ‘You shall not commit adultery.’ But I say to you that </a:t>
            </a:r>
            <a:r>
              <a:rPr lang="en-US" dirty="0">
                <a:solidFill>
                  <a:srgbClr val="1D4AA5"/>
                </a:solidFill>
              </a:rPr>
              <a:t>everyone who looks at a woman with lustful intent</a:t>
            </a:r>
            <a:r>
              <a:rPr lang="en-US" dirty="0"/>
              <a:t> has already committed adultery with her in his heart.” – Matt. 5:27-28</a:t>
            </a:r>
            <a:endParaRPr lang="en-US"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914400" y="457200"/>
            <a:ext cx="10439400" cy="1600200"/>
          </a:xfrm>
        </p:spPr>
        <p:txBody>
          <a:bodyPr/>
          <a:lstStyle/>
          <a:p>
            <a:pPr algn="l"/>
            <a:r>
              <a:rPr lang="en-US" altLang="en-US" dirty="0"/>
              <a:t>Why do we need the Argument from the Gospel?</a:t>
            </a:r>
          </a:p>
        </p:txBody>
      </p:sp>
      <p:sp>
        <p:nvSpPr>
          <p:cNvPr id="8195" name="Content Placeholder 2"/>
          <p:cNvSpPr>
            <a:spLocks noGrp="1"/>
          </p:cNvSpPr>
          <p:nvPr>
            <p:ph idx="1"/>
          </p:nvPr>
        </p:nvSpPr>
        <p:spPr>
          <a:xfrm>
            <a:off x="914400" y="2209800"/>
            <a:ext cx="10363200" cy="4114800"/>
          </a:xfrm>
        </p:spPr>
        <p:txBody>
          <a:bodyPr/>
          <a:lstStyle/>
          <a:p>
            <a:r>
              <a:rPr lang="en-US" altLang="en-US" sz="3600" dirty="0"/>
              <a:t>The problem of justification</a:t>
            </a:r>
          </a:p>
          <a:p>
            <a:r>
              <a:rPr lang="en-US" altLang="en-US" sz="3600" dirty="0"/>
              <a:t>Existential weight</a:t>
            </a:r>
          </a:p>
          <a:p>
            <a:r>
              <a:rPr lang="en-US" altLang="en-US" sz="3600" dirty="0"/>
              <a:t>Evangelistic simplicity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B5415-552B-49E2-4ADA-4FFAB1E45C1D}"/>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BD90D665-B742-C121-DD6D-EC9A1FA8829C}"/>
              </a:ext>
            </a:extLst>
          </p:cNvPr>
          <p:cNvSpPr>
            <a:spLocks noGrp="1"/>
          </p:cNvSpPr>
          <p:nvPr>
            <p:ph type="title"/>
          </p:nvPr>
        </p:nvSpPr>
        <p:spPr/>
        <p:txBody>
          <a:bodyPr/>
          <a:lstStyle/>
          <a:p>
            <a:pPr algn="l"/>
            <a:r>
              <a:rPr lang="en-US" altLang="en-US" sz="4800" dirty="0"/>
              <a:t>The Argument from the Gospel</a:t>
            </a:r>
          </a:p>
        </p:txBody>
      </p:sp>
      <p:sp>
        <p:nvSpPr>
          <p:cNvPr id="10243" name="Content Placeholder 2">
            <a:extLst>
              <a:ext uri="{FF2B5EF4-FFF2-40B4-BE49-F238E27FC236}">
                <a16:creationId xmlns:a16="http://schemas.microsoft.com/office/drawing/2014/main" id="{4A78D6C4-9600-05A1-2A32-81C5E1416453}"/>
              </a:ext>
            </a:extLst>
          </p:cNvPr>
          <p:cNvSpPr>
            <a:spLocks noGrp="1"/>
          </p:cNvSpPr>
          <p:nvPr>
            <p:ph idx="1"/>
          </p:nvPr>
        </p:nvSpPr>
        <p:spPr>
          <a:xfrm>
            <a:off x="914400" y="1600200"/>
            <a:ext cx="8001000" cy="4800600"/>
          </a:xfrm>
        </p:spPr>
        <p:txBody>
          <a:bodyPr/>
          <a:lstStyle/>
          <a:p>
            <a:pPr marL="514350" indent="-514350">
              <a:buFontTx/>
              <a:buAutoNum type="arabicPeriod"/>
              <a:defRPr/>
            </a:pPr>
            <a:r>
              <a:rPr lang="en-US" altLang="en-US" dirty="0"/>
              <a:t>Unique truths = </a:t>
            </a:r>
            <a:r>
              <a:rPr lang="en-US" altLang="en-US" dirty="0">
                <a:solidFill>
                  <a:srgbClr val="1D4AA5"/>
                </a:solidFill>
              </a:rPr>
              <a:t>Uniquely true </a:t>
            </a:r>
            <a:r>
              <a:rPr lang="en-US" altLang="en-US" dirty="0"/>
              <a:t>religion.</a:t>
            </a:r>
          </a:p>
          <a:p>
            <a:pPr marL="514350" indent="-514350">
              <a:buFontTx/>
              <a:buAutoNum type="arabicPeriod"/>
              <a:defRPr/>
            </a:pPr>
            <a:r>
              <a:rPr lang="en-US" altLang="en-US" dirty="0"/>
              <a:t>Christianity makes </a:t>
            </a:r>
            <a:r>
              <a:rPr lang="en-US" altLang="en-US" dirty="0">
                <a:solidFill>
                  <a:srgbClr val="1D4AA5"/>
                </a:solidFill>
              </a:rPr>
              <a:t>unique claims </a:t>
            </a:r>
            <a:r>
              <a:rPr lang="en-US" altLang="en-US" dirty="0"/>
              <a:t>about sin and salvation.</a:t>
            </a:r>
          </a:p>
          <a:p>
            <a:pPr marL="514350" indent="-514350">
              <a:buFontTx/>
              <a:buAutoNum type="arabicPeriod"/>
              <a:defRPr/>
            </a:pPr>
            <a:r>
              <a:rPr lang="en-US" altLang="en-US" dirty="0"/>
              <a:t>Christianity’s claims about sin are </a:t>
            </a:r>
            <a:r>
              <a:rPr lang="en-US" altLang="en-US" dirty="0">
                <a:solidFill>
                  <a:srgbClr val="1D4AA5"/>
                </a:solidFill>
              </a:rPr>
              <a:t>true.</a:t>
            </a:r>
          </a:p>
          <a:p>
            <a:pPr marL="514350" indent="-514350">
              <a:buFontTx/>
              <a:buAutoNum type="arabicPeriod"/>
              <a:defRPr/>
            </a:pPr>
            <a:r>
              <a:rPr lang="en-US" altLang="en-US" dirty="0"/>
              <a:t>Christianity’s claims about salvation are </a:t>
            </a:r>
            <a:r>
              <a:rPr lang="en-US" altLang="en-US" dirty="0">
                <a:solidFill>
                  <a:srgbClr val="1D4AA5"/>
                </a:solidFill>
              </a:rPr>
              <a:t>true.</a:t>
            </a:r>
          </a:p>
          <a:p>
            <a:pPr marL="0" indent="0">
              <a:buNone/>
              <a:defRPr/>
            </a:pPr>
            <a:br>
              <a:rPr lang="en-US" altLang="en-US" dirty="0"/>
            </a:br>
            <a:r>
              <a:rPr lang="en-US" altLang="en-US" dirty="0"/>
              <a:t>Therefore, Christianity is </a:t>
            </a:r>
            <a:r>
              <a:rPr lang="en-US" altLang="en-US" dirty="0">
                <a:solidFill>
                  <a:srgbClr val="1D4AA5"/>
                </a:solidFill>
              </a:rPr>
              <a:t>uniquely true.</a:t>
            </a:r>
          </a:p>
        </p:txBody>
      </p:sp>
      <p:sp>
        <p:nvSpPr>
          <p:cNvPr id="2" name="Rectangle 3">
            <a:extLst>
              <a:ext uri="{FF2B5EF4-FFF2-40B4-BE49-F238E27FC236}">
                <a16:creationId xmlns:a16="http://schemas.microsoft.com/office/drawing/2014/main" id="{E8476E22-103A-FA67-D859-9CB735B555C0}"/>
              </a:ext>
            </a:extLst>
          </p:cNvPr>
          <p:cNvSpPr>
            <a:spLocks noChangeArrowheads="1"/>
          </p:cNvSpPr>
          <p:nvPr/>
        </p:nvSpPr>
        <p:spPr bwMode="auto">
          <a:xfrm>
            <a:off x="838200" y="3886200"/>
            <a:ext cx="9869214" cy="990600"/>
          </a:xfrm>
          <a:prstGeom prst="rect">
            <a:avLst/>
          </a:prstGeom>
          <a:noFill/>
          <a:ln w="28575" algn="ctr">
            <a:solidFill>
              <a:srgbClr val="1D4AA5"/>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dirty="0"/>
          </a:p>
        </p:txBody>
      </p:sp>
    </p:spTree>
    <p:extLst>
      <p:ext uri="{BB962C8B-B14F-4D97-AF65-F5344CB8AC3E}">
        <p14:creationId xmlns:p14="http://schemas.microsoft.com/office/powerpoint/2010/main" val="5451551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algn="l"/>
            <a:r>
              <a:rPr lang="en-US" altLang="en-US" dirty="0"/>
              <a:t>The Bible on rescue</a:t>
            </a:r>
          </a:p>
        </p:txBody>
      </p:sp>
      <p:sp>
        <p:nvSpPr>
          <p:cNvPr id="37891" name="Rectangle 4"/>
          <p:cNvSpPr>
            <a:spLocks noChangeArrowheads="1"/>
          </p:cNvSpPr>
          <p:nvPr/>
        </p:nvSpPr>
        <p:spPr bwMode="auto">
          <a:xfrm>
            <a:off x="914400" y="1752600"/>
            <a:ext cx="56388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latin typeface="Calibri" panose="020F0502020204030204" pitchFamily="34" charset="0"/>
                <a:cs typeface="Calibri" panose="020F0502020204030204" pitchFamily="34" charset="0"/>
              </a:rPr>
              <a:t>"God shows his love for us in that </a:t>
            </a:r>
            <a:r>
              <a:rPr lang="en-US" altLang="en-US" sz="2400" dirty="0">
                <a:solidFill>
                  <a:srgbClr val="1D4AA5"/>
                </a:solidFill>
                <a:latin typeface="Calibri" panose="020F0502020204030204" pitchFamily="34" charset="0"/>
                <a:cs typeface="Calibri" panose="020F0502020204030204" pitchFamily="34" charset="0"/>
              </a:rPr>
              <a:t>while we were still sinners, Christ died for us.</a:t>
            </a:r>
            <a:r>
              <a:rPr lang="en-US" altLang="en-US" sz="2400" dirty="0">
                <a:latin typeface="Calibri" panose="020F0502020204030204" pitchFamily="34" charset="0"/>
                <a:cs typeface="Calibri" panose="020F0502020204030204" pitchFamily="34" charset="0"/>
              </a:rPr>
              <a:t>" - Rom. 5:8</a:t>
            </a:r>
          </a:p>
          <a:p>
            <a:pPr>
              <a:spcBef>
                <a:spcPct val="0"/>
              </a:spcBef>
              <a:buFontTx/>
              <a:buNone/>
            </a:pPr>
            <a:br>
              <a:rPr lang="en-US" altLang="en-US" sz="2400" dirty="0">
                <a:latin typeface="Calibri" panose="020F0502020204030204" pitchFamily="34" charset="0"/>
                <a:cs typeface="Calibri" panose="020F0502020204030204" pitchFamily="34" charset="0"/>
              </a:rPr>
            </a:br>
            <a:r>
              <a:rPr lang="en-US" altLang="en-US" sz="2400" dirty="0">
                <a:latin typeface="Calibri" panose="020F0502020204030204" pitchFamily="34" charset="0"/>
                <a:cs typeface="Calibri" panose="020F0502020204030204" pitchFamily="34" charset="0"/>
              </a:rPr>
              <a:t>"But God, being rich in mercy, because of the great love with which he loved us, </a:t>
            </a:r>
            <a:r>
              <a:rPr lang="en-US" altLang="en-US" sz="2400" dirty="0">
                <a:solidFill>
                  <a:srgbClr val="1D4AA5"/>
                </a:solidFill>
                <a:latin typeface="Calibri" panose="020F0502020204030204" pitchFamily="34" charset="0"/>
                <a:cs typeface="Calibri" panose="020F0502020204030204" pitchFamily="34" charset="0"/>
              </a:rPr>
              <a:t>even when we were dead in our trespasses, made us alive together with Christ—</a:t>
            </a:r>
            <a:r>
              <a:rPr lang="en-US" altLang="en-US" sz="2400" dirty="0">
                <a:latin typeface="Calibri" panose="020F0502020204030204" pitchFamily="34" charset="0"/>
                <a:cs typeface="Calibri" panose="020F0502020204030204" pitchFamily="34" charset="0"/>
              </a:rPr>
              <a:t>by grace you have been saved” -  Eph. 2:4-5</a:t>
            </a:r>
          </a:p>
          <a:p>
            <a:pPr>
              <a:spcBef>
                <a:spcPct val="0"/>
              </a:spcBef>
              <a:buFontTx/>
              <a:buNone/>
            </a:pPr>
            <a:endParaRPr lang="en-US" altLang="en-US" sz="2400" dirty="0">
              <a:latin typeface="Calibri" panose="020F0502020204030204" pitchFamily="34" charset="0"/>
              <a:cs typeface="Calibri" panose="020F0502020204030204" pitchFamily="34" charset="0"/>
            </a:endParaRPr>
          </a:p>
          <a:p>
            <a:pPr>
              <a:spcBef>
                <a:spcPct val="0"/>
              </a:spcBef>
              <a:buFontTx/>
              <a:buNone/>
            </a:pPr>
            <a:r>
              <a:rPr lang="en-US" altLang="en-US" sz="2400" dirty="0">
                <a:latin typeface="Calibri" panose="020F0502020204030204" pitchFamily="34" charset="0"/>
                <a:cs typeface="Calibri" panose="020F0502020204030204" pitchFamily="34" charset="0"/>
              </a:rPr>
              <a:t>"</a:t>
            </a:r>
            <a:r>
              <a:rPr lang="en-US" altLang="en-US" sz="2400" dirty="0">
                <a:solidFill>
                  <a:srgbClr val="1D4AA5"/>
                </a:solidFill>
                <a:latin typeface="Calibri" panose="020F0502020204030204" pitchFamily="34" charset="0"/>
                <a:cs typeface="Calibri" panose="020F0502020204030204" pitchFamily="34" charset="0"/>
              </a:rPr>
              <a:t>For the Son of Man came to seek and to save the lost.</a:t>
            </a:r>
            <a:r>
              <a:rPr lang="en-US" altLang="en-US" sz="2400" dirty="0">
                <a:latin typeface="Calibri" panose="020F0502020204030204" pitchFamily="34" charset="0"/>
                <a:cs typeface="Calibri" panose="020F0502020204030204" pitchFamily="34" charset="0"/>
              </a:rPr>
              <a:t>”- Luke 19:10</a:t>
            </a:r>
          </a:p>
        </p:txBody>
      </p:sp>
      <p:pic>
        <p:nvPicPr>
          <p:cNvPr id="37892" name="Picture 1"/>
          <p:cNvPicPr>
            <a:picLocks noChangeAspect="1"/>
          </p:cNvPicPr>
          <p:nvPr/>
        </p:nvPicPr>
        <p:blipFill>
          <a:blip r:embed="rId2">
            <a:extLst>
              <a:ext uri="{28A0092B-C50C-407E-A947-70E740481C1C}">
                <a14:useLocalDpi xmlns:a14="http://schemas.microsoft.com/office/drawing/2010/main" val="0"/>
              </a:ext>
            </a:extLst>
          </a:blip>
          <a:srcRect l="25732" r="27159"/>
          <a:stretch>
            <a:fillRect/>
          </a:stretch>
        </p:blipFill>
        <p:spPr bwMode="auto">
          <a:xfrm>
            <a:off x="7620000" y="1798626"/>
            <a:ext cx="2819400" cy="4478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algn="l"/>
            <a:r>
              <a:rPr lang="en-US" altLang="en-US" dirty="0"/>
              <a:t>Sin as transgression</a:t>
            </a:r>
          </a:p>
        </p:txBody>
      </p:sp>
      <p:sp>
        <p:nvSpPr>
          <p:cNvPr id="38915" name="Content Placeholder 2"/>
          <p:cNvSpPr>
            <a:spLocks noGrp="1"/>
          </p:cNvSpPr>
          <p:nvPr>
            <p:ph idx="1"/>
          </p:nvPr>
        </p:nvSpPr>
        <p:spPr>
          <a:xfrm>
            <a:off x="914400" y="1676400"/>
            <a:ext cx="6400800" cy="4800600"/>
          </a:xfrm>
        </p:spPr>
        <p:txBody>
          <a:bodyPr/>
          <a:lstStyle/>
          <a:p>
            <a:r>
              <a:rPr lang="en-US" altLang="en-US" sz="2000" dirty="0"/>
              <a:t>“But </a:t>
            </a:r>
            <a:r>
              <a:rPr lang="en-US" altLang="en-US" sz="2000" dirty="0">
                <a:solidFill>
                  <a:srgbClr val="1D4AA5"/>
                </a:solidFill>
              </a:rPr>
              <a:t>if you will not obey </a:t>
            </a:r>
            <a:r>
              <a:rPr lang="en-US" altLang="en-US" sz="2000" dirty="0"/>
              <a:t>the voice of the Lord your God or be careful to do all his commandments and his statutes that I command you today</a:t>
            </a:r>
            <a:r>
              <a:rPr lang="en-US" altLang="en-US" sz="2000" dirty="0">
                <a:solidFill>
                  <a:srgbClr val="1D4AA5"/>
                </a:solidFill>
              </a:rPr>
              <a:t>, then all these curses shall come upon you and overtake you…</a:t>
            </a:r>
            <a:r>
              <a:rPr lang="en-US" altLang="en-US" sz="2000" dirty="0"/>
              <a:t>The Lord will send on you curses, confusion, and frustration in all that you undertake to do, until you are destroyed and perish </a:t>
            </a:r>
            <a:r>
              <a:rPr lang="en-US" altLang="en-US" sz="2000" dirty="0">
                <a:solidFill>
                  <a:srgbClr val="1D4AA5"/>
                </a:solidFill>
              </a:rPr>
              <a:t>quickly on account of the evil of your deeds, because you have forsaken me</a:t>
            </a:r>
            <a:r>
              <a:rPr lang="en-US" altLang="en-US" sz="2000" dirty="0"/>
              <a:t>.” – Deut. 28:15-20</a:t>
            </a:r>
            <a:br>
              <a:rPr lang="en-US" altLang="en-US" sz="2000" dirty="0"/>
            </a:br>
            <a:r>
              <a:rPr lang="en-US" altLang="en-US" sz="2000" dirty="0"/>
              <a:t> </a:t>
            </a:r>
          </a:p>
          <a:p>
            <a:r>
              <a:rPr lang="en-US" altLang="en-US" sz="2000" dirty="0"/>
              <a:t>“</a:t>
            </a:r>
            <a:r>
              <a:rPr lang="en-US" altLang="en-US" sz="2000" dirty="0">
                <a:solidFill>
                  <a:srgbClr val="1D4AA5"/>
                </a:solidFill>
              </a:rPr>
              <a:t>[God] will render to each one according to his works…For </a:t>
            </a:r>
            <a:r>
              <a:rPr lang="en-US" altLang="en-US" sz="2000" dirty="0"/>
              <a:t>all who have sinned without the law will also </a:t>
            </a:r>
            <a:r>
              <a:rPr lang="en-US" altLang="en-US" sz="2000" dirty="0">
                <a:solidFill>
                  <a:srgbClr val="1D4AA5"/>
                </a:solidFill>
              </a:rPr>
              <a:t>perish without the law</a:t>
            </a:r>
            <a:r>
              <a:rPr lang="en-US" altLang="en-US" sz="2000" dirty="0"/>
              <a:t>, and all who have sinned under the law will be </a:t>
            </a:r>
            <a:r>
              <a:rPr lang="en-US" altLang="en-US" sz="2000" dirty="0">
                <a:solidFill>
                  <a:srgbClr val="1D4AA5"/>
                </a:solidFill>
              </a:rPr>
              <a:t>judged by the law</a:t>
            </a:r>
            <a:r>
              <a:rPr lang="en-US" altLang="en-US" sz="2000" dirty="0"/>
              <a:t>. For it is not the hearers of the law who are righteous before God, but the doers of the law who will be justified.” – Rom. 2:6-13 </a:t>
            </a:r>
          </a:p>
        </p:txBody>
      </p:sp>
      <p:pic>
        <p:nvPicPr>
          <p:cNvPr id="3891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1828800"/>
            <a:ext cx="3505200" cy="4408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algn="l"/>
            <a:r>
              <a:rPr lang="en-US" altLang="en-US" dirty="0"/>
              <a:t>Sin as transgression</a:t>
            </a:r>
          </a:p>
        </p:txBody>
      </p:sp>
      <p:pic>
        <p:nvPicPr>
          <p:cNvPr id="3993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447801"/>
            <a:ext cx="7696056" cy="5133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algn="l"/>
            <a:r>
              <a:rPr lang="en-US" altLang="en-US" dirty="0"/>
              <a:t>Sin as slavery</a:t>
            </a:r>
          </a:p>
        </p:txBody>
      </p:sp>
      <p:sp>
        <p:nvSpPr>
          <p:cNvPr id="41987" name="Content Placeholder 3"/>
          <p:cNvSpPr>
            <a:spLocks noGrp="1"/>
          </p:cNvSpPr>
          <p:nvPr>
            <p:ph idx="1"/>
          </p:nvPr>
        </p:nvSpPr>
        <p:spPr>
          <a:xfrm>
            <a:off x="914400" y="1793875"/>
            <a:ext cx="6019800" cy="4114800"/>
          </a:xfrm>
        </p:spPr>
        <p:txBody>
          <a:bodyPr/>
          <a:lstStyle/>
          <a:p>
            <a:r>
              <a:rPr lang="en-US" altLang="en-US" sz="2400" dirty="0"/>
              <a:t>“Do you not know that if you present yourselves to anyone as obedient slaves, you are </a:t>
            </a:r>
            <a:r>
              <a:rPr lang="en-US" altLang="en-US" sz="2400" dirty="0">
                <a:solidFill>
                  <a:srgbClr val="1D4AA5"/>
                </a:solidFill>
              </a:rPr>
              <a:t>slaves of the one whom you obey</a:t>
            </a:r>
            <a:r>
              <a:rPr lang="en-US" altLang="en-US" sz="2400" dirty="0"/>
              <a:t>, either of sin, which leads to death, or of obedience, which leads to righteousness?” - Romans. 6:16</a:t>
            </a:r>
            <a:br>
              <a:rPr lang="en-US" altLang="en-US" sz="2400" dirty="0"/>
            </a:br>
            <a:endParaRPr lang="en-US" altLang="en-US" sz="2400" dirty="0"/>
          </a:p>
          <a:p>
            <a:r>
              <a:rPr lang="en-US" altLang="en-US" sz="2400" dirty="0"/>
              <a:t>“Truly, truly, I say to you, </a:t>
            </a:r>
            <a:r>
              <a:rPr lang="en-US" altLang="en-US" sz="2400" dirty="0">
                <a:solidFill>
                  <a:srgbClr val="1D4AA5"/>
                </a:solidFill>
              </a:rPr>
              <a:t>everyone who practices sin is a slave to sin.</a:t>
            </a:r>
            <a:r>
              <a:rPr lang="en-US" altLang="en-US" sz="2400" dirty="0">
                <a:solidFill>
                  <a:srgbClr val="FF0000"/>
                </a:solidFill>
              </a:rPr>
              <a:t> </a:t>
            </a:r>
            <a:r>
              <a:rPr lang="en-US" altLang="en-US" sz="2400" dirty="0"/>
              <a:t>The slave does not remain in the house forever; the son remains forever. So if the Son sets you free, you will be free indeed” - John 8:34-36</a:t>
            </a:r>
          </a:p>
        </p:txBody>
      </p:sp>
      <p:pic>
        <p:nvPicPr>
          <p:cNvPr id="41988" name="Picture 1"/>
          <p:cNvPicPr>
            <a:picLocks noChangeAspect="1"/>
          </p:cNvPicPr>
          <p:nvPr/>
        </p:nvPicPr>
        <p:blipFill>
          <a:blip r:embed="rId2">
            <a:extLst>
              <a:ext uri="{28A0092B-C50C-407E-A947-70E740481C1C}">
                <a14:useLocalDpi xmlns:a14="http://schemas.microsoft.com/office/drawing/2010/main" val="0"/>
              </a:ext>
            </a:extLst>
          </a:blip>
          <a:srcRect l="7661" r="39113"/>
          <a:stretch>
            <a:fillRect/>
          </a:stretch>
        </p:blipFill>
        <p:spPr bwMode="auto">
          <a:xfrm>
            <a:off x="7391400" y="1783365"/>
            <a:ext cx="3581400" cy="4463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algn="l"/>
            <a:r>
              <a:rPr lang="en-US" altLang="en-US" dirty="0"/>
              <a:t>Sin as slavery</a:t>
            </a:r>
          </a:p>
        </p:txBody>
      </p:sp>
      <p:pic>
        <p:nvPicPr>
          <p:cNvPr id="4301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59271"/>
            <a:ext cx="7951904"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0B6AE-0200-6E1F-56D1-0B4316B5966B}"/>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0D84A6AB-A275-EDC4-BF40-47DF782C8E9C}"/>
              </a:ext>
            </a:extLst>
          </p:cNvPr>
          <p:cNvSpPr>
            <a:spLocks noGrp="1"/>
          </p:cNvSpPr>
          <p:nvPr>
            <p:ph type="title"/>
          </p:nvPr>
        </p:nvSpPr>
        <p:spPr/>
        <p:txBody>
          <a:bodyPr/>
          <a:lstStyle/>
          <a:p>
            <a:r>
              <a:rPr lang="en-US" altLang="en-US" dirty="0"/>
              <a:t>Outline</a:t>
            </a:r>
          </a:p>
        </p:txBody>
      </p:sp>
      <p:sp>
        <p:nvSpPr>
          <p:cNvPr id="15363" name="Content Placeholder 2">
            <a:extLst>
              <a:ext uri="{FF2B5EF4-FFF2-40B4-BE49-F238E27FC236}">
                <a16:creationId xmlns:a16="http://schemas.microsoft.com/office/drawing/2014/main" id="{480E66B7-FBCF-9E52-BF7B-A9E6492CAD43}"/>
              </a:ext>
            </a:extLst>
          </p:cNvPr>
          <p:cNvSpPr>
            <a:spLocks noGrp="1"/>
          </p:cNvSpPr>
          <p:nvPr>
            <p:ph idx="1"/>
          </p:nvPr>
        </p:nvSpPr>
        <p:spPr/>
        <p:txBody>
          <a:bodyPr/>
          <a:lstStyle/>
          <a:p>
            <a:r>
              <a:rPr lang="en-US" altLang="en-US" dirty="0"/>
              <a:t>Motivation</a:t>
            </a:r>
          </a:p>
          <a:p>
            <a:r>
              <a:rPr lang="en-US" altLang="en-US" dirty="0"/>
              <a:t>Unique truths = </a:t>
            </a:r>
            <a:r>
              <a:rPr lang="en-US" altLang="en-US" dirty="0">
                <a:solidFill>
                  <a:srgbClr val="1D4AA5"/>
                </a:solidFill>
              </a:rPr>
              <a:t>Uniquely true </a:t>
            </a:r>
            <a:r>
              <a:rPr lang="en-US" altLang="en-US" dirty="0"/>
              <a:t>religion</a:t>
            </a:r>
          </a:p>
          <a:p>
            <a:r>
              <a:rPr lang="en-US" altLang="en-US" dirty="0"/>
              <a:t>Christianity makes </a:t>
            </a:r>
            <a:r>
              <a:rPr lang="en-US" altLang="en-US" dirty="0">
                <a:solidFill>
                  <a:srgbClr val="1D4AA5"/>
                </a:solidFill>
              </a:rPr>
              <a:t>unique claims </a:t>
            </a:r>
            <a:r>
              <a:rPr lang="en-US" altLang="en-US" dirty="0"/>
              <a:t>about sin and salvation</a:t>
            </a:r>
          </a:p>
          <a:p>
            <a:r>
              <a:rPr lang="en-US" altLang="en-US" dirty="0"/>
              <a:t>Christianity’s claims about sin are true</a:t>
            </a:r>
          </a:p>
          <a:p>
            <a:r>
              <a:rPr lang="en-US" altLang="en-US" dirty="0"/>
              <a:t>Christianity claims about salvation are </a:t>
            </a:r>
            <a:r>
              <a:rPr lang="en-US" altLang="en-US" dirty="0">
                <a:solidFill>
                  <a:srgbClr val="1D4AA5"/>
                </a:solidFill>
              </a:rPr>
              <a:t>true</a:t>
            </a:r>
          </a:p>
          <a:p>
            <a:r>
              <a:rPr lang="en-US" altLang="en-US" dirty="0"/>
              <a:t>Conclusions</a:t>
            </a:r>
          </a:p>
        </p:txBody>
      </p:sp>
      <p:sp>
        <p:nvSpPr>
          <p:cNvPr id="15364" name="Rectangle 3">
            <a:extLst>
              <a:ext uri="{FF2B5EF4-FFF2-40B4-BE49-F238E27FC236}">
                <a16:creationId xmlns:a16="http://schemas.microsoft.com/office/drawing/2014/main" id="{3B53846B-AFCF-28E7-BB6B-17E58BDA72A1}"/>
              </a:ext>
            </a:extLst>
          </p:cNvPr>
          <p:cNvSpPr>
            <a:spLocks noChangeArrowheads="1"/>
          </p:cNvSpPr>
          <p:nvPr/>
        </p:nvSpPr>
        <p:spPr bwMode="auto">
          <a:xfrm>
            <a:off x="951186" y="4953000"/>
            <a:ext cx="9869214" cy="609600"/>
          </a:xfrm>
          <a:prstGeom prst="rect">
            <a:avLst/>
          </a:prstGeom>
          <a:noFill/>
          <a:ln w="28575" algn="ctr">
            <a:solidFill>
              <a:srgbClr val="1D4AA5"/>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Tree>
    <p:extLst>
      <p:ext uri="{BB962C8B-B14F-4D97-AF65-F5344CB8AC3E}">
        <p14:creationId xmlns:p14="http://schemas.microsoft.com/office/powerpoint/2010/main" val="16192515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algn="l"/>
            <a:r>
              <a:rPr lang="en-US" altLang="en-US" dirty="0"/>
              <a:t>The offense of the gospel</a:t>
            </a:r>
          </a:p>
        </p:txBody>
      </p:sp>
      <p:pic>
        <p:nvPicPr>
          <p:cNvPr id="45059"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914400" y="1549610"/>
            <a:ext cx="7315200" cy="4871788"/>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algn="l"/>
            <a:r>
              <a:rPr lang="en-US" altLang="en-US" dirty="0"/>
              <a:t>The sufficiency of the gospel</a:t>
            </a:r>
          </a:p>
        </p:txBody>
      </p:sp>
      <p:pic>
        <p:nvPicPr>
          <p:cNvPr id="46083"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914400" y="1447801"/>
            <a:ext cx="9093588" cy="5105400"/>
          </a:xfr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533400" y="304800"/>
            <a:ext cx="11506200" cy="1143000"/>
          </a:xfrm>
        </p:spPr>
        <p:txBody>
          <a:bodyPr/>
          <a:lstStyle/>
          <a:p>
            <a:pPr algn="l"/>
            <a:r>
              <a:rPr lang="en-US" altLang="en-US" sz="4800" dirty="0"/>
              <a:t>Why do we need the Argument from the Gospel?</a:t>
            </a:r>
          </a:p>
        </p:txBody>
      </p:sp>
      <p:sp>
        <p:nvSpPr>
          <p:cNvPr id="48131" name="Content Placeholder 2"/>
          <p:cNvSpPr>
            <a:spLocks noGrp="1"/>
          </p:cNvSpPr>
          <p:nvPr>
            <p:ph idx="1"/>
          </p:nvPr>
        </p:nvSpPr>
        <p:spPr>
          <a:xfrm>
            <a:off x="381000" y="1981200"/>
            <a:ext cx="10363200" cy="4114800"/>
          </a:xfrm>
        </p:spPr>
        <p:txBody>
          <a:bodyPr/>
          <a:lstStyle/>
          <a:p>
            <a:r>
              <a:rPr lang="en-US" altLang="en-US" dirty="0"/>
              <a:t>The problem of justification</a:t>
            </a:r>
          </a:p>
          <a:p>
            <a:r>
              <a:rPr lang="en-US" altLang="en-US" dirty="0"/>
              <a:t>Existential weight</a:t>
            </a:r>
          </a:p>
          <a:p>
            <a:r>
              <a:rPr lang="en-US" altLang="en-US" dirty="0"/>
              <a:t>Evangelistic simplicity</a:t>
            </a:r>
          </a:p>
        </p:txBody>
      </p:sp>
      <p:pic>
        <p:nvPicPr>
          <p:cNvPr id="48132" name="Picture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7048" y="3818398"/>
            <a:ext cx="1945368" cy="2811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4"/>
          <p:cNvPicPr>
            <a:picLocks noChangeAspect="1"/>
          </p:cNvPicPr>
          <p:nvPr/>
        </p:nvPicPr>
        <p:blipFill>
          <a:blip r:embed="rId3">
            <a:extLst>
              <a:ext uri="{28A0092B-C50C-407E-A947-70E740481C1C}">
                <a14:useLocalDpi xmlns:a14="http://schemas.microsoft.com/office/drawing/2010/main" val="0"/>
              </a:ext>
            </a:extLst>
          </a:blip>
          <a:srcRect l="22501" r="22501"/>
          <a:stretch>
            <a:fillRect/>
          </a:stretch>
        </p:blipFill>
        <p:spPr bwMode="auto">
          <a:xfrm>
            <a:off x="3182496" y="3818398"/>
            <a:ext cx="2270211" cy="2811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5"/>
          <p:cNvPicPr>
            <a:picLocks noChangeAspect="1"/>
          </p:cNvPicPr>
          <p:nvPr/>
        </p:nvPicPr>
        <p:blipFill>
          <a:blip r:embed="rId4">
            <a:extLst>
              <a:ext uri="{28A0092B-C50C-407E-A947-70E740481C1C}">
                <a14:useLocalDpi xmlns:a14="http://schemas.microsoft.com/office/drawing/2010/main" val="0"/>
              </a:ext>
            </a:extLst>
          </a:blip>
          <a:srcRect r="52525"/>
          <a:stretch>
            <a:fillRect/>
          </a:stretch>
        </p:blipFill>
        <p:spPr bwMode="auto">
          <a:xfrm>
            <a:off x="6132786" y="3818398"/>
            <a:ext cx="2371725" cy="2811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838200" y="304800"/>
            <a:ext cx="10820400" cy="1143000"/>
          </a:xfrm>
        </p:spPr>
        <p:txBody>
          <a:bodyPr/>
          <a:lstStyle/>
          <a:p>
            <a:pPr algn="l"/>
            <a:r>
              <a:rPr lang="en-US" altLang="en-US" sz="4400" dirty="0"/>
              <a:t>How do we bridge the gap between </a:t>
            </a:r>
            <a:r>
              <a:rPr lang="en-US" altLang="en-US" sz="4400" i="1" dirty="0"/>
              <a:t>available</a:t>
            </a:r>
            <a:r>
              <a:rPr lang="en-US" altLang="en-US" sz="4400" dirty="0"/>
              <a:t> evidence and </a:t>
            </a:r>
            <a:r>
              <a:rPr lang="en-US" altLang="en-US" sz="4400" i="1" dirty="0"/>
              <a:t>typical</a:t>
            </a:r>
            <a:r>
              <a:rPr lang="en-US" altLang="en-US" sz="4400" dirty="0"/>
              <a:t> Christian experience?</a:t>
            </a:r>
          </a:p>
        </p:txBody>
      </p:sp>
      <p:grpSp>
        <p:nvGrpSpPr>
          <p:cNvPr id="2" name="Group 1">
            <a:extLst>
              <a:ext uri="{FF2B5EF4-FFF2-40B4-BE49-F238E27FC236}">
                <a16:creationId xmlns:a16="http://schemas.microsoft.com/office/drawing/2014/main" id="{A0830C55-7E14-3159-D57B-6F812846D6C5}"/>
              </a:ext>
            </a:extLst>
          </p:cNvPr>
          <p:cNvGrpSpPr/>
          <p:nvPr/>
        </p:nvGrpSpPr>
        <p:grpSpPr>
          <a:xfrm>
            <a:off x="987424" y="2400301"/>
            <a:ext cx="4498975" cy="4291681"/>
            <a:chOff x="1619250" y="2400301"/>
            <a:chExt cx="4065588" cy="3878263"/>
          </a:xfrm>
        </p:grpSpPr>
        <p:pic>
          <p:nvPicPr>
            <p:cNvPr id="9223" name="Picture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81163" y="2617788"/>
              <a:ext cx="2425700"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81164" y="4419601"/>
              <a:ext cx="2039937" cy="152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92551" y="3781426"/>
              <a:ext cx="1673225"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6" name="Picture 17"/>
            <p:cNvPicPr>
              <a:picLocks noChangeAspect="1"/>
            </p:cNvPicPr>
            <p:nvPr/>
          </p:nvPicPr>
          <p:blipFill>
            <a:blip r:embed="rId5" cstate="print">
              <a:extLst>
                <a:ext uri="{28A0092B-C50C-407E-A947-70E740481C1C}">
                  <a14:useLocalDpi xmlns:a14="http://schemas.microsoft.com/office/drawing/2010/main" val="0"/>
                </a:ext>
              </a:extLst>
            </a:blip>
            <a:srcRect l="8334" r="10834" b="17407"/>
            <a:stretch>
              <a:fillRect/>
            </a:stretch>
          </p:blipFill>
          <p:spPr bwMode="auto">
            <a:xfrm>
              <a:off x="3324225" y="2695575"/>
              <a:ext cx="2109788"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7" name="Rectangle 22"/>
            <p:cNvSpPr>
              <a:spLocks noChangeArrowheads="1"/>
            </p:cNvSpPr>
            <p:nvPr/>
          </p:nvSpPr>
          <p:spPr bwMode="auto">
            <a:xfrm>
              <a:off x="1619250" y="2400301"/>
              <a:ext cx="4065588" cy="3878263"/>
            </a:xfrm>
            <a:prstGeom prst="rect">
              <a:avLst/>
            </a:prstGeom>
            <a:noFill/>
            <a:ln w="571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grpSp>
      <p:sp>
        <p:nvSpPr>
          <p:cNvPr id="9228" name="TextBox 25"/>
          <p:cNvSpPr txBox="1">
            <a:spLocks noChangeArrowheads="1"/>
          </p:cNvSpPr>
          <p:nvPr/>
        </p:nvSpPr>
        <p:spPr bwMode="auto">
          <a:xfrm>
            <a:off x="838200" y="1754409"/>
            <a:ext cx="33928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dirty="0">
                <a:latin typeface="Calibri" panose="020F0502020204030204" pitchFamily="34" charset="0"/>
                <a:cs typeface="Calibri" panose="020F0502020204030204" pitchFamily="34" charset="0"/>
              </a:rPr>
              <a:t>Available resources</a:t>
            </a:r>
          </a:p>
        </p:txBody>
      </p:sp>
      <p:sp>
        <p:nvSpPr>
          <p:cNvPr id="9229" name="TextBox 26"/>
          <p:cNvSpPr txBox="1">
            <a:spLocks noChangeArrowheads="1"/>
          </p:cNvSpPr>
          <p:nvPr/>
        </p:nvSpPr>
        <p:spPr bwMode="auto">
          <a:xfrm>
            <a:off x="6858000" y="1723630"/>
            <a:ext cx="179850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3600" dirty="0">
                <a:latin typeface="Calibri" panose="020F0502020204030204" pitchFamily="34" charset="0"/>
                <a:cs typeface="Calibri" panose="020F0502020204030204" pitchFamily="34" charset="0"/>
              </a:rPr>
              <a:t>Real-life </a:t>
            </a:r>
          </a:p>
        </p:txBody>
      </p:sp>
      <p:grpSp>
        <p:nvGrpSpPr>
          <p:cNvPr id="3" name="Group 2">
            <a:extLst>
              <a:ext uri="{FF2B5EF4-FFF2-40B4-BE49-F238E27FC236}">
                <a16:creationId xmlns:a16="http://schemas.microsoft.com/office/drawing/2014/main" id="{603E344E-1786-20AA-FBCD-AE1897F01790}"/>
              </a:ext>
            </a:extLst>
          </p:cNvPr>
          <p:cNvGrpSpPr/>
          <p:nvPr/>
        </p:nvGrpSpPr>
        <p:grpSpPr>
          <a:xfrm>
            <a:off x="6990260" y="2413001"/>
            <a:ext cx="4498974" cy="4293357"/>
            <a:chOff x="6253163" y="2413001"/>
            <a:chExt cx="4064000" cy="3878263"/>
          </a:xfrm>
        </p:grpSpPr>
        <p:pic>
          <p:nvPicPr>
            <p:cNvPr id="9219"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558214" y="2593976"/>
              <a:ext cx="1652587"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7"/>
            <p:cNvPicPr>
              <a:picLocks noChangeAspect="1"/>
            </p:cNvPicPr>
            <p:nvPr/>
          </p:nvPicPr>
          <p:blipFill>
            <a:blip r:embed="rId7">
              <a:extLst>
                <a:ext uri="{28A0092B-C50C-407E-A947-70E740481C1C}">
                  <a14:useLocalDpi xmlns:a14="http://schemas.microsoft.com/office/drawing/2010/main" val="0"/>
                </a:ext>
              </a:extLst>
            </a:blip>
            <a:srcRect l="49008"/>
            <a:stretch>
              <a:fillRect/>
            </a:stretch>
          </p:blipFill>
          <p:spPr bwMode="auto">
            <a:xfrm>
              <a:off x="8574088" y="4579939"/>
              <a:ext cx="1636712"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8"/>
            <p:cNvPicPr>
              <a:picLocks noChangeAspect="1"/>
            </p:cNvPicPr>
            <p:nvPr/>
          </p:nvPicPr>
          <p:blipFill>
            <a:blip r:embed="rId8">
              <a:extLst>
                <a:ext uri="{28A0092B-C50C-407E-A947-70E740481C1C}">
                  <a14:useLocalDpi xmlns:a14="http://schemas.microsoft.com/office/drawing/2010/main" val="0"/>
                </a:ext>
              </a:extLst>
            </a:blip>
            <a:srcRect l="26666" t="7004" r="30000" b="27760"/>
            <a:stretch>
              <a:fillRect/>
            </a:stretch>
          </p:blipFill>
          <p:spPr bwMode="auto">
            <a:xfrm>
              <a:off x="6492875" y="4548188"/>
              <a:ext cx="19050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12"/>
            <p:cNvPicPr>
              <a:picLocks noChangeAspect="1"/>
            </p:cNvPicPr>
            <p:nvPr/>
          </p:nvPicPr>
          <p:blipFill>
            <a:blip r:embed="rId9">
              <a:extLst>
                <a:ext uri="{28A0092B-C50C-407E-A947-70E740481C1C}">
                  <a14:useLocalDpi xmlns:a14="http://schemas.microsoft.com/office/drawing/2010/main" val="0"/>
                </a:ext>
              </a:extLst>
            </a:blip>
            <a:srcRect l="10420" t="8510" r="18340"/>
            <a:stretch>
              <a:fillRect/>
            </a:stretch>
          </p:blipFill>
          <p:spPr bwMode="auto">
            <a:xfrm>
              <a:off x="6492876" y="2593976"/>
              <a:ext cx="1971675"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1" name="Rectangle 22"/>
            <p:cNvSpPr>
              <a:spLocks noChangeArrowheads="1"/>
            </p:cNvSpPr>
            <p:nvPr/>
          </p:nvSpPr>
          <p:spPr bwMode="auto">
            <a:xfrm>
              <a:off x="6253163" y="2413001"/>
              <a:ext cx="4064000" cy="3878263"/>
            </a:xfrm>
            <a:prstGeom prst="rect">
              <a:avLst/>
            </a:prstGeom>
            <a:noFill/>
            <a:ln w="571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grpSp>
      <p:cxnSp>
        <p:nvCxnSpPr>
          <p:cNvPr id="5" name="Straight Connector 4">
            <a:extLst>
              <a:ext uri="{FF2B5EF4-FFF2-40B4-BE49-F238E27FC236}">
                <a16:creationId xmlns:a16="http://schemas.microsoft.com/office/drawing/2014/main" id="{F660CCE4-8C77-9306-52BC-CDE6CCC8DFCA}"/>
              </a:ext>
            </a:extLst>
          </p:cNvPr>
          <p:cNvCxnSpPr>
            <a:cxnSpLocks/>
          </p:cNvCxnSpPr>
          <p:nvPr/>
        </p:nvCxnSpPr>
        <p:spPr bwMode="auto">
          <a:xfrm>
            <a:off x="6248400" y="2514600"/>
            <a:ext cx="0" cy="4177382"/>
          </a:xfrm>
          <a:prstGeom prst="line">
            <a:avLst/>
          </a:prstGeom>
          <a:solidFill>
            <a:schemeClr val="accent1"/>
          </a:solidFill>
          <a:ln w="76200" cap="flat" cmpd="sng" algn="ctr">
            <a:solidFill>
              <a:srgbClr val="1D4AA5"/>
            </a:solidFill>
            <a:prstDash val="solid"/>
            <a:round/>
            <a:headEnd type="none" w="med" len="med"/>
            <a:tailEnd type="none" w="med" len="med"/>
          </a:ln>
          <a:effectLst/>
        </p:spPr>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0B9826-AE6D-4EC0-1F99-07147B7A597C}"/>
              </a:ext>
            </a:extLst>
          </p:cNvPr>
          <p:cNvPicPr>
            <a:picLocks noChangeAspect="1"/>
          </p:cNvPicPr>
          <p:nvPr/>
        </p:nvPicPr>
        <p:blipFill>
          <a:blip r:embed="rId2"/>
          <a:stretch>
            <a:fillRect/>
          </a:stretch>
        </p:blipFill>
        <p:spPr>
          <a:xfrm>
            <a:off x="4724400" y="1489012"/>
            <a:ext cx="5541565" cy="4916226"/>
          </a:xfrm>
          <a:prstGeom prst="rect">
            <a:avLst/>
          </a:prstGeom>
        </p:spPr>
      </p:pic>
      <p:pic>
        <p:nvPicPr>
          <p:cNvPr id="1026" name="Picture 2" descr="Why Believe?: A Reasoned Approach to Christianity – Faith &amp; Life">
            <a:extLst>
              <a:ext uri="{FF2B5EF4-FFF2-40B4-BE49-F238E27FC236}">
                <a16:creationId xmlns:a16="http://schemas.microsoft.com/office/drawing/2014/main" id="{01FDA741-B713-E8FE-FC44-7AEC72DE6CE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248" t="5567" r="15438" b="7832"/>
          <a:stretch/>
        </p:blipFill>
        <p:spPr bwMode="auto">
          <a:xfrm>
            <a:off x="712076" y="1537331"/>
            <a:ext cx="3783724" cy="4867907"/>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7F69C368-08A9-023A-C0E7-0E7C4A1A92CD}"/>
              </a:ext>
            </a:extLst>
          </p:cNvPr>
          <p:cNvSpPr>
            <a:spLocks noGrp="1"/>
          </p:cNvSpPr>
          <p:nvPr>
            <p:ph type="title"/>
          </p:nvPr>
        </p:nvSpPr>
        <p:spPr>
          <a:xfrm>
            <a:off x="685800" y="365127"/>
            <a:ext cx="10820400" cy="1325563"/>
          </a:xfrm>
        </p:spPr>
        <p:txBody>
          <a:bodyPr/>
          <a:lstStyle/>
          <a:p>
            <a:pPr algn="l"/>
            <a:r>
              <a:rPr lang="en-US" altLang="en-US" sz="4000" dirty="0"/>
              <a:t>Neil Shenvi, </a:t>
            </a:r>
            <a:r>
              <a:rPr lang="en-US" altLang="en-US" sz="4000" i="1" dirty="0"/>
              <a:t>Why Believe? </a:t>
            </a:r>
            <a:r>
              <a:rPr lang="en-US" altLang="en-US" sz="4000" dirty="0"/>
              <a:t>Chapters 7-9</a:t>
            </a:r>
          </a:p>
        </p:txBody>
      </p:sp>
      <p:sp>
        <p:nvSpPr>
          <p:cNvPr id="4" name="Rectangle 3">
            <a:extLst>
              <a:ext uri="{FF2B5EF4-FFF2-40B4-BE49-F238E27FC236}">
                <a16:creationId xmlns:a16="http://schemas.microsoft.com/office/drawing/2014/main" id="{7766FB0B-5FE1-E838-0FF3-0DBAC24FB3C6}"/>
              </a:ext>
            </a:extLst>
          </p:cNvPr>
          <p:cNvSpPr/>
          <p:nvPr/>
        </p:nvSpPr>
        <p:spPr bwMode="auto">
          <a:xfrm>
            <a:off x="4876800" y="1538290"/>
            <a:ext cx="5257800" cy="366710"/>
          </a:xfrm>
          <a:prstGeom prst="rect">
            <a:avLst/>
          </a:prstGeom>
          <a:noFill/>
          <a:ln w="28575" cap="flat" cmpd="sng" algn="ctr">
            <a:solidFill>
              <a:srgbClr val="1D4AA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Rectangle 6">
            <a:extLst>
              <a:ext uri="{FF2B5EF4-FFF2-40B4-BE49-F238E27FC236}">
                <a16:creationId xmlns:a16="http://schemas.microsoft.com/office/drawing/2014/main" id="{7B659117-05CF-E04B-EF14-185579E13D59}"/>
              </a:ext>
            </a:extLst>
          </p:cNvPr>
          <p:cNvSpPr/>
          <p:nvPr/>
        </p:nvSpPr>
        <p:spPr bwMode="auto">
          <a:xfrm>
            <a:off x="4876800" y="3604574"/>
            <a:ext cx="4343400" cy="366710"/>
          </a:xfrm>
          <a:prstGeom prst="rect">
            <a:avLst/>
          </a:prstGeom>
          <a:noFill/>
          <a:ln w="28575" cap="flat" cmpd="sng" algn="ctr">
            <a:solidFill>
              <a:srgbClr val="1D4AA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Rectangle 7">
            <a:extLst>
              <a:ext uri="{FF2B5EF4-FFF2-40B4-BE49-F238E27FC236}">
                <a16:creationId xmlns:a16="http://schemas.microsoft.com/office/drawing/2014/main" id="{B9F9203B-A970-2417-9E1B-877D49AF3FA3}"/>
              </a:ext>
            </a:extLst>
          </p:cNvPr>
          <p:cNvSpPr/>
          <p:nvPr/>
        </p:nvSpPr>
        <p:spPr bwMode="auto">
          <a:xfrm>
            <a:off x="4876800" y="4861906"/>
            <a:ext cx="4876800" cy="366710"/>
          </a:xfrm>
          <a:prstGeom prst="rect">
            <a:avLst/>
          </a:prstGeom>
          <a:noFill/>
          <a:ln w="28575" cap="flat" cmpd="sng" algn="ctr">
            <a:solidFill>
              <a:srgbClr val="1D4AA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0025948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Acknowledgements</a:t>
            </a:r>
          </a:p>
        </p:txBody>
      </p:sp>
      <p:sp>
        <p:nvSpPr>
          <p:cNvPr id="7" name="TextBox 6"/>
          <p:cNvSpPr txBox="1"/>
          <p:nvPr/>
        </p:nvSpPr>
        <p:spPr>
          <a:xfrm>
            <a:off x="865381" y="1690690"/>
            <a:ext cx="2591287"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Dr. Christina </a:t>
            </a:r>
            <a:r>
              <a:rPr lang="en-US" sz="2400" dirty="0" err="1">
                <a:latin typeface="Calibri" panose="020F0502020204030204" pitchFamily="34" charset="0"/>
                <a:cs typeface="Calibri" panose="020F0502020204030204" pitchFamily="34" charset="0"/>
              </a:rPr>
              <a:t>Shenvi</a:t>
            </a:r>
            <a:endParaRPr lang="en-US" sz="2400" dirty="0">
              <a:latin typeface="Calibri" panose="020F0502020204030204" pitchFamily="34" charset="0"/>
              <a:cs typeface="Calibri" panose="020F0502020204030204" pitchFamily="34" charset="0"/>
            </a:endParaRPr>
          </a:p>
        </p:txBody>
      </p:sp>
      <p:sp>
        <p:nvSpPr>
          <p:cNvPr id="8" name="TextBox 7"/>
          <p:cNvSpPr txBox="1"/>
          <p:nvPr/>
        </p:nvSpPr>
        <p:spPr>
          <a:xfrm>
            <a:off x="5041271" y="1690690"/>
            <a:ext cx="1969129"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Dr. Pat Sawyer</a:t>
            </a:r>
          </a:p>
        </p:txBody>
      </p:sp>
      <p:sp>
        <p:nvSpPr>
          <p:cNvPr id="3" name="TextBox 2"/>
          <p:cNvSpPr txBox="1"/>
          <p:nvPr/>
        </p:nvSpPr>
        <p:spPr>
          <a:xfrm>
            <a:off x="838200" y="5569545"/>
            <a:ext cx="8515350" cy="830997"/>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shenviapologetics.com/slides/</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Twitter @NeilShenvi</a:t>
            </a:r>
          </a:p>
        </p:txBody>
      </p:sp>
      <p:pic>
        <p:nvPicPr>
          <p:cNvPr id="2052" name="Picture 4" descr="No photo description available.">
            <a:extLst>
              <a:ext uri="{FF2B5EF4-FFF2-40B4-BE49-F238E27FC236}">
                <a16:creationId xmlns:a16="http://schemas.microsoft.com/office/drawing/2014/main" id="{CE59111E-7768-3BFC-7DCB-8388553F030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640" t="15534" r="23399" b="52880"/>
          <a:stretch/>
        </p:blipFill>
        <p:spPr bwMode="auto">
          <a:xfrm>
            <a:off x="959246" y="2152353"/>
            <a:ext cx="3300491" cy="32604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33B65659-53F1-9262-9964-961F479517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24" t="1294" r="13085" b="16019"/>
          <a:stretch/>
        </p:blipFill>
        <p:spPr bwMode="auto">
          <a:xfrm>
            <a:off x="5095875" y="2126400"/>
            <a:ext cx="3207616" cy="3291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452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ChangeArrowheads="1"/>
          </p:cNvSpPr>
          <p:nvPr/>
        </p:nvSpPr>
        <p:spPr bwMode="auto">
          <a:xfrm>
            <a:off x="1828800" y="1447800"/>
            <a:ext cx="8686800" cy="516291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10243" name="Title 1"/>
          <p:cNvSpPr>
            <a:spLocks noGrp="1"/>
          </p:cNvSpPr>
          <p:nvPr>
            <p:ph type="title"/>
          </p:nvPr>
        </p:nvSpPr>
        <p:spPr>
          <a:xfrm>
            <a:off x="723900" y="304800"/>
            <a:ext cx="10744200" cy="1143000"/>
          </a:xfrm>
        </p:spPr>
        <p:txBody>
          <a:bodyPr/>
          <a:lstStyle/>
          <a:p>
            <a:pPr algn="l"/>
            <a:r>
              <a:rPr lang="en-US" altLang="en-US" sz="4400" dirty="0"/>
              <a:t>How do we withstand dark nights of the soul?</a:t>
            </a:r>
          </a:p>
        </p:txBody>
      </p:sp>
      <p:pic>
        <p:nvPicPr>
          <p:cNvPr id="1024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810000"/>
            <a:ext cx="304800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sz="4400" dirty="0"/>
              <a:t>How do we incorporate apologetics into evangelism?</a:t>
            </a:r>
          </a:p>
        </p:txBody>
      </p:sp>
      <p:pic>
        <p:nvPicPr>
          <p:cNvPr id="1229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602581"/>
            <a:ext cx="85344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lgn="l"/>
            <a:r>
              <a:rPr lang="en-US" altLang="en-US" sz="4800" dirty="0"/>
              <a:t>The Argument from the Gospel</a:t>
            </a:r>
          </a:p>
        </p:txBody>
      </p:sp>
      <p:sp>
        <p:nvSpPr>
          <p:cNvPr id="10243" name="Content Placeholder 2"/>
          <p:cNvSpPr>
            <a:spLocks noGrp="1"/>
          </p:cNvSpPr>
          <p:nvPr>
            <p:ph idx="1"/>
          </p:nvPr>
        </p:nvSpPr>
        <p:spPr>
          <a:xfrm>
            <a:off x="914400" y="1600200"/>
            <a:ext cx="8001000" cy="4800600"/>
          </a:xfrm>
        </p:spPr>
        <p:txBody>
          <a:bodyPr/>
          <a:lstStyle/>
          <a:p>
            <a:pPr marL="514350" indent="-514350">
              <a:buFontTx/>
              <a:buAutoNum type="arabicPeriod"/>
              <a:defRPr/>
            </a:pPr>
            <a:r>
              <a:rPr lang="en-US" altLang="en-US" dirty="0"/>
              <a:t>Unique truths = </a:t>
            </a:r>
            <a:r>
              <a:rPr lang="en-US" altLang="en-US" dirty="0">
                <a:solidFill>
                  <a:srgbClr val="1D4AA5"/>
                </a:solidFill>
              </a:rPr>
              <a:t>Uniquely true </a:t>
            </a:r>
            <a:r>
              <a:rPr lang="en-US" altLang="en-US" dirty="0"/>
              <a:t>religion.</a:t>
            </a:r>
          </a:p>
          <a:p>
            <a:pPr marL="514350" indent="-514350">
              <a:buFontTx/>
              <a:buAutoNum type="arabicPeriod"/>
              <a:defRPr/>
            </a:pPr>
            <a:r>
              <a:rPr lang="en-US" altLang="en-US" dirty="0"/>
              <a:t>Christianity makes </a:t>
            </a:r>
            <a:r>
              <a:rPr lang="en-US" altLang="en-US" dirty="0">
                <a:solidFill>
                  <a:srgbClr val="1D4AA5"/>
                </a:solidFill>
              </a:rPr>
              <a:t>unique claims </a:t>
            </a:r>
            <a:r>
              <a:rPr lang="en-US" altLang="en-US" dirty="0"/>
              <a:t>about sin and salvation.</a:t>
            </a:r>
          </a:p>
          <a:p>
            <a:pPr marL="514350" indent="-514350">
              <a:buFontTx/>
              <a:buAutoNum type="arabicPeriod"/>
              <a:defRPr/>
            </a:pPr>
            <a:r>
              <a:rPr lang="en-US" altLang="en-US" dirty="0"/>
              <a:t>Christianity’s claims about sin are </a:t>
            </a:r>
            <a:r>
              <a:rPr lang="en-US" altLang="en-US" dirty="0">
                <a:solidFill>
                  <a:srgbClr val="1D4AA5"/>
                </a:solidFill>
              </a:rPr>
              <a:t>true.</a:t>
            </a:r>
          </a:p>
          <a:p>
            <a:pPr marL="514350" indent="-514350">
              <a:buFontTx/>
              <a:buAutoNum type="arabicPeriod"/>
              <a:defRPr/>
            </a:pPr>
            <a:r>
              <a:rPr lang="en-US" altLang="en-US" dirty="0"/>
              <a:t>Christianity’s claims about salvation are </a:t>
            </a:r>
            <a:r>
              <a:rPr lang="en-US" altLang="en-US" dirty="0">
                <a:solidFill>
                  <a:srgbClr val="1D4AA5"/>
                </a:solidFill>
              </a:rPr>
              <a:t>true.</a:t>
            </a:r>
          </a:p>
          <a:p>
            <a:pPr marL="0" indent="0">
              <a:buNone/>
              <a:defRPr/>
            </a:pPr>
            <a:br>
              <a:rPr lang="en-US" altLang="en-US" dirty="0"/>
            </a:br>
            <a:r>
              <a:rPr lang="en-US" altLang="en-US" dirty="0"/>
              <a:t>Therefore, Christianity is </a:t>
            </a:r>
            <a:r>
              <a:rPr lang="en-US" altLang="en-US" dirty="0">
                <a:solidFill>
                  <a:srgbClr val="1D4AA5"/>
                </a:solidFill>
              </a:rPr>
              <a:t>uniquely true.</a:t>
            </a:r>
          </a:p>
        </p:txBody>
      </p:sp>
      <p:sp>
        <p:nvSpPr>
          <p:cNvPr id="2" name="Rectangle 3">
            <a:extLst>
              <a:ext uri="{FF2B5EF4-FFF2-40B4-BE49-F238E27FC236}">
                <a16:creationId xmlns:a16="http://schemas.microsoft.com/office/drawing/2014/main" id="{8C89C77D-F0C2-FED0-4695-5B57EC504C14}"/>
              </a:ext>
            </a:extLst>
          </p:cNvPr>
          <p:cNvSpPr>
            <a:spLocks noChangeArrowheads="1"/>
          </p:cNvSpPr>
          <p:nvPr/>
        </p:nvSpPr>
        <p:spPr bwMode="auto">
          <a:xfrm>
            <a:off x="838200" y="1600200"/>
            <a:ext cx="9869214" cy="609600"/>
          </a:xfrm>
          <a:prstGeom prst="rect">
            <a:avLst/>
          </a:prstGeom>
          <a:noFill/>
          <a:ln w="28575" algn="ctr">
            <a:solidFill>
              <a:srgbClr val="1D4AA5"/>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algn="l"/>
            <a:r>
              <a:rPr lang="en-US" altLang="en-US" sz="4800" dirty="0"/>
              <a:t>Unique truths = uniquely true religion</a:t>
            </a:r>
          </a:p>
        </p:txBody>
      </p:sp>
      <p:pic>
        <p:nvPicPr>
          <p:cNvPr id="14339"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396007"/>
            <a:ext cx="7315200" cy="5169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3A9EF-3B61-CDF1-D597-444BBB7DFA76}"/>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5CF4AD32-6647-2B5C-6FD4-6740B9DC6153}"/>
              </a:ext>
            </a:extLst>
          </p:cNvPr>
          <p:cNvSpPr>
            <a:spLocks noGrp="1"/>
          </p:cNvSpPr>
          <p:nvPr>
            <p:ph type="title"/>
          </p:nvPr>
        </p:nvSpPr>
        <p:spPr/>
        <p:txBody>
          <a:bodyPr/>
          <a:lstStyle/>
          <a:p>
            <a:pPr algn="l"/>
            <a:r>
              <a:rPr lang="en-US" altLang="en-US" sz="4800" dirty="0"/>
              <a:t>The Argument from the Gospel</a:t>
            </a:r>
          </a:p>
        </p:txBody>
      </p:sp>
      <p:sp>
        <p:nvSpPr>
          <p:cNvPr id="10243" name="Content Placeholder 2">
            <a:extLst>
              <a:ext uri="{FF2B5EF4-FFF2-40B4-BE49-F238E27FC236}">
                <a16:creationId xmlns:a16="http://schemas.microsoft.com/office/drawing/2014/main" id="{B4528A5E-8B46-ABB5-9AF2-8639694FA49F}"/>
              </a:ext>
            </a:extLst>
          </p:cNvPr>
          <p:cNvSpPr>
            <a:spLocks noGrp="1"/>
          </p:cNvSpPr>
          <p:nvPr>
            <p:ph idx="1"/>
          </p:nvPr>
        </p:nvSpPr>
        <p:spPr>
          <a:xfrm>
            <a:off x="914400" y="1600200"/>
            <a:ext cx="8001000" cy="4800600"/>
          </a:xfrm>
        </p:spPr>
        <p:txBody>
          <a:bodyPr/>
          <a:lstStyle/>
          <a:p>
            <a:pPr marL="514350" indent="-514350">
              <a:buFontTx/>
              <a:buAutoNum type="arabicPeriod"/>
              <a:defRPr/>
            </a:pPr>
            <a:r>
              <a:rPr lang="en-US" altLang="en-US" dirty="0"/>
              <a:t>Unique truths = </a:t>
            </a:r>
            <a:r>
              <a:rPr lang="en-US" altLang="en-US" dirty="0">
                <a:solidFill>
                  <a:srgbClr val="1D4AA5"/>
                </a:solidFill>
              </a:rPr>
              <a:t>Uniquely true </a:t>
            </a:r>
            <a:r>
              <a:rPr lang="en-US" altLang="en-US" dirty="0"/>
              <a:t>religion.</a:t>
            </a:r>
          </a:p>
          <a:p>
            <a:pPr marL="514350" indent="-514350">
              <a:buFontTx/>
              <a:buAutoNum type="arabicPeriod"/>
              <a:defRPr/>
            </a:pPr>
            <a:r>
              <a:rPr lang="en-US" altLang="en-US" dirty="0"/>
              <a:t>Christianity makes </a:t>
            </a:r>
            <a:r>
              <a:rPr lang="en-US" altLang="en-US" dirty="0">
                <a:solidFill>
                  <a:srgbClr val="1D4AA5"/>
                </a:solidFill>
              </a:rPr>
              <a:t>unique claims </a:t>
            </a:r>
            <a:r>
              <a:rPr lang="en-US" altLang="en-US" dirty="0"/>
              <a:t>about sin and salvation.</a:t>
            </a:r>
          </a:p>
          <a:p>
            <a:pPr marL="514350" indent="-514350">
              <a:buFontTx/>
              <a:buAutoNum type="arabicPeriod"/>
              <a:defRPr/>
            </a:pPr>
            <a:r>
              <a:rPr lang="en-US" altLang="en-US" dirty="0"/>
              <a:t>Christianity’s claims about sin are </a:t>
            </a:r>
            <a:r>
              <a:rPr lang="en-US" altLang="en-US" dirty="0">
                <a:solidFill>
                  <a:srgbClr val="1D4AA5"/>
                </a:solidFill>
              </a:rPr>
              <a:t>true.</a:t>
            </a:r>
          </a:p>
          <a:p>
            <a:pPr marL="514350" indent="-514350">
              <a:buFontTx/>
              <a:buAutoNum type="arabicPeriod"/>
              <a:defRPr/>
            </a:pPr>
            <a:r>
              <a:rPr lang="en-US" altLang="en-US" dirty="0"/>
              <a:t>Christianity’s claims about salvation are </a:t>
            </a:r>
            <a:r>
              <a:rPr lang="en-US" altLang="en-US" dirty="0">
                <a:solidFill>
                  <a:srgbClr val="1D4AA5"/>
                </a:solidFill>
              </a:rPr>
              <a:t>true.</a:t>
            </a:r>
          </a:p>
          <a:p>
            <a:pPr marL="0" indent="0">
              <a:buNone/>
              <a:defRPr/>
            </a:pPr>
            <a:br>
              <a:rPr lang="en-US" altLang="en-US" dirty="0"/>
            </a:br>
            <a:r>
              <a:rPr lang="en-US" altLang="en-US" dirty="0"/>
              <a:t>Therefore, Christianity is </a:t>
            </a:r>
            <a:r>
              <a:rPr lang="en-US" altLang="en-US" dirty="0">
                <a:solidFill>
                  <a:srgbClr val="1D4AA5"/>
                </a:solidFill>
              </a:rPr>
              <a:t>uniquely true.</a:t>
            </a:r>
          </a:p>
        </p:txBody>
      </p:sp>
      <p:sp>
        <p:nvSpPr>
          <p:cNvPr id="2" name="Rectangle 3">
            <a:extLst>
              <a:ext uri="{FF2B5EF4-FFF2-40B4-BE49-F238E27FC236}">
                <a16:creationId xmlns:a16="http://schemas.microsoft.com/office/drawing/2014/main" id="{9222AD70-3F24-CBA7-5969-F06AE018983C}"/>
              </a:ext>
            </a:extLst>
          </p:cNvPr>
          <p:cNvSpPr>
            <a:spLocks noChangeArrowheads="1"/>
          </p:cNvSpPr>
          <p:nvPr/>
        </p:nvSpPr>
        <p:spPr bwMode="auto">
          <a:xfrm>
            <a:off x="838200" y="2209800"/>
            <a:ext cx="9869214" cy="990600"/>
          </a:xfrm>
          <a:prstGeom prst="rect">
            <a:avLst/>
          </a:prstGeom>
          <a:noFill/>
          <a:ln w="28575" algn="ctr">
            <a:solidFill>
              <a:srgbClr val="1D4AA5"/>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Tree>
    <p:extLst>
      <p:ext uri="{BB962C8B-B14F-4D97-AF65-F5344CB8AC3E}">
        <p14:creationId xmlns:p14="http://schemas.microsoft.com/office/powerpoint/2010/main" val="543449756"/>
      </p:ext>
    </p:extLst>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52303</TotalTime>
  <Words>2600</Words>
  <Application>Microsoft Office PowerPoint</Application>
  <PresentationFormat>Widescreen</PresentationFormat>
  <Paragraphs>184</Paragraphs>
  <Slides>41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Comic Sans MS</vt:lpstr>
      <vt:lpstr>Times New Roman</vt:lpstr>
      <vt:lpstr>Office Theme</vt:lpstr>
      <vt:lpstr>PowerPoint Presentation</vt:lpstr>
      <vt:lpstr>Outline</vt:lpstr>
      <vt:lpstr>Why do we need the Argument from the Gospel?</vt:lpstr>
      <vt:lpstr>How do we bridge the gap between available evidence and typical Christian experience?</vt:lpstr>
      <vt:lpstr>How do we withstand dark nights of the soul?</vt:lpstr>
      <vt:lpstr>How do we incorporate apologetics into evangelism?</vt:lpstr>
      <vt:lpstr>The Argument from the Gospel</vt:lpstr>
      <vt:lpstr>Unique truths = uniquely true religion</vt:lpstr>
      <vt:lpstr>The Argument from the Gospel</vt:lpstr>
      <vt:lpstr>Comparative religion and religious hatred</vt:lpstr>
      <vt:lpstr>Comparative religion and religious hatred</vt:lpstr>
      <vt:lpstr>The uniqueness of the gospel</vt:lpstr>
      <vt:lpstr>Catholicism on sin and rescue</vt:lpstr>
      <vt:lpstr>Orthodoxy on sin and rescue</vt:lpstr>
      <vt:lpstr>Protestantism on sin and rescue</vt:lpstr>
      <vt:lpstr>Buddhism on sin and rescue</vt:lpstr>
      <vt:lpstr>Hinduism on sin and rescue</vt:lpstr>
      <vt:lpstr>Islam on sin and rescue</vt:lpstr>
      <vt:lpstr>Judaism on sin and rescue</vt:lpstr>
      <vt:lpstr>The uniqueness of Christianity</vt:lpstr>
      <vt:lpstr>The uniqueness of Christianity</vt:lpstr>
      <vt:lpstr>The Argument from the Gospel</vt:lpstr>
      <vt:lpstr>The Bible on sin</vt:lpstr>
      <vt:lpstr>The Bible on sin</vt:lpstr>
      <vt:lpstr>The depth and ubiquity of evil</vt:lpstr>
      <vt:lpstr>The depth and ubiquity of evil</vt:lpstr>
      <vt:lpstr>The depth and ubiquity of evil</vt:lpstr>
      <vt:lpstr>Milgram experiments</vt:lpstr>
      <vt:lpstr>The radical nature of sin</vt:lpstr>
      <vt:lpstr>The Argument from the Gospel</vt:lpstr>
      <vt:lpstr>The Bible on rescue</vt:lpstr>
      <vt:lpstr>Sin as transgression</vt:lpstr>
      <vt:lpstr>Sin as transgression</vt:lpstr>
      <vt:lpstr>Sin as slavery</vt:lpstr>
      <vt:lpstr>Sin as slavery</vt:lpstr>
      <vt:lpstr>Outline</vt:lpstr>
      <vt:lpstr>The offense of the gospel</vt:lpstr>
      <vt:lpstr>The sufficiency of the gospel</vt:lpstr>
      <vt:lpstr>Why do we need the Argument from the Gospel?</vt:lpstr>
      <vt:lpstr>Neil Shenvi, Why Believe? Chapters 7-9</vt:lpstr>
      <vt:lpstr>Acknowledgements</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Weirdness of Quantum Mechanics</dc:title>
  <dc:creator>Whaley Group</dc:creator>
  <cp:lastModifiedBy>Neil Shenvi</cp:lastModifiedBy>
  <cp:revision>378</cp:revision>
  <cp:lastPrinted>2005-01-28T22:19:11Z</cp:lastPrinted>
  <dcterms:created xsi:type="dcterms:W3CDTF">2005-01-27T18:35:02Z</dcterms:created>
  <dcterms:modified xsi:type="dcterms:W3CDTF">2026-09-09T14:41:24Z</dcterms:modified>
</cp:coreProperties>
</file>