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4"/>
  </p:notesMasterIdLst>
  <p:sldIdLst>
    <p:sldId id="876" r:id="rId2"/>
    <p:sldId id="615" r:id="rId3"/>
    <p:sldId id="593" r:id="rId4"/>
    <p:sldId id="635" r:id="rId5"/>
    <p:sldId id="829" r:id="rId6"/>
    <p:sldId id="877" r:id="rId7"/>
    <p:sldId id="847" r:id="rId8"/>
    <p:sldId id="849" r:id="rId9"/>
    <p:sldId id="848" r:id="rId10"/>
    <p:sldId id="874" r:id="rId11"/>
    <p:sldId id="715" r:id="rId12"/>
    <p:sldId id="866" r:id="rId13"/>
    <p:sldId id="746" r:id="rId14"/>
    <p:sldId id="807" r:id="rId15"/>
    <p:sldId id="401" r:id="rId16"/>
    <p:sldId id="524" r:id="rId17"/>
    <p:sldId id="528" r:id="rId18"/>
    <p:sldId id="526" r:id="rId19"/>
    <p:sldId id="535" r:id="rId20"/>
    <p:sldId id="808" r:id="rId21"/>
    <p:sldId id="505" r:id="rId22"/>
    <p:sldId id="867" r:id="rId23"/>
    <p:sldId id="868" r:id="rId24"/>
    <p:sldId id="809" r:id="rId25"/>
    <p:sldId id="832" r:id="rId26"/>
    <p:sldId id="661" r:id="rId27"/>
    <p:sldId id="727" r:id="rId28"/>
    <p:sldId id="869" r:id="rId29"/>
    <p:sldId id="853" r:id="rId30"/>
    <p:sldId id="854" r:id="rId31"/>
    <p:sldId id="870" r:id="rId32"/>
    <p:sldId id="361" r:id="rId33"/>
    <p:sldId id="790" r:id="rId34"/>
    <p:sldId id="791" r:id="rId35"/>
    <p:sldId id="495" r:id="rId36"/>
    <p:sldId id="871" r:id="rId37"/>
    <p:sldId id="857" r:id="rId38"/>
    <p:sldId id="794" r:id="rId39"/>
    <p:sldId id="572" r:id="rId40"/>
    <p:sldId id="872" r:id="rId41"/>
    <p:sldId id="783" r:id="rId42"/>
    <p:sldId id="786" r:id="rId43"/>
    <p:sldId id="785" r:id="rId44"/>
    <p:sldId id="787" r:id="rId45"/>
    <p:sldId id="788" r:id="rId46"/>
    <p:sldId id="796" r:id="rId47"/>
    <p:sldId id="878" r:id="rId48"/>
    <p:sldId id="879" r:id="rId49"/>
    <p:sldId id="873" r:id="rId50"/>
    <p:sldId id="831" r:id="rId51"/>
    <p:sldId id="830" r:id="rId52"/>
    <p:sldId id="778" r:id="rId5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9C38"/>
    <a:srgbClr val="96BB4C"/>
    <a:srgbClr val="B23E4C"/>
    <a:srgbClr val="6188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41" autoAdjust="0"/>
    <p:restoredTop sz="94660"/>
  </p:normalViewPr>
  <p:slideViewPr>
    <p:cSldViewPr snapToGrid="0">
      <p:cViewPr varScale="1">
        <p:scale>
          <a:sx n="112" d="100"/>
          <a:sy n="112" d="100"/>
        </p:scale>
        <p:origin x="624" y="9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8326B7-163B-45C4-9A3E-616B3AA55509}" type="datetimeFigureOut">
              <a:rPr lang="en-US" smtClean="0"/>
              <a:t>7/23/2026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1C6A60-612B-4BA3-867C-F0BC9A4A57A0}" type="slidenum">
              <a:rPr lang="en-US" smtClean="0"/>
              <a:t>‹#›</a:t>
            </a:fld>
            <a:endParaRPr lang="en-US"/>
          </a:p>
        </p:txBody>
      </p:sp>
    </p:spTree>
    <p:extLst>
      <p:ext uri="{BB962C8B-B14F-4D97-AF65-F5344CB8AC3E}">
        <p14:creationId xmlns:p14="http://schemas.microsoft.com/office/powerpoint/2010/main" val="7281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21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24</a:t>
            </a:fld>
            <a:endParaRPr lang="en-US"/>
          </a:p>
        </p:txBody>
      </p:sp>
    </p:spTree>
    <p:extLst>
      <p:ext uri="{BB962C8B-B14F-4D97-AF65-F5344CB8AC3E}">
        <p14:creationId xmlns:p14="http://schemas.microsoft.com/office/powerpoint/2010/main" val="3965761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BE6CBB-A455-47E8-847C-2F89DFCBF057}" type="slidenum">
              <a:rPr lang="en-US" smtClean="0"/>
              <a:pPr/>
              <a:t>25</a:t>
            </a:fld>
            <a:endParaRPr lang="en-US"/>
          </a:p>
        </p:txBody>
      </p:sp>
    </p:spTree>
    <p:extLst>
      <p:ext uri="{BB962C8B-B14F-4D97-AF65-F5344CB8AC3E}">
        <p14:creationId xmlns:p14="http://schemas.microsoft.com/office/powerpoint/2010/main" val="4130049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266E0-8366-84EA-8FBA-E625FF2768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6294EA-3ECC-2AF0-6604-281FDBAFFC0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067497C3-3E12-2C6B-607D-78B6FE2FE905}"/>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F7BDE66D-8A0C-64D2-0180-7F81C3FC1E9A}"/>
              </a:ext>
            </a:extLst>
          </p:cNvPr>
          <p:cNvSpPr>
            <a:spLocks noGrp="1"/>
          </p:cNvSpPr>
          <p:nvPr>
            <p:ph type="sldNum" sz="quarter" idx="10"/>
          </p:nvPr>
        </p:nvSpPr>
        <p:spPr/>
        <p:txBody>
          <a:bodyPr/>
          <a:lstStyle/>
          <a:p>
            <a:fld id="{59BE6CBB-A455-47E8-847C-2F89DFCBF057}" type="slidenum">
              <a:rPr lang="en-US" smtClean="0"/>
              <a:pPr/>
              <a:t>29</a:t>
            </a:fld>
            <a:endParaRPr lang="en-US"/>
          </a:p>
        </p:txBody>
      </p:sp>
    </p:spTree>
    <p:extLst>
      <p:ext uri="{BB962C8B-B14F-4D97-AF65-F5344CB8AC3E}">
        <p14:creationId xmlns:p14="http://schemas.microsoft.com/office/powerpoint/2010/main" val="34821804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32</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35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94B15D-A02B-1486-EED4-E328EE9F4B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D939B3-0F40-5061-07EF-6210B1EF330C}"/>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C63B9719-D80A-67E8-9467-A244FEA48A17}"/>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D338A3B2-9DB6-FA61-2D8B-22F92C25599A}"/>
              </a:ext>
            </a:extLst>
          </p:cNvPr>
          <p:cNvSpPr>
            <a:spLocks noGrp="1"/>
          </p:cNvSpPr>
          <p:nvPr>
            <p:ph type="sldNum" sz="quarter" idx="10"/>
          </p:nvPr>
        </p:nvSpPr>
        <p:spPr/>
        <p:txBody>
          <a:bodyPr/>
          <a:lstStyle/>
          <a:p>
            <a:fld id="{59BE6CBB-A455-47E8-847C-2F89DFCBF057}" type="slidenum">
              <a:rPr lang="en-US" smtClean="0"/>
              <a:pPr/>
              <a:t>37</a:t>
            </a:fld>
            <a:endParaRPr lang="en-US"/>
          </a:p>
        </p:txBody>
      </p:sp>
    </p:spTree>
    <p:extLst>
      <p:ext uri="{BB962C8B-B14F-4D97-AF65-F5344CB8AC3E}">
        <p14:creationId xmlns:p14="http://schemas.microsoft.com/office/powerpoint/2010/main" val="23550500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39</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BE6CBB-A455-47E8-847C-2F89DFCBF057}" type="slidenum">
              <a:rPr lang="en-US" smtClean="0"/>
              <a:pPr/>
              <a:t>50</a:t>
            </a:fld>
            <a:endParaRPr lang="en-US"/>
          </a:p>
        </p:txBody>
      </p:sp>
    </p:spTree>
    <p:extLst>
      <p:ext uri="{BB962C8B-B14F-4D97-AF65-F5344CB8AC3E}">
        <p14:creationId xmlns:p14="http://schemas.microsoft.com/office/powerpoint/2010/main" val="4130049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52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BE6CBB-A455-47E8-847C-2F89DFCBF057}" type="slidenum">
              <a:rPr lang="en-US" smtClean="0"/>
              <a:pPr/>
              <a:t>11</a:t>
            </a:fld>
            <a:endParaRPr lang="en-US"/>
          </a:p>
        </p:txBody>
      </p:sp>
    </p:spTree>
    <p:extLst>
      <p:ext uri="{BB962C8B-B14F-4D97-AF65-F5344CB8AC3E}">
        <p14:creationId xmlns:p14="http://schemas.microsoft.com/office/powerpoint/2010/main" val="41070543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14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15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16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17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19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BE6CBB-A455-47E8-847C-2F89DFCBF057}" type="slidenum">
              <a:rPr lang="en-US" smtClean="0"/>
              <a:pPr/>
              <a:t>20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D4BD258-F198-4A40-BD13-6026D6D2957D}"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6E718-F551-4AFE-A206-4DE72BF969F9}" type="slidenum">
              <a:rPr lang="en-US" smtClean="0"/>
              <a:t>‹#›</a:t>
            </a:fld>
            <a:endParaRPr lang="en-US"/>
          </a:p>
        </p:txBody>
      </p:sp>
    </p:spTree>
    <p:extLst>
      <p:ext uri="{BB962C8B-B14F-4D97-AF65-F5344CB8AC3E}">
        <p14:creationId xmlns:p14="http://schemas.microsoft.com/office/powerpoint/2010/main" val="19106029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4BD258-F198-4A40-BD13-6026D6D2957D}"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6E718-F551-4AFE-A206-4DE72BF969F9}" type="slidenum">
              <a:rPr lang="en-US" smtClean="0"/>
              <a:t>‹#›</a:t>
            </a:fld>
            <a:endParaRPr lang="en-US"/>
          </a:p>
        </p:txBody>
      </p:sp>
    </p:spTree>
    <p:extLst>
      <p:ext uri="{BB962C8B-B14F-4D97-AF65-F5344CB8AC3E}">
        <p14:creationId xmlns:p14="http://schemas.microsoft.com/office/powerpoint/2010/main" val="1967363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4BD258-F198-4A40-BD13-6026D6D2957D}"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6E718-F551-4AFE-A206-4DE72BF969F9}" type="slidenum">
              <a:rPr lang="en-US" smtClean="0"/>
              <a:t>‹#›</a:t>
            </a:fld>
            <a:endParaRPr lang="en-US"/>
          </a:p>
        </p:txBody>
      </p:sp>
    </p:spTree>
    <p:extLst>
      <p:ext uri="{BB962C8B-B14F-4D97-AF65-F5344CB8AC3E}">
        <p14:creationId xmlns:p14="http://schemas.microsoft.com/office/powerpoint/2010/main" val="538158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D4BD258-F198-4A40-BD13-6026D6D2957D}"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6E718-F551-4AFE-A206-4DE72BF969F9}" type="slidenum">
              <a:rPr lang="en-US" smtClean="0"/>
              <a:t>‹#›</a:t>
            </a:fld>
            <a:endParaRPr lang="en-US"/>
          </a:p>
        </p:txBody>
      </p:sp>
    </p:spTree>
    <p:extLst>
      <p:ext uri="{BB962C8B-B14F-4D97-AF65-F5344CB8AC3E}">
        <p14:creationId xmlns:p14="http://schemas.microsoft.com/office/powerpoint/2010/main" val="2694109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4BD258-F198-4A40-BD13-6026D6D2957D}" type="datetimeFigureOut">
              <a:rPr lang="en-US" smtClean="0"/>
              <a:t>7/23/2026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D46E718-F551-4AFE-A206-4DE72BF969F9}" type="slidenum">
              <a:rPr lang="en-US" smtClean="0"/>
              <a:t>‹#›</a:t>
            </a:fld>
            <a:endParaRPr lang="en-US"/>
          </a:p>
        </p:txBody>
      </p:sp>
    </p:spTree>
    <p:extLst>
      <p:ext uri="{BB962C8B-B14F-4D97-AF65-F5344CB8AC3E}">
        <p14:creationId xmlns:p14="http://schemas.microsoft.com/office/powerpoint/2010/main" val="1113337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D4BD258-F198-4A40-BD13-6026D6D2957D}"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46E718-F551-4AFE-A206-4DE72BF969F9}" type="slidenum">
              <a:rPr lang="en-US" smtClean="0"/>
              <a:t>‹#›</a:t>
            </a:fld>
            <a:endParaRPr lang="en-US"/>
          </a:p>
        </p:txBody>
      </p:sp>
    </p:spTree>
    <p:extLst>
      <p:ext uri="{BB962C8B-B14F-4D97-AF65-F5344CB8AC3E}">
        <p14:creationId xmlns:p14="http://schemas.microsoft.com/office/powerpoint/2010/main" val="3674882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D4BD258-F198-4A40-BD13-6026D6D2957D}" type="datetimeFigureOut">
              <a:rPr lang="en-US" smtClean="0"/>
              <a:t>7/23/2026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D46E718-F551-4AFE-A206-4DE72BF969F9}" type="slidenum">
              <a:rPr lang="en-US" smtClean="0"/>
              <a:t>‹#›</a:t>
            </a:fld>
            <a:endParaRPr lang="en-US"/>
          </a:p>
        </p:txBody>
      </p:sp>
    </p:spTree>
    <p:extLst>
      <p:ext uri="{BB962C8B-B14F-4D97-AF65-F5344CB8AC3E}">
        <p14:creationId xmlns:p14="http://schemas.microsoft.com/office/powerpoint/2010/main" val="2731018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D4BD258-F198-4A40-BD13-6026D6D2957D}" type="datetimeFigureOut">
              <a:rPr lang="en-US" smtClean="0"/>
              <a:t>7/23/2026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D46E718-F551-4AFE-A206-4DE72BF969F9}" type="slidenum">
              <a:rPr lang="en-US" smtClean="0"/>
              <a:t>‹#›</a:t>
            </a:fld>
            <a:endParaRPr lang="en-US"/>
          </a:p>
        </p:txBody>
      </p:sp>
    </p:spTree>
    <p:extLst>
      <p:ext uri="{BB962C8B-B14F-4D97-AF65-F5344CB8AC3E}">
        <p14:creationId xmlns:p14="http://schemas.microsoft.com/office/powerpoint/2010/main" val="17420191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4BD258-F198-4A40-BD13-6026D6D2957D}" type="datetimeFigureOut">
              <a:rPr lang="en-US" smtClean="0"/>
              <a:t>7/23/2026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D46E718-F551-4AFE-A206-4DE72BF969F9}" type="slidenum">
              <a:rPr lang="en-US" smtClean="0"/>
              <a:t>‹#›</a:t>
            </a:fld>
            <a:endParaRPr lang="en-US"/>
          </a:p>
        </p:txBody>
      </p:sp>
    </p:spTree>
    <p:extLst>
      <p:ext uri="{BB962C8B-B14F-4D97-AF65-F5344CB8AC3E}">
        <p14:creationId xmlns:p14="http://schemas.microsoft.com/office/powerpoint/2010/main" val="28310956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D4BD258-F198-4A40-BD13-6026D6D2957D}"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46E718-F551-4AFE-A206-4DE72BF969F9}" type="slidenum">
              <a:rPr lang="en-US" smtClean="0"/>
              <a:t>‹#›</a:t>
            </a:fld>
            <a:endParaRPr lang="en-US"/>
          </a:p>
        </p:txBody>
      </p:sp>
    </p:spTree>
    <p:extLst>
      <p:ext uri="{BB962C8B-B14F-4D97-AF65-F5344CB8AC3E}">
        <p14:creationId xmlns:p14="http://schemas.microsoft.com/office/powerpoint/2010/main" val="331743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D4BD258-F198-4A40-BD13-6026D6D2957D}" type="datetimeFigureOut">
              <a:rPr lang="en-US" smtClean="0"/>
              <a:t>7/23/2026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D46E718-F551-4AFE-A206-4DE72BF969F9}" type="slidenum">
              <a:rPr lang="en-US" smtClean="0"/>
              <a:t>‹#›</a:t>
            </a:fld>
            <a:endParaRPr lang="en-US"/>
          </a:p>
        </p:txBody>
      </p:sp>
    </p:spTree>
    <p:extLst>
      <p:ext uri="{BB962C8B-B14F-4D97-AF65-F5344CB8AC3E}">
        <p14:creationId xmlns:p14="http://schemas.microsoft.com/office/powerpoint/2010/main" val="4769675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4BD258-F198-4A40-BD13-6026D6D2957D}" type="datetimeFigureOut">
              <a:rPr lang="en-US" smtClean="0"/>
              <a:t>7/23/2026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46E718-F551-4AFE-A206-4DE72BF969F9}" type="slidenum">
              <a:rPr lang="en-US" smtClean="0"/>
              <a:t>‹#›</a:t>
            </a:fld>
            <a:endParaRPr lang="en-US"/>
          </a:p>
        </p:txBody>
      </p:sp>
      <p:sp>
        <p:nvSpPr>
          <p:cNvPr id="7" name="Rectangle 6">
            <a:extLst>
              <a:ext uri="{FF2B5EF4-FFF2-40B4-BE49-F238E27FC236}">
                <a16:creationId xmlns:a16="http://schemas.microsoft.com/office/drawing/2014/main" id="{433AC986-5908-1B7A-74D9-164302F7F18F}"/>
              </a:ext>
            </a:extLst>
          </p:cNvPr>
          <p:cNvSpPr/>
          <p:nvPr userDrawn="1"/>
        </p:nvSpPr>
        <p:spPr>
          <a:xfrm>
            <a:off x="0" y="0"/>
            <a:ext cx="12192000" cy="6858000"/>
          </a:xfrm>
          <a:prstGeom prst="rect">
            <a:avLst/>
          </a:prstGeom>
          <a:noFill/>
          <a:ln w="28575">
            <a:solidFill>
              <a:srgbClr val="00206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050284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jpeg"/></Relationships>
</file>

<file path=ppt/slides/_rels/slide2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44.png"/><Relationship Id="rId4" Type="http://schemas.openxmlformats.org/officeDocument/2006/relationships/image" Target="../media/image43.jpeg"/></Relationships>
</file>

<file path=ppt/slides/_rels/slide3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5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C1861-2D56-0897-CB62-DD240AA34453}"/>
              </a:ext>
            </a:extLst>
          </p:cNvPr>
          <p:cNvSpPr>
            <a:spLocks noGrp="1"/>
          </p:cNvSpPr>
          <p:nvPr>
            <p:ph type="ctrTitle"/>
          </p:nvPr>
        </p:nvSpPr>
        <p:spPr/>
        <p:txBody>
          <a:bodyPr>
            <a:normAutofit fontScale="90000"/>
          </a:bodyPr>
          <a:lstStyle/>
          <a:p>
            <a:r>
              <a:rPr lang="en-US" dirty="0"/>
              <a:t>Critical Theory and Christianity: Are They Compatible?</a:t>
            </a:r>
          </a:p>
        </p:txBody>
      </p:sp>
      <p:sp>
        <p:nvSpPr>
          <p:cNvPr id="3" name="Subtitle 2">
            <a:extLst>
              <a:ext uri="{FF2B5EF4-FFF2-40B4-BE49-F238E27FC236}">
                <a16:creationId xmlns:a16="http://schemas.microsoft.com/office/drawing/2014/main" id="{CCEE34E3-FA0F-7CB2-F335-59612330AA6F}"/>
              </a:ext>
            </a:extLst>
          </p:cNvPr>
          <p:cNvSpPr>
            <a:spLocks noGrp="1"/>
          </p:cNvSpPr>
          <p:nvPr>
            <p:ph type="subTitle" idx="1"/>
          </p:nvPr>
        </p:nvSpPr>
        <p:spPr/>
        <p:txBody>
          <a:bodyPr/>
          <a:lstStyle/>
          <a:p>
            <a:r>
              <a:rPr lang="en-US" dirty="0"/>
              <a:t>Dr. Neil </a:t>
            </a:r>
            <a:r>
              <a:rPr lang="en-US" dirty="0" err="1"/>
              <a:t>Shenvi</a:t>
            </a:r>
            <a:endParaRPr lang="en-US" dirty="0"/>
          </a:p>
          <a:p>
            <a:r>
              <a:rPr lang="en-US" dirty="0"/>
              <a:t>Tiny Heartbeat Ministries</a:t>
            </a:r>
          </a:p>
          <a:p>
            <a:r>
              <a:rPr lang="en-US" dirty="0"/>
              <a:t>July 24, 2026</a:t>
            </a:r>
          </a:p>
        </p:txBody>
      </p:sp>
    </p:spTree>
    <p:extLst>
      <p:ext uri="{BB962C8B-B14F-4D97-AF65-F5344CB8AC3E}">
        <p14:creationId xmlns:p14="http://schemas.microsoft.com/office/powerpoint/2010/main" val="2622195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071C8-CA51-40F8-7310-51E7671CF269}"/>
              </a:ext>
            </a:extLst>
          </p:cNvPr>
          <p:cNvSpPr>
            <a:spLocks noGrp="1"/>
          </p:cNvSpPr>
          <p:nvPr>
            <p:ph type="title"/>
          </p:nvPr>
        </p:nvSpPr>
        <p:spPr/>
        <p:txBody>
          <a:bodyPr/>
          <a:lstStyle/>
          <a:p>
            <a:r>
              <a:rPr lang="en-US" dirty="0"/>
              <a:t>Wokeness is not dead</a:t>
            </a:r>
          </a:p>
        </p:txBody>
      </p:sp>
      <p:pic>
        <p:nvPicPr>
          <p:cNvPr id="5" name="Picture 4">
            <a:extLst>
              <a:ext uri="{FF2B5EF4-FFF2-40B4-BE49-F238E27FC236}">
                <a16:creationId xmlns:a16="http://schemas.microsoft.com/office/drawing/2014/main" id="{7A086735-0A62-6B76-0F15-BC8DE0C490E4}"/>
              </a:ext>
            </a:extLst>
          </p:cNvPr>
          <p:cNvPicPr>
            <a:picLocks noChangeAspect="1"/>
          </p:cNvPicPr>
          <p:nvPr/>
        </p:nvPicPr>
        <p:blipFill>
          <a:blip r:embed="rId2"/>
          <a:srcRect b="5589"/>
          <a:stretch>
            <a:fillRect/>
          </a:stretch>
        </p:blipFill>
        <p:spPr>
          <a:xfrm>
            <a:off x="838200" y="1405857"/>
            <a:ext cx="5747327" cy="2510361"/>
          </a:xfrm>
          <a:prstGeom prst="rect">
            <a:avLst/>
          </a:prstGeom>
        </p:spPr>
      </p:pic>
      <p:pic>
        <p:nvPicPr>
          <p:cNvPr id="9" name="Picture 8">
            <a:extLst>
              <a:ext uri="{FF2B5EF4-FFF2-40B4-BE49-F238E27FC236}">
                <a16:creationId xmlns:a16="http://schemas.microsoft.com/office/drawing/2014/main" id="{8DD10EE4-F641-5C3A-34BD-2E8B61BCFA92}"/>
              </a:ext>
            </a:extLst>
          </p:cNvPr>
          <p:cNvPicPr>
            <a:picLocks noChangeAspect="1"/>
          </p:cNvPicPr>
          <p:nvPr/>
        </p:nvPicPr>
        <p:blipFill>
          <a:blip r:embed="rId3"/>
          <a:srcRect b="22652"/>
          <a:stretch>
            <a:fillRect/>
          </a:stretch>
        </p:blipFill>
        <p:spPr>
          <a:xfrm>
            <a:off x="838200" y="4127194"/>
            <a:ext cx="3371170" cy="2365681"/>
          </a:xfrm>
          <a:prstGeom prst="rect">
            <a:avLst/>
          </a:prstGeom>
        </p:spPr>
      </p:pic>
      <p:pic>
        <p:nvPicPr>
          <p:cNvPr id="1030" name="Picture 6" descr="Mamdani is full speed ahead - POLITICO">
            <a:extLst>
              <a:ext uri="{FF2B5EF4-FFF2-40B4-BE49-F238E27FC236}">
                <a16:creationId xmlns:a16="http://schemas.microsoft.com/office/drawing/2014/main" id="{EC302348-1393-7740-A8AC-0DBC10A55AB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555" t="19958" r="8859" b="4398"/>
          <a:stretch>
            <a:fillRect/>
          </a:stretch>
        </p:blipFill>
        <p:spPr bwMode="auto">
          <a:xfrm>
            <a:off x="7969576" y="4135428"/>
            <a:ext cx="4001388" cy="250398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No photo description available.">
            <a:extLst>
              <a:ext uri="{FF2B5EF4-FFF2-40B4-BE49-F238E27FC236}">
                <a16:creationId xmlns:a16="http://schemas.microsoft.com/office/drawing/2014/main" id="{23F0039F-3D26-42EA-6FE7-470E540291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8964" y="1553591"/>
            <a:ext cx="4572000" cy="228600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C284FE4F-02DF-2E83-CE12-22F787BFD731}"/>
              </a:ext>
            </a:extLst>
          </p:cNvPr>
          <p:cNvPicPr>
            <a:picLocks noChangeAspect="1"/>
          </p:cNvPicPr>
          <p:nvPr/>
        </p:nvPicPr>
        <p:blipFill>
          <a:blip r:embed="rId6"/>
          <a:stretch>
            <a:fillRect/>
          </a:stretch>
        </p:blipFill>
        <p:spPr>
          <a:xfrm>
            <a:off x="4461732" y="4127194"/>
            <a:ext cx="3255482" cy="2512222"/>
          </a:xfrm>
          <a:prstGeom prst="rect">
            <a:avLst/>
          </a:prstGeom>
        </p:spPr>
      </p:pic>
    </p:spTree>
    <p:extLst>
      <p:ext uri="{BB962C8B-B14F-4D97-AF65-F5344CB8AC3E}">
        <p14:creationId xmlns:p14="http://schemas.microsoft.com/office/powerpoint/2010/main" val="31411221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should we care?</a:t>
            </a:r>
          </a:p>
        </p:txBody>
      </p:sp>
      <p:pic>
        <p:nvPicPr>
          <p:cNvPr id="2050" name="Picture 2">
            <a:extLst>
              <a:ext uri="{FF2B5EF4-FFF2-40B4-BE49-F238E27FC236}">
                <a16:creationId xmlns:a16="http://schemas.microsoft.com/office/drawing/2014/main" id="{DEE8C949-14C9-403E-9BDD-479AE31996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4454" y="1794008"/>
            <a:ext cx="3659366" cy="306689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a:extLst>
              <a:ext uri="{FF2B5EF4-FFF2-40B4-BE49-F238E27FC236}">
                <a16:creationId xmlns:a16="http://schemas.microsoft.com/office/drawing/2014/main" id="{9411B6B8-A384-4E50-AACA-96CFBF59891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30075" y="1783023"/>
            <a:ext cx="2300174" cy="306689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A471024-ED82-407E-B147-FF62A699131A}"/>
              </a:ext>
            </a:extLst>
          </p:cNvPr>
          <p:cNvSpPr txBox="1"/>
          <p:nvPr/>
        </p:nvSpPr>
        <p:spPr>
          <a:xfrm>
            <a:off x="2430822" y="1338865"/>
            <a:ext cx="806631" cy="461665"/>
          </a:xfrm>
          <a:prstGeom prst="rect">
            <a:avLst/>
          </a:prstGeom>
          <a:noFill/>
        </p:spPr>
        <p:txBody>
          <a:bodyPr wrap="none" rtlCol="0">
            <a:spAutoFit/>
          </a:bodyPr>
          <a:lstStyle/>
          <a:p>
            <a:r>
              <a:rPr lang="en-US" sz="2400" dirty="0"/>
              <a:t>2015</a:t>
            </a:r>
          </a:p>
        </p:txBody>
      </p:sp>
      <p:sp>
        <p:nvSpPr>
          <p:cNvPr id="10" name="TextBox 9">
            <a:extLst>
              <a:ext uri="{FF2B5EF4-FFF2-40B4-BE49-F238E27FC236}">
                <a16:creationId xmlns:a16="http://schemas.microsoft.com/office/drawing/2014/main" id="{B3247ED9-6732-4B7C-B7AE-9A6FB6A1591F}"/>
              </a:ext>
            </a:extLst>
          </p:cNvPr>
          <p:cNvSpPr txBox="1"/>
          <p:nvPr/>
        </p:nvSpPr>
        <p:spPr>
          <a:xfrm>
            <a:off x="5576846" y="1338865"/>
            <a:ext cx="806631" cy="461665"/>
          </a:xfrm>
          <a:prstGeom prst="rect">
            <a:avLst/>
          </a:prstGeom>
          <a:noFill/>
        </p:spPr>
        <p:txBody>
          <a:bodyPr wrap="none" rtlCol="0">
            <a:spAutoFit/>
          </a:bodyPr>
          <a:lstStyle/>
          <a:p>
            <a:r>
              <a:rPr lang="en-US" sz="2400" dirty="0"/>
              <a:t>2022</a:t>
            </a:r>
          </a:p>
        </p:txBody>
      </p:sp>
      <p:sp>
        <p:nvSpPr>
          <p:cNvPr id="12" name="TextBox 11">
            <a:extLst>
              <a:ext uri="{FF2B5EF4-FFF2-40B4-BE49-F238E27FC236}">
                <a16:creationId xmlns:a16="http://schemas.microsoft.com/office/drawing/2014/main" id="{21E43EAC-ABBA-4116-B80F-42BE8F2B6C5B}"/>
              </a:ext>
            </a:extLst>
          </p:cNvPr>
          <p:cNvSpPr txBox="1"/>
          <p:nvPr/>
        </p:nvSpPr>
        <p:spPr>
          <a:xfrm>
            <a:off x="838200" y="5934670"/>
            <a:ext cx="11196782" cy="646331"/>
          </a:xfrm>
          <a:prstGeom prst="rect">
            <a:avLst/>
          </a:prstGeom>
          <a:noFill/>
        </p:spPr>
        <p:txBody>
          <a:bodyPr wrap="square">
            <a:spAutoFit/>
          </a:bodyPr>
          <a:lstStyle/>
          <a:p>
            <a:r>
              <a:rPr lang="en-US" dirty="0">
                <a:solidFill>
                  <a:srgbClr val="0F1419"/>
                </a:solidFill>
                <a:latin typeface="TwitterChirp"/>
              </a:rPr>
              <a:t>"More than anything, we must eradicate the transphobia within ourselves and our communities. For if God is a Black woman, then She's a Black trans woman. Obviously" - Cleveland, </a:t>
            </a:r>
            <a:r>
              <a:rPr lang="en-US" i="1" dirty="0">
                <a:solidFill>
                  <a:srgbClr val="0F1419"/>
                </a:solidFill>
                <a:latin typeface="TwitterChirp"/>
              </a:rPr>
              <a:t>God is a Black Woman</a:t>
            </a:r>
            <a:r>
              <a:rPr lang="en-US" dirty="0">
                <a:solidFill>
                  <a:srgbClr val="0F1419"/>
                </a:solidFill>
                <a:latin typeface="TwitterChirp"/>
              </a:rPr>
              <a:t>, p. 232 (2022)</a:t>
            </a:r>
            <a:endParaRPr lang="en-US" dirty="0"/>
          </a:p>
        </p:txBody>
      </p:sp>
      <p:sp>
        <p:nvSpPr>
          <p:cNvPr id="13" name="TextBox 12">
            <a:extLst>
              <a:ext uri="{FF2B5EF4-FFF2-40B4-BE49-F238E27FC236}">
                <a16:creationId xmlns:a16="http://schemas.microsoft.com/office/drawing/2014/main" id="{0D0BC53E-2A4F-4617-AFC7-2553BFF58F3C}"/>
              </a:ext>
            </a:extLst>
          </p:cNvPr>
          <p:cNvSpPr txBox="1"/>
          <p:nvPr/>
        </p:nvSpPr>
        <p:spPr>
          <a:xfrm>
            <a:off x="838200" y="5011340"/>
            <a:ext cx="11196782" cy="923330"/>
          </a:xfrm>
          <a:prstGeom prst="rect">
            <a:avLst/>
          </a:prstGeom>
          <a:noFill/>
        </p:spPr>
        <p:txBody>
          <a:bodyPr wrap="square">
            <a:spAutoFit/>
          </a:bodyPr>
          <a:lstStyle/>
          <a:p>
            <a:r>
              <a:rPr lang="en-US" dirty="0">
                <a:solidFill>
                  <a:srgbClr val="0F1419"/>
                </a:solidFill>
                <a:latin typeface="TwitterChirp"/>
              </a:rPr>
              <a:t>“Paul, Peter, Luke, John, James, and the writer of Hebrews repeatedly and emphatically make the same point: the unified church is the vehicle through which the kingdom of God is powerfully communicated to the world” – Cleveland, </a:t>
            </a:r>
            <a:r>
              <a:rPr lang="en-US" i="1" dirty="0">
                <a:solidFill>
                  <a:srgbClr val="0F1419"/>
                </a:solidFill>
                <a:latin typeface="TwitterChirp"/>
              </a:rPr>
              <a:t>Disunity in Christ</a:t>
            </a:r>
            <a:r>
              <a:rPr lang="en-US" dirty="0">
                <a:solidFill>
                  <a:srgbClr val="0F1419"/>
                </a:solidFill>
                <a:latin typeface="TwitterChirp"/>
              </a:rPr>
              <a:t>, p. 37-38 (2013)</a:t>
            </a:r>
            <a:endParaRPr lang="en-US" dirty="0"/>
          </a:p>
        </p:txBody>
      </p:sp>
      <p:sp>
        <p:nvSpPr>
          <p:cNvPr id="8" name="TextBox 7">
            <a:extLst>
              <a:ext uri="{FF2B5EF4-FFF2-40B4-BE49-F238E27FC236}">
                <a16:creationId xmlns:a16="http://schemas.microsoft.com/office/drawing/2014/main" id="{6A8FC856-5203-7999-9F90-E701C1929196}"/>
              </a:ext>
            </a:extLst>
          </p:cNvPr>
          <p:cNvSpPr txBox="1"/>
          <p:nvPr/>
        </p:nvSpPr>
        <p:spPr>
          <a:xfrm>
            <a:off x="8941406" y="1338865"/>
            <a:ext cx="806631" cy="461665"/>
          </a:xfrm>
          <a:prstGeom prst="rect">
            <a:avLst/>
          </a:prstGeom>
          <a:noFill/>
        </p:spPr>
        <p:txBody>
          <a:bodyPr wrap="none" rtlCol="0">
            <a:spAutoFit/>
          </a:bodyPr>
          <a:lstStyle/>
          <a:p>
            <a:r>
              <a:rPr lang="en-US" sz="2400" dirty="0"/>
              <a:t>2026</a:t>
            </a:r>
          </a:p>
        </p:txBody>
      </p:sp>
      <p:grpSp>
        <p:nvGrpSpPr>
          <p:cNvPr id="11" name="Group 10">
            <a:extLst>
              <a:ext uri="{FF2B5EF4-FFF2-40B4-BE49-F238E27FC236}">
                <a16:creationId xmlns:a16="http://schemas.microsoft.com/office/drawing/2014/main" id="{740578ED-862E-548F-0A15-9EE4DFC881B3}"/>
              </a:ext>
            </a:extLst>
          </p:cNvPr>
          <p:cNvGrpSpPr/>
          <p:nvPr/>
        </p:nvGrpSpPr>
        <p:grpSpPr>
          <a:xfrm>
            <a:off x="7335642" y="1783023"/>
            <a:ext cx="4018158" cy="3077883"/>
            <a:chOff x="7335642" y="1783023"/>
            <a:chExt cx="4018158" cy="3077883"/>
          </a:xfrm>
        </p:grpSpPr>
        <p:pic>
          <p:nvPicPr>
            <p:cNvPr id="4" name="Picture 3">
              <a:extLst>
                <a:ext uri="{FF2B5EF4-FFF2-40B4-BE49-F238E27FC236}">
                  <a16:creationId xmlns:a16="http://schemas.microsoft.com/office/drawing/2014/main" id="{C1FA88CE-23ED-BC5F-CC32-6328C40311EB}"/>
                </a:ext>
              </a:extLst>
            </p:cNvPr>
            <p:cNvPicPr>
              <a:picLocks noChangeAspect="1"/>
            </p:cNvPicPr>
            <p:nvPr/>
          </p:nvPicPr>
          <p:blipFill>
            <a:blip r:embed="rId5"/>
            <a:srcRect t="7343" b="6317"/>
            <a:stretch>
              <a:fillRect/>
            </a:stretch>
          </p:blipFill>
          <p:spPr>
            <a:xfrm>
              <a:off x="7335642" y="1783023"/>
              <a:ext cx="4018158" cy="812322"/>
            </a:xfrm>
            <a:prstGeom prst="rect">
              <a:avLst/>
            </a:prstGeom>
          </p:spPr>
        </p:pic>
        <p:pic>
          <p:nvPicPr>
            <p:cNvPr id="7" name="Picture 6">
              <a:extLst>
                <a:ext uri="{FF2B5EF4-FFF2-40B4-BE49-F238E27FC236}">
                  <a16:creationId xmlns:a16="http://schemas.microsoft.com/office/drawing/2014/main" id="{FF35EFC0-DA48-D022-CDC9-825EB9F9076E}"/>
                </a:ext>
              </a:extLst>
            </p:cNvPr>
            <p:cNvPicPr>
              <a:picLocks noChangeAspect="1"/>
            </p:cNvPicPr>
            <p:nvPr/>
          </p:nvPicPr>
          <p:blipFill>
            <a:blip r:embed="rId6"/>
            <a:srcRect b="5004"/>
            <a:stretch>
              <a:fillRect/>
            </a:stretch>
          </p:blipFill>
          <p:spPr>
            <a:xfrm>
              <a:off x="7335642" y="2595345"/>
              <a:ext cx="4018158" cy="2265561"/>
            </a:xfrm>
            <a:prstGeom prst="rect">
              <a:avLst/>
            </a:prstGeom>
          </p:spPr>
        </p:pic>
      </p:grpSp>
    </p:spTree>
    <p:extLst>
      <p:ext uri="{BB962C8B-B14F-4D97-AF65-F5344CB8AC3E}">
        <p14:creationId xmlns:p14="http://schemas.microsoft.com/office/powerpoint/2010/main" val="38539787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93101-9167-2C13-26B3-875A9A8267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C57D63-50EB-18C6-7BBA-C1379E4DA0B2}"/>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88529001-DBBC-DE94-CD2C-A5E896FE4AC5}"/>
              </a:ext>
            </a:extLst>
          </p:cNvPr>
          <p:cNvSpPr>
            <a:spLocks noGrp="1"/>
          </p:cNvSpPr>
          <p:nvPr>
            <p:ph idx="1"/>
          </p:nvPr>
        </p:nvSpPr>
        <p:spPr/>
        <p:txBody>
          <a:bodyPr>
            <a:normAutofit fontScale="92500" lnSpcReduction="20000"/>
          </a:bodyPr>
          <a:lstStyle/>
          <a:p>
            <a:r>
              <a:rPr lang="en-US" dirty="0"/>
              <a:t>Contemporary Critical Theory</a:t>
            </a:r>
          </a:p>
          <a:p>
            <a:pPr lvl="1"/>
            <a:r>
              <a:rPr lang="en-US" dirty="0"/>
              <a:t>Social Binary</a:t>
            </a:r>
          </a:p>
          <a:p>
            <a:pPr lvl="1"/>
            <a:r>
              <a:rPr lang="en-US" dirty="0"/>
              <a:t>Hegemonic Power</a:t>
            </a:r>
          </a:p>
          <a:p>
            <a:pPr lvl="1"/>
            <a:r>
              <a:rPr lang="en-US" dirty="0"/>
              <a:t>Lived Experience</a:t>
            </a:r>
          </a:p>
          <a:p>
            <a:pPr lvl="1"/>
            <a:r>
              <a:rPr lang="en-US" dirty="0"/>
              <a:t>Social Justice</a:t>
            </a:r>
          </a:p>
          <a:p>
            <a:r>
              <a:rPr lang="en-US" dirty="0"/>
              <a:t>Contemporary Critical Theory vs. Christianity</a:t>
            </a:r>
          </a:p>
          <a:p>
            <a:pPr lvl="1"/>
            <a:r>
              <a:rPr lang="en-US" dirty="0"/>
              <a:t>A False Worldview</a:t>
            </a:r>
          </a:p>
          <a:p>
            <a:pPr lvl="1"/>
            <a:r>
              <a:rPr lang="en-US" dirty="0"/>
              <a:t>A False Understanding of Oppression</a:t>
            </a:r>
          </a:p>
          <a:p>
            <a:pPr lvl="1"/>
            <a:r>
              <a:rPr lang="en-US" dirty="0"/>
              <a:t>A False Identity</a:t>
            </a:r>
          </a:p>
          <a:p>
            <a:pPr lvl="1"/>
            <a:r>
              <a:rPr lang="en-US" dirty="0"/>
              <a:t>A False Epistemology</a:t>
            </a:r>
          </a:p>
          <a:p>
            <a:pPr lvl="1"/>
            <a:r>
              <a:rPr lang="en-US" dirty="0"/>
              <a:t>A False Salvation</a:t>
            </a:r>
          </a:p>
          <a:p>
            <a:pPr lvl="1"/>
            <a:r>
              <a:rPr lang="en-US" dirty="0"/>
              <a:t>Pro-life Implications</a:t>
            </a:r>
          </a:p>
          <a:p>
            <a:r>
              <a:rPr lang="en-US" dirty="0"/>
              <a:t>Conclusions</a:t>
            </a:r>
          </a:p>
        </p:txBody>
      </p:sp>
      <p:sp>
        <p:nvSpPr>
          <p:cNvPr id="4" name="Rectangle 3">
            <a:extLst>
              <a:ext uri="{FF2B5EF4-FFF2-40B4-BE49-F238E27FC236}">
                <a16:creationId xmlns:a16="http://schemas.microsoft.com/office/drawing/2014/main" id="{47595D33-63F4-B9E6-46BA-763481761655}"/>
              </a:ext>
            </a:extLst>
          </p:cNvPr>
          <p:cNvSpPr/>
          <p:nvPr/>
        </p:nvSpPr>
        <p:spPr>
          <a:xfrm>
            <a:off x="520624" y="1780566"/>
            <a:ext cx="8686799" cy="39822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71036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63955F-D199-0FE1-520D-282FEE92A2B4}"/>
              </a:ext>
            </a:extLst>
          </p:cNvPr>
          <p:cNvSpPr>
            <a:spLocks noGrp="1"/>
          </p:cNvSpPr>
          <p:nvPr>
            <p:ph type="title"/>
          </p:nvPr>
        </p:nvSpPr>
        <p:spPr/>
        <p:txBody>
          <a:bodyPr/>
          <a:lstStyle/>
          <a:p>
            <a:r>
              <a:rPr lang="en-US" dirty="0"/>
              <a:t>The history of contemporary critical theory</a:t>
            </a:r>
          </a:p>
        </p:txBody>
      </p:sp>
      <p:sp>
        <p:nvSpPr>
          <p:cNvPr id="6" name="TextBox 5">
            <a:extLst>
              <a:ext uri="{FF2B5EF4-FFF2-40B4-BE49-F238E27FC236}">
                <a16:creationId xmlns:a16="http://schemas.microsoft.com/office/drawing/2014/main" id="{B17975A1-054D-3C65-668C-1E62A4078F67}"/>
              </a:ext>
            </a:extLst>
          </p:cNvPr>
          <p:cNvSpPr txBox="1"/>
          <p:nvPr/>
        </p:nvSpPr>
        <p:spPr>
          <a:xfrm>
            <a:off x="68351" y="6488668"/>
            <a:ext cx="4152740" cy="369332"/>
          </a:xfrm>
          <a:prstGeom prst="rect">
            <a:avLst/>
          </a:prstGeom>
          <a:noFill/>
        </p:spPr>
        <p:txBody>
          <a:bodyPr wrap="none" rtlCol="0">
            <a:spAutoFit/>
          </a:bodyPr>
          <a:lstStyle/>
          <a:p>
            <a:r>
              <a:rPr lang="en-US" dirty="0" err="1"/>
              <a:t>Shenvi</a:t>
            </a:r>
            <a:r>
              <a:rPr lang="en-US" dirty="0"/>
              <a:t> and Sawyer, </a:t>
            </a:r>
            <a:r>
              <a:rPr lang="en-US" i="1" dirty="0"/>
              <a:t>Critical Dilemma</a:t>
            </a:r>
            <a:r>
              <a:rPr lang="en-US" dirty="0"/>
              <a:t>, p. 64</a:t>
            </a:r>
          </a:p>
        </p:txBody>
      </p:sp>
      <p:pic>
        <p:nvPicPr>
          <p:cNvPr id="10" name="Picture 9">
            <a:extLst>
              <a:ext uri="{FF2B5EF4-FFF2-40B4-BE49-F238E27FC236}">
                <a16:creationId xmlns:a16="http://schemas.microsoft.com/office/drawing/2014/main" id="{4D4D4922-5D13-3887-203B-CD2247EAAFFE}"/>
              </a:ext>
            </a:extLst>
          </p:cNvPr>
          <p:cNvPicPr>
            <a:picLocks noChangeAspect="1"/>
          </p:cNvPicPr>
          <p:nvPr/>
        </p:nvPicPr>
        <p:blipFill rotWithShape="1">
          <a:blip r:embed="rId2"/>
          <a:srcRect t="5653" r="2458"/>
          <a:stretch/>
        </p:blipFill>
        <p:spPr>
          <a:xfrm>
            <a:off x="2011218" y="1419972"/>
            <a:ext cx="7215909" cy="5068696"/>
          </a:xfrm>
          <a:prstGeom prst="rect">
            <a:avLst/>
          </a:prstGeom>
        </p:spPr>
      </p:pic>
    </p:spTree>
    <p:extLst>
      <p:ext uri="{BB962C8B-B14F-4D97-AF65-F5344CB8AC3E}">
        <p14:creationId xmlns:p14="http://schemas.microsoft.com/office/powerpoint/2010/main" val="2377847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central ideas of contemporary CT</a:t>
            </a:r>
          </a:p>
        </p:txBody>
      </p:sp>
      <p:sp>
        <p:nvSpPr>
          <p:cNvPr id="3" name="TextBox 2"/>
          <p:cNvSpPr txBox="1"/>
          <p:nvPr/>
        </p:nvSpPr>
        <p:spPr>
          <a:xfrm>
            <a:off x="838200" y="1516867"/>
            <a:ext cx="5478487" cy="2246769"/>
          </a:xfrm>
          <a:prstGeom prst="rect">
            <a:avLst/>
          </a:prstGeom>
          <a:noFill/>
        </p:spPr>
        <p:txBody>
          <a:bodyPr wrap="none" rtlCol="0">
            <a:spAutoFit/>
          </a:bodyPr>
          <a:lstStyle/>
          <a:p>
            <a:r>
              <a:rPr lang="en-US" sz="2800" dirty="0"/>
              <a:t>Idea 1: Social binary</a:t>
            </a:r>
          </a:p>
          <a:p>
            <a:r>
              <a:rPr lang="en-US" sz="2800" dirty="0"/>
              <a:t>Idea 2: Oppression through ideology</a:t>
            </a:r>
          </a:p>
          <a:p>
            <a:r>
              <a:rPr lang="en-US" sz="2800" dirty="0"/>
              <a:t>Idea 3: Lived experience</a:t>
            </a:r>
            <a:br>
              <a:rPr lang="en-US" sz="2800" dirty="0"/>
            </a:br>
            <a:r>
              <a:rPr lang="en-US" sz="2800" dirty="0"/>
              <a:t>Idea 4: Social justice</a:t>
            </a:r>
          </a:p>
          <a:p>
            <a:pPr marL="257168" indent="-257168">
              <a:buAutoNum type="arabicPeriod"/>
            </a:pPr>
            <a:endParaRPr lang="en-US" sz="2800" dirty="0"/>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82820" y="3390316"/>
            <a:ext cx="2071343" cy="2959062"/>
          </a:xfrm>
          <a:prstGeom prst="rect">
            <a:avLst/>
          </a:prstGeom>
        </p:spPr>
      </p:pic>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20688" y="3390316"/>
            <a:ext cx="2129728" cy="2959061"/>
          </a:xfrm>
          <a:prstGeom prst="rect">
            <a:avLst/>
          </a:prstGeom>
        </p:spPr>
      </p:pic>
      <p:pic>
        <p:nvPicPr>
          <p:cNvPr id="4" name="Picture 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245022" y="3390315"/>
            <a:ext cx="2075494" cy="2959062"/>
          </a:xfrm>
          <a:prstGeom prst="rect">
            <a:avLst/>
          </a:prstGeom>
        </p:spPr>
      </p:pic>
      <p:pic>
        <p:nvPicPr>
          <p:cNvPr id="7" name="Picture 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38200" y="3390315"/>
            <a:ext cx="1887882" cy="2959062"/>
          </a:xfrm>
          <a:prstGeom prst="rect">
            <a:avLst/>
          </a:prstGeom>
        </p:spPr>
      </p:pic>
      <p:pic>
        <p:nvPicPr>
          <p:cNvPr id="8" name="Picture 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515122" y="3390316"/>
            <a:ext cx="1973094" cy="2959062"/>
          </a:xfrm>
          <a:prstGeom prst="rect">
            <a:avLst/>
          </a:prstGeom>
        </p:spPr>
      </p:pic>
    </p:spTree>
    <p:extLst>
      <p:ext uri="{BB962C8B-B14F-4D97-AF65-F5344CB8AC3E}">
        <p14:creationId xmlns:p14="http://schemas.microsoft.com/office/powerpoint/2010/main" val="1026335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096000" y="2262909"/>
            <a:ext cx="2887404" cy="3609255"/>
          </a:xfrm>
          <a:prstGeom prst="rect">
            <a:avLst/>
          </a:prstGeom>
        </p:spPr>
      </p:pic>
      <p:pic>
        <p:nvPicPr>
          <p:cNvPr id="5" name="Picture 4"/>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127881" y="2262909"/>
            <a:ext cx="2944760" cy="3609255"/>
          </a:xfrm>
          <a:prstGeom prst="rect">
            <a:avLst/>
          </a:prstGeom>
        </p:spPr>
      </p:pic>
      <p:sp>
        <p:nvSpPr>
          <p:cNvPr id="6" name="Rectangle 5"/>
          <p:cNvSpPr/>
          <p:nvPr/>
        </p:nvSpPr>
        <p:spPr>
          <a:xfrm>
            <a:off x="615682" y="1945141"/>
            <a:ext cx="5408080" cy="4247317"/>
          </a:xfrm>
          <a:prstGeom prst="rect">
            <a:avLst/>
          </a:prstGeom>
        </p:spPr>
        <p:txBody>
          <a:bodyPr wrap="square">
            <a:spAutoFit/>
          </a:bodyPr>
          <a:lstStyle/>
          <a:p>
            <a:r>
              <a:rPr lang="en-US" dirty="0"/>
              <a:t>“</a:t>
            </a:r>
            <a:r>
              <a:rPr lang="en-US" b="1" dirty="0">
                <a:solidFill>
                  <a:srgbClr val="FF0000"/>
                </a:solidFill>
              </a:rPr>
              <a:t>For every social group, there is an opposite group</a:t>
            </a:r>
            <a:r>
              <a:rPr lang="en-US" dirty="0"/>
              <a:t>… the primary groups that we name here are: race, class, gender, sexuality, ability status/exceptionality, religion, and nationality” </a:t>
            </a:r>
            <a:br>
              <a:rPr lang="en-US" dirty="0"/>
            </a:br>
            <a:br>
              <a:rPr lang="en-US" dirty="0"/>
            </a:br>
            <a:r>
              <a:rPr lang="en-US" dirty="0"/>
              <a:t>“</a:t>
            </a:r>
            <a:r>
              <a:rPr lang="en-US" i="1" dirty="0"/>
              <a:t>Oppression</a:t>
            </a:r>
            <a:r>
              <a:rPr lang="en-US" dirty="0"/>
              <a:t> describes a set of policies, practices, traditions, norms, definitions, and explanations (discourses), which function to systematically exploit one social group to the benefit of another social group. The group that benefits from this exploitation is termed the </a:t>
            </a:r>
            <a:r>
              <a:rPr lang="en-US" i="1" dirty="0"/>
              <a:t>dominant</a:t>
            </a:r>
            <a:r>
              <a:rPr lang="en-US" dirty="0"/>
              <a:t> (or agent) group, and the group that is exploited is termed the </a:t>
            </a:r>
            <a:r>
              <a:rPr lang="en-US" i="1" dirty="0" err="1"/>
              <a:t>minoritized</a:t>
            </a:r>
            <a:r>
              <a:rPr lang="en-US" dirty="0"/>
              <a:t> (or target) group…. </a:t>
            </a:r>
            <a:r>
              <a:rPr lang="en-US" b="1" dirty="0">
                <a:solidFill>
                  <a:srgbClr val="FF0000"/>
                </a:solidFill>
              </a:rPr>
              <a:t>Sexism, racism, classism, ableism, and heterosexism are specific forms of oppression</a:t>
            </a:r>
            <a:r>
              <a:rPr lang="en-US" dirty="0"/>
              <a:t>” – </a:t>
            </a:r>
            <a:r>
              <a:rPr lang="en-US" dirty="0" err="1"/>
              <a:t>Sensoy</a:t>
            </a:r>
            <a:r>
              <a:rPr lang="en-US" dirty="0"/>
              <a:t> and </a:t>
            </a:r>
            <a:r>
              <a:rPr lang="en-US" dirty="0" err="1"/>
              <a:t>DiAngelo</a:t>
            </a:r>
            <a:r>
              <a:rPr lang="en-US" dirty="0"/>
              <a:t>, </a:t>
            </a:r>
            <a:r>
              <a:rPr lang="en-US" i="1" dirty="0"/>
              <a:t>Is Everyone Really Equal?</a:t>
            </a:r>
            <a:r>
              <a:rPr lang="en-US" dirty="0"/>
              <a:t> p. 44, 61</a:t>
            </a:r>
          </a:p>
        </p:txBody>
      </p:sp>
      <p:sp>
        <p:nvSpPr>
          <p:cNvPr id="7" name="Title 1"/>
          <p:cNvSpPr>
            <a:spLocks noGrp="1"/>
          </p:cNvSpPr>
          <p:nvPr>
            <p:ph type="title"/>
          </p:nvPr>
        </p:nvSpPr>
        <p:spPr>
          <a:xfrm>
            <a:off x="1688758" y="365127"/>
            <a:ext cx="8350592" cy="1325563"/>
          </a:xfrm>
        </p:spPr>
        <p:txBody>
          <a:bodyPr>
            <a:normAutofit/>
          </a:bodyPr>
          <a:lstStyle/>
          <a:p>
            <a:r>
              <a:rPr lang="en-US" dirty="0"/>
              <a:t>Idea #1: Society is divided into oppressed and oppressor groups</a:t>
            </a:r>
          </a:p>
        </p:txBody>
      </p:sp>
    </p:spTree>
    <p:extLst>
      <p:ext uri="{BB962C8B-B14F-4D97-AF65-F5344CB8AC3E}">
        <p14:creationId xmlns:p14="http://schemas.microsoft.com/office/powerpoint/2010/main" val="7887916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88758" y="1622855"/>
            <a:ext cx="6104238" cy="4909751"/>
          </a:xfrm>
          <a:prstGeom prst="rect">
            <a:avLst/>
          </a:prstGeom>
        </p:spPr>
      </p:pic>
      <p:sp>
        <p:nvSpPr>
          <p:cNvPr id="3" name="TextBox 2"/>
          <p:cNvSpPr txBox="1"/>
          <p:nvPr/>
        </p:nvSpPr>
        <p:spPr>
          <a:xfrm>
            <a:off x="1688758" y="6581002"/>
            <a:ext cx="3427798" cy="276999"/>
          </a:xfrm>
          <a:prstGeom prst="rect">
            <a:avLst/>
          </a:prstGeom>
          <a:noFill/>
        </p:spPr>
        <p:txBody>
          <a:bodyPr wrap="none" rtlCol="0">
            <a:spAutoFit/>
          </a:bodyPr>
          <a:lstStyle/>
          <a:p>
            <a:r>
              <a:rPr lang="en-US" sz="1200" dirty="0" err="1"/>
              <a:t>Sensoy</a:t>
            </a:r>
            <a:r>
              <a:rPr lang="en-US" sz="1200" dirty="0"/>
              <a:t> and </a:t>
            </a:r>
            <a:r>
              <a:rPr lang="en-US" sz="1200" dirty="0" err="1"/>
              <a:t>DiAngelo</a:t>
            </a:r>
            <a:r>
              <a:rPr lang="en-US" sz="1200" dirty="0"/>
              <a:t>, </a:t>
            </a:r>
            <a:r>
              <a:rPr lang="en-US" sz="1200" i="1" dirty="0"/>
              <a:t>Is Everyone Really Equal</a:t>
            </a:r>
            <a:r>
              <a:rPr lang="en-US" sz="1200" dirty="0"/>
              <a:t>, p. 64</a:t>
            </a:r>
          </a:p>
        </p:txBody>
      </p:sp>
      <p:sp>
        <p:nvSpPr>
          <p:cNvPr id="6" name="Title 1">
            <a:extLst>
              <a:ext uri="{FF2B5EF4-FFF2-40B4-BE49-F238E27FC236}">
                <a16:creationId xmlns:a16="http://schemas.microsoft.com/office/drawing/2014/main" id="{B763DB16-EA89-DA0D-A316-1711BDF60374}"/>
              </a:ext>
            </a:extLst>
          </p:cNvPr>
          <p:cNvSpPr>
            <a:spLocks noGrp="1"/>
          </p:cNvSpPr>
          <p:nvPr>
            <p:ph type="title"/>
          </p:nvPr>
        </p:nvSpPr>
        <p:spPr>
          <a:xfrm>
            <a:off x="1688758" y="365127"/>
            <a:ext cx="8350592" cy="1325563"/>
          </a:xfrm>
        </p:spPr>
        <p:txBody>
          <a:bodyPr>
            <a:normAutofit/>
          </a:bodyPr>
          <a:lstStyle/>
          <a:p>
            <a:r>
              <a:rPr lang="en-US" dirty="0"/>
              <a:t>Idea #1: Society is divided into oppressed and oppressor groups</a:t>
            </a:r>
          </a:p>
        </p:txBody>
      </p:sp>
    </p:spTree>
    <p:extLst>
      <p:ext uri="{BB962C8B-B14F-4D97-AF65-F5344CB8AC3E}">
        <p14:creationId xmlns:p14="http://schemas.microsoft.com/office/powerpoint/2010/main" val="30456782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38200" y="1784614"/>
            <a:ext cx="6194854" cy="4093428"/>
          </a:xfrm>
          <a:prstGeom prst="rect">
            <a:avLst/>
          </a:prstGeom>
        </p:spPr>
        <p:txBody>
          <a:bodyPr wrap="square">
            <a:spAutoFit/>
          </a:bodyPr>
          <a:lstStyle/>
          <a:p>
            <a:r>
              <a:rPr lang="en-US" sz="2000" dirty="0"/>
              <a:t>“oppression also traditionally carries a strong connotation of conquest and colonial domination… New left social movements of the 1960s and 1970s, however, shifted the meaning of the concept of oppression. </a:t>
            </a:r>
            <a:r>
              <a:rPr lang="en-US" sz="2000" b="1" dirty="0">
                <a:solidFill>
                  <a:srgbClr val="FF0000"/>
                </a:solidFill>
              </a:rPr>
              <a:t>In its new usage, oppression designates the disadvantage and injustice some people suffer not because a tyrannical power coerces them, but because of the everyday practices of a well-intentioned liberal society…</a:t>
            </a:r>
            <a:r>
              <a:rPr lang="en-US" sz="2000" dirty="0">
                <a:solidFill>
                  <a:srgbClr val="FF0000"/>
                </a:solidFill>
              </a:rPr>
              <a:t> </a:t>
            </a:r>
            <a:r>
              <a:rPr lang="en-US" sz="2000" dirty="0"/>
              <a:t>Oppression in this sense is structural, rather than the result of a few people’s choices or policies. Its causes are embedded in </a:t>
            </a:r>
            <a:r>
              <a:rPr lang="en-US" sz="2000" b="1" dirty="0">
                <a:solidFill>
                  <a:srgbClr val="FF0000"/>
                </a:solidFill>
              </a:rPr>
              <a:t>unquestioned norms, habits, and symbols</a:t>
            </a:r>
            <a:r>
              <a:rPr lang="en-US" sz="2000" dirty="0"/>
              <a:t>.” – Iris Young, “Five Faces of Oppression,” </a:t>
            </a:r>
            <a:r>
              <a:rPr lang="en-US" sz="2000" i="1" dirty="0"/>
              <a:t>Readings for Diversity and Social Justice</a:t>
            </a:r>
            <a:r>
              <a:rPr lang="en-US" sz="2000" dirty="0"/>
              <a:t>, p. 36</a:t>
            </a:r>
          </a:p>
        </p:txBody>
      </p:sp>
      <p:sp>
        <p:nvSpPr>
          <p:cNvPr id="7" name="Title 1"/>
          <p:cNvSpPr>
            <a:spLocks noGrp="1"/>
          </p:cNvSpPr>
          <p:nvPr>
            <p:ph type="title"/>
          </p:nvPr>
        </p:nvSpPr>
        <p:spPr/>
        <p:txBody>
          <a:bodyPr>
            <a:normAutofit/>
          </a:bodyPr>
          <a:lstStyle/>
          <a:p>
            <a:r>
              <a:rPr lang="en-US" dirty="0"/>
              <a:t>Idea #2: Oppression occurs through hegemonic power</a:t>
            </a:r>
          </a:p>
        </p:txBody>
      </p:sp>
      <p:pic>
        <p:nvPicPr>
          <p:cNvPr id="1026" name="Picture 2" descr="Image result for iris young oppression"/>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8297562" y="1784613"/>
            <a:ext cx="2564402" cy="3846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3727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115544" y="1866179"/>
            <a:ext cx="4606571" cy="4093428"/>
          </a:xfrm>
          <a:prstGeom prst="rect">
            <a:avLst/>
          </a:prstGeom>
        </p:spPr>
        <p:txBody>
          <a:bodyPr wrap="square">
            <a:spAutoFit/>
          </a:bodyPr>
          <a:lstStyle/>
          <a:p>
            <a:r>
              <a:rPr lang="en-US" sz="2000" dirty="0"/>
              <a:t>“</a:t>
            </a:r>
            <a:r>
              <a:rPr lang="en-US" sz="2000" i="1" dirty="0"/>
              <a:t>Hegemony</a:t>
            </a:r>
            <a:r>
              <a:rPr lang="en-US" sz="2000" dirty="0"/>
              <a:t> refers to the control of the ideology of society. </a:t>
            </a:r>
            <a:r>
              <a:rPr lang="en-US" sz="2000" b="1" dirty="0">
                <a:solidFill>
                  <a:srgbClr val="FF0000"/>
                </a:solidFill>
              </a:rPr>
              <a:t>The dominant group maintains power by imposing their ideology on everyone.”</a:t>
            </a:r>
            <a:br>
              <a:rPr lang="en-US" sz="2000" b="1" dirty="0"/>
            </a:br>
            <a:br>
              <a:rPr lang="en-US" sz="2000" dirty="0"/>
            </a:br>
            <a:r>
              <a:rPr lang="en-US" sz="2000" dirty="0"/>
              <a:t>“From a critical social justice perspective, </a:t>
            </a:r>
            <a:r>
              <a:rPr lang="en-US" sz="2000" b="1" dirty="0">
                <a:solidFill>
                  <a:srgbClr val="FF0000"/>
                </a:solidFill>
              </a:rPr>
              <a:t>privilege is defined as systemically conferred dominance</a:t>
            </a:r>
            <a:r>
              <a:rPr lang="en-US" sz="2000" dirty="0">
                <a:solidFill>
                  <a:srgbClr val="FF0000"/>
                </a:solidFill>
              </a:rPr>
              <a:t> </a:t>
            </a:r>
            <a:r>
              <a:rPr lang="en-US" sz="2000" dirty="0"/>
              <a:t>and the institutional processes by which the beliefs and values of the dominant group are ‘made normal’ and universal.” – </a:t>
            </a:r>
            <a:r>
              <a:rPr lang="en-US" sz="2000" dirty="0" err="1"/>
              <a:t>Sensoy</a:t>
            </a:r>
            <a:r>
              <a:rPr lang="en-US" sz="2000" dirty="0"/>
              <a:t> and </a:t>
            </a:r>
            <a:r>
              <a:rPr lang="en-US" sz="2000" dirty="0" err="1"/>
              <a:t>DiAngelo</a:t>
            </a:r>
            <a:r>
              <a:rPr lang="en-US" sz="2000" dirty="0"/>
              <a:t>, </a:t>
            </a:r>
            <a:r>
              <a:rPr lang="en-US" sz="2000" i="1" dirty="0"/>
              <a:t>Is Everyone Really Equal?</a:t>
            </a:r>
            <a:r>
              <a:rPr lang="en-US" sz="2000" dirty="0"/>
              <a:t> p. 73, 80</a:t>
            </a:r>
          </a:p>
        </p:txBody>
      </p:sp>
      <p:sp>
        <p:nvSpPr>
          <p:cNvPr id="8" name="Title 1">
            <a:extLst>
              <a:ext uri="{FF2B5EF4-FFF2-40B4-BE49-F238E27FC236}">
                <a16:creationId xmlns:a16="http://schemas.microsoft.com/office/drawing/2014/main" id="{D1AFAED6-C7E0-2B33-3D6F-4A0E457D4547}"/>
              </a:ext>
            </a:extLst>
          </p:cNvPr>
          <p:cNvSpPr>
            <a:spLocks noGrp="1"/>
          </p:cNvSpPr>
          <p:nvPr>
            <p:ph type="title"/>
          </p:nvPr>
        </p:nvSpPr>
        <p:spPr>
          <a:xfrm>
            <a:off x="838200" y="365125"/>
            <a:ext cx="10515600" cy="1325563"/>
          </a:xfrm>
        </p:spPr>
        <p:txBody>
          <a:bodyPr>
            <a:normAutofit/>
          </a:bodyPr>
          <a:lstStyle/>
          <a:p>
            <a:pPr algn="ctr"/>
            <a:r>
              <a:rPr lang="en-US" dirty="0"/>
              <a:t>Idea #2: Oppression occurs through hegemonic power</a:t>
            </a:r>
          </a:p>
        </p:txBody>
      </p:sp>
      <p:pic>
        <p:nvPicPr>
          <p:cNvPr id="2" name="Picture 1">
            <a:extLst>
              <a:ext uri="{FF2B5EF4-FFF2-40B4-BE49-F238E27FC236}">
                <a16:creationId xmlns:a16="http://schemas.microsoft.com/office/drawing/2014/main" id="{F0D9A062-B17D-4DE1-699F-605202B4A64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5896378" y="2013961"/>
            <a:ext cx="2887404" cy="3609255"/>
          </a:xfrm>
          <a:prstGeom prst="rect">
            <a:avLst/>
          </a:prstGeom>
        </p:spPr>
      </p:pic>
      <p:pic>
        <p:nvPicPr>
          <p:cNvPr id="3" name="Picture 2">
            <a:extLst>
              <a:ext uri="{FF2B5EF4-FFF2-40B4-BE49-F238E27FC236}">
                <a16:creationId xmlns:a16="http://schemas.microsoft.com/office/drawing/2014/main" id="{A29D1675-DBC4-7037-A2C3-B42CD0CC906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127881" y="2013961"/>
            <a:ext cx="2944760" cy="3609255"/>
          </a:xfrm>
          <a:prstGeom prst="rect">
            <a:avLst/>
          </a:prstGeom>
        </p:spPr>
      </p:pic>
    </p:spTree>
    <p:extLst>
      <p:ext uri="{BB962C8B-B14F-4D97-AF65-F5344CB8AC3E}">
        <p14:creationId xmlns:p14="http://schemas.microsoft.com/office/powerpoint/2010/main" val="21525417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2091283"/>
            <a:ext cx="4643989" cy="3785652"/>
          </a:xfrm>
          <a:prstGeom prst="rect">
            <a:avLst/>
          </a:prstGeom>
        </p:spPr>
        <p:txBody>
          <a:bodyPr wrap="square">
            <a:spAutoFit/>
          </a:bodyPr>
          <a:lstStyle/>
          <a:p>
            <a:r>
              <a:rPr lang="en-US" sz="2400" dirty="0"/>
              <a:t>“The idea that objectivity is best reached only through rational thought is a specifically </a:t>
            </a:r>
            <a:r>
              <a:rPr lang="en-US" sz="2400" b="1" dirty="0">
                <a:solidFill>
                  <a:srgbClr val="FF0000"/>
                </a:solidFill>
              </a:rPr>
              <a:t>Western and masculine way of thinking </a:t>
            </a:r>
            <a:r>
              <a:rPr lang="en-US" sz="2400" dirty="0"/>
              <a:t>– one that we will challenge throughout this book.” – Margaret L. Andersen and Patricia Hill Collins, “Reconstructing Knowledge,” in Anderson and Collins, </a:t>
            </a:r>
            <a:r>
              <a:rPr lang="en-US" sz="2400" i="1" dirty="0"/>
              <a:t>Race, Class, and Gender</a:t>
            </a:r>
            <a:r>
              <a:rPr lang="en-US" sz="2400" dirty="0"/>
              <a:t>, p. 4-5</a:t>
            </a:r>
          </a:p>
        </p:txBody>
      </p:sp>
      <p:pic>
        <p:nvPicPr>
          <p:cNvPr id="5" name="Picture 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89354" y="2453762"/>
            <a:ext cx="3141555" cy="3152133"/>
          </a:xfrm>
          <a:prstGeom prst="rect">
            <a:avLst/>
          </a:prstGeom>
        </p:spPr>
      </p:pic>
      <p:pic>
        <p:nvPicPr>
          <p:cNvPr id="6" name="Picture 5"/>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9038074" y="2453762"/>
            <a:ext cx="2932254" cy="3152133"/>
          </a:xfrm>
          <a:prstGeom prst="rect">
            <a:avLst/>
          </a:prstGeom>
        </p:spPr>
      </p:pic>
      <p:sp>
        <p:nvSpPr>
          <p:cNvPr id="7" name="Title 2"/>
          <p:cNvSpPr>
            <a:spLocks noGrp="1"/>
          </p:cNvSpPr>
          <p:nvPr>
            <p:ph type="title"/>
          </p:nvPr>
        </p:nvSpPr>
        <p:spPr/>
        <p:txBody>
          <a:bodyPr>
            <a:normAutofit/>
          </a:bodyPr>
          <a:lstStyle/>
          <a:p>
            <a:r>
              <a:rPr lang="en-US" sz="4000" dirty="0"/>
              <a:t>Idea #3: ‘Lived experience’ gives oppressed groups privileged access to truth</a:t>
            </a:r>
          </a:p>
        </p:txBody>
      </p:sp>
    </p:spTree>
    <p:extLst>
      <p:ext uri="{BB962C8B-B14F-4D97-AF65-F5344CB8AC3E}">
        <p14:creationId xmlns:p14="http://schemas.microsoft.com/office/powerpoint/2010/main" val="16845444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4182" y="365127"/>
            <a:ext cx="9005455" cy="1325563"/>
          </a:xfrm>
        </p:spPr>
        <p:txBody>
          <a:bodyPr/>
          <a:lstStyle/>
          <a:p>
            <a:r>
              <a:rPr lang="en-US" dirty="0"/>
              <a:t>This talk is not about Trump</a:t>
            </a:r>
          </a:p>
        </p:txBody>
      </p:sp>
      <p:pic>
        <p:nvPicPr>
          <p:cNvPr id="6" name="Picture 5" descr="File:Donald Trump official portrait (cropped 2).jpg - Wikimedia ..."/>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4182" y="1422401"/>
            <a:ext cx="3711024" cy="505936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Trump news, commentary and analysis - CNN">
            <a:extLst>
              <a:ext uri="{FF2B5EF4-FFF2-40B4-BE49-F238E27FC236}">
                <a16:creationId xmlns:a16="http://schemas.microsoft.com/office/drawing/2014/main" id="{11052F31-82FF-EBF6-D722-80712CBA3CE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193" t="-3503" r="15733" b="-3503"/>
          <a:stretch>
            <a:fillRect/>
          </a:stretch>
        </p:blipFill>
        <p:spPr bwMode="auto">
          <a:xfrm>
            <a:off x="4462160" y="1362836"/>
            <a:ext cx="3464636" cy="263979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President Donald Trump Tweetstorm – The Saturday Edition – Deadline">
            <a:extLst>
              <a:ext uri="{FF2B5EF4-FFF2-40B4-BE49-F238E27FC236}">
                <a16:creationId xmlns:a16="http://schemas.microsoft.com/office/drawing/2014/main" id="{0BB617AD-1175-9852-8096-7A7ADFAFC64F}"/>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5722"/>
          <a:stretch>
            <a:fillRect/>
          </a:stretch>
        </p:blipFill>
        <p:spPr bwMode="auto">
          <a:xfrm>
            <a:off x="8117233" y="1451542"/>
            <a:ext cx="3492013" cy="246888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Coronavirus: Trump valet tests positive for Covid-19">
            <a:extLst>
              <a:ext uri="{FF2B5EF4-FFF2-40B4-BE49-F238E27FC236}">
                <a16:creationId xmlns:a16="http://schemas.microsoft.com/office/drawing/2014/main" id="{EB41E05A-2EF7-0243-93B2-D0F481B68720}"/>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10463" t="-4576" r="10463" b="-4576"/>
          <a:stretch>
            <a:fillRect/>
          </a:stretch>
        </p:blipFill>
        <p:spPr bwMode="auto">
          <a:xfrm>
            <a:off x="4462160" y="3918028"/>
            <a:ext cx="3464636" cy="26875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descr="Trump denies heart attack, praises his 'gorgeous chest' at Florida ...">
            <a:extLst>
              <a:ext uri="{FF2B5EF4-FFF2-40B4-BE49-F238E27FC236}">
                <a16:creationId xmlns:a16="http://schemas.microsoft.com/office/drawing/2014/main" id="{4A95F354-F2F7-BA33-0DE5-4144AAA15B18}"/>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4771" t="375" r="5451" b="-375"/>
          <a:stretch/>
        </p:blipFill>
        <p:spPr bwMode="auto">
          <a:xfrm>
            <a:off x="8117233" y="4039939"/>
            <a:ext cx="3492013" cy="2462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39088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stretch>
            <a:fillRect/>
          </a:stretch>
        </p:blipFill>
        <p:spPr>
          <a:xfrm>
            <a:off x="875679" y="2355939"/>
            <a:ext cx="2885649" cy="1769597"/>
          </a:xfrm>
          <a:prstGeom prst="rect">
            <a:avLst/>
          </a:prstGeom>
        </p:spPr>
      </p:pic>
      <p:pic>
        <p:nvPicPr>
          <p:cNvPr id="5" name="Picture 4"/>
          <p:cNvPicPr>
            <a:picLocks noChangeAspect="1"/>
          </p:cNvPicPr>
          <p:nvPr/>
        </p:nvPicPr>
        <p:blipFill>
          <a:blip r:embed="rId4" cstate="screen">
            <a:grayscl/>
            <a:extLst>
              <a:ext uri="{28A0092B-C50C-407E-A947-70E740481C1C}">
                <a14:useLocalDpi xmlns:a14="http://schemas.microsoft.com/office/drawing/2010/main"/>
              </a:ext>
            </a:extLst>
          </a:blip>
          <a:stretch>
            <a:fillRect/>
          </a:stretch>
        </p:blipFill>
        <p:spPr>
          <a:xfrm>
            <a:off x="875679" y="4501622"/>
            <a:ext cx="2885649" cy="1923766"/>
          </a:xfrm>
          <a:prstGeom prst="rect">
            <a:avLst/>
          </a:prstGeom>
        </p:spPr>
      </p:pic>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75414" y="4481040"/>
            <a:ext cx="2900904" cy="1933936"/>
          </a:xfrm>
          <a:prstGeom prst="rect">
            <a:avLst/>
          </a:prstGeom>
        </p:spPr>
      </p:pic>
      <p:sp>
        <p:nvSpPr>
          <p:cNvPr id="7" name="TextBox 6"/>
          <p:cNvSpPr txBox="1"/>
          <p:nvPr/>
        </p:nvSpPr>
        <p:spPr>
          <a:xfrm>
            <a:off x="1655698" y="4111708"/>
            <a:ext cx="984244" cy="369332"/>
          </a:xfrm>
          <a:prstGeom prst="rect">
            <a:avLst/>
          </a:prstGeom>
          <a:noFill/>
        </p:spPr>
        <p:txBody>
          <a:bodyPr wrap="none" rtlCol="0">
            <a:spAutoFit/>
          </a:bodyPr>
          <a:lstStyle/>
          <a:p>
            <a:r>
              <a:rPr lang="en-US" dirty="0"/>
              <a:t>Privilege</a:t>
            </a:r>
          </a:p>
        </p:txBody>
      </p:sp>
      <p:sp>
        <p:nvSpPr>
          <p:cNvPr id="8" name="TextBox 7"/>
          <p:cNvSpPr txBox="1"/>
          <p:nvPr/>
        </p:nvSpPr>
        <p:spPr>
          <a:xfrm>
            <a:off x="875678" y="6425388"/>
            <a:ext cx="2380780" cy="369332"/>
          </a:xfrm>
          <a:prstGeom prst="rect">
            <a:avLst/>
          </a:prstGeom>
          <a:noFill/>
        </p:spPr>
        <p:txBody>
          <a:bodyPr wrap="none" rtlCol="0">
            <a:spAutoFit/>
          </a:bodyPr>
          <a:lstStyle/>
          <a:p>
            <a:r>
              <a:rPr lang="en-US" dirty="0"/>
              <a:t>Internalized oppression</a:t>
            </a:r>
          </a:p>
        </p:txBody>
      </p:sp>
      <p:sp>
        <p:nvSpPr>
          <p:cNvPr id="9" name="TextBox 8"/>
          <p:cNvSpPr txBox="1"/>
          <p:nvPr/>
        </p:nvSpPr>
        <p:spPr>
          <a:xfrm>
            <a:off x="6875414" y="6425388"/>
            <a:ext cx="2521588" cy="369332"/>
          </a:xfrm>
          <a:prstGeom prst="rect">
            <a:avLst/>
          </a:prstGeom>
          <a:noFill/>
        </p:spPr>
        <p:txBody>
          <a:bodyPr wrap="none" rtlCol="0">
            <a:spAutoFit/>
          </a:bodyPr>
          <a:lstStyle/>
          <a:p>
            <a:r>
              <a:rPr lang="en-US" dirty="0" err="1"/>
              <a:t>Liberatory</a:t>
            </a:r>
            <a:r>
              <a:rPr lang="en-US" dirty="0"/>
              <a:t> consciousness</a:t>
            </a:r>
          </a:p>
        </p:txBody>
      </p:sp>
      <p:sp>
        <p:nvSpPr>
          <p:cNvPr id="10" name="Right Arrow 9"/>
          <p:cNvSpPr/>
          <p:nvPr/>
        </p:nvSpPr>
        <p:spPr>
          <a:xfrm>
            <a:off x="4899206" y="5200214"/>
            <a:ext cx="1114212" cy="576649"/>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838200" y="1791650"/>
            <a:ext cx="4064446" cy="461665"/>
          </a:xfrm>
          <a:prstGeom prst="rect">
            <a:avLst/>
          </a:prstGeom>
          <a:noFill/>
        </p:spPr>
        <p:txBody>
          <a:bodyPr wrap="none" rtlCol="0">
            <a:spAutoFit/>
          </a:bodyPr>
          <a:lstStyle/>
          <a:p>
            <a:r>
              <a:rPr lang="en-US" sz="2400" b="1" dirty="0"/>
              <a:t>Oppression and epistemology:</a:t>
            </a:r>
          </a:p>
        </p:txBody>
      </p:sp>
      <p:sp>
        <p:nvSpPr>
          <p:cNvPr id="13" name="Title 2"/>
          <p:cNvSpPr>
            <a:spLocks noGrp="1"/>
          </p:cNvSpPr>
          <p:nvPr>
            <p:ph type="title"/>
          </p:nvPr>
        </p:nvSpPr>
        <p:spPr/>
        <p:txBody>
          <a:bodyPr>
            <a:normAutofit/>
          </a:bodyPr>
          <a:lstStyle/>
          <a:p>
            <a:r>
              <a:rPr lang="en-US" sz="4000" dirty="0"/>
              <a:t>Idea #3: ‘Lived experience’ gives oppressed groups privileged access to truth</a:t>
            </a:r>
          </a:p>
        </p:txBody>
      </p:sp>
      <p:sp>
        <p:nvSpPr>
          <p:cNvPr id="2" name="TextBox 1"/>
          <p:cNvSpPr txBox="1"/>
          <p:nvPr/>
        </p:nvSpPr>
        <p:spPr>
          <a:xfrm>
            <a:off x="4796675" y="4604686"/>
            <a:ext cx="1216743" cy="646331"/>
          </a:xfrm>
          <a:prstGeom prst="rect">
            <a:avLst/>
          </a:prstGeom>
          <a:noFill/>
        </p:spPr>
        <p:txBody>
          <a:bodyPr wrap="none" rtlCol="0">
            <a:spAutoFit/>
          </a:bodyPr>
          <a:lstStyle/>
          <a:p>
            <a:pPr algn="ctr"/>
            <a:r>
              <a:rPr lang="en-US" dirty="0"/>
              <a:t>Lived </a:t>
            </a:r>
            <a:br>
              <a:rPr lang="en-US" dirty="0"/>
            </a:br>
            <a:r>
              <a:rPr lang="en-US" dirty="0"/>
              <a:t>experience</a:t>
            </a:r>
          </a:p>
        </p:txBody>
      </p:sp>
    </p:spTree>
    <p:extLst>
      <p:ext uri="{BB962C8B-B14F-4D97-AF65-F5344CB8AC3E}">
        <p14:creationId xmlns:p14="http://schemas.microsoft.com/office/powerpoint/2010/main" val="34646608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Idea #4: Social justice demands the liberation of oppressed groups</a:t>
            </a:r>
          </a:p>
        </p:txBody>
      </p:sp>
      <p:sp>
        <p:nvSpPr>
          <p:cNvPr id="4" name="Rectangle 3"/>
          <p:cNvSpPr/>
          <p:nvPr/>
        </p:nvSpPr>
        <p:spPr>
          <a:xfrm>
            <a:off x="838200" y="2200428"/>
            <a:ext cx="5405582" cy="4093428"/>
          </a:xfrm>
          <a:prstGeom prst="rect">
            <a:avLst/>
          </a:prstGeom>
        </p:spPr>
        <p:txBody>
          <a:bodyPr wrap="square">
            <a:spAutoFit/>
          </a:bodyPr>
          <a:lstStyle/>
          <a:p>
            <a:r>
              <a:rPr lang="en-US" sz="2000" dirty="0"/>
              <a:t>“Prior to celebrating diversity, we must first eliminate intolerance. No matter what form it takes or who does it, we must all take action to stop intolerance when it happens. Working towards a celebration of diversity implies working for </a:t>
            </a:r>
            <a:r>
              <a:rPr lang="en-US" sz="2000" b="1" dirty="0">
                <a:solidFill>
                  <a:srgbClr val="FF0000"/>
                </a:solidFill>
              </a:rPr>
              <a:t>social justice – the elimination of all forms of social oppression</a:t>
            </a:r>
            <a:r>
              <a:rPr lang="en-US" sz="2000" dirty="0"/>
              <a:t>… Social injustice takes many forms. It can be injustice based on a person’s</a:t>
            </a:r>
            <a:r>
              <a:rPr lang="en-US" sz="2000" b="1" dirty="0"/>
              <a:t> </a:t>
            </a:r>
            <a:r>
              <a:rPr lang="en-US" sz="2000" b="1" dirty="0">
                <a:solidFill>
                  <a:srgbClr val="FF0000"/>
                </a:solidFill>
              </a:rPr>
              <a:t>gender, race, ethnicity, religion, sexual orientation, physical or mental ability, or economic class</a:t>
            </a:r>
            <a:r>
              <a:rPr lang="en-US" sz="2000" dirty="0">
                <a:solidFill>
                  <a:srgbClr val="FF0000"/>
                </a:solidFill>
              </a:rPr>
              <a:t>.</a:t>
            </a:r>
            <a:r>
              <a:rPr lang="en-US" sz="2000" dirty="0"/>
              <a:t>” – Mary McClintock, “How to Interrupt Oppressive Behavior,”</a:t>
            </a:r>
            <a:r>
              <a:rPr lang="en-US" sz="2000" i="1" dirty="0"/>
              <a:t> Readings for Diversity and Social Justice</a:t>
            </a:r>
            <a:r>
              <a:rPr lang="en-US" sz="2000" dirty="0"/>
              <a:t>, p. 483</a:t>
            </a:r>
          </a:p>
        </p:txBody>
      </p:sp>
      <p:sp>
        <p:nvSpPr>
          <p:cNvPr id="5" name="TextBox 4"/>
          <p:cNvSpPr txBox="1"/>
          <p:nvPr/>
        </p:nvSpPr>
        <p:spPr>
          <a:xfrm>
            <a:off x="838200" y="1831095"/>
            <a:ext cx="3546502" cy="400110"/>
          </a:xfrm>
          <a:prstGeom prst="rect">
            <a:avLst/>
          </a:prstGeom>
          <a:noFill/>
        </p:spPr>
        <p:txBody>
          <a:bodyPr wrap="square" rtlCol="0">
            <a:spAutoFit/>
          </a:bodyPr>
          <a:lstStyle/>
          <a:p>
            <a:r>
              <a:rPr lang="en-US" sz="2000" b="1" dirty="0"/>
              <a:t>Definition of social justice:</a:t>
            </a:r>
          </a:p>
        </p:txBody>
      </p:sp>
      <p:pic>
        <p:nvPicPr>
          <p:cNvPr id="6" name="Picture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81117" y="1831095"/>
            <a:ext cx="2750048" cy="3928640"/>
          </a:xfrm>
          <a:prstGeom prst="rect">
            <a:avLst/>
          </a:prstGeom>
        </p:spPr>
      </p:pic>
    </p:spTree>
    <p:extLst>
      <p:ext uri="{BB962C8B-B14F-4D97-AF65-F5344CB8AC3E}">
        <p14:creationId xmlns:p14="http://schemas.microsoft.com/office/powerpoint/2010/main" val="42914963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45DC81-0590-F03B-FF32-B8AF30D5D6F5}"/>
              </a:ext>
            </a:extLst>
          </p:cNvPr>
          <p:cNvSpPr>
            <a:spLocks noGrp="1"/>
          </p:cNvSpPr>
          <p:nvPr>
            <p:ph type="title"/>
          </p:nvPr>
        </p:nvSpPr>
        <p:spPr/>
        <p:txBody>
          <a:bodyPr/>
          <a:lstStyle/>
          <a:p>
            <a:r>
              <a:rPr lang="en-US" dirty="0"/>
              <a:t>Positives of contemporary critical theory</a:t>
            </a:r>
          </a:p>
        </p:txBody>
      </p:sp>
      <p:sp>
        <p:nvSpPr>
          <p:cNvPr id="3" name="Content Placeholder 2">
            <a:extLst>
              <a:ext uri="{FF2B5EF4-FFF2-40B4-BE49-F238E27FC236}">
                <a16:creationId xmlns:a16="http://schemas.microsoft.com/office/drawing/2014/main" id="{3FE2643F-E95F-FA50-E684-B9C5152BAF5C}"/>
              </a:ext>
            </a:extLst>
          </p:cNvPr>
          <p:cNvSpPr>
            <a:spLocks noGrp="1"/>
          </p:cNvSpPr>
          <p:nvPr>
            <p:ph idx="1"/>
          </p:nvPr>
        </p:nvSpPr>
        <p:spPr/>
        <p:txBody>
          <a:bodyPr/>
          <a:lstStyle/>
          <a:p>
            <a:r>
              <a:rPr lang="en-US" dirty="0"/>
              <a:t>Emphasis on sinfulness of oppression</a:t>
            </a:r>
          </a:p>
          <a:p>
            <a:r>
              <a:rPr lang="en-US" dirty="0"/>
              <a:t>Focus on structure, systems, and norms</a:t>
            </a:r>
          </a:p>
          <a:p>
            <a:r>
              <a:rPr lang="en-US" dirty="0"/>
              <a:t>Recognition of hegemonic power</a:t>
            </a:r>
          </a:p>
        </p:txBody>
      </p:sp>
      <p:pic>
        <p:nvPicPr>
          <p:cNvPr id="4" name="Picture 3">
            <a:extLst>
              <a:ext uri="{FF2B5EF4-FFF2-40B4-BE49-F238E27FC236}">
                <a16:creationId xmlns:a16="http://schemas.microsoft.com/office/drawing/2014/main" id="{09405BC1-E4C2-27C1-44E3-4A0BDC0CC7FA}"/>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38200" y="3562458"/>
            <a:ext cx="3663021" cy="2930417"/>
          </a:xfrm>
          <a:prstGeom prst="rect">
            <a:avLst/>
          </a:prstGeom>
        </p:spPr>
      </p:pic>
      <p:pic>
        <p:nvPicPr>
          <p:cNvPr id="5" name="Picture 4">
            <a:extLst>
              <a:ext uri="{FF2B5EF4-FFF2-40B4-BE49-F238E27FC236}">
                <a16:creationId xmlns:a16="http://schemas.microsoft.com/office/drawing/2014/main" id="{65879EEB-EB11-CA59-2400-8B2BA8D9DC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30791" y="3562458"/>
            <a:ext cx="2930417" cy="2930417"/>
          </a:xfrm>
          <a:prstGeom prst="rect">
            <a:avLst/>
          </a:prstGeom>
        </p:spPr>
      </p:pic>
      <p:pic>
        <p:nvPicPr>
          <p:cNvPr id="6" name="Picture 5">
            <a:extLst>
              <a:ext uri="{FF2B5EF4-FFF2-40B4-BE49-F238E27FC236}">
                <a16:creationId xmlns:a16="http://schemas.microsoft.com/office/drawing/2014/main" id="{AD10F3DD-495B-9B02-08FB-0E15E96394CB}"/>
              </a:ext>
            </a:extLst>
          </p:cNvPr>
          <p:cNvPicPr>
            <a:picLocks noChangeAspect="1"/>
          </p:cNvPicPr>
          <p:nvPr/>
        </p:nvPicPr>
        <p:blipFill>
          <a:blip r:embed="rId4" cstate="screen">
            <a:extLst>
              <a:ext uri="{28A0092B-C50C-407E-A947-70E740481C1C}">
                <a14:useLocalDpi xmlns:a14="http://schemas.microsoft.com/office/drawing/2010/main"/>
              </a:ext>
            </a:extLst>
          </a:blip>
          <a:srcRect l="15239" t="3566" r="21673" b="-3566"/>
          <a:stretch>
            <a:fillRect/>
          </a:stretch>
        </p:blipFill>
        <p:spPr>
          <a:xfrm>
            <a:off x="7899662" y="3557618"/>
            <a:ext cx="2777646" cy="2935257"/>
          </a:xfrm>
          <a:prstGeom prst="rect">
            <a:avLst/>
          </a:prstGeom>
        </p:spPr>
      </p:pic>
    </p:spTree>
    <p:extLst>
      <p:ext uri="{BB962C8B-B14F-4D97-AF65-F5344CB8AC3E}">
        <p14:creationId xmlns:p14="http://schemas.microsoft.com/office/powerpoint/2010/main" val="37303346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27132-2D35-5642-07F7-FC6BCFE7C3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17741E-BD21-A340-FDB3-C52DAFB82C1F}"/>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3F32E01B-7AE6-14EF-9A01-84D701F6C43A}"/>
              </a:ext>
            </a:extLst>
          </p:cNvPr>
          <p:cNvSpPr>
            <a:spLocks noGrp="1"/>
          </p:cNvSpPr>
          <p:nvPr>
            <p:ph idx="1"/>
          </p:nvPr>
        </p:nvSpPr>
        <p:spPr/>
        <p:txBody>
          <a:bodyPr>
            <a:normAutofit fontScale="92500" lnSpcReduction="20000"/>
          </a:bodyPr>
          <a:lstStyle/>
          <a:p>
            <a:r>
              <a:rPr lang="en-US" dirty="0"/>
              <a:t>Contemporary Critical Theory</a:t>
            </a:r>
          </a:p>
          <a:p>
            <a:pPr lvl="1"/>
            <a:r>
              <a:rPr lang="en-US" dirty="0"/>
              <a:t>Social Binary</a:t>
            </a:r>
          </a:p>
          <a:p>
            <a:pPr lvl="1"/>
            <a:r>
              <a:rPr lang="en-US" dirty="0"/>
              <a:t>Hegemonic Power</a:t>
            </a:r>
          </a:p>
          <a:p>
            <a:pPr lvl="1"/>
            <a:r>
              <a:rPr lang="en-US" dirty="0"/>
              <a:t>Lived Experience</a:t>
            </a:r>
          </a:p>
          <a:p>
            <a:pPr lvl="1"/>
            <a:r>
              <a:rPr lang="en-US" dirty="0"/>
              <a:t>Social Justice</a:t>
            </a:r>
          </a:p>
          <a:p>
            <a:r>
              <a:rPr lang="en-US" dirty="0"/>
              <a:t>Contemporary Critical Theory vs. Christianity</a:t>
            </a:r>
          </a:p>
          <a:p>
            <a:pPr lvl="1"/>
            <a:r>
              <a:rPr lang="en-US" dirty="0"/>
              <a:t>A False Worldview</a:t>
            </a:r>
          </a:p>
          <a:p>
            <a:pPr lvl="1"/>
            <a:r>
              <a:rPr lang="en-US" dirty="0"/>
              <a:t>A False Understanding of Oppression</a:t>
            </a:r>
          </a:p>
          <a:p>
            <a:pPr lvl="1"/>
            <a:r>
              <a:rPr lang="en-US" dirty="0"/>
              <a:t>A False Identity</a:t>
            </a:r>
          </a:p>
          <a:p>
            <a:pPr lvl="1"/>
            <a:r>
              <a:rPr lang="en-US" dirty="0"/>
              <a:t>A False Epistemology</a:t>
            </a:r>
          </a:p>
          <a:p>
            <a:pPr lvl="1"/>
            <a:r>
              <a:rPr lang="en-US" dirty="0"/>
              <a:t>A False Salvation</a:t>
            </a:r>
          </a:p>
          <a:p>
            <a:pPr lvl="1"/>
            <a:r>
              <a:rPr lang="en-US" dirty="0"/>
              <a:t>Pro-life Implications</a:t>
            </a:r>
          </a:p>
          <a:p>
            <a:r>
              <a:rPr lang="en-US" dirty="0"/>
              <a:t>Conclusions</a:t>
            </a:r>
          </a:p>
        </p:txBody>
      </p:sp>
      <p:sp>
        <p:nvSpPr>
          <p:cNvPr id="4" name="Rectangle 3">
            <a:extLst>
              <a:ext uri="{FF2B5EF4-FFF2-40B4-BE49-F238E27FC236}">
                <a16:creationId xmlns:a16="http://schemas.microsoft.com/office/drawing/2014/main" id="{A47B1977-29A6-66D1-74AE-73E7E6304E60}"/>
              </a:ext>
            </a:extLst>
          </p:cNvPr>
          <p:cNvSpPr/>
          <p:nvPr/>
        </p:nvSpPr>
        <p:spPr>
          <a:xfrm>
            <a:off x="520624" y="3355244"/>
            <a:ext cx="8686799" cy="39822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06660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Christianity and contemporary critical theory are competing worldviews</a:t>
            </a:r>
          </a:p>
        </p:txBody>
      </p:sp>
      <p:graphicFrame>
        <p:nvGraphicFramePr>
          <p:cNvPr id="5" name="Table 4"/>
          <p:cNvGraphicFramePr>
            <a:graphicFrameLocks noGrp="1"/>
          </p:cNvGraphicFramePr>
          <p:nvPr>
            <p:extLst>
              <p:ext uri="{D42A27DB-BD31-4B8C-83A1-F6EECF244321}">
                <p14:modId xmlns:p14="http://schemas.microsoft.com/office/powerpoint/2010/main" val="2716463755"/>
              </p:ext>
            </p:extLst>
          </p:nvPr>
        </p:nvGraphicFramePr>
        <p:xfrm>
          <a:off x="838200" y="2125270"/>
          <a:ext cx="10112820" cy="3556486"/>
        </p:xfrm>
        <a:graphic>
          <a:graphicData uri="http://schemas.openxmlformats.org/drawingml/2006/table">
            <a:tbl>
              <a:tblPr firstRow="1" bandRow="1">
                <a:tableStyleId>{073A0DAA-6AF3-43AB-8588-CEC1D06C72B9}</a:tableStyleId>
              </a:tblPr>
              <a:tblGrid>
                <a:gridCol w="3180080">
                  <a:extLst>
                    <a:ext uri="{9D8B030D-6E8A-4147-A177-3AD203B41FA5}">
                      <a16:colId xmlns:a16="http://schemas.microsoft.com/office/drawing/2014/main" val="20000"/>
                    </a:ext>
                  </a:extLst>
                </a:gridCol>
                <a:gridCol w="2458593">
                  <a:extLst>
                    <a:ext uri="{9D8B030D-6E8A-4147-A177-3AD203B41FA5}">
                      <a16:colId xmlns:a16="http://schemas.microsoft.com/office/drawing/2014/main" val="20001"/>
                    </a:ext>
                  </a:extLst>
                </a:gridCol>
                <a:gridCol w="4474147">
                  <a:extLst>
                    <a:ext uri="{9D8B030D-6E8A-4147-A177-3AD203B41FA5}">
                      <a16:colId xmlns:a16="http://schemas.microsoft.com/office/drawing/2014/main" val="20002"/>
                    </a:ext>
                  </a:extLst>
                </a:gridCol>
              </a:tblGrid>
              <a:tr h="461001">
                <a:tc>
                  <a:txBody>
                    <a:bodyPr/>
                    <a:lstStyle/>
                    <a:p>
                      <a:endParaRPr lang="en-US" sz="2400" dirty="0"/>
                    </a:p>
                  </a:txBody>
                  <a:tcPr marL="68580" marR="68580" marT="34290" marB="34290"/>
                </a:tc>
                <a:tc>
                  <a:txBody>
                    <a:bodyPr/>
                    <a:lstStyle/>
                    <a:p>
                      <a:r>
                        <a:rPr lang="en-US" sz="2400" dirty="0"/>
                        <a:t>Christianity</a:t>
                      </a:r>
                    </a:p>
                  </a:txBody>
                  <a:tcPr marL="68580" marR="68580" marT="34290" marB="34290"/>
                </a:tc>
                <a:tc>
                  <a:txBody>
                    <a:bodyPr/>
                    <a:lstStyle/>
                    <a:p>
                      <a:r>
                        <a:rPr lang="en-US" sz="2400" dirty="0"/>
                        <a:t>Contemporary critical</a:t>
                      </a:r>
                      <a:r>
                        <a:rPr lang="en-US" sz="2400" baseline="0" dirty="0"/>
                        <a:t> theory</a:t>
                      </a:r>
                      <a:endParaRPr lang="en-US" sz="2400" dirty="0"/>
                    </a:p>
                  </a:txBody>
                  <a:tcPr marL="68580" marR="68580" marT="34290" marB="34290"/>
                </a:tc>
                <a:extLst>
                  <a:ext uri="{0D108BD9-81ED-4DB2-BD59-A6C34878D82A}">
                    <a16:rowId xmlns:a16="http://schemas.microsoft.com/office/drawing/2014/main" val="10000"/>
                  </a:ext>
                </a:extLst>
              </a:tr>
              <a:tr h="459077">
                <a:tc>
                  <a:txBody>
                    <a:bodyPr/>
                    <a:lstStyle/>
                    <a:p>
                      <a:r>
                        <a:rPr lang="en-US" sz="2400" dirty="0"/>
                        <a:t>Who</a:t>
                      </a:r>
                      <a:r>
                        <a:rPr lang="en-US" sz="2400" baseline="0" dirty="0"/>
                        <a:t> are we?</a:t>
                      </a:r>
                      <a:endParaRPr lang="en-US" sz="2400" dirty="0"/>
                    </a:p>
                  </a:txBody>
                  <a:tcPr marL="68580" marR="68580" marT="34290" marB="34290"/>
                </a:tc>
                <a:tc>
                  <a:txBody>
                    <a:bodyPr/>
                    <a:lstStyle/>
                    <a:p>
                      <a:r>
                        <a:rPr lang="en-US" sz="2400" dirty="0"/>
                        <a:t>God’s creatures</a:t>
                      </a:r>
                    </a:p>
                  </a:txBody>
                  <a:tcPr marL="68580" marR="68580" marT="34290" marB="34290"/>
                </a:tc>
                <a:tc>
                  <a:txBody>
                    <a:bodyPr/>
                    <a:lstStyle/>
                    <a:p>
                      <a:r>
                        <a:rPr lang="en-US" sz="2400" dirty="0"/>
                        <a:t>Members of various groups</a:t>
                      </a:r>
                    </a:p>
                  </a:txBody>
                  <a:tcPr marL="68580" marR="68580" marT="34290" marB="34290"/>
                </a:tc>
                <a:extLst>
                  <a:ext uri="{0D108BD9-81ED-4DB2-BD59-A6C34878D82A}">
                    <a16:rowId xmlns:a16="http://schemas.microsoft.com/office/drawing/2014/main" val="10001"/>
                  </a:ext>
                </a:extLst>
              </a:tr>
              <a:tr h="459077">
                <a:tc>
                  <a:txBody>
                    <a:bodyPr/>
                    <a:lstStyle/>
                    <a:p>
                      <a:r>
                        <a:rPr lang="en-US" sz="2400" dirty="0"/>
                        <a:t>How do we know truth?</a:t>
                      </a:r>
                    </a:p>
                  </a:txBody>
                  <a:tcPr marL="68580" marR="68580" marT="34290" marB="34290"/>
                </a:tc>
                <a:tc>
                  <a:txBody>
                    <a:bodyPr/>
                    <a:lstStyle/>
                    <a:p>
                      <a:r>
                        <a:rPr lang="en-US" sz="2400" dirty="0"/>
                        <a:t>Scripture and reason</a:t>
                      </a:r>
                    </a:p>
                  </a:txBody>
                  <a:tcPr marL="68580" marR="68580" marT="34290" marB="34290"/>
                </a:tc>
                <a:tc>
                  <a:txBody>
                    <a:bodyPr/>
                    <a:lstStyle/>
                    <a:p>
                      <a:r>
                        <a:rPr lang="en-US" sz="2400" dirty="0"/>
                        <a:t>Lived experience and embodied knowledge</a:t>
                      </a:r>
                    </a:p>
                  </a:txBody>
                  <a:tcPr marL="68580" marR="68580" marT="34290" marB="34290"/>
                </a:tc>
                <a:extLst>
                  <a:ext uri="{0D108BD9-81ED-4DB2-BD59-A6C34878D82A}">
                    <a16:rowId xmlns:a16="http://schemas.microsoft.com/office/drawing/2014/main" val="750702787"/>
                  </a:ext>
                </a:extLst>
              </a:tr>
              <a:tr h="459077">
                <a:tc>
                  <a:txBody>
                    <a:bodyPr/>
                    <a:lstStyle/>
                    <a:p>
                      <a:r>
                        <a:rPr lang="en-US" sz="2400" dirty="0"/>
                        <a:t>What is</a:t>
                      </a:r>
                      <a:r>
                        <a:rPr lang="en-US" sz="2400" baseline="0" dirty="0"/>
                        <a:t> our problem?</a:t>
                      </a:r>
                      <a:endParaRPr lang="en-US" sz="2400" dirty="0"/>
                    </a:p>
                  </a:txBody>
                  <a:tcPr marL="68580" marR="68580" marT="34290" marB="34290"/>
                </a:tc>
                <a:tc>
                  <a:txBody>
                    <a:bodyPr/>
                    <a:lstStyle/>
                    <a:p>
                      <a:r>
                        <a:rPr lang="en-US" sz="2400" dirty="0"/>
                        <a:t>Sin</a:t>
                      </a:r>
                    </a:p>
                  </a:txBody>
                  <a:tcPr marL="68580" marR="68580" marT="34290" marB="34290"/>
                </a:tc>
                <a:tc>
                  <a:txBody>
                    <a:bodyPr/>
                    <a:lstStyle/>
                    <a:p>
                      <a:r>
                        <a:rPr lang="en-US" sz="2400" dirty="0"/>
                        <a:t>Oppression</a:t>
                      </a:r>
                    </a:p>
                  </a:txBody>
                  <a:tcPr marL="68580" marR="68580" marT="34290" marB="34290"/>
                </a:tc>
                <a:extLst>
                  <a:ext uri="{0D108BD9-81ED-4DB2-BD59-A6C34878D82A}">
                    <a16:rowId xmlns:a16="http://schemas.microsoft.com/office/drawing/2014/main" val="10002"/>
                  </a:ext>
                </a:extLst>
              </a:tr>
              <a:tr h="459077">
                <a:tc>
                  <a:txBody>
                    <a:bodyPr/>
                    <a:lstStyle/>
                    <a:p>
                      <a:r>
                        <a:rPr lang="en-US" sz="2400" dirty="0"/>
                        <a:t>What is the solution?</a:t>
                      </a:r>
                    </a:p>
                  </a:txBody>
                  <a:tcPr marL="68580" marR="68580" marT="34290" marB="34290"/>
                </a:tc>
                <a:tc>
                  <a:txBody>
                    <a:bodyPr/>
                    <a:lstStyle/>
                    <a:p>
                      <a:r>
                        <a:rPr lang="en-US" sz="2400" dirty="0"/>
                        <a:t>Jesus</a:t>
                      </a:r>
                    </a:p>
                  </a:txBody>
                  <a:tcPr marL="68580" marR="68580" marT="34290" marB="34290"/>
                </a:tc>
                <a:tc>
                  <a:txBody>
                    <a:bodyPr/>
                    <a:lstStyle/>
                    <a:p>
                      <a:r>
                        <a:rPr lang="en-US" sz="2400" dirty="0"/>
                        <a:t>Liberation</a:t>
                      </a:r>
                    </a:p>
                  </a:txBody>
                  <a:tcPr marL="68580" marR="68580" marT="34290" marB="34290"/>
                </a:tc>
                <a:extLst>
                  <a:ext uri="{0D108BD9-81ED-4DB2-BD59-A6C34878D82A}">
                    <a16:rowId xmlns:a16="http://schemas.microsoft.com/office/drawing/2014/main" val="10003"/>
                  </a:ext>
                </a:extLst>
              </a:tr>
              <a:tr h="459077">
                <a:tc>
                  <a:txBody>
                    <a:bodyPr/>
                    <a:lstStyle/>
                    <a:p>
                      <a:r>
                        <a:rPr lang="en-US" sz="2400" dirty="0"/>
                        <a:t>What is our duty?</a:t>
                      </a:r>
                    </a:p>
                  </a:txBody>
                  <a:tcPr marL="68580" marR="68580" marT="34290" marB="34290"/>
                </a:tc>
                <a:tc>
                  <a:txBody>
                    <a:bodyPr/>
                    <a:lstStyle/>
                    <a:p>
                      <a:r>
                        <a:rPr lang="en-US" sz="2400" dirty="0"/>
                        <a:t>Loving God</a:t>
                      </a:r>
                    </a:p>
                  </a:txBody>
                  <a:tcPr marL="68580" marR="68580" marT="34290" marB="34290"/>
                </a:tc>
                <a:tc>
                  <a:txBody>
                    <a:bodyPr/>
                    <a:lstStyle/>
                    <a:p>
                      <a:r>
                        <a:rPr lang="en-US" sz="2400" dirty="0"/>
                        <a:t>Liberating the oppressed</a:t>
                      </a:r>
                    </a:p>
                  </a:txBody>
                  <a:tcPr marL="68580" marR="68580" marT="34290" marB="34290"/>
                </a:tc>
                <a:extLst>
                  <a:ext uri="{0D108BD9-81ED-4DB2-BD59-A6C34878D82A}">
                    <a16:rowId xmlns:a16="http://schemas.microsoft.com/office/drawing/2014/main" val="10004"/>
                  </a:ext>
                </a:extLst>
              </a:tr>
              <a:tr h="459077">
                <a:tc>
                  <a:txBody>
                    <a:bodyPr/>
                    <a:lstStyle/>
                    <a:p>
                      <a:r>
                        <a:rPr lang="en-US" sz="2400" dirty="0"/>
                        <a:t>What is our purpose?</a:t>
                      </a:r>
                    </a:p>
                  </a:txBody>
                  <a:tcPr marL="68580" marR="68580" marT="34290" marB="34290"/>
                </a:tc>
                <a:tc>
                  <a:txBody>
                    <a:bodyPr/>
                    <a:lstStyle/>
                    <a:p>
                      <a:r>
                        <a:rPr lang="en-US" sz="2400" dirty="0"/>
                        <a:t>Glorifying</a:t>
                      </a:r>
                      <a:r>
                        <a:rPr lang="en-US" sz="2400" baseline="0" dirty="0"/>
                        <a:t> </a:t>
                      </a:r>
                      <a:r>
                        <a:rPr lang="en-US" sz="2400" dirty="0"/>
                        <a:t>God</a:t>
                      </a:r>
                    </a:p>
                  </a:txBody>
                  <a:tcPr marL="68580" marR="68580" marT="34290" marB="34290"/>
                </a:tc>
                <a:tc>
                  <a:txBody>
                    <a:bodyPr/>
                    <a:lstStyle/>
                    <a:p>
                      <a:r>
                        <a:rPr lang="en-US" sz="2400" dirty="0"/>
                        <a:t>Working for liberation</a:t>
                      </a:r>
                    </a:p>
                  </a:txBody>
                  <a:tcPr marL="68580" marR="68580" marT="34290" marB="3429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209358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E887F92-6D59-321B-2461-3DF267C9650C}"/>
              </a:ext>
            </a:extLst>
          </p:cNvPr>
          <p:cNvPicPr>
            <a:picLocks noChangeAspect="1"/>
          </p:cNvPicPr>
          <p:nvPr/>
        </p:nvPicPr>
        <p:blipFill>
          <a:blip r:embed="rId3"/>
          <a:stretch>
            <a:fillRect/>
          </a:stretch>
        </p:blipFill>
        <p:spPr>
          <a:xfrm>
            <a:off x="838200" y="1921400"/>
            <a:ext cx="7026675" cy="4455057"/>
          </a:xfrm>
          <a:prstGeom prst="rect">
            <a:avLst/>
          </a:prstGeom>
        </p:spPr>
      </p:pic>
      <p:sp>
        <p:nvSpPr>
          <p:cNvPr id="3" name="TextBox 2">
            <a:extLst>
              <a:ext uri="{FF2B5EF4-FFF2-40B4-BE49-F238E27FC236}">
                <a16:creationId xmlns:a16="http://schemas.microsoft.com/office/drawing/2014/main" id="{44802169-5ACB-711D-B373-6B66100210ED}"/>
              </a:ext>
            </a:extLst>
          </p:cNvPr>
          <p:cNvSpPr txBox="1"/>
          <p:nvPr/>
        </p:nvSpPr>
        <p:spPr>
          <a:xfrm>
            <a:off x="0" y="6488668"/>
            <a:ext cx="4269759" cy="369332"/>
          </a:xfrm>
          <a:prstGeom prst="rect">
            <a:avLst/>
          </a:prstGeom>
          <a:noFill/>
        </p:spPr>
        <p:txBody>
          <a:bodyPr wrap="none" rtlCol="0">
            <a:spAutoFit/>
          </a:bodyPr>
          <a:lstStyle/>
          <a:p>
            <a:r>
              <a:rPr lang="en-US" dirty="0" err="1"/>
              <a:t>Shenvi</a:t>
            </a:r>
            <a:r>
              <a:rPr lang="en-US" dirty="0"/>
              <a:t> and Sawyer, </a:t>
            </a:r>
            <a:r>
              <a:rPr lang="en-US" i="1" dirty="0"/>
              <a:t>Critical Dilemma</a:t>
            </a:r>
            <a:r>
              <a:rPr lang="en-US" dirty="0"/>
              <a:t>, p. 284</a:t>
            </a:r>
          </a:p>
        </p:txBody>
      </p:sp>
      <p:sp>
        <p:nvSpPr>
          <p:cNvPr id="4" name="Title 1">
            <a:extLst>
              <a:ext uri="{FF2B5EF4-FFF2-40B4-BE49-F238E27FC236}">
                <a16:creationId xmlns:a16="http://schemas.microsoft.com/office/drawing/2014/main" id="{F9523B99-540C-56B4-E81A-AE5FB85FC926}"/>
              </a:ext>
            </a:extLst>
          </p:cNvPr>
          <p:cNvSpPr>
            <a:spLocks noGrp="1"/>
          </p:cNvSpPr>
          <p:nvPr>
            <p:ph type="title"/>
          </p:nvPr>
        </p:nvSpPr>
        <p:spPr>
          <a:xfrm>
            <a:off x="838200" y="365125"/>
            <a:ext cx="10515600" cy="1325563"/>
          </a:xfrm>
        </p:spPr>
        <p:txBody>
          <a:bodyPr>
            <a:normAutofit/>
          </a:bodyPr>
          <a:lstStyle/>
          <a:p>
            <a:r>
              <a:rPr lang="en-US" dirty="0"/>
              <a:t>Christianity and contemporary critical theory are competing worldviews</a:t>
            </a:r>
          </a:p>
        </p:txBody>
      </p:sp>
    </p:spTree>
    <p:extLst>
      <p:ext uri="{BB962C8B-B14F-4D97-AF65-F5344CB8AC3E}">
        <p14:creationId xmlns:p14="http://schemas.microsoft.com/office/powerpoint/2010/main" val="33345202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7236A8D-29CB-49D9-B998-CC746E450818}"/>
              </a:ext>
            </a:extLst>
          </p:cNvPr>
          <p:cNvSpPr txBox="1"/>
          <p:nvPr/>
        </p:nvSpPr>
        <p:spPr>
          <a:xfrm>
            <a:off x="8546" y="6471576"/>
            <a:ext cx="8799471" cy="369332"/>
          </a:xfrm>
          <a:prstGeom prst="rect">
            <a:avLst/>
          </a:prstGeom>
          <a:noFill/>
        </p:spPr>
        <p:txBody>
          <a:bodyPr wrap="square" rtlCol="0">
            <a:spAutoFit/>
          </a:bodyPr>
          <a:lstStyle/>
          <a:p>
            <a:r>
              <a:rPr lang="en-US" dirty="0" err="1"/>
              <a:t>Trueman</a:t>
            </a:r>
            <a:r>
              <a:rPr lang="en-US" dirty="0"/>
              <a:t>, </a:t>
            </a:r>
            <a:r>
              <a:rPr lang="en-US" i="1" dirty="0"/>
              <a:t>The Rise and Triumph of the Modern Self, </a:t>
            </a:r>
            <a:r>
              <a:rPr lang="en-US" dirty="0"/>
              <a:t>p. 225-226</a:t>
            </a:r>
          </a:p>
        </p:txBody>
      </p:sp>
      <p:sp>
        <p:nvSpPr>
          <p:cNvPr id="2" name="Title 1">
            <a:extLst>
              <a:ext uri="{FF2B5EF4-FFF2-40B4-BE49-F238E27FC236}">
                <a16:creationId xmlns:a16="http://schemas.microsoft.com/office/drawing/2014/main" id="{A76CC1DD-CD0C-4FBF-B9B4-4A59C68E80AA}"/>
              </a:ext>
            </a:extLst>
          </p:cNvPr>
          <p:cNvSpPr>
            <a:spLocks noGrp="1"/>
          </p:cNvSpPr>
          <p:nvPr>
            <p:ph type="title"/>
          </p:nvPr>
        </p:nvSpPr>
        <p:spPr/>
        <p:txBody>
          <a:bodyPr/>
          <a:lstStyle/>
          <a:p>
            <a:r>
              <a:rPr lang="en-US" dirty="0"/>
              <a:t>Unifying themes of critical theory</a:t>
            </a:r>
          </a:p>
        </p:txBody>
      </p:sp>
      <p:sp>
        <p:nvSpPr>
          <p:cNvPr id="3" name="Content Placeholder 2">
            <a:extLst>
              <a:ext uri="{FF2B5EF4-FFF2-40B4-BE49-F238E27FC236}">
                <a16:creationId xmlns:a16="http://schemas.microsoft.com/office/drawing/2014/main" id="{9AB772AF-589E-4BD1-8670-B6FC4A19B2FA}"/>
              </a:ext>
            </a:extLst>
          </p:cNvPr>
          <p:cNvSpPr>
            <a:spLocks noGrp="1"/>
          </p:cNvSpPr>
          <p:nvPr>
            <p:ph idx="1"/>
          </p:nvPr>
        </p:nvSpPr>
        <p:spPr>
          <a:xfrm>
            <a:off x="838200" y="1449424"/>
            <a:ext cx="7739892" cy="5223910"/>
          </a:xfrm>
        </p:spPr>
        <p:txBody>
          <a:bodyPr>
            <a:noAutofit/>
          </a:bodyPr>
          <a:lstStyle/>
          <a:p>
            <a:pPr marL="0" indent="0">
              <a:buNone/>
            </a:pPr>
            <a:r>
              <a:rPr lang="en-US" sz="2400" dirty="0"/>
              <a:t>“the cluster of philosophical approaches to [issues of identity is] </a:t>
            </a:r>
            <a:r>
              <a:rPr lang="en-US" sz="2400" b="1" dirty="0">
                <a:solidFill>
                  <a:srgbClr val="FF0000"/>
                </a:solidFill>
              </a:rPr>
              <a:t>known by the umbrella term critical theory. </a:t>
            </a:r>
            <a:r>
              <a:rPr lang="en-US" sz="2400" dirty="0"/>
              <a:t>Critical theory is today a diverse phenomenon that draws deeply and variously on strands of Marxist thought, psychoanalysis, feminist theory, postcolonialism, poststructuralism, queer theory, and deconstruction… at the core of the various approaches of critical theorists lies a relatively simple set of convictions: </a:t>
            </a:r>
            <a:r>
              <a:rPr lang="en-US" sz="2400" b="1" dirty="0">
                <a:solidFill>
                  <a:srgbClr val="FF0000"/>
                </a:solidFill>
              </a:rPr>
              <a:t>the world is to be divided up between those who have power and those who do not; the dominant Western narrative of truth is really an ideological construct designed to preserve the power structure of the status quo; and the goal of critical theory is therefore to destabilize this power structure by destabilizing the dominant narratives that are used to justify –to ‘naturalize’– it</a:t>
            </a:r>
            <a:r>
              <a:rPr lang="en-US" sz="2400" dirty="0"/>
              <a:t>” - </a:t>
            </a:r>
            <a:r>
              <a:rPr lang="en-US" sz="2400" dirty="0" err="1"/>
              <a:t>Trueman</a:t>
            </a:r>
            <a:endParaRPr lang="en-US" sz="2400" dirty="0"/>
          </a:p>
        </p:txBody>
      </p:sp>
      <p:pic>
        <p:nvPicPr>
          <p:cNvPr id="1026" name="Picture 2" descr="Dr Carl Trueman to deliver Annual Church History Lecture 2021 - Edinburgh  Theological Seminary">
            <a:extLst>
              <a:ext uri="{FF2B5EF4-FFF2-40B4-BE49-F238E27FC236}">
                <a16:creationId xmlns:a16="http://schemas.microsoft.com/office/drawing/2014/main" id="{3AA07D55-DF0E-43E8-9D8D-923DC9870F7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1733" r="29063"/>
          <a:stretch/>
        </p:blipFill>
        <p:spPr bwMode="auto">
          <a:xfrm>
            <a:off x="9081181" y="1690688"/>
            <a:ext cx="2272619" cy="3862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79828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4ADE8-EF5F-4D62-9384-B4831D6CC84F}"/>
              </a:ext>
            </a:extLst>
          </p:cNvPr>
          <p:cNvSpPr>
            <a:spLocks noGrp="1"/>
          </p:cNvSpPr>
          <p:nvPr>
            <p:ph type="title"/>
          </p:nvPr>
        </p:nvSpPr>
        <p:spPr/>
        <p:txBody>
          <a:bodyPr/>
          <a:lstStyle/>
          <a:p>
            <a:r>
              <a:rPr lang="en-US" dirty="0"/>
              <a:t>Critical theory as worldview</a:t>
            </a:r>
          </a:p>
        </p:txBody>
      </p:sp>
      <p:sp>
        <p:nvSpPr>
          <p:cNvPr id="3" name="Content Placeholder 2">
            <a:extLst>
              <a:ext uri="{FF2B5EF4-FFF2-40B4-BE49-F238E27FC236}">
                <a16:creationId xmlns:a16="http://schemas.microsoft.com/office/drawing/2014/main" id="{63537007-B365-4061-A15E-39D9398AABFB}"/>
              </a:ext>
            </a:extLst>
          </p:cNvPr>
          <p:cNvSpPr>
            <a:spLocks noGrp="1"/>
          </p:cNvSpPr>
          <p:nvPr>
            <p:ph idx="1"/>
          </p:nvPr>
        </p:nvSpPr>
        <p:spPr>
          <a:xfrm>
            <a:off x="838200" y="1400322"/>
            <a:ext cx="5903781" cy="5274229"/>
          </a:xfrm>
        </p:spPr>
        <p:txBody>
          <a:bodyPr>
            <a:normAutofit/>
          </a:bodyPr>
          <a:lstStyle/>
          <a:p>
            <a:pPr marL="0" indent="0">
              <a:buNone/>
            </a:pPr>
            <a:r>
              <a:rPr lang="en-US" sz="2000" dirty="0">
                <a:latin typeface="Calibri" panose="020F0502020204030204" pitchFamily="34" charset="0"/>
                <a:ea typeface="Times New Roman" panose="02020603050405020304" pitchFamily="18" charset="0"/>
              </a:rPr>
              <a:t>“</a:t>
            </a:r>
            <a:r>
              <a:rPr lang="en-US" sz="2000" b="1" dirty="0">
                <a:solidFill>
                  <a:srgbClr val="FF0000"/>
                </a:solidFill>
                <a:latin typeface="Calibri" panose="020F0502020204030204" pitchFamily="34" charset="0"/>
                <a:ea typeface="Times New Roman" panose="02020603050405020304" pitchFamily="18" charset="0"/>
              </a:rPr>
              <a:t>we now have Social Justice texts--forming a kind of Gospel of Social Justice</a:t>
            </a:r>
            <a:r>
              <a:rPr lang="en-US" sz="2000" dirty="0">
                <a:latin typeface="Calibri" panose="020F0502020204030204" pitchFamily="34" charset="0"/>
                <a:ea typeface="Times New Roman" panose="02020603050405020304" pitchFamily="18" charset="0"/>
              </a:rPr>
              <a:t>--that express, with absolute certainty, that </a:t>
            </a:r>
            <a:r>
              <a:rPr lang="en-US" sz="2000" b="1" dirty="0">
                <a:solidFill>
                  <a:srgbClr val="FF0000"/>
                </a:solidFill>
                <a:latin typeface="Calibri" panose="020F0502020204030204" pitchFamily="34" charset="0"/>
                <a:ea typeface="Times New Roman" panose="02020603050405020304" pitchFamily="18" charset="0"/>
              </a:rPr>
              <a:t>all white people are racist, all men are sexist, racism and sexism are systems that can exist and oppress absent even a single person with racist or sexist intentions or beliefs</a:t>
            </a:r>
            <a:r>
              <a:rPr lang="en-US" sz="2000" dirty="0">
                <a:latin typeface="Calibri" panose="020F0502020204030204" pitchFamily="34" charset="0"/>
                <a:ea typeface="Times New Roman" panose="02020603050405020304" pitchFamily="18" charset="0"/>
              </a:rPr>
              <a:t>..., sex is not biological and exists on a spectrum, language can be literal violence, denial of gender identity is killing people, the wish to remedy disability and obesity is hateful, and everything needs to be decolonized.</a:t>
            </a:r>
            <a:endParaRPr lang="en-US" sz="2000" dirty="0">
              <a:latin typeface="Calibri" panose="020F0502020204030204" pitchFamily="34" charset="0"/>
            </a:endParaRPr>
          </a:p>
          <a:p>
            <a:pPr marL="0" indent="0">
              <a:buNone/>
            </a:pPr>
            <a:r>
              <a:rPr lang="en-US" sz="2000" b="1" dirty="0">
                <a:solidFill>
                  <a:srgbClr val="FF0000"/>
                </a:solidFill>
                <a:latin typeface="Calibri" panose="020F0502020204030204" pitchFamily="34" charset="0"/>
                <a:ea typeface="Times New Roman" panose="02020603050405020304" pitchFamily="18" charset="0"/>
              </a:rPr>
              <a:t>Does this sound like a metanarrative? That's because it is. </a:t>
            </a:r>
            <a:r>
              <a:rPr lang="en-US" sz="2000" dirty="0">
                <a:latin typeface="Calibri" panose="020F0502020204030204" pitchFamily="34" charset="0"/>
                <a:ea typeface="Times New Roman" panose="02020603050405020304" pitchFamily="18" charset="0"/>
              </a:rPr>
              <a:t>Social Justice scholarship and its educators and activists see these principles and conclusions as </a:t>
            </a:r>
            <a:r>
              <a:rPr lang="en-US" sz="2000" i="1" dirty="0">
                <a:latin typeface="Calibri" panose="020F0502020204030204" pitchFamily="34" charset="0"/>
                <a:ea typeface="Times New Roman" panose="02020603050405020304" pitchFamily="18" charset="0"/>
              </a:rPr>
              <a:t>The Truth</a:t>
            </a:r>
            <a:r>
              <a:rPr lang="en-US" sz="2000" dirty="0">
                <a:latin typeface="Calibri" panose="020F0502020204030204" pitchFamily="34" charset="0"/>
                <a:ea typeface="Times New Roman" panose="02020603050405020304" pitchFamily="18" charset="0"/>
              </a:rPr>
              <a:t> According to Social Justice--and they treat it as though they have discovered the analogue of the germ theory of disease, but for bigotry and oppression”</a:t>
            </a:r>
          </a:p>
          <a:p>
            <a:pPr marL="0" indent="0">
              <a:buNone/>
            </a:pPr>
            <a:r>
              <a:rPr lang="en-US" sz="2000" dirty="0">
                <a:latin typeface="Calibri" panose="020F0502020204030204" pitchFamily="34" charset="0"/>
              </a:rPr>
              <a:t>-</a:t>
            </a:r>
            <a:r>
              <a:rPr lang="en-US" sz="2000" dirty="0" err="1">
                <a:latin typeface="Calibri" panose="020F0502020204030204" pitchFamily="34" charset="0"/>
              </a:rPr>
              <a:t>Pluckrose</a:t>
            </a:r>
            <a:r>
              <a:rPr lang="en-US" sz="2000" dirty="0">
                <a:latin typeface="Calibri" panose="020F0502020204030204" pitchFamily="34" charset="0"/>
              </a:rPr>
              <a:t> and Lindsay, </a:t>
            </a:r>
            <a:r>
              <a:rPr lang="en-US" sz="2000" i="1" dirty="0">
                <a:latin typeface="Calibri" panose="020F0502020204030204" pitchFamily="34" charset="0"/>
              </a:rPr>
              <a:t>Cynical Theories</a:t>
            </a:r>
            <a:r>
              <a:rPr lang="en-US" sz="2000" dirty="0">
                <a:latin typeface="Calibri" panose="020F0502020204030204" pitchFamily="34" charset="0"/>
              </a:rPr>
              <a:t>, p. 182-183</a:t>
            </a:r>
            <a:endParaRPr lang="en-US" sz="3200" dirty="0"/>
          </a:p>
        </p:txBody>
      </p:sp>
      <p:pic>
        <p:nvPicPr>
          <p:cNvPr id="4" name="Picture 4" descr="Image result for james lindsay">
            <a:extLst>
              <a:ext uri="{FF2B5EF4-FFF2-40B4-BE49-F238E27FC236}">
                <a16:creationId xmlns:a16="http://schemas.microsoft.com/office/drawing/2014/main" id="{9F297576-06B8-4732-919A-4480FC3CA28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067" r="22067" b="26638"/>
          <a:stretch>
            <a:fillRect/>
          </a:stretch>
        </p:blipFill>
        <p:spPr bwMode="auto">
          <a:xfrm>
            <a:off x="9590157" y="2111521"/>
            <a:ext cx="2445980" cy="321201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Image result for helen pluckrose">
            <a:extLst>
              <a:ext uri="{FF2B5EF4-FFF2-40B4-BE49-F238E27FC236}">
                <a16:creationId xmlns:a16="http://schemas.microsoft.com/office/drawing/2014/main" id="{BF3A139E-AFFB-46DE-BF33-0C6D59D5908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149" r="16427"/>
          <a:stretch/>
        </p:blipFill>
        <p:spPr bwMode="auto">
          <a:xfrm>
            <a:off x="6904195" y="2111521"/>
            <a:ext cx="2523748" cy="3212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31035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11311-9113-DED7-8533-36016CC699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76646A-FFAD-967C-75F9-C79BF944F630}"/>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36662E54-C544-C22A-6788-FE123FEE906F}"/>
              </a:ext>
            </a:extLst>
          </p:cNvPr>
          <p:cNvSpPr>
            <a:spLocks noGrp="1"/>
          </p:cNvSpPr>
          <p:nvPr>
            <p:ph idx="1"/>
          </p:nvPr>
        </p:nvSpPr>
        <p:spPr/>
        <p:txBody>
          <a:bodyPr>
            <a:normAutofit fontScale="92500" lnSpcReduction="20000"/>
          </a:bodyPr>
          <a:lstStyle/>
          <a:p>
            <a:r>
              <a:rPr lang="en-US" dirty="0"/>
              <a:t>Contemporary Critical Theory</a:t>
            </a:r>
          </a:p>
          <a:p>
            <a:pPr lvl="1"/>
            <a:r>
              <a:rPr lang="en-US" dirty="0"/>
              <a:t>Social Binary</a:t>
            </a:r>
          </a:p>
          <a:p>
            <a:pPr lvl="1"/>
            <a:r>
              <a:rPr lang="en-US" dirty="0"/>
              <a:t>Hegemonic Power</a:t>
            </a:r>
          </a:p>
          <a:p>
            <a:pPr lvl="1"/>
            <a:r>
              <a:rPr lang="en-US" dirty="0"/>
              <a:t>Lived Experience</a:t>
            </a:r>
          </a:p>
          <a:p>
            <a:pPr lvl="1"/>
            <a:r>
              <a:rPr lang="en-US" dirty="0"/>
              <a:t>Social Justice</a:t>
            </a:r>
          </a:p>
          <a:p>
            <a:r>
              <a:rPr lang="en-US" dirty="0"/>
              <a:t>Contemporary Critical Theory vs. Christianity</a:t>
            </a:r>
          </a:p>
          <a:p>
            <a:pPr lvl="1"/>
            <a:r>
              <a:rPr lang="en-US" dirty="0"/>
              <a:t>A False Worldview</a:t>
            </a:r>
          </a:p>
          <a:p>
            <a:pPr lvl="1"/>
            <a:r>
              <a:rPr lang="en-US" dirty="0"/>
              <a:t>A False Understanding of Oppression</a:t>
            </a:r>
          </a:p>
          <a:p>
            <a:pPr lvl="1"/>
            <a:r>
              <a:rPr lang="en-US" dirty="0"/>
              <a:t>A False Identity</a:t>
            </a:r>
          </a:p>
          <a:p>
            <a:pPr lvl="1"/>
            <a:r>
              <a:rPr lang="en-US" dirty="0"/>
              <a:t>A False Epistemology</a:t>
            </a:r>
          </a:p>
          <a:p>
            <a:pPr lvl="1"/>
            <a:r>
              <a:rPr lang="en-US" dirty="0"/>
              <a:t>A False Salvation</a:t>
            </a:r>
          </a:p>
          <a:p>
            <a:pPr lvl="1"/>
            <a:r>
              <a:rPr lang="en-US" dirty="0"/>
              <a:t>Pro-life Implications</a:t>
            </a:r>
          </a:p>
          <a:p>
            <a:r>
              <a:rPr lang="en-US" dirty="0"/>
              <a:t>Conclusions</a:t>
            </a:r>
          </a:p>
        </p:txBody>
      </p:sp>
      <p:sp>
        <p:nvSpPr>
          <p:cNvPr id="4" name="Rectangle 3">
            <a:extLst>
              <a:ext uri="{FF2B5EF4-FFF2-40B4-BE49-F238E27FC236}">
                <a16:creationId xmlns:a16="http://schemas.microsoft.com/office/drawing/2014/main" id="{3C814173-8663-7C46-96BE-B068F1695300}"/>
              </a:ext>
            </a:extLst>
          </p:cNvPr>
          <p:cNvSpPr/>
          <p:nvPr/>
        </p:nvSpPr>
        <p:spPr>
          <a:xfrm>
            <a:off x="572655" y="4042161"/>
            <a:ext cx="8616296" cy="32435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887554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67138-7F48-0FD0-7DAC-C43F88664928}"/>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7DF4DDC4-1866-DE1E-1F16-581E632A879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688758" y="1622855"/>
            <a:ext cx="6104238" cy="4909751"/>
          </a:xfrm>
          <a:prstGeom prst="rect">
            <a:avLst/>
          </a:prstGeom>
        </p:spPr>
      </p:pic>
      <p:sp>
        <p:nvSpPr>
          <p:cNvPr id="3" name="TextBox 2">
            <a:extLst>
              <a:ext uri="{FF2B5EF4-FFF2-40B4-BE49-F238E27FC236}">
                <a16:creationId xmlns:a16="http://schemas.microsoft.com/office/drawing/2014/main" id="{DE4F020A-0F8C-8956-1FEE-88CDE22C8FA7}"/>
              </a:ext>
            </a:extLst>
          </p:cNvPr>
          <p:cNvSpPr txBox="1"/>
          <p:nvPr/>
        </p:nvSpPr>
        <p:spPr>
          <a:xfrm>
            <a:off x="1688758" y="6581002"/>
            <a:ext cx="3427798" cy="276999"/>
          </a:xfrm>
          <a:prstGeom prst="rect">
            <a:avLst/>
          </a:prstGeom>
          <a:noFill/>
        </p:spPr>
        <p:txBody>
          <a:bodyPr wrap="none" rtlCol="0">
            <a:spAutoFit/>
          </a:bodyPr>
          <a:lstStyle/>
          <a:p>
            <a:r>
              <a:rPr lang="en-US" sz="1200" dirty="0" err="1"/>
              <a:t>Sensoy</a:t>
            </a:r>
            <a:r>
              <a:rPr lang="en-US" sz="1200" dirty="0"/>
              <a:t> and </a:t>
            </a:r>
            <a:r>
              <a:rPr lang="en-US" sz="1200" dirty="0" err="1"/>
              <a:t>DiAngelo</a:t>
            </a:r>
            <a:r>
              <a:rPr lang="en-US" sz="1200" dirty="0"/>
              <a:t>, </a:t>
            </a:r>
            <a:r>
              <a:rPr lang="en-US" sz="1200" i="1" dirty="0"/>
              <a:t>Is Everyone Really Equal</a:t>
            </a:r>
            <a:r>
              <a:rPr lang="en-US" sz="1200" dirty="0"/>
              <a:t>, p. 64</a:t>
            </a:r>
          </a:p>
        </p:txBody>
      </p:sp>
      <p:sp>
        <p:nvSpPr>
          <p:cNvPr id="6" name="Title 1">
            <a:extLst>
              <a:ext uri="{FF2B5EF4-FFF2-40B4-BE49-F238E27FC236}">
                <a16:creationId xmlns:a16="http://schemas.microsoft.com/office/drawing/2014/main" id="{0EB0E232-1542-FEC9-2CCA-90243A334B1E}"/>
              </a:ext>
            </a:extLst>
          </p:cNvPr>
          <p:cNvSpPr>
            <a:spLocks noGrp="1"/>
          </p:cNvSpPr>
          <p:nvPr>
            <p:ph type="title"/>
          </p:nvPr>
        </p:nvSpPr>
        <p:spPr>
          <a:xfrm>
            <a:off x="1688758" y="365127"/>
            <a:ext cx="8350592" cy="1325563"/>
          </a:xfrm>
        </p:spPr>
        <p:txBody>
          <a:bodyPr>
            <a:normAutofit/>
          </a:bodyPr>
          <a:lstStyle/>
          <a:p>
            <a:r>
              <a:rPr lang="en-US" dirty="0"/>
              <a:t>Idea #1: Society is divided into oppressed and oppressor groups</a:t>
            </a:r>
          </a:p>
        </p:txBody>
      </p:sp>
    </p:spTree>
    <p:extLst>
      <p:ext uri="{BB962C8B-B14F-4D97-AF65-F5344CB8AC3E}">
        <p14:creationId xmlns:p14="http://schemas.microsoft.com/office/powerpoint/2010/main" val="4049063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In Smithsonian Race Guidelines, Rational Thinking and Hard Work Are White  Values">
            <a:extLst>
              <a:ext uri="{FF2B5EF4-FFF2-40B4-BE49-F238E27FC236}">
                <a16:creationId xmlns:a16="http://schemas.microsoft.com/office/drawing/2014/main" id="{3713566A-27C0-9DC6-F3E9-3E67F3874B8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2417270"/>
            <a:ext cx="5107045" cy="427725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838200" y="1378773"/>
            <a:ext cx="8219786" cy="923330"/>
          </a:xfrm>
          <a:prstGeom prst="rect">
            <a:avLst/>
          </a:prstGeom>
        </p:spPr>
        <p:txBody>
          <a:bodyPr wrap="square">
            <a:spAutoFit/>
          </a:bodyPr>
          <a:lstStyle/>
          <a:p>
            <a:r>
              <a:rPr lang="en-US" i="1" dirty="0">
                <a:solidFill>
                  <a:srgbClr val="333333"/>
                </a:solidFill>
                <a:latin typeface="freight-sans-pro"/>
              </a:rPr>
              <a:t>“Whiteness</a:t>
            </a:r>
            <a:r>
              <a:rPr lang="en-US" dirty="0">
                <a:solidFill>
                  <a:srgbClr val="333333"/>
                </a:solidFill>
                <a:latin typeface="freight-sans-pro"/>
              </a:rPr>
              <a:t> and white racialized identity refer to the way that white people, their customs, culture, and beliefs operate as the standard by which all other groups of are compared.”</a:t>
            </a:r>
            <a:endParaRPr lang="en-US" dirty="0"/>
          </a:p>
        </p:txBody>
      </p:sp>
      <p:sp>
        <p:nvSpPr>
          <p:cNvPr id="7" name="Title 1"/>
          <p:cNvSpPr>
            <a:spLocks noGrp="1"/>
          </p:cNvSpPr>
          <p:nvPr>
            <p:ph type="title"/>
          </p:nvPr>
        </p:nvSpPr>
        <p:spPr/>
        <p:txBody>
          <a:bodyPr/>
          <a:lstStyle/>
          <a:p>
            <a:r>
              <a:rPr lang="en-US" dirty="0"/>
              <a:t>Smithsonian NMAAHC</a:t>
            </a:r>
          </a:p>
        </p:txBody>
      </p:sp>
      <p:sp>
        <p:nvSpPr>
          <p:cNvPr id="3" name="Oval 2"/>
          <p:cNvSpPr/>
          <p:nvPr/>
        </p:nvSpPr>
        <p:spPr>
          <a:xfrm>
            <a:off x="3391722" y="5940531"/>
            <a:ext cx="2113395" cy="54494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In Smithsonian Race Guidelines, Rational Thinking and Hard Work Are White  Values - Newsweek">
            <a:extLst>
              <a:ext uri="{FF2B5EF4-FFF2-40B4-BE49-F238E27FC236}">
                <a16:creationId xmlns:a16="http://schemas.microsoft.com/office/drawing/2014/main" id="{990E3A95-0EDF-CDFB-F545-D02FFF8A8A89}"/>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3142" b="34032"/>
          <a:stretch>
            <a:fillRect/>
          </a:stretch>
        </p:blipFill>
        <p:spPr bwMode="auto">
          <a:xfrm>
            <a:off x="6096000" y="2417270"/>
            <a:ext cx="5107045" cy="4195966"/>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a:extLst>
              <a:ext uri="{FF2B5EF4-FFF2-40B4-BE49-F238E27FC236}">
                <a16:creationId xmlns:a16="http://schemas.microsoft.com/office/drawing/2014/main" id="{38D95316-DBB8-BD4C-F26D-AEFCA752AC0D}"/>
              </a:ext>
            </a:extLst>
          </p:cNvPr>
          <p:cNvSpPr/>
          <p:nvPr/>
        </p:nvSpPr>
        <p:spPr>
          <a:xfrm>
            <a:off x="8471722" y="2884054"/>
            <a:ext cx="2113395" cy="54494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59422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9193ED00-0DFC-5B02-35A4-1ADD736F4856}"/>
              </a:ext>
            </a:extLst>
          </p:cNvPr>
          <p:cNvGrpSpPr/>
          <p:nvPr/>
        </p:nvGrpSpPr>
        <p:grpSpPr>
          <a:xfrm>
            <a:off x="838200" y="2510381"/>
            <a:ext cx="10235416" cy="3869166"/>
            <a:chOff x="1614488" y="2794058"/>
            <a:chExt cx="7559177" cy="2857501"/>
          </a:xfrm>
        </p:grpSpPr>
        <p:grpSp>
          <p:nvGrpSpPr>
            <p:cNvPr id="19" name="Group 18">
              <a:extLst>
                <a:ext uri="{FF2B5EF4-FFF2-40B4-BE49-F238E27FC236}">
                  <a16:creationId xmlns:a16="http://schemas.microsoft.com/office/drawing/2014/main" id="{08C07F7A-7F2B-3D02-FBB4-1D2AF291BEE0}"/>
                </a:ext>
              </a:extLst>
            </p:cNvPr>
            <p:cNvGrpSpPr/>
            <p:nvPr/>
          </p:nvGrpSpPr>
          <p:grpSpPr>
            <a:xfrm>
              <a:off x="1614488" y="2794058"/>
              <a:ext cx="7559177" cy="2857501"/>
              <a:chOff x="337457" y="1796143"/>
              <a:chExt cx="8054773" cy="3810001"/>
            </a:xfrm>
            <a:solidFill>
              <a:schemeClr val="accent1">
                <a:lumMod val="40000"/>
                <a:lumOff val="60000"/>
              </a:schemeClr>
            </a:solidFill>
          </p:grpSpPr>
          <p:sp>
            <p:nvSpPr>
              <p:cNvPr id="23" name="Rectangle 22">
                <a:extLst>
                  <a:ext uri="{FF2B5EF4-FFF2-40B4-BE49-F238E27FC236}">
                    <a16:creationId xmlns:a16="http://schemas.microsoft.com/office/drawing/2014/main" id="{2928155B-8423-CF0E-AD39-AC6EF3916B1B}"/>
                  </a:ext>
                </a:extLst>
              </p:cNvPr>
              <p:cNvSpPr/>
              <p:nvPr/>
            </p:nvSpPr>
            <p:spPr>
              <a:xfrm>
                <a:off x="337457" y="1796143"/>
                <a:ext cx="2007545" cy="3810001"/>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sp>
            <p:nvSpPr>
              <p:cNvPr id="22" name="Right Triangle 21">
                <a:extLst>
                  <a:ext uri="{FF2B5EF4-FFF2-40B4-BE49-F238E27FC236}">
                    <a16:creationId xmlns:a16="http://schemas.microsoft.com/office/drawing/2014/main" id="{5554E386-3471-F776-9F7D-325B20C88533}"/>
                  </a:ext>
                </a:extLst>
              </p:cNvPr>
              <p:cNvSpPr/>
              <p:nvPr/>
            </p:nvSpPr>
            <p:spPr>
              <a:xfrm>
                <a:off x="2345002" y="1796143"/>
                <a:ext cx="6047228" cy="3810001"/>
              </a:xfrm>
              <a:prstGeom prst="rtTriangl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prstClr val="white"/>
                  </a:solidFill>
                  <a:latin typeface="Calibri"/>
                </a:endParaRPr>
              </a:p>
            </p:txBody>
          </p:sp>
        </p:grpSp>
        <p:pic>
          <p:nvPicPr>
            <p:cNvPr id="20" name="Picture 2">
              <a:extLst>
                <a:ext uri="{FF2B5EF4-FFF2-40B4-BE49-F238E27FC236}">
                  <a16:creationId xmlns:a16="http://schemas.microsoft.com/office/drawing/2014/main" id="{C0428E24-B2C2-6509-584B-26633CC995C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4047237" y="4179154"/>
              <a:ext cx="1341404" cy="134140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 descr="Bible Clipart Black and White 4 - Clipart World">
              <a:extLst>
                <a:ext uri="{FF2B5EF4-FFF2-40B4-BE49-F238E27FC236}">
                  <a16:creationId xmlns:a16="http://schemas.microsoft.com/office/drawing/2014/main" id="{9423AF33-6C45-1FD5-C7B7-11A71B60A90E}"/>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32242" y="4121307"/>
              <a:ext cx="1341404" cy="1457095"/>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Title 1">
            <a:extLst>
              <a:ext uri="{FF2B5EF4-FFF2-40B4-BE49-F238E27FC236}">
                <a16:creationId xmlns:a16="http://schemas.microsoft.com/office/drawing/2014/main" id="{7279FA5C-EA52-42F2-CA2D-725CF0AA5F1B}"/>
              </a:ext>
            </a:extLst>
          </p:cNvPr>
          <p:cNvSpPr>
            <a:spLocks noGrp="1"/>
          </p:cNvSpPr>
          <p:nvPr>
            <p:ph type="title"/>
          </p:nvPr>
        </p:nvSpPr>
        <p:spPr/>
        <p:txBody>
          <a:bodyPr/>
          <a:lstStyle/>
          <a:p>
            <a:r>
              <a:rPr lang="en-US" dirty="0"/>
              <a:t>Redefining oppression</a:t>
            </a:r>
          </a:p>
        </p:txBody>
      </p:sp>
      <p:sp>
        <p:nvSpPr>
          <p:cNvPr id="5" name="TextBox 4">
            <a:extLst>
              <a:ext uri="{FF2B5EF4-FFF2-40B4-BE49-F238E27FC236}">
                <a16:creationId xmlns:a16="http://schemas.microsoft.com/office/drawing/2014/main" id="{B0D5859E-A006-B4BA-F3FB-A182178D1CDB}"/>
              </a:ext>
            </a:extLst>
          </p:cNvPr>
          <p:cNvSpPr txBox="1"/>
          <p:nvPr/>
        </p:nvSpPr>
        <p:spPr>
          <a:xfrm>
            <a:off x="861042" y="1499886"/>
            <a:ext cx="2089514" cy="1200329"/>
          </a:xfrm>
          <a:prstGeom prst="rect">
            <a:avLst/>
          </a:prstGeom>
          <a:noFill/>
        </p:spPr>
        <p:txBody>
          <a:bodyPr wrap="square" rtlCol="0">
            <a:spAutoFit/>
          </a:bodyPr>
          <a:lstStyle/>
          <a:p>
            <a:r>
              <a:rPr lang="en-US" dirty="0">
                <a:solidFill>
                  <a:prstClr val="black"/>
                </a:solidFill>
                <a:latin typeface="Calibri"/>
              </a:rPr>
              <a:t>Oppression = Unjust, tyrannical treatment </a:t>
            </a:r>
            <a:br>
              <a:rPr lang="en-US" dirty="0">
                <a:solidFill>
                  <a:prstClr val="black"/>
                </a:solidFill>
                <a:latin typeface="Calibri"/>
              </a:rPr>
            </a:br>
            <a:endParaRPr lang="en-US" dirty="0">
              <a:solidFill>
                <a:prstClr val="black"/>
              </a:solidFill>
              <a:latin typeface="Calibri"/>
            </a:endParaRPr>
          </a:p>
        </p:txBody>
      </p:sp>
      <p:grpSp>
        <p:nvGrpSpPr>
          <p:cNvPr id="28" name="Group 27">
            <a:extLst>
              <a:ext uri="{FF2B5EF4-FFF2-40B4-BE49-F238E27FC236}">
                <a16:creationId xmlns:a16="http://schemas.microsoft.com/office/drawing/2014/main" id="{A8F3A0B8-E705-B5B8-9B40-E327DAA6C2A7}"/>
              </a:ext>
            </a:extLst>
          </p:cNvPr>
          <p:cNvGrpSpPr/>
          <p:nvPr/>
        </p:nvGrpSpPr>
        <p:grpSpPr>
          <a:xfrm>
            <a:off x="5105395" y="1971069"/>
            <a:ext cx="1470665" cy="1713486"/>
            <a:chOff x="4209656" y="1971069"/>
            <a:chExt cx="1470665" cy="1713486"/>
          </a:xfrm>
        </p:grpSpPr>
        <p:sp>
          <p:nvSpPr>
            <p:cNvPr id="6" name="TextBox 5">
              <a:extLst>
                <a:ext uri="{FF2B5EF4-FFF2-40B4-BE49-F238E27FC236}">
                  <a16:creationId xmlns:a16="http://schemas.microsoft.com/office/drawing/2014/main" id="{F1947FFA-FBB0-B2D0-93B1-A0FFBEB31C64}"/>
                </a:ext>
              </a:extLst>
            </p:cNvPr>
            <p:cNvSpPr txBox="1"/>
            <p:nvPr/>
          </p:nvSpPr>
          <p:spPr>
            <a:xfrm>
              <a:off x="4209656" y="1971069"/>
              <a:ext cx="1470665" cy="646331"/>
            </a:xfrm>
            <a:prstGeom prst="rect">
              <a:avLst/>
            </a:prstGeom>
            <a:noFill/>
          </p:spPr>
          <p:txBody>
            <a:bodyPr wrap="square" rtlCol="0">
              <a:spAutoFit/>
            </a:bodyPr>
            <a:lstStyle/>
            <a:p>
              <a:r>
                <a:rPr lang="en-US" dirty="0">
                  <a:solidFill>
                    <a:prstClr val="black"/>
                  </a:solidFill>
                  <a:latin typeface="Calibri"/>
                </a:rPr>
                <a:t>Whiteness = oppression</a:t>
              </a:r>
            </a:p>
          </p:txBody>
        </p:sp>
        <p:cxnSp>
          <p:nvCxnSpPr>
            <p:cNvPr id="12" name="Straight Arrow Connector 11">
              <a:extLst>
                <a:ext uri="{FF2B5EF4-FFF2-40B4-BE49-F238E27FC236}">
                  <a16:creationId xmlns:a16="http://schemas.microsoft.com/office/drawing/2014/main" id="{2797D24F-DF51-5BA0-EF2E-5295206EDBD6}"/>
                </a:ext>
              </a:extLst>
            </p:cNvPr>
            <p:cNvCxnSpPr>
              <a:cxnSpLocks/>
            </p:cNvCxnSpPr>
            <p:nvPr/>
          </p:nvCxnSpPr>
          <p:spPr>
            <a:xfrm>
              <a:off x="4793998" y="2644978"/>
              <a:ext cx="0" cy="1039577"/>
            </a:xfrm>
            <a:prstGeom prst="straightConnector1">
              <a:avLst/>
            </a:prstGeom>
            <a:ln w="57150">
              <a:solidFill>
                <a:srgbClr val="253C87"/>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E0C66581-432A-F69F-99F9-3CA96B6CE002}"/>
              </a:ext>
            </a:extLst>
          </p:cNvPr>
          <p:cNvGrpSpPr/>
          <p:nvPr/>
        </p:nvGrpSpPr>
        <p:grpSpPr>
          <a:xfrm>
            <a:off x="6067706" y="2550076"/>
            <a:ext cx="1842184" cy="1651122"/>
            <a:chOff x="4919629" y="2550076"/>
            <a:chExt cx="1842184" cy="1651122"/>
          </a:xfrm>
        </p:grpSpPr>
        <p:sp>
          <p:nvSpPr>
            <p:cNvPr id="7" name="TextBox 6">
              <a:extLst>
                <a:ext uri="{FF2B5EF4-FFF2-40B4-BE49-F238E27FC236}">
                  <a16:creationId xmlns:a16="http://schemas.microsoft.com/office/drawing/2014/main" id="{638B05E7-E965-C4D7-3E78-3F1F66AAF39A}"/>
                </a:ext>
              </a:extLst>
            </p:cNvPr>
            <p:cNvSpPr txBox="1"/>
            <p:nvPr/>
          </p:nvSpPr>
          <p:spPr>
            <a:xfrm>
              <a:off x="4919629" y="2550076"/>
              <a:ext cx="1842184" cy="646331"/>
            </a:xfrm>
            <a:prstGeom prst="rect">
              <a:avLst/>
            </a:prstGeom>
            <a:noFill/>
          </p:spPr>
          <p:txBody>
            <a:bodyPr wrap="square" rtlCol="0">
              <a:spAutoFit/>
            </a:bodyPr>
            <a:lstStyle/>
            <a:p>
              <a:r>
                <a:rPr lang="en-US" dirty="0">
                  <a:solidFill>
                    <a:prstClr val="black"/>
                  </a:solidFill>
                  <a:latin typeface="Calibri"/>
                </a:rPr>
                <a:t>Gender roles = oppression</a:t>
              </a:r>
            </a:p>
          </p:txBody>
        </p:sp>
        <p:cxnSp>
          <p:nvCxnSpPr>
            <p:cNvPr id="13" name="Straight Arrow Connector 12">
              <a:extLst>
                <a:ext uri="{FF2B5EF4-FFF2-40B4-BE49-F238E27FC236}">
                  <a16:creationId xmlns:a16="http://schemas.microsoft.com/office/drawing/2014/main" id="{41B6C1C7-174F-3956-E1BE-EFE473482B3D}"/>
                </a:ext>
              </a:extLst>
            </p:cNvPr>
            <p:cNvCxnSpPr>
              <a:cxnSpLocks/>
            </p:cNvCxnSpPr>
            <p:nvPr/>
          </p:nvCxnSpPr>
          <p:spPr>
            <a:xfrm>
              <a:off x="5592037" y="3202447"/>
              <a:ext cx="0" cy="998751"/>
            </a:xfrm>
            <a:prstGeom prst="straightConnector1">
              <a:avLst/>
            </a:prstGeom>
            <a:ln w="57150">
              <a:solidFill>
                <a:srgbClr val="253C87"/>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8350536A-4977-833B-716E-EF104917F4F2}"/>
              </a:ext>
            </a:extLst>
          </p:cNvPr>
          <p:cNvGrpSpPr/>
          <p:nvPr/>
        </p:nvGrpSpPr>
        <p:grpSpPr>
          <a:xfrm>
            <a:off x="7180928" y="3285666"/>
            <a:ext cx="1687410" cy="1525958"/>
            <a:chOff x="5716443" y="3285666"/>
            <a:chExt cx="1687410" cy="1525958"/>
          </a:xfrm>
        </p:grpSpPr>
        <p:sp>
          <p:nvSpPr>
            <p:cNvPr id="8" name="TextBox 7">
              <a:extLst>
                <a:ext uri="{FF2B5EF4-FFF2-40B4-BE49-F238E27FC236}">
                  <a16:creationId xmlns:a16="http://schemas.microsoft.com/office/drawing/2014/main" id="{9A06093C-86BC-E470-C8C7-F39A955353D9}"/>
                </a:ext>
              </a:extLst>
            </p:cNvPr>
            <p:cNvSpPr txBox="1"/>
            <p:nvPr/>
          </p:nvSpPr>
          <p:spPr>
            <a:xfrm>
              <a:off x="5716443" y="3285666"/>
              <a:ext cx="1687410" cy="646331"/>
            </a:xfrm>
            <a:prstGeom prst="rect">
              <a:avLst/>
            </a:prstGeom>
            <a:noFill/>
          </p:spPr>
          <p:txBody>
            <a:bodyPr wrap="square" rtlCol="0">
              <a:spAutoFit/>
            </a:bodyPr>
            <a:lstStyle/>
            <a:p>
              <a:r>
                <a:rPr lang="en-US" dirty="0">
                  <a:solidFill>
                    <a:prstClr val="black"/>
                  </a:solidFill>
                  <a:latin typeface="Calibri"/>
                </a:rPr>
                <a:t>Heterosexism = oppression</a:t>
              </a:r>
            </a:p>
          </p:txBody>
        </p:sp>
        <p:cxnSp>
          <p:nvCxnSpPr>
            <p:cNvPr id="14" name="Straight Arrow Connector 13">
              <a:extLst>
                <a:ext uri="{FF2B5EF4-FFF2-40B4-BE49-F238E27FC236}">
                  <a16:creationId xmlns:a16="http://schemas.microsoft.com/office/drawing/2014/main" id="{09840B7E-D53F-DC22-9FF3-0F1D5C7E129E}"/>
                </a:ext>
              </a:extLst>
            </p:cNvPr>
            <p:cNvCxnSpPr>
              <a:cxnSpLocks/>
            </p:cNvCxnSpPr>
            <p:nvPr/>
          </p:nvCxnSpPr>
          <p:spPr>
            <a:xfrm>
              <a:off x="6489020" y="4013351"/>
              <a:ext cx="0" cy="798273"/>
            </a:xfrm>
            <a:prstGeom prst="straightConnector1">
              <a:avLst/>
            </a:prstGeom>
            <a:ln w="57150">
              <a:solidFill>
                <a:srgbClr val="253C87"/>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C71D6419-BECA-C8D3-4770-29A98AB62FF0}"/>
              </a:ext>
            </a:extLst>
          </p:cNvPr>
          <p:cNvGrpSpPr/>
          <p:nvPr/>
        </p:nvGrpSpPr>
        <p:grpSpPr>
          <a:xfrm>
            <a:off x="8368560" y="3783683"/>
            <a:ext cx="1894897" cy="1510325"/>
            <a:chOff x="6668073" y="3879399"/>
            <a:chExt cx="1894897" cy="1510325"/>
          </a:xfrm>
        </p:grpSpPr>
        <p:sp>
          <p:nvSpPr>
            <p:cNvPr id="9" name="TextBox 8">
              <a:extLst>
                <a:ext uri="{FF2B5EF4-FFF2-40B4-BE49-F238E27FC236}">
                  <a16:creationId xmlns:a16="http://schemas.microsoft.com/office/drawing/2014/main" id="{0B7267F4-A688-1F18-582F-CF223B017462}"/>
                </a:ext>
              </a:extLst>
            </p:cNvPr>
            <p:cNvSpPr txBox="1"/>
            <p:nvPr/>
          </p:nvSpPr>
          <p:spPr>
            <a:xfrm>
              <a:off x="6668073" y="3879399"/>
              <a:ext cx="1894897" cy="646331"/>
            </a:xfrm>
            <a:prstGeom prst="rect">
              <a:avLst/>
            </a:prstGeom>
            <a:noFill/>
          </p:spPr>
          <p:txBody>
            <a:bodyPr wrap="square" rtlCol="0">
              <a:spAutoFit/>
            </a:bodyPr>
            <a:lstStyle/>
            <a:p>
              <a:r>
                <a:rPr lang="en-US" dirty="0" err="1">
                  <a:solidFill>
                    <a:prstClr val="black"/>
                  </a:solidFill>
                  <a:latin typeface="Calibri"/>
                </a:rPr>
                <a:t>Cisgenderism</a:t>
              </a:r>
              <a:r>
                <a:rPr lang="en-US" dirty="0">
                  <a:solidFill>
                    <a:prstClr val="black"/>
                  </a:solidFill>
                  <a:latin typeface="Calibri"/>
                </a:rPr>
                <a:t> = oppression</a:t>
              </a:r>
            </a:p>
          </p:txBody>
        </p:sp>
        <p:cxnSp>
          <p:nvCxnSpPr>
            <p:cNvPr id="15" name="Straight Arrow Connector 14">
              <a:extLst>
                <a:ext uri="{FF2B5EF4-FFF2-40B4-BE49-F238E27FC236}">
                  <a16:creationId xmlns:a16="http://schemas.microsoft.com/office/drawing/2014/main" id="{F7DFBC1C-69E7-2C4D-2D5F-A1CCB756B7D0}"/>
                </a:ext>
              </a:extLst>
            </p:cNvPr>
            <p:cNvCxnSpPr>
              <a:cxnSpLocks/>
            </p:cNvCxnSpPr>
            <p:nvPr/>
          </p:nvCxnSpPr>
          <p:spPr>
            <a:xfrm>
              <a:off x="7394330" y="4525730"/>
              <a:ext cx="0" cy="863994"/>
            </a:xfrm>
            <a:prstGeom prst="straightConnector1">
              <a:avLst/>
            </a:prstGeom>
            <a:ln w="57150">
              <a:solidFill>
                <a:srgbClr val="253C87"/>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4" name="Group 23">
            <a:extLst>
              <a:ext uri="{FF2B5EF4-FFF2-40B4-BE49-F238E27FC236}">
                <a16:creationId xmlns:a16="http://schemas.microsoft.com/office/drawing/2014/main" id="{7FA38192-DE4D-8C75-818A-317DB6E7C064}"/>
              </a:ext>
            </a:extLst>
          </p:cNvPr>
          <p:cNvGrpSpPr/>
          <p:nvPr/>
        </p:nvGrpSpPr>
        <p:grpSpPr>
          <a:xfrm>
            <a:off x="9678497" y="4712455"/>
            <a:ext cx="1231849" cy="1220252"/>
            <a:chOff x="7615522" y="4712455"/>
            <a:chExt cx="1231849" cy="1220252"/>
          </a:xfrm>
        </p:grpSpPr>
        <p:sp>
          <p:nvSpPr>
            <p:cNvPr id="10" name="TextBox 9">
              <a:extLst>
                <a:ext uri="{FF2B5EF4-FFF2-40B4-BE49-F238E27FC236}">
                  <a16:creationId xmlns:a16="http://schemas.microsoft.com/office/drawing/2014/main" id="{6FE55CAB-564E-CDE1-54AF-0154A2D286D2}"/>
                </a:ext>
              </a:extLst>
            </p:cNvPr>
            <p:cNvSpPr txBox="1"/>
            <p:nvPr/>
          </p:nvSpPr>
          <p:spPr>
            <a:xfrm>
              <a:off x="7615522" y="4712455"/>
              <a:ext cx="1231849" cy="646331"/>
            </a:xfrm>
            <a:prstGeom prst="rect">
              <a:avLst/>
            </a:prstGeom>
            <a:noFill/>
          </p:spPr>
          <p:txBody>
            <a:bodyPr wrap="square" rtlCol="0">
              <a:spAutoFit/>
            </a:bodyPr>
            <a:lstStyle/>
            <a:p>
              <a:r>
                <a:rPr lang="en-US" dirty="0">
                  <a:solidFill>
                    <a:prstClr val="black"/>
                  </a:solidFill>
                  <a:latin typeface="Calibri"/>
                </a:rPr>
                <a:t>Adultism = oppression</a:t>
              </a:r>
            </a:p>
          </p:txBody>
        </p:sp>
        <p:cxnSp>
          <p:nvCxnSpPr>
            <p:cNvPr id="16" name="Straight Arrow Connector 15">
              <a:extLst>
                <a:ext uri="{FF2B5EF4-FFF2-40B4-BE49-F238E27FC236}">
                  <a16:creationId xmlns:a16="http://schemas.microsoft.com/office/drawing/2014/main" id="{DD62BE8E-B4F7-9712-01FB-48F271C9DDD0}"/>
                </a:ext>
              </a:extLst>
            </p:cNvPr>
            <p:cNvCxnSpPr>
              <a:cxnSpLocks/>
            </p:cNvCxnSpPr>
            <p:nvPr/>
          </p:nvCxnSpPr>
          <p:spPr>
            <a:xfrm>
              <a:off x="8150135" y="5389724"/>
              <a:ext cx="0" cy="542983"/>
            </a:xfrm>
            <a:prstGeom prst="straightConnector1">
              <a:avLst/>
            </a:prstGeom>
            <a:ln w="57150">
              <a:solidFill>
                <a:srgbClr val="253C87"/>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7" name="Straight Arrow Connector 16">
            <a:extLst>
              <a:ext uri="{FF2B5EF4-FFF2-40B4-BE49-F238E27FC236}">
                <a16:creationId xmlns:a16="http://schemas.microsoft.com/office/drawing/2014/main" id="{22AA42D1-E8EB-81BD-26FA-F774E3882F84}"/>
              </a:ext>
            </a:extLst>
          </p:cNvPr>
          <p:cNvCxnSpPr>
            <a:cxnSpLocks/>
          </p:cNvCxnSpPr>
          <p:nvPr/>
        </p:nvCxnSpPr>
        <p:spPr>
          <a:xfrm>
            <a:off x="2424533" y="2644978"/>
            <a:ext cx="0" cy="251426"/>
          </a:xfrm>
          <a:prstGeom prst="straightConnector1">
            <a:avLst/>
          </a:prstGeom>
          <a:ln w="57150">
            <a:solidFill>
              <a:schemeClr val="accent6">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grpSp>
        <p:nvGrpSpPr>
          <p:cNvPr id="30" name="Group 29">
            <a:extLst>
              <a:ext uri="{FF2B5EF4-FFF2-40B4-BE49-F238E27FC236}">
                <a16:creationId xmlns:a16="http://schemas.microsoft.com/office/drawing/2014/main" id="{11474416-A30D-EF15-43BA-3127C9EE1667}"/>
              </a:ext>
            </a:extLst>
          </p:cNvPr>
          <p:cNvGrpSpPr/>
          <p:nvPr/>
        </p:nvGrpSpPr>
        <p:grpSpPr>
          <a:xfrm>
            <a:off x="3771565" y="1468657"/>
            <a:ext cx="1598286" cy="1610213"/>
            <a:chOff x="3771565" y="1468657"/>
            <a:chExt cx="1598286" cy="1610213"/>
          </a:xfrm>
        </p:grpSpPr>
        <p:cxnSp>
          <p:nvCxnSpPr>
            <p:cNvPr id="11" name="Straight Arrow Connector 10">
              <a:extLst>
                <a:ext uri="{FF2B5EF4-FFF2-40B4-BE49-F238E27FC236}">
                  <a16:creationId xmlns:a16="http://schemas.microsoft.com/office/drawing/2014/main" id="{EFFAE318-4A63-1982-9CEE-C4BCA1944539}"/>
                </a:ext>
              </a:extLst>
            </p:cNvPr>
            <p:cNvCxnSpPr>
              <a:cxnSpLocks/>
            </p:cNvCxnSpPr>
            <p:nvPr/>
          </p:nvCxnSpPr>
          <p:spPr>
            <a:xfrm>
              <a:off x="4497957" y="2437596"/>
              <a:ext cx="0" cy="641274"/>
            </a:xfrm>
            <a:prstGeom prst="straightConnector1">
              <a:avLst/>
            </a:prstGeom>
            <a:ln w="57150">
              <a:solidFill>
                <a:srgbClr val="253C87"/>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BAF0247D-BACF-EE5F-9836-749A8A734B78}"/>
                </a:ext>
              </a:extLst>
            </p:cNvPr>
            <p:cNvSpPr txBox="1"/>
            <p:nvPr/>
          </p:nvSpPr>
          <p:spPr>
            <a:xfrm>
              <a:off x="3771565" y="1468657"/>
              <a:ext cx="1598286" cy="923330"/>
            </a:xfrm>
            <a:prstGeom prst="rect">
              <a:avLst/>
            </a:prstGeom>
            <a:noFill/>
            <a:ln>
              <a:noFill/>
            </a:ln>
          </p:spPr>
          <p:txBody>
            <a:bodyPr wrap="square" rtlCol="0">
              <a:spAutoFit/>
            </a:bodyPr>
            <a:lstStyle/>
            <a:p>
              <a:r>
                <a:rPr lang="en-US" dirty="0">
                  <a:solidFill>
                    <a:prstClr val="black"/>
                  </a:solidFill>
                  <a:latin typeface="Calibri"/>
                </a:rPr>
                <a:t>Oppression = Hegemonic norms</a:t>
              </a:r>
            </a:p>
          </p:txBody>
        </p:sp>
      </p:grpSp>
    </p:spTree>
    <p:extLst>
      <p:ext uri="{BB962C8B-B14F-4D97-AF65-F5344CB8AC3E}">
        <p14:creationId xmlns:p14="http://schemas.microsoft.com/office/powerpoint/2010/main" val="7144660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DB197-B972-EACD-36E5-A7A906ED81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90E7E4-519F-475C-9129-E7BBF873771A}"/>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2CD5CE9F-AD12-E66A-C173-09BFE699A3BF}"/>
              </a:ext>
            </a:extLst>
          </p:cNvPr>
          <p:cNvSpPr>
            <a:spLocks noGrp="1"/>
          </p:cNvSpPr>
          <p:nvPr>
            <p:ph idx="1"/>
          </p:nvPr>
        </p:nvSpPr>
        <p:spPr/>
        <p:txBody>
          <a:bodyPr>
            <a:normAutofit fontScale="92500" lnSpcReduction="20000"/>
          </a:bodyPr>
          <a:lstStyle/>
          <a:p>
            <a:r>
              <a:rPr lang="en-US" dirty="0"/>
              <a:t>Contemporary Critical Theory</a:t>
            </a:r>
          </a:p>
          <a:p>
            <a:pPr lvl="1"/>
            <a:r>
              <a:rPr lang="en-US" dirty="0"/>
              <a:t>Social Binary</a:t>
            </a:r>
          </a:p>
          <a:p>
            <a:pPr lvl="1"/>
            <a:r>
              <a:rPr lang="en-US" dirty="0"/>
              <a:t>Hegemonic Power</a:t>
            </a:r>
          </a:p>
          <a:p>
            <a:pPr lvl="1"/>
            <a:r>
              <a:rPr lang="en-US" dirty="0"/>
              <a:t>Lived Experience</a:t>
            </a:r>
          </a:p>
          <a:p>
            <a:pPr lvl="1"/>
            <a:r>
              <a:rPr lang="en-US" dirty="0"/>
              <a:t>Social Justice</a:t>
            </a:r>
          </a:p>
          <a:p>
            <a:r>
              <a:rPr lang="en-US" dirty="0"/>
              <a:t>Contemporary Critical Theory vs. Christianity</a:t>
            </a:r>
          </a:p>
          <a:p>
            <a:pPr lvl="1"/>
            <a:r>
              <a:rPr lang="en-US" dirty="0"/>
              <a:t>A False Worldview</a:t>
            </a:r>
          </a:p>
          <a:p>
            <a:pPr lvl="1"/>
            <a:r>
              <a:rPr lang="en-US" dirty="0"/>
              <a:t>A False Understanding of Oppression</a:t>
            </a:r>
          </a:p>
          <a:p>
            <a:pPr lvl="1"/>
            <a:r>
              <a:rPr lang="en-US" dirty="0"/>
              <a:t>A False Identity</a:t>
            </a:r>
          </a:p>
          <a:p>
            <a:pPr lvl="1"/>
            <a:r>
              <a:rPr lang="en-US" dirty="0"/>
              <a:t>A False Epistemology</a:t>
            </a:r>
          </a:p>
          <a:p>
            <a:pPr lvl="1"/>
            <a:r>
              <a:rPr lang="en-US" dirty="0"/>
              <a:t>A False Salvation</a:t>
            </a:r>
          </a:p>
          <a:p>
            <a:pPr lvl="1"/>
            <a:r>
              <a:rPr lang="en-US" dirty="0"/>
              <a:t>Pro-life Implications</a:t>
            </a:r>
          </a:p>
          <a:p>
            <a:r>
              <a:rPr lang="en-US" dirty="0"/>
              <a:t>Conclusions</a:t>
            </a:r>
          </a:p>
        </p:txBody>
      </p:sp>
      <p:sp>
        <p:nvSpPr>
          <p:cNvPr id="9" name="Rectangle 8">
            <a:extLst>
              <a:ext uri="{FF2B5EF4-FFF2-40B4-BE49-F238E27FC236}">
                <a16:creationId xmlns:a16="http://schemas.microsoft.com/office/drawing/2014/main" id="{EF89F65A-3ED6-D3E4-8348-A4102E5CC0EC}"/>
              </a:ext>
            </a:extLst>
          </p:cNvPr>
          <p:cNvSpPr/>
          <p:nvPr/>
        </p:nvSpPr>
        <p:spPr>
          <a:xfrm>
            <a:off x="572655" y="4324172"/>
            <a:ext cx="8616296" cy="32435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71416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Adversarial identities</a:t>
            </a:r>
          </a:p>
        </p:txBody>
      </p:sp>
      <p:grpSp>
        <p:nvGrpSpPr>
          <p:cNvPr id="6" name="Group 5">
            <a:extLst>
              <a:ext uri="{FF2B5EF4-FFF2-40B4-BE49-F238E27FC236}">
                <a16:creationId xmlns:a16="http://schemas.microsoft.com/office/drawing/2014/main" id="{374D5CE4-D99F-8DFE-AB55-7063DCBB3C36}"/>
              </a:ext>
            </a:extLst>
          </p:cNvPr>
          <p:cNvGrpSpPr/>
          <p:nvPr/>
        </p:nvGrpSpPr>
        <p:grpSpPr>
          <a:xfrm>
            <a:off x="838200" y="1842936"/>
            <a:ext cx="8047182" cy="4873436"/>
            <a:chOff x="2565671" y="2249336"/>
            <a:chExt cx="7218001" cy="4371278"/>
          </a:xfrm>
        </p:grpSpPr>
        <p:grpSp>
          <p:nvGrpSpPr>
            <p:cNvPr id="5" name="Group 4">
              <a:extLst>
                <a:ext uri="{FF2B5EF4-FFF2-40B4-BE49-F238E27FC236}">
                  <a16:creationId xmlns:a16="http://schemas.microsoft.com/office/drawing/2014/main" id="{1E1E5FC6-D88C-ED87-906E-D9A462DB601E}"/>
                </a:ext>
              </a:extLst>
            </p:cNvPr>
            <p:cNvGrpSpPr/>
            <p:nvPr/>
          </p:nvGrpSpPr>
          <p:grpSpPr>
            <a:xfrm>
              <a:off x="2565671" y="2249336"/>
              <a:ext cx="7212108" cy="980769"/>
              <a:chOff x="2565671" y="2249336"/>
              <a:chExt cx="7212108" cy="980769"/>
            </a:xfrm>
          </p:grpSpPr>
          <p:sp>
            <p:nvSpPr>
              <p:cNvPr id="35" name="Freeform 34"/>
              <p:cNvSpPr/>
              <p:nvPr/>
            </p:nvSpPr>
            <p:spPr>
              <a:xfrm>
                <a:off x="5863005" y="2249336"/>
                <a:ext cx="297097" cy="979211"/>
              </a:xfrm>
              <a:custGeom>
                <a:avLst/>
                <a:gdLst>
                  <a:gd name="connsiteX0" fmla="*/ 633047 w 633047"/>
                  <a:gd name="connsiteY0" fmla="*/ 0 h 1863969"/>
                  <a:gd name="connsiteX1" fmla="*/ 52754 w 633047"/>
                  <a:gd name="connsiteY1" fmla="*/ 509954 h 1863969"/>
                  <a:gd name="connsiteX2" fmla="*/ 193431 w 633047"/>
                  <a:gd name="connsiteY2" fmla="*/ 1582616 h 1863969"/>
                  <a:gd name="connsiteX3" fmla="*/ 0 w 633047"/>
                  <a:gd name="connsiteY3" fmla="*/ 1863969 h 1863969"/>
                  <a:gd name="connsiteX0" fmla="*/ 439616 w 439616"/>
                  <a:gd name="connsiteY0" fmla="*/ 0 h 1740876"/>
                  <a:gd name="connsiteX1" fmla="*/ 52754 w 439616"/>
                  <a:gd name="connsiteY1" fmla="*/ 386861 h 1740876"/>
                  <a:gd name="connsiteX2" fmla="*/ 193431 w 439616"/>
                  <a:gd name="connsiteY2" fmla="*/ 1459523 h 1740876"/>
                  <a:gd name="connsiteX3" fmla="*/ 0 w 439616"/>
                  <a:gd name="connsiteY3" fmla="*/ 1740876 h 1740876"/>
                </a:gdLst>
                <a:ahLst/>
                <a:cxnLst>
                  <a:cxn ang="0">
                    <a:pos x="connsiteX0" y="connsiteY0"/>
                  </a:cxn>
                  <a:cxn ang="0">
                    <a:pos x="connsiteX1" y="connsiteY1"/>
                  </a:cxn>
                  <a:cxn ang="0">
                    <a:pos x="connsiteX2" y="connsiteY2"/>
                  </a:cxn>
                  <a:cxn ang="0">
                    <a:pos x="connsiteX3" y="connsiteY3"/>
                  </a:cxn>
                </a:cxnLst>
                <a:rect l="l" t="t" r="r" b="b"/>
                <a:pathLst>
                  <a:path w="439616" h="1740876">
                    <a:moveTo>
                      <a:pt x="439616" y="0"/>
                    </a:moveTo>
                    <a:lnTo>
                      <a:pt x="52754" y="386861"/>
                    </a:lnTo>
                    <a:lnTo>
                      <a:pt x="193431" y="1459523"/>
                    </a:lnTo>
                    <a:lnTo>
                      <a:pt x="0" y="1740876"/>
                    </a:ln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36" name="Group 35"/>
              <p:cNvGrpSpPr/>
              <p:nvPr/>
            </p:nvGrpSpPr>
            <p:grpSpPr>
              <a:xfrm>
                <a:off x="2565671" y="2255952"/>
                <a:ext cx="2952318" cy="972594"/>
                <a:chOff x="1485619" y="2402204"/>
                <a:chExt cx="2508369" cy="826342"/>
              </a:xfrm>
            </p:grpSpPr>
            <p:pic>
              <p:nvPicPr>
                <p:cNvPr id="37" name="Picture 36"/>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585918" y="2402204"/>
                  <a:ext cx="408070" cy="826342"/>
                </a:xfrm>
                <a:prstGeom prst="rect">
                  <a:avLst/>
                </a:prstGeom>
              </p:spPr>
            </p:pic>
            <p:pic>
              <p:nvPicPr>
                <p:cNvPr id="38" name="Picture 37"/>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280466" y="2402204"/>
                  <a:ext cx="408070" cy="826342"/>
                </a:xfrm>
                <a:prstGeom prst="rect">
                  <a:avLst/>
                </a:prstGeom>
              </p:spPr>
            </p:pic>
            <p:pic>
              <p:nvPicPr>
                <p:cNvPr id="39" name="Picture 38"/>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993450" y="2402204"/>
                  <a:ext cx="408070" cy="826342"/>
                </a:xfrm>
                <a:prstGeom prst="rect">
                  <a:avLst/>
                </a:prstGeom>
              </p:spPr>
            </p:pic>
            <p:pic>
              <p:nvPicPr>
                <p:cNvPr id="40" name="Picture 39"/>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687999" y="2402204"/>
                  <a:ext cx="408070" cy="826342"/>
                </a:xfrm>
                <a:prstGeom prst="rect">
                  <a:avLst/>
                </a:prstGeom>
              </p:spPr>
            </p:pic>
            <p:pic>
              <p:nvPicPr>
                <p:cNvPr id="41" name="Picture 40"/>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383538" y="2402204"/>
                  <a:ext cx="408070" cy="826342"/>
                </a:xfrm>
                <a:prstGeom prst="rect">
                  <a:avLst/>
                </a:prstGeom>
              </p:spPr>
            </p:pic>
            <p:pic>
              <p:nvPicPr>
                <p:cNvPr id="42" name="Picture 41"/>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078087" y="2402204"/>
                  <a:ext cx="408070" cy="826342"/>
                </a:xfrm>
                <a:prstGeom prst="rect">
                  <a:avLst/>
                </a:prstGeom>
              </p:spPr>
            </p:pic>
            <p:pic>
              <p:nvPicPr>
                <p:cNvPr id="43" name="Picture 42"/>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791071" y="2402204"/>
                  <a:ext cx="408070" cy="826342"/>
                </a:xfrm>
                <a:prstGeom prst="rect">
                  <a:avLst/>
                </a:prstGeom>
              </p:spPr>
            </p:pic>
            <p:pic>
              <p:nvPicPr>
                <p:cNvPr id="44" name="Picture 43"/>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485619" y="2402204"/>
                  <a:ext cx="408070" cy="826342"/>
                </a:xfrm>
                <a:prstGeom prst="rect">
                  <a:avLst/>
                </a:prstGeom>
              </p:spPr>
            </p:pic>
          </p:grpSp>
          <p:grpSp>
            <p:nvGrpSpPr>
              <p:cNvPr id="45" name="Group 44"/>
              <p:cNvGrpSpPr/>
              <p:nvPr/>
            </p:nvGrpSpPr>
            <p:grpSpPr>
              <a:xfrm>
                <a:off x="6372978" y="2250895"/>
                <a:ext cx="3404801" cy="979210"/>
                <a:chOff x="5013734" y="2402203"/>
                <a:chExt cx="3026957" cy="827901"/>
              </a:xfrm>
            </p:grpSpPr>
            <p:pic>
              <p:nvPicPr>
                <p:cNvPr id="46" name="Picture 45"/>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013734" y="2402203"/>
                  <a:ext cx="496971" cy="827901"/>
                </a:xfrm>
                <a:prstGeom prst="rect">
                  <a:avLst/>
                </a:prstGeom>
              </p:spPr>
            </p:pic>
            <p:pic>
              <p:nvPicPr>
                <p:cNvPr id="47" name="Picture 46"/>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375161" y="2402203"/>
                  <a:ext cx="496971" cy="827901"/>
                </a:xfrm>
                <a:prstGeom prst="rect">
                  <a:avLst/>
                </a:prstGeom>
              </p:spPr>
            </p:pic>
            <p:pic>
              <p:nvPicPr>
                <p:cNvPr id="48" name="Picture 47"/>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736587" y="2402203"/>
                  <a:ext cx="496971" cy="827901"/>
                </a:xfrm>
                <a:prstGeom prst="rect">
                  <a:avLst/>
                </a:prstGeom>
              </p:spPr>
            </p:pic>
            <p:pic>
              <p:nvPicPr>
                <p:cNvPr id="49" name="Picture 48"/>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098014" y="2402203"/>
                  <a:ext cx="496971" cy="827901"/>
                </a:xfrm>
                <a:prstGeom prst="rect">
                  <a:avLst/>
                </a:prstGeom>
              </p:spPr>
            </p:pic>
            <p:pic>
              <p:nvPicPr>
                <p:cNvPr id="50" name="Picture 49"/>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459440" y="2402203"/>
                  <a:ext cx="496971" cy="827901"/>
                </a:xfrm>
                <a:prstGeom prst="rect">
                  <a:avLst/>
                </a:prstGeom>
              </p:spPr>
            </p:pic>
            <p:pic>
              <p:nvPicPr>
                <p:cNvPr id="51" name="Picture 50"/>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820867" y="2402203"/>
                  <a:ext cx="496971" cy="827901"/>
                </a:xfrm>
                <a:prstGeom prst="rect">
                  <a:avLst/>
                </a:prstGeom>
              </p:spPr>
            </p:pic>
            <p:pic>
              <p:nvPicPr>
                <p:cNvPr id="52" name="Picture 51"/>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7182293" y="2402203"/>
                  <a:ext cx="496971" cy="827901"/>
                </a:xfrm>
                <a:prstGeom prst="rect">
                  <a:avLst/>
                </a:prstGeom>
              </p:spPr>
            </p:pic>
            <p:pic>
              <p:nvPicPr>
                <p:cNvPr id="53" name="Picture 52"/>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7543720" y="2402203"/>
                  <a:ext cx="496971" cy="827901"/>
                </a:xfrm>
                <a:prstGeom prst="rect">
                  <a:avLst/>
                </a:prstGeom>
              </p:spPr>
            </p:pic>
          </p:grpSp>
        </p:grpSp>
        <p:sp>
          <p:nvSpPr>
            <p:cNvPr id="3" name="TextBox 2">
              <a:extLst>
                <a:ext uri="{FF2B5EF4-FFF2-40B4-BE49-F238E27FC236}">
                  <a16:creationId xmlns:a16="http://schemas.microsoft.com/office/drawing/2014/main" id="{643314F7-A651-6B01-94A1-25F712A40630}"/>
                </a:ext>
              </a:extLst>
            </p:cNvPr>
            <p:cNvSpPr txBox="1"/>
            <p:nvPr/>
          </p:nvSpPr>
          <p:spPr>
            <a:xfrm>
              <a:off x="2565672" y="3445886"/>
              <a:ext cx="1879819" cy="3174728"/>
            </a:xfrm>
            <a:prstGeom prst="rect">
              <a:avLst/>
            </a:prstGeom>
            <a:noFill/>
          </p:spPr>
          <p:txBody>
            <a:bodyPr wrap="none" rtlCol="0">
              <a:spAutoFit/>
            </a:bodyPr>
            <a:lstStyle/>
            <a:p>
              <a:r>
                <a:rPr lang="en-US" sz="2800" dirty="0"/>
                <a:t>White</a:t>
              </a:r>
            </a:p>
            <a:p>
              <a:r>
                <a:rPr lang="en-US" sz="2800" dirty="0"/>
                <a:t>Male</a:t>
              </a:r>
            </a:p>
            <a:p>
              <a:r>
                <a:rPr lang="en-US" sz="2800" dirty="0"/>
                <a:t>Rich</a:t>
              </a:r>
            </a:p>
            <a:p>
              <a:r>
                <a:rPr lang="en-US" sz="2800" dirty="0"/>
                <a:t>Heterosexual</a:t>
              </a:r>
            </a:p>
            <a:p>
              <a:r>
                <a:rPr lang="en-US" sz="2800" dirty="0"/>
                <a:t>Cisgender</a:t>
              </a:r>
            </a:p>
            <a:p>
              <a:r>
                <a:rPr lang="en-US" sz="2800" dirty="0"/>
                <a:t>Christian</a:t>
              </a:r>
            </a:p>
            <a:p>
              <a:r>
                <a:rPr lang="en-US" sz="2800" dirty="0"/>
                <a:t>Able-bodied</a:t>
              </a:r>
            </a:p>
            <a:p>
              <a:endParaRPr lang="en-US" sz="2800" dirty="0"/>
            </a:p>
          </p:txBody>
        </p:sp>
        <p:sp>
          <p:nvSpPr>
            <p:cNvPr id="4" name="TextBox 3">
              <a:extLst>
                <a:ext uri="{FF2B5EF4-FFF2-40B4-BE49-F238E27FC236}">
                  <a16:creationId xmlns:a16="http://schemas.microsoft.com/office/drawing/2014/main" id="{D752CAA6-1458-0C3E-99C5-0CFC35A4AE6A}"/>
                </a:ext>
              </a:extLst>
            </p:cNvPr>
            <p:cNvSpPr txBox="1"/>
            <p:nvPr/>
          </p:nvSpPr>
          <p:spPr>
            <a:xfrm>
              <a:off x="7817123" y="3445886"/>
              <a:ext cx="1966549" cy="3174728"/>
            </a:xfrm>
            <a:prstGeom prst="rect">
              <a:avLst/>
            </a:prstGeom>
            <a:noFill/>
          </p:spPr>
          <p:txBody>
            <a:bodyPr wrap="none" rtlCol="0">
              <a:spAutoFit/>
            </a:bodyPr>
            <a:lstStyle/>
            <a:p>
              <a:pPr algn="r"/>
              <a:r>
                <a:rPr lang="en-US" sz="2800" dirty="0"/>
                <a:t>Non-white</a:t>
              </a:r>
            </a:p>
            <a:p>
              <a:pPr algn="r"/>
              <a:r>
                <a:rPr lang="en-US" sz="2800" dirty="0"/>
                <a:t>Female</a:t>
              </a:r>
            </a:p>
            <a:p>
              <a:pPr algn="r"/>
              <a:r>
                <a:rPr lang="en-US" sz="2800" dirty="0"/>
                <a:t>Poor</a:t>
              </a:r>
            </a:p>
            <a:p>
              <a:pPr algn="r"/>
              <a:r>
                <a:rPr lang="en-US" sz="2800" dirty="0"/>
                <a:t>Homosexual</a:t>
              </a:r>
            </a:p>
            <a:p>
              <a:pPr algn="r"/>
              <a:r>
                <a:rPr lang="en-US" sz="2800" dirty="0"/>
                <a:t>Transgender</a:t>
              </a:r>
            </a:p>
            <a:p>
              <a:pPr algn="r"/>
              <a:r>
                <a:rPr lang="en-US" sz="2800" dirty="0"/>
                <a:t>Non-Christian</a:t>
              </a:r>
            </a:p>
            <a:p>
              <a:pPr algn="r"/>
              <a:r>
                <a:rPr lang="en-US" sz="2800" dirty="0"/>
                <a:t>Disabled</a:t>
              </a:r>
            </a:p>
            <a:p>
              <a:pPr algn="r"/>
              <a:endParaRPr lang="en-US" sz="2800" dirty="0"/>
            </a:p>
          </p:txBody>
        </p:sp>
      </p:grpSp>
    </p:spTree>
    <p:extLst>
      <p:ext uri="{BB962C8B-B14F-4D97-AF65-F5344CB8AC3E}">
        <p14:creationId xmlns:p14="http://schemas.microsoft.com/office/powerpoint/2010/main" val="16296000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EB8A-1C33-824A-6C6C-9F9E452D7D56}"/>
              </a:ext>
            </a:extLst>
          </p:cNvPr>
          <p:cNvSpPr>
            <a:spLocks noGrp="1"/>
          </p:cNvSpPr>
          <p:nvPr>
            <p:ph type="title"/>
          </p:nvPr>
        </p:nvSpPr>
        <p:spPr/>
        <p:txBody>
          <a:bodyPr/>
          <a:lstStyle/>
          <a:p>
            <a:r>
              <a:rPr lang="en-US" dirty="0"/>
              <a:t>Adversarial identities</a:t>
            </a:r>
          </a:p>
        </p:txBody>
      </p:sp>
      <p:sp>
        <p:nvSpPr>
          <p:cNvPr id="3" name="Content Placeholder 2">
            <a:extLst>
              <a:ext uri="{FF2B5EF4-FFF2-40B4-BE49-F238E27FC236}">
                <a16:creationId xmlns:a16="http://schemas.microsoft.com/office/drawing/2014/main" id="{715A0D71-525C-F9E2-5246-BC98C200C02B}"/>
              </a:ext>
            </a:extLst>
          </p:cNvPr>
          <p:cNvSpPr>
            <a:spLocks noGrp="1"/>
          </p:cNvSpPr>
          <p:nvPr>
            <p:ph idx="1"/>
          </p:nvPr>
        </p:nvSpPr>
        <p:spPr>
          <a:xfrm>
            <a:off x="838199" y="1825625"/>
            <a:ext cx="6495473" cy="4832627"/>
          </a:xfrm>
        </p:spPr>
        <p:txBody>
          <a:bodyPr>
            <a:noAutofit/>
          </a:bodyPr>
          <a:lstStyle/>
          <a:p>
            <a:pPr marL="0" indent="0">
              <a:buNone/>
            </a:pPr>
            <a:r>
              <a:rPr lang="en-US" sz="2400" dirty="0"/>
              <a:t>“I began to understand why </a:t>
            </a:r>
            <a:r>
              <a:rPr lang="en-US" sz="2400" b="1" dirty="0">
                <a:solidFill>
                  <a:srgbClr val="FF0000"/>
                </a:solidFill>
              </a:rPr>
              <a:t>we [White women] are justly seen as oppressive</a:t>
            </a:r>
            <a:r>
              <a:rPr lang="en-US" sz="2400" dirty="0"/>
              <a:t>, even when we don't see ourselves that way. I began to count the ways in which I enjoy unearned skin privilege and have been conditioned into oblivion about its existence.</a:t>
            </a:r>
          </a:p>
          <a:p>
            <a:pPr marL="0" indent="0">
              <a:buNone/>
            </a:pPr>
            <a:r>
              <a:rPr lang="en-US" sz="2400" b="1" dirty="0">
                <a:solidFill>
                  <a:srgbClr val="FF0000"/>
                </a:solidFill>
              </a:rPr>
              <a:t>My schooling gave me no training in seeing myself as an oppressor, as an unfairly advantaged person, </a:t>
            </a:r>
            <a:r>
              <a:rPr lang="en-US" sz="2400" dirty="0"/>
              <a:t>or as a participant in a damaged culture. I was taught to see myself as an individual whose moral state depended on her individual moral will.” </a:t>
            </a:r>
          </a:p>
          <a:p>
            <a:pPr marL="0" indent="0">
              <a:buNone/>
            </a:pPr>
            <a:r>
              <a:rPr lang="en-US" sz="2400" dirty="0"/>
              <a:t>– Peggy McIntosh, “White Privilege and Male Privilege,” in </a:t>
            </a:r>
            <a:r>
              <a:rPr lang="en-US" sz="2400" i="1" dirty="0"/>
              <a:t>Race, Class, and Gender</a:t>
            </a:r>
            <a:r>
              <a:rPr lang="en-US" sz="2400" dirty="0"/>
              <a:t>, 72</a:t>
            </a:r>
          </a:p>
        </p:txBody>
      </p:sp>
      <p:pic>
        <p:nvPicPr>
          <p:cNvPr id="5122" name="Picture 2" descr="Peggy McIntosh - Wikipedia">
            <a:extLst>
              <a:ext uri="{FF2B5EF4-FFF2-40B4-BE49-F238E27FC236}">
                <a16:creationId xmlns:a16="http://schemas.microsoft.com/office/drawing/2014/main" id="{034E21BC-08A2-6CAF-0CB7-83AAB264521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820" t="5324" r="7541" b="24530"/>
          <a:stretch/>
        </p:blipFill>
        <p:spPr bwMode="auto">
          <a:xfrm>
            <a:off x="7698433" y="2185842"/>
            <a:ext cx="3366731" cy="38569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86892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EB8A-1C33-824A-6C6C-9F9E452D7D56}"/>
              </a:ext>
            </a:extLst>
          </p:cNvPr>
          <p:cNvSpPr>
            <a:spLocks noGrp="1"/>
          </p:cNvSpPr>
          <p:nvPr>
            <p:ph type="title"/>
          </p:nvPr>
        </p:nvSpPr>
        <p:spPr/>
        <p:txBody>
          <a:bodyPr/>
          <a:lstStyle/>
          <a:p>
            <a:r>
              <a:rPr lang="en-US" dirty="0"/>
              <a:t>Adversarial identities</a:t>
            </a:r>
          </a:p>
        </p:txBody>
      </p:sp>
      <p:sp>
        <p:nvSpPr>
          <p:cNvPr id="3" name="Content Placeholder 2">
            <a:extLst>
              <a:ext uri="{FF2B5EF4-FFF2-40B4-BE49-F238E27FC236}">
                <a16:creationId xmlns:a16="http://schemas.microsoft.com/office/drawing/2014/main" id="{715A0D71-525C-F9E2-5246-BC98C200C02B}"/>
              </a:ext>
            </a:extLst>
          </p:cNvPr>
          <p:cNvSpPr>
            <a:spLocks noGrp="1"/>
          </p:cNvSpPr>
          <p:nvPr>
            <p:ph idx="1"/>
          </p:nvPr>
        </p:nvSpPr>
        <p:spPr>
          <a:xfrm>
            <a:off x="838200" y="1825625"/>
            <a:ext cx="5132958" cy="4351338"/>
          </a:xfrm>
        </p:spPr>
        <p:txBody>
          <a:bodyPr>
            <a:noAutofit/>
          </a:bodyPr>
          <a:lstStyle/>
          <a:p>
            <a:pPr marL="0" indent="0">
              <a:buNone/>
            </a:pPr>
            <a:r>
              <a:rPr lang="en-US" dirty="0"/>
              <a:t>“if you are white in a white supremacist society, </a:t>
            </a:r>
            <a:r>
              <a:rPr lang="en-US" b="1" dirty="0">
                <a:solidFill>
                  <a:srgbClr val="FF0000"/>
                </a:solidFill>
              </a:rPr>
              <a:t>you are racist</a:t>
            </a:r>
            <a:r>
              <a:rPr lang="en-US" dirty="0"/>
              <a:t>. If you are male in a patriarchy, </a:t>
            </a:r>
            <a:r>
              <a:rPr lang="en-US" b="1" dirty="0">
                <a:solidFill>
                  <a:srgbClr val="FF0000"/>
                </a:solidFill>
              </a:rPr>
              <a:t>you are sexist</a:t>
            </a:r>
            <a:r>
              <a:rPr lang="en-US" dirty="0"/>
              <a:t>. If you are able-bodied, </a:t>
            </a:r>
            <a:r>
              <a:rPr lang="en-US" b="1" dirty="0">
                <a:solidFill>
                  <a:srgbClr val="FF0000"/>
                </a:solidFill>
              </a:rPr>
              <a:t>you are ableist</a:t>
            </a:r>
            <a:r>
              <a:rPr lang="en-US" dirty="0"/>
              <a:t>. If you are anything above poverty in a capitalist society, </a:t>
            </a:r>
            <a:r>
              <a:rPr lang="en-US" b="1" dirty="0">
                <a:solidFill>
                  <a:srgbClr val="FF0000"/>
                </a:solidFill>
              </a:rPr>
              <a:t>you are classist</a:t>
            </a:r>
            <a:r>
              <a:rPr lang="en-US" dirty="0"/>
              <a:t>. You can sometimes be all of these things at once.”</a:t>
            </a:r>
          </a:p>
          <a:p>
            <a:pPr marL="0" indent="0">
              <a:buNone/>
            </a:pPr>
            <a:r>
              <a:rPr lang="en-US" dirty="0"/>
              <a:t>– </a:t>
            </a:r>
            <a:r>
              <a:rPr lang="en-US" dirty="0" err="1"/>
              <a:t>Ijeoma</a:t>
            </a:r>
            <a:r>
              <a:rPr lang="en-US" dirty="0"/>
              <a:t> Oluo, </a:t>
            </a:r>
            <a:r>
              <a:rPr lang="en-US" i="1" dirty="0"/>
              <a:t>So You Want to Talk About Race?</a:t>
            </a:r>
            <a:r>
              <a:rPr lang="en-US" dirty="0"/>
              <a:t>, 220-221</a:t>
            </a:r>
          </a:p>
        </p:txBody>
      </p:sp>
      <p:pic>
        <p:nvPicPr>
          <p:cNvPr id="8194" name="Picture 2" descr="Author, journalist Ijeoma Oluo to give annual MLK Lecture | Cornell  Chronicle">
            <a:extLst>
              <a:ext uri="{FF2B5EF4-FFF2-40B4-BE49-F238E27FC236}">
                <a16:creationId xmlns:a16="http://schemas.microsoft.com/office/drawing/2014/main" id="{89E780AA-A0B1-7C55-7797-33A942C9F4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9650" y="1945698"/>
            <a:ext cx="3250424" cy="4155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11802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Identity and solidarity</a:t>
            </a:r>
          </a:p>
        </p:txBody>
      </p:sp>
      <p:sp>
        <p:nvSpPr>
          <p:cNvPr id="17" name="Freeform 16"/>
          <p:cNvSpPr/>
          <p:nvPr/>
        </p:nvSpPr>
        <p:spPr>
          <a:xfrm>
            <a:off x="5390918" y="1838036"/>
            <a:ext cx="365310" cy="1204036"/>
          </a:xfrm>
          <a:custGeom>
            <a:avLst/>
            <a:gdLst>
              <a:gd name="connsiteX0" fmla="*/ 633047 w 633047"/>
              <a:gd name="connsiteY0" fmla="*/ 0 h 1863969"/>
              <a:gd name="connsiteX1" fmla="*/ 52754 w 633047"/>
              <a:gd name="connsiteY1" fmla="*/ 509954 h 1863969"/>
              <a:gd name="connsiteX2" fmla="*/ 193431 w 633047"/>
              <a:gd name="connsiteY2" fmla="*/ 1582616 h 1863969"/>
              <a:gd name="connsiteX3" fmla="*/ 0 w 633047"/>
              <a:gd name="connsiteY3" fmla="*/ 1863969 h 1863969"/>
              <a:gd name="connsiteX0" fmla="*/ 439616 w 439616"/>
              <a:gd name="connsiteY0" fmla="*/ 0 h 1740876"/>
              <a:gd name="connsiteX1" fmla="*/ 52754 w 439616"/>
              <a:gd name="connsiteY1" fmla="*/ 386861 h 1740876"/>
              <a:gd name="connsiteX2" fmla="*/ 193431 w 439616"/>
              <a:gd name="connsiteY2" fmla="*/ 1459523 h 1740876"/>
              <a:gd name="connsiteX3" fmla="*/ 0 w 439616"/>
              <a:gd name="connsiteY3" fmla="*/ 1740876 h 1740876"/>
            </a:gdLst>
            <a:ahLst/>
            <a:cxnLst>
              <a:cxn ang="0">
                <a:pos x="connsiteX0" y="connsiteY0"/>
              </a:cxn>
              <a:cxn ang="0">
                <a:pos x="connsiteX1" y="connsiteY1"/>
              </a:cxn>
              <a:cxn ang="0">
                <a:pos x="connsiteX2" y="connsiteY2"/>
              </a:cxn>
              <a:cxn ang="0">
                <a:pos x="connsiteX3" y="connsiteY3"/>
              </a:cxn>
            </a:cxnLst>
            <a:rect l="l" t="t" r="r" b="b"/>
            <a:pathLst>
              <a:path w="439616" h="1740876">
                <a:moveTo>
                  <a:pt x="439616" y="0"/>
                </a:moveTo>
                <a:lnTo>
                  <a:pt x="52754" y="386861"/>
                </a:lnTo>
                <a:lnTo>
                  <a:pt x="193431" y="1459523"/>
                </a:lnTo>
                <a:lnTo>
                  <a:pt x="0" y="1740876"/>
                </a:lnTo>
              </a:path>
            </a:pathLst>
          </a:cu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3" name="Group 2"/>
          <p:cNvGrpSpPr/>
          <p:nvPr/>
        </p:nvGrpSpPr>
        <p:grpSpPr>
          <a:xfrm>
            <a:off x="1346046" y="1855407"/>
            <a:ext cx="3630166" cy="1195900"/>
            <a:chOff x="1485619" y="2402204"/>
            <a:chExt cx="2508369" cy="826342"/>
          </a:xfrm>
        </p:grpSpPr>
        <p:pic>
          <p:nvPicPr>
            <p:cNvPr id="4" name="Picture 3"/>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585918" y="2402204"/>
              <a:ext cx="408070" cy="826342"/>
            </a:xfrm>
            <a:prstGeom prst="rect">
              <a:avLst/>
            </a:prstGeom>
          </p:spPr>
        </p:pic>
        <p:pic>
          <p:nvPicPr>
            <p:cNvPr id="21" name="Picture 20"/>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280466" y="2402204"/>
              <a:ext cx="408070" cy="826342"/>
            </a:xfrm>
            <a:prstGeom prst="rect">
              <a:avLst/>
            </a:prstGeom>
          </p:spPr>
        </p:pic>
        <p:pic>
          <p:nvPicPr>
            <p:cNvPr id="22" name="Picture 21"/>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993450" y="2402204"/>
              <a:ext cx="408070" cy="826342"/>
            </a:xfrm>
            <a:prstGeom prst="rect">
              <a:avLst/>
            </a:prstGeom>
          </p:spPr>
        </p:pic>
        <p:pic>
          <p:nvPicPr>
            <p:cNvPr id="23" name="Picture 22"/>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687999" y="2402204"/>
              <a:ext cx="408070" cy="826342"/>
            </a:xfrm>
            <a:prstGeom prst="rect">
              <a:avLst/>
            </a:prstGeom>
          </p:spPr>
        </p:pic>
        <p:pic>
          <p:nvPicPr>
            <p:cNvPr id="24" name="Picture 23"/>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383538" y="2402204"/>
              <a:ext cx="408070" cy="826342"/>
            </a:xfrm>
            <a:prstGeom prst="rect">
              <a:avLst/>
            </a:prstGeom>
          </p:spPr>
        </p:pic>
        <p:pic>
          <p:nvPicPr>
            <p:cNvPr id="25" name="Picture 24"/>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078087" y="2402204"/>
              <a:ext cx="408070" cy="826342"/>
            </a:xfrm>
            <a:prstGeom prst="rect">
              <a:avLst/>
            </a:prstGeom>
          </p:spPr>
        </p:pic>
        <p:pic>
          <p:nvPicPr>
            <p:cNvPr id="26" name="Picture 25"/>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791071" y="2402204"/>
              <a:ext cx="408070" cy="826342"/>
            </a:xfrm>
            <a:prstGeom prst="rect">
              <a:avLst/>
            </a:prstGeom>
          </p:spPr>
        </p:pic>
        <p:pic>
          <p:nvPicPr>
            <p:cNvPr id="27" name="Picture 26"/>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1485619" y="2402204"/>
              <a:ext cx="408070" cy="826342"/>
            </a:xfrm>
            <a:prstGeom prst="rect">
              <a:avLst/>
            </a:prstGeom>
          </p:spPr>
        </p:pic>
      </p:grpSp>
      <p:grpSp>
        <p:nvGrpSpPr>
          <p:cNvPr id="6" name="Group 5"/>
          <p:cNvGrpSpPr/>
          <p:nvPr/>
        </p:nvGrpSpPr>
        <p:grpSpPr>
          <a:xfrm>
            <a:off x="5960830" y="1849478"/>
            <a:ext cx="4186538" cy="1204035"/>
            <a:chOff x="5013734" y="2402203"/>
            <a:chExt cx="3026957" cy="827901"/>
          </a:xfrm>
        </p:grpSpPr>
        <p:pic>
          <p:nvPicPr>
            <p:cNvPr id="5" name="Picture 4"/>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013734" y="2402203"/>
              <a:ext cx="496971" cy="827901"/>
            </a:xfrm>
            <a:prstGeom prst="rect">
              <a:avLst/>
            </a:prstGeom>
          </p:spPr>
        </p:pic>
        <p:pic>
          <p:nvPicPr>
            <p:cNvPr id="28" name="Picture 27"/>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375161" y="2402203"/>
              <a:ext cx="496971" cy="827901"/>
            </a:xfrm>
            <a:prstGeom prst="rect">
              <a:avLst/>
            </a:prstGeom>
          </p:spPr>
        </p:pic>
        <p:pic>
          <p:nvPicPr>
            <p:cNvPr id="29" name="Picture 28"/>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5736587" y="2402203"/>
              <a:ext cx="496971" cy="827901"/>
            </a:xfrm>
            <a:prstGeom prst="rect">
              <a:avLst/>
            </a:prstGeom>
          </p:spPr>
        </p:pic>
        <p:pic>
          <p:nvPicPr>
            <p:cNvPr id="30" name="Picture 29"/>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098014" y="2402203"/>
              <a:ext cx="496971" cy="827901"/>
            </a:xfrm>
            <a:prstGeom prst="rect">
              <a:avLst/>
            </a:prstGeom>
          </p:spPr>
        </p:pic>
        <p:pic>
          <p:nvPicPr>
            <p:cNvPr id="31" name="Picture 30"/>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459440" y="2402203"/>
              <a:ext cx="496971" cy="827901"/>
            </a:xfrm>
            <a:prstGeom prst="rect">
              <a:avLst/>
            </a:prstGeom>
          </p:spPr>
        </p:pic>
        <p:pic>
          <p:nvPicPr>
            <p:cNvPr id="32" name="Picture 31"/>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820867" y="2402203"/>
              <a:ext cx="496971" cy="827901"/>
            </a:xfrm>
            <a:prstGeom prst="rect">
              <a:avLst/>
            </a:prstGeom>
          </p:spPr>
        </p:pic>
        <p:pic>
          <p:nvPicPr>
            <p:cNvPr id="33" name="Picture 32"/>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7182293" y="2402203"/>
              <a:ext cx="496971" cy="827901"/>
            </a:xfrm>
            <a:prstGeom prst="rect">
              <a:avLst/>
            </a:prstGeom>
          </p:spPr>
        </p:pic>
        <p:pic>
          <p:nvPicPr>
            <p:cNvPr id="34" name="Picture 33"/>
            <p:cNvPicPr>
              <a:picLocks noChangeAspect="1"/>
            </p:cNvPicPr>
            <p:nvPr/>
          </p:nvPicPr>
          <p:blipFill rotWithShape="1">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7543720" y="2402203"/>
              <a:ext cx="496971" cy="827901"/>
            </a:xfrm>
            <a:prstGeom prst="rect">
              <a:avLst/>
            </a:prstGeom>
          </p:spPr>
        </p:pic>
      </p:grpSp>
      <p:sp>
        <p:nvSpPr>
          <p:cNvPr id="36" name="Rectangle 35"/>
          <p:cNvSpPr/>
          <p:nvPr/>
        </p:nvSpPr>
        <p:spPr>
          <a:xfrm>
            <a:off x="838200" y="5377551"/>
            <a:ext cx="9737799" cy="1263394"/>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t>Redemption</a:t>
            </a:r>
          </a:p>
        </p:txBody>
      </p:sp>
      <p:sp>
        <p:nvSpPr>
          <p:cNvPr id="38" name="Rectangle 37"/>
          <p:cNvSpPr/>
          <p:nvPr/>
        </p:nvSpPr>
        <p:spPr>
          <a:xfrm>
            <a:off x="1169295" y="4112240"/>
            <a:ext cx="9075607" cy="1263394"/>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t>Sin</a:t>
            </a:r>
          </a:p>
        </p:txBody>
      </p:sp>
      <p:sp>
        <p:nvSpPr>
          <p:cNvPr id="39" name="Rectangle 38"/>
          <p:cNvSpPr/>
          <p:nvPr/>
        </p:nvSpPr>
        <p:spPr>
          <a:xfrm>
            <a:off x="1493431" y="3032788"/>
            <a:ext cx="8427336" cy="1087665"/>
          </a:xfrm>
          <a:prstGeom prst="rect">
            <a:avLst/>
          </a:prstGeom>
          <a:solidFill>
            <a:srgbClr val="00B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000" dirty="0"/>
              <a:t>Creation</a:t>
            </a:r>
          </a:p>
        </p:txBody>
      </p:sp>
    </p:spTree>
    <p:extLst>
      <p:ext uri="{BB962C8B-B14F-4D97-AF65-F5344CB8AC3E}">
        <p14:creationId xmlns:p14="http://schemas.microsoft.com/office/powerpoint/2010/main" val="24382422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DAF41-DF53-E397-8B12-2CE3BD90B1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BEAB28-64AF-4956-A954-4FC16EC12B2E}"/>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324A26C5-79B7-829F-9D40-27D1E9BB01E3}"/>
              </a:ext>
            </a:extLst>
          </p:cNvPr>
          <p:cNvSpPr>
            <a:spLocks noGrp="1"/>
          </p:cNvSpPr>
          <p:nvPr>
            <p:ph idx="1"/>
          </p:nvPr>
        </p:nvSpPr>
        <p:spPr/>
        <p:txBody>
          <a:bodyPr>
            <a:normAutofit fontScale="92500" lnSpcReduction="20000"/>
          </a:bodyPr>
          <a:lstStyle/>
          <a:p>
            <a:r>
              <a:rPr lang="en-US" dirty="0"/>
              <a:t>Contemporary Critical Theory</a:t>
            </a:r>
          </a:p>
          <a:p>
            <a:pPr lvl="1"/>
            <a:r>
              <a:rPr lang="en-US" dirty="0"/>
              <a:t>Social Binary</a:t>
            </a:r>
          </a:p>
          <a:p>
            <a:pPr lvl="1"/>
            <a:r>
              <a:rPr lang="en-US" dirty="0"/>
              <a:t>Hegemonic Power</a:t>
            </a:r>
          </a:p>
          <a:p>
            <a:pPr lvl="1"/>
            <a:r>
              <a:rPr lang="en-US" dirty="0"/>
              <a:t>Lived Experience</a:t>
            </a:r>
          </a:p>
          <a:p>
            <a:pPr lvl="1"/>
            <a:r>
              <a:rPr lang="en-US" dirty="0"/>
              <a:t>Social Justice</a:t>
            </a:r>
          </a:p>
          <a:p>
            <a:r>
              <a:rPr lang="en-US" dirty="0"/>
              <a:t>Contemporary Critical Theory vs. Christianity</a:t>
            </a:r>
          </a:p>
          <a:p>
            <a:pPr lvl="1"/>
            <a:r>
              <a:rPr lang="en-US" dirty="0"/>
              <a:t>A False Worldview</a:t>
            </a:r>
          </a:p>
          <a:p>
            <a:pPr lvl="1"/>
            <a:r>
              <a:rPr lang="en-US" dirty="0"/>
              <a:t>A False Understanding of Oppression</a:t>
            </a:r>
          </a:p>
          <a:p>
            <a:pPr lvl="1"/>
            <a:r>
              <a:rPr lang="en-US" dirty="0"/>
              <a:t>A False Identity</a:t>
            </a:r>
          </a:p>
          <a:p>
            <a:pPr lvl="1"/>
            <a:r>
              <a:rPr lang="en-US" dirty="0"/>
              <a:t>A False Epistemology</a:t>
            </a:r>
          </a:p>
          <a:p>
            <a:pPr lvl="1"/>
            <a:r>
              <a:rPr lang="en-US" dirty="0"/>
              <a:t>A False Salvation</a:t>
            </a:r>
          </a:p>
          <a:p>
            <a:pPr lvl="1"/>
            <a:r>
              <a:rPr lang="en-US" dirty="0"/>
              <a:t>Pro-life Implications</a:t>
            </a:r>
          </a:p>
          <a:p>
            <a:r>
              <a:rPr lang="en-US" dirty="0"/>
              <a:t>Conclusions</a:t>
            </a:r>
          </a:p>
        </p:txBody>
      </p:sp>
      <p:sp>
        <p:nvSpPr>
          <p:cNvPr id="6" name="Rectangle 5">
            <a:extLst>
              <a:ext uri="{FF2B5EF4-FFF2-40B4-BE49-F238E27FC236}">
                <a16:creationId xmlns:a16="http://schemas.microsoft.com/office/drawing/2014/main" id="{E7A0F2EC-7A66-5D7B-5D11-62AF59C179C0}"/>
              </a:ext>
            </a:extLst>
          </p:cNvPr>
          <p:cNvSpPr/>
          <p:nvPr/>
        </p:nvSpPr>
        <p:spPr>
          <a:xfrm>
            <a:off x="572655" y="4640366"/>
            <a:ext cx="8616296" cy="32435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43365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B4437-E1E6-B9D2-58D6-ECECD45E9F8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A988227-2878-40A2-8C47-99A305B2A6C8}"/>
              </a:ext>
            </a:extLst>
          </p:cNvPr>
          <p:cNvPicPr>
            <a:picLocks noChangeAspect="1"/>
          </p:cNvPicPr>
          <p:nvPr/>
        </p:nvPicPr>
        <p:blipFill>
          <a:blip r:embed="rId3" cstate="print"/>
          <a:stretch>
            <a:fillRect/>
          </a:stretch>
        </p:blipFill>
        <p:spPr>
          <a:xfrm>
            <a:off x="875679" y="2355939"/>
            <a:ext cx="2885649" cy="1769597"/>
          </a:xfrm>
          <a:prstGeom prst="rect">
            <a:avLst/>
          </a:prstGeom>
        </p:spPr>
      </p:pic>
      <p:pic>
        <p:nvPicPr>
          <p:cNvPr id="5" name="Picture 4">
            <a:extLst>
              <a:ext uri="{FF2B5EF4-FFF2-40B4-BE49-F238E27FC236}">
                <a16:creationId xmlns:a16="http://schemas.microsoft.com/office/drawing/2014/main" id="{E456AF66-91B6-D235-0F18-396982948D30}"/>
              </a:ext>
            </a:extLst>
          </p:cNvPr>
          <p:cNvPicPr>
            <a:picLocks noChangeAspect="1"/>
          </p:cNvPicPr>
          <p:nvPr/>
        </p:nvPicPr>
        <p:blipFill>
          <a:blip r:embed="rId4" cstate="screen">
            <a:grayscl/>
            <a:extLst>
              <a:ext uri="{28A0092B-C50C-407E-A947-70E740481C1C}">
                <a14:useLocalDpi xmlns:a14="http://schemas.microsoft.com/office/drawing/2010/main"/>
              </a:ext>
            </a:extLst>
          </a:blip>
          <a:stretch>
            <a:fillRect/>
          </a:stretch>
        </p:blipFill>
        <p:spPr>
          <a:xfrm>
            <a:off x="875679" y="4501622"/>
            <a:ext cx="2885649" cy="1923766"/>
          </a:xfrm>
          <a:prstGeom prst="rect">
            <a:avLst/>
          </a:prstGeom>
        </p:spPr>
      </p:pic>
      <p:pic>
        <p:nvPicPr>
          <p:cNvPr id="6" name="Picture 5">
            <a:extLst>
              <a:ext uri="{FF2B5EF4-FFF2-40B4-BE49-F238E27FC236}">
                <a16:creationId xmlns:a16="http://schemas.microsoft.com/office/drawing/2014/main" id="{3D4D14BF-F367-0293-5390-DC4839200E7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75414" y="4481040"/>
            <a:ext cx="2900904" cy="1933936"/>
          </a:xfrm>
          <a:prstGeom prst="rect">
            <a:avLst/>
          </a:prstGeom>
        </p:spPr>
      </p:pic>
      <p:sp>
        <p:nvSpPr>
          <p:cNvPr id="7" name="TextBox 6">
            <a:extLst>
              <a:ext uri="{FF2B5EF4-FFF2-40B4-BE49-F238E27FC236}">
                <a16:creationId xmlns:a16="http://schemas.microsoft.com/office/drawing/2014/main" id="{AAE6CE86-5C17-8656-9CF1-B496ABD4594F}"/>
              </a:ext>
            </a:extLst>
          </p:cNvPr>
          <p:cNvSpPr txBox="1"/>
          <p:nvPr/>
        </p:nvSpPr>
        <p:spPr>
          <a:xfrm>
            <a:off x="1655698" y="4084000"/>
            <a:ext cx="1251305" cy="461665"/>
          </a:xfrm>
          <a:prstGeom prst="rect">
            <a:avLst/>
          </a:prstGeom>
          <a:noFill/>
        </p:spPr>
        <p:txBody>
          <a:bodyPr wrap="none" rtlCol="0">
            <a:spAutoFit/>
          </a:bodyPr>
          <a:lstStyle/>
          <a:p>
            <a:r>
              <a:rPr lang="en-US" sz="2400" dirty="0"/>
              <a:t>Privilege</a:t>
            </a:r>
          </a:p>
        </p:txBody>
      </p:sp>
      <p:sp>
        <p:nvSpPr>
          <p:cNvPr id="8" name="TextBox 7">
            <a:extLst>
              <a:ext uri="{FF2B5EF4-FFF2-40B4-BE49-F238E27FC236}">
                <a16:creationId xmlns:a16="http://schemas.microsoft.com/office/drawing/2014/main" id="{C6B11B55-61B0-8107-B315-2F81F4E0A08B}"/>
              </a:ext>
            </a:extLst>
          </p:cNvPr>
          <p:cNvSpPr txBox="1"/>
          <p:nvPr/>
        </p:nvSpPr>
        <p:spPr>
          <a:xfrm>
            <a:off x="875678" y="6425388"/>
            <a:ext cx="3108993" cy="461665"/>
          </a:xfrm>
          <a:prstGeom prst="rect">
            <a:avLst/>
          </a:prstGeom>
          <a:noFill/>
        </p:spPr>
        <p:txBody>
          <a:bodyPr wrap="none" rtlCol="0">
            <a:spAutoFit/>
          </a:bodyPr>
          <a:lstStyle/>
          <a:p>
            <a:r>
              <a:rPr lang="en-US" sz="2400" dirty="0"/>
              <a:t>Internalized oppression</a:t>
            </a:r>
          </a:p>
        </p:txBody>
      </p:sp>
      <p:sp>
        <p:nvSpPr>
          <p:cNvPr id="9" name="TextBox 8">
            <a:extLst>
              <a:ext uri="{FF2B5EF4-FFF2-40B4-BE49-F238E27FC236}">
                <a16:creationId xmlns:a16="http://schemas.microsoft.com/office/drawing/2014/main" id="{FD16ABAB-9DBE-6D55-21E7-F4A494C71929}"/>
              </a:ext>
            </a:extLst>
          </p:cNvPr>
          <p:cNvSpPr txBox="1"/>
          <p:nvPr/>
        </p:nvSpPr>
        <p:spPr>
          <a:xfrm>
            <a:off x="6875414" y="6425388"/>
            <a:ext cx="3297249" cy="461665"/>
          </a:xfrm>
          <a:prstGeom prst="rect">
            <a:avLst/>
          </a:prstGeom>
          <a:noFill/>
        </p:spPr>
        <p:txBody>
          <a:bodyPr wrap="none" rtlCol="0">
            <a:spAutoFit/>
          </a:bodyPr>
          <a:lstStyle/>
          <a:p>
            <a:r>
              <a:rPr lang="en-US" sz="2400" dirty="0" err="1"/>
              <a:t>Liberatory</a:t>
            </a:r>
            <a:r>
              <a:rPr lang="en-US" sz="2400" dirty="0"/>
              <a:t> consciousness</a:t>
            </a:r>
          </a:p>
        </p:txBody>
      </p:sp>
      <p:sp>
        <p:nvSpPr>
          <p:cNvPr id="10" name="Right Arrow 9">
            <a:extLst>
              <a:ext uri="{FF2B5EF4-FFF2-40B4-BE49-F238E27FC236}">
                <a16:creationId xmlns:a16="http://schemas.microsoft.com/office/drawing/2014/main" id="{96999CB7-0486-9EB6-A4AB-374CBA728708}"/>
              </a:ext>
            </a:extLst>
          </p:cNvPr>
          <p:cNvSpPr/>
          <p:nvPr/>
        </p:nvSpPr>
        <p:spPr>
          <a:xfrm>
            <a:off x="4623324" y="5200214"/>
            <a:ext cx="1713009" cy="886550"/>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40F9D6D9-8FB6-A6E6-A618-DBB9FE65B47A}"/>
              </a:ext>
            </a:extLst>
          </p:cNvPr>
          <p:cNvSpPr txBox="1"/>
          <p:nvPr/>
        </p:nvSpPr>
        <p:spPr>
          <a:xfrm>
            <a:off x="838200" y="1792481"/>
            <a:ext cx="4064446" cy="461665"/>
          </a:xfrm>
          <a:prstGeom prst="rect">
            <a:avLst/>
          </a:prstGeom>
          <a:noFill/>
        </p:spPr>
        <p:txBody>
          <a:bodyPr wrap="none" rtlCol="0">
            <a:spAutoFit/>
          </a:bodyPr>
          <a:lstStyle/>
          <a:p>
            <a:r>
              <a:rPr lang="en-US" sz="2400" b="1" dirty="0"/>
              <a:t>Oppression and epistemology:</a:t>
            </a:r>
          </a:p>
        </p:txBody>
      </p:sp>
      <p:sp>
        <p:nvSpPr>
          <p:cNvPr id="13" name="Title 2">
            <a:extLst>
              <a:ext uri="{FF2B5EF4-FFF2-40B4-BE49-F238E27FC236}">
                <a16:creationId xmlns:a16="http://schemas.microsoft.com/office/drawing/2014/main" id="{0E304DC6-6F67-A706-A6B1-7DDE3E4D10F3}"/>
              </a:ext>
            </a:extLst>
          </p:cNvPr>
          <p:cNvSpPr>
            <a:spLocks noGrp="1"/>
          </p:cNvSpPr>
          <p:nvPr>
            <p:ph type="title"/>
          </p:nvPr>
        </p:nvSpPr>
        <p:spPr/>
        <p:txBody>
          <a:bodyPr>
            <a:normAutofit/>
          </a:bodyPr>
          <a:lstStyle/>
          <a:p>
            <a:r>
              <a:rPr lang="en-US" sz="4000" dirty="0"/>
              <a:t>Idea #3: ‘Lived experience’ gives oppressed groups privileged access to truth</a:t>
            </a:r>
          </a:p>
        </p:txBody>
      </p:sp>
      <p:sp>
        <p:nvSpPr>
          <p:cNvPr id="2" name="TextBox 1">
            <a:extLst>
              <a:ext uri="{FF2B5EF4-FFF2-40B4-BE49-F238E27FC236}">
                <a16:creationId xmlns:a16="http://schemas.microsoft.com/office/drawing/2014/main" id="{0E24AA18-7DC3-83E7-BEE0-A440946C4D7F}"/>
              </a:ext>
            </a:extLst>
          </p:cNvPr>
          <p:cNvSpPr txBox="1"/>
          <p:nvPr/>
        </p:nvSpPr>
        <p:spPr>
          <a:xfrm>
            <a:off x="4623324" y="4369217"/>
            <a:ext cx="1560171" cy="830997"/>
          </a:xfrm>
          <a:prstGeom prst="rect">
            <a:avLst/>
          </a:prstGeom>
          <a:noFill/>
        </p:spPr>
        <p:txBody>
          <a:bodyPr wrap="none" rtlCol="0">
            <a:spAutoFit/>
          </a:bodyPr>
          <a:lstStyle/>
          <a:p>
            <a:r>
              <a:rPr lang="en-US" sz="2400" dirty="0"/>
              <a:t>Lived </a:t>
            </a:r>
            <a:br>
              <a:rPr lang="en-US" sz="2400" dirty="0"/>
            </a:br>
            <a:r>
              <a:rPr lang="en-US" sz="2400" dirty="0"/>
              <a:t>experience</a:t>
            </a:r>
          </a:p>
        </p:txBody>
      </p:sp>
    </p:spTree>
    <p:extLst>
      <p:ext uri="{BB962C8B-B14F-4D97-AF65-F5344CB8AC3E}">
        <p14:creationId xmlns:p14="http://schemas.microsoft.com/office/powerpoint/2010/main" val="39327107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EB8A-1C33-824A-6C6C-9F9E452D7D56}"/>
              </a:ext>
            </a:extLst>
          </p:cNvPr>
          <p:cNvSpPr>
            <a:spLocks noGrp="1"/>
          </p:cNvSpPr>
          <p:nvPr>
            <p:ph type="title"/>
          </p:nvPr>
        </p:nvSpPr>
        <p:spPr/>
        <p:txBody>
          <a:bodyPr/>
          <a:lstStyle/>
          <a:p>
            <a:r>
              <a:rPr lang="en-US" dirty="0"/>
              <a:t>Deferring to lived experience</a:t>
            </a:r>
          </a:p>
        </p:txBody>
      </p:sp>
      <p:sp>
        <p:nvSpPr>
          <p:cNvPr id="3" name="Content Placeholder 2">
            <a:extLst>
              <a:ext uri="{FF2B5EF4-FFF2-40B4-BE49-F238E27FC236}">
                <a16:creationId xmlns:a16="http://schemas.microsoft.com/office/drawing/2014/main" id="{715A0D71-525C-F9E2-5246-BC98C200C02B}"/>
              </a:ext>
            </a:extLst>
          </p:cNvPr>
          <p:cNvSpPr>
            <a:spLocks noGrp="1"/>
          </p:cNvSpPr>
          <p:nvPr>
            <p:ph idx="1"/>
          </p:nvPr>
        </p:nvSpPr>
        <p:spPr>
          <a:xfrm>
            <a:off x="838199" y="1825625"/>
            <a:ext cx="6250758" cy="4734973"/>
          </a:xfrm>
        </p:spPr>
        <p:txBody>
          <a:bodyPr>
            <a:noAutofit/>
          </a:bodyPr>
          <a:lstStyle/>
          <a:p>
            <a:pPr marL="0" indent="0">
              <a:buNone/>
            </a:pPr>
            <a:r>
              <a:rPr lang="en-US" sz="2400" dirty="0"/>
              <a:t>“</a:t>
            </a:r>
            <a:r>
              <a:rPr lang="en-US" sz="2400" b="1" dirty="0">
                <a:solidFill>
                  <a:srgbClr val="FF0000"/>
                </a:solidFill>
              </a:rPr>
              <a:t>It is about race if a person of color thinks it’s about race</a:t>
            </a:r>
            <a:r>
              <a:rPr lang="en-US" sz="2400" dirty="0"/>
              <a:t>. This may sound at first like I’m asking you to just take every person of color’s word for it, as if they are infallible… But the truth is, whether or not someone is fallible is beside the point. We are, each and every one of us, a collection of our lived experiences… </a:t>
            </a:r>
            <a:r>
              <a:rPr lang="en-US" sz="2400" b="1" dirty="0">
                <a:solidFill>
                  <a:srgbClr val="FF0000"/>
                </a:solidFill>
              </a:rPr>
              <a:t>And our experiences are valid</a:t>
            </a:r>
            <a:r>
              <a:rPr lang="en-US" sz="2400" dirty="0"/>
              <a:t>…And so, if a person of color says that something is about race, it is— because regardless of the details, regardless of whether or not you can connect the dots from the outside, their racial identity is a part of them, and it is interacting with the situation.” </a:t>
            </a:r>
          </a:p>
          <a:p>
            <a:pPr marL="0" indent="0">
              <a:buNone/>
            </a:pPr>
            <a:r>
              <a:rPr lang="en-US" sz="2400" dirty="0"/>
              <a:t>–Oluo, </a:t>
            </a:r>
            <a:r>
              <a:rPr lang="en-US" sz="2400" i="1" dirty="0"/>
              <a:t>So You Want to Talk About Race?</a:t>
            </a:r>
            <a:r>
              <a:rPr lang="en-US" sz="2400" dirty="0"/>
              <a:t> 15</a:t>
            </a:r>
          </a:p>
        </p:txBody>
      </p:sp>
      <p:pic>
        <p:nvPicPr>
          <p:cNvPr id="4" name="Picture 2" descr="Author, journalist Ijeoma Oluo to give annual MLK Lecture | Cornell  Chronicle">
            <a:extLst>
              <a:ext uri="{FF2B5EF4-FFF2-40B4-BE49-F238E27FC236}">
                <a16:creationId xmlns:a16="http://schemas.microsoft.com/office/drawing/2014/main" id="{DE493225-3D50-7A3A-B797-E8F503661D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95258" y="1945698"/>
            <a:ext cx="3250424" cy="4155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9884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Should we defer to lived experience?</a:t>
            </a:r>
          </a:p>
        </p:txBody>
      </p:sp>
      <p:sp>
        <p:nvSpPr>
          <p:cNvPr id="3" name="Content Placeholder 2"/>
          <p:cNvSpPr>
            <a:spLocks noGrp="1"/>
          </p:cNvSpPr>
          <p:nvPr>
            <p:ph idx="1"/>
          </p:nvPr>
        </p:nvSpPr>
        <p:spPr>
          <a:xfrm>
            <a:off x="838200" y="1831055"/>
            <a:ext cx="8394794" cy="2640074"/>
          </a:xfrm>
        </p:spPr>
        <p:txBody>
          <a:bodyPr>
            <a:noAutofit/>
          </a:bodyPr>
          <a:lstStyle/>
          <a:p>
            <a:r>
              <a:rPr lang="en-US" sz="2400" dirty="0"/>
              <a:t>“As a woman, I know that our society is deeply sexist.”</a:t>
            </a:r>
          </a:p>
          <a:p>
            <a:r>
              <a:rPr lang="en-US" sz="2400" dirty="0"/>
              <a:t>“As a Black man, I know that our society is deeply racist.”</a:t>
            </a:r>
          </a:p>
          <a:p>
            <a:r>
              <a:rPr lang="en-US" sz="2400" dirty="0"/>
              <a:t>“As a lesbian, I know that sexual orientation is fixed from birth.”</a:t>
            </a:r>
          </a:p>
          <a:p>
            <a:r>
              <a:rPr lang="en-US" sz="2400" dirty="0"/>
              <a:t>“As a Sufi Muslim, I know that Islam is true.”</a:t>
            </a:r>
          </a:p>
          <a:p>
            <a:r>
              <a:rPr lang="en-US" sz="2400" dirty="0"/>
              <a:t>“As a polyamorous man, I know that sex outside of marriage is okay.”</a:t>
            </a:r>
          </a:p>
          <a:p>
            <a:r>
              <a:rPr lang="en-US" sz="2400" dirty="0"/>
              <a:t>“As a Hindu, I know that all paths lead to God.”</a:t>
            </a:r>
          </a:p>
        </p:txBody>
      </p:sp>
      <p:pic>
        <p:nvPicPr>
          <p:cNvPr id="6146" name="Picture 2" descr="Mindfulness Brain Heart - Free vector graphic on Pixabay">
            <a:extLst>
              <a:ext uri="{FF2B5EF4-FFF2-40B4-BE49-F238E27FC236}">
                <a16:creationId xmlns:a16="http://schemas.microsoft.com/office/drawing/2014/main" id="{EE5EECC9-2A1D-482E-BF2E-17D5CD707F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1117" y="5045148"/>
            <a:ext cx="3189767" cy="1594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4995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F8835-46C9-4787-BD4D-5FB19AA74690}"/>
              </a:ext>
            </a:extLst>
          </p:cNvPr>
          <p:cNvSpPr>
            <a:spLocks noGrp="1"/>
          </p:cNvSpPr>
          <p:nvPr>
            <p:ph type="title"/>
          </p:nvPr>
        </p:nvSpPr>
        <p:spPr/>
        <p:txBody>
          <a:bodyPr/>
          <a:lstStyle/>
          <a:p>
            <a:r>
              <a:rPr lang="en-US" dirty="0"/>
              <a:t>Blue’s Clues Pride Month Cartoon</a:t>
            </a:r>
          </a:p>
        </p:txBody>
      </p:sp>
      <p:pic>
        <p:nvPicPr>
          <p:cNvPr id="6146" name="Picture 2">
            <a:extLst>
              <a:ext uri="{FF2B5EF4-FFF2-40B4-BE49-F238E27FC236}">
                <a16:creationId xmlns:a16="http://schemas.microsoft.com/office/drawing/2014/main" id="{89AB0138-4311-4903-B99D-2143C91517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522297"/>
            <a:ext cx="4137511" cy="470122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BAD8574-33F2-42DA-A205-50D04D066358}"/>
              </a:ext>
            </a:extLst>
          </p:cNvPr>
          <p:cNvSpPr txBox="1"/>
          <p:nvPr/>
        </p:nvSpPr>
        <p:spPr>
          <a:xfrm>
            <a:off x="5258887" y="1522298"/>
            <a:ext cx="3914807" cy="4524315"/>
          </a:xfrm>
          <a:prstGeom prst="rect">
            <a:avLst/>
          </a:prstGeom>
          <a:noFill/>
        </p:spPr>
        <p:txBody>
          <a:bodyPr wrap="square">
            <a:spAutoFit/>
          </a:bodyPr>
          <a:lstStyle/>
          <a:p>
            <a:r>
              <a:rPr lang="en-US" dirty="0">
                <a:solidFill>
                  <a:srgbClr val="1D2228"/>
                </a:solidFill>
                <a:latin typeface="Yahoo Sans"/>
              </a:rPr>
              <a:t>“Families marching one-by-one</a:t>
            </a:r>
            <a:br>
              <a:rPr lang="en-US" dirty="0">
                <a:solidFill>
                  <a:srgbClr val="1D2228"/>
                </a:solidFill>
                <a:latin typeface="Yahoo Sans"/>
              </a:rPr>
            </a:br>
            <a:r>
              <a:rPr lang="en-US" dirty="0">
                <a:solidFill>
                  <a:srgbClr val="1D2228"/>
                </a:solidFill>
                <a:latin typeface="Yahoo Sans"/>
              </a:rPr>
              <a:t>Hurrah, hurrah</a:t>
            </a:r>
          </a:p>
          <a:p>
            <a:r>
              <a:rPr lang="en-US" dirty="0">
                <a:solidFill>
                  <a:srgbClr val="1D2228"/>
                </a:solidFill>
                <a:latin typeface="Yahoo Sans"/>
              </a:rPr>
              <a:t>Families marching one-by-one</a:t>
            </a:r>
            <a:br>
              <a:rPr lang="en-US" dirty="0">
                <a:solidFill>
                  <a:srgbClr val="1D2228"/>
                </a:solidFill>
                <a:latin typeface="Yahoo Sans"/>
              </a:rPr>
            </a:br>
            <a:r>
              <a:rPr lang="en-US" dirty="0">
                <a:solidFill>
                  <a:srgbClr val="1D2228"/>
                </a:solidFill>
                <a:latin typeface="Yahoo Sans"/>
              </a:rPr>
              <a:t>Hurrah, hurrah</a:t>
            </a:r>
          </a:p>
          <a:p>
            <a:r>
              <a:rPr lang="en-US" dirty="0">
                <a:solidFill>
                  <a:srgbClr val="1D2228"/>
                </a:solidFill>
                <a:latin typeface="Yahoo Sans"/>
              </a:rPr>
              <a:t>This family has two mommies</a:t>
            </a:r>
          </a:p>
          <a:p>
            <a:r>
              <a:rPr lang="en-US" dirty="0">
                <a:solidFill>
                  <a:srgbClr val="1D2228"/>
                </a:solidFill>
                <a:latin typeface="Yahoo Sans"/>
              </a:rPr>
              <a:t>They love each other so proudly</a:t>
            </a:r>
          </a:p>
          <a:p>
            <a:r>
              <a:rPr lang="en-US" dirty="0">
                <a:solidFill>
                  <a:srgbClr val="1D2228"/>
                </a:solidFill>
                <a:latin typeface="Yahoo Sans"/>
              </a:rPr>
              <a:t>And they all go marching in the Big Parade…</a:t>
            </a:r>
          </a:p>
          <a:p>
            <a:endParaRPr lang="en-US" dirty="0">
              <a:solidFill>
                <a:srgbClr val="1D2228"/>
              </a:solidFill>
              <a:latin typeface="Yahoo Sans"/>
            </a:endParaRPr>
          </a:p>
          <a:p>
            <a:r>
              <a:rPr lang="en-US" dirty="0">
                <a:solidFill>
                  <a:srgbClr val="1D2228"/>
                </a:solidFill>
                <a:latin typeface="Yahoo Sans"/>
              </a:rPr>
              <a:t>These </a:t>
            </a:r>
            <a:r>
              <a:rPr lang="en-US" dirty="0" err="1">
                <a:solidFill>
                  <a:srgbClr val="1D2228"/>
                </a:solidFill>
                <a:latin typeface="Yahoo Sans"/>
              </a:rPr>
              <a:t>babas</a:t>
            </a:r>
            <a:r>
              <a:rPr lang="en-US" dirty="0">
                <a:solidFill>
                  <a:srgbClr val="1D2228"/>
                </a:solidFill>
                <a:latin typeface="Yahoo Sans"/>
              </a:rPr>
              <a:t> are non-binary</a:t>
            </a:r>
          </a:p>
          <a:p>
            <a:r>
              <a:rPr lang="en-US" dirty="0">
                <a:solidFill>
                  <a:srgbClr val="1D2228"/>
                </a:solidFill>
                <a:latin typeface="Yahoo Sans"/>
              </a:rPr>
              <a:t>They love each other so proudly…</a:t>
            </a:r>
          </a:p>
          <a:p>
            <a:endParaRPr lang="en-US" dirty="0">
              <a:solidFill>
                <a:srgbClr val="1D2228"/>
              </a:solidFill>
              <a:latin typeface="Yahoo Sans"/>
            </a:endParaRPr>
          </a:p>
          <a:p>
            <a:r>
              <a:rPr lang="en-US" dirty="0">
                <a:solidFill>
                  <a:srgbClr val="1D2228"/>
                </a:solidFill>
                <a:latin typeface="Yahoo Sans"/>
              </a:rPr>
              <a:t>Ace, bi and pan grown-ups you see can love each other so proudly</a:t>
            </a:r>
          </a:p>
          <a:p>
            <a:r>
              <a:rPr lang="en-US" dirty="0">
                <a:solidFill>
                  <a:srgbClr val="1D2228"/>
                </a:solidFill>
                <a:latin typeface="Yahoo Sans"/>
              </a:rPr>
              <a:t>And they all go marching in the Big Parade"</a:t>
            </a:r>
            <a:endParaRPr lang="en-US" dirty="0"/>
          </a:p>
        </p:txBody>
      </p:sp>
    </p:spTree>
    <p:extLst>
      <p:ext uri="{BB962C8B-B14F-4D97-AF65-F5344CB8AC3E}">
        <p14:creationId xmlns:p14="http://schemas.microsoft.com/office/powerpoint/2010/main" val="38229474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AC33A-FAC7-AFE0-C4F0-FEC2431B76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6E81AC-5004-684C-F46F-1BAFDB1F1A77}"/>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42FAF070-D55C-0742-8D4A-A6A7F7223F35}"/>
              </a:ext>
            </a:extLst>
          </p:cNvPr>
          <p:cNvSpPr>
            <a:spLocks noGrp="1"/>
          </p:cNvSpPr>
          <p:nvPr>
            <p:ph idx="1"/>
          </p:nvPr>
        </p:nvSpPr>
        <p:spPr/>
        <p:txBody>
          <a:bodyPr>
            <a:normAutofit fontScale="92500" lnSpcReduction="20000"/>
          </a:bodyPr>
          <a:lstStyle/>
          <a:p>
            <a:r>
              <a:rPr lang="en-US" dirty="0"/>
              <a:t>Contemporary Critical Theory</a:t>
            </a:r>
          </a:p>
          <a:p>
            <a:pPr lvl="1"/>
            <a:r>
              <a:rPr lang="en-US" dirty="0"/>
              <a:t>Social Binary</a:t>
            </a:r>
          </a:p>
          <a:p>
            <a:pPr lvl="1"/>
            <a:r>
              <a:rPr lang="en-US" dirty="0"/>
              <a:t>Hegemonic Power</a:t>
            </a:r>
          </a:p>
          <a:p>
            <a:pPr lvl="1"/>
            <a:r>
              <a:rPr lang="en-US" dirty="0"/>
              <a:t>Lived Experience</a:t>
            </a:r>
          </a:p>
          <a:p>
            <a:pPr lvl="1"/>
            <a:r>
              <a:rPr lang="en-US" dirty="0"/>
              <a:t>Social Justice</a:t>
            </a:r>
          </a:p>
          <a:p>
            <a:r>
              <a:rPr lang="en-US" dirty="0"/>
              <a:t>Contemporary Critical Theory vs. Christianity</a:t>
            </a:r>
          </a:p>
          <a:p>
            <a:pPr lvl="1"/>
            <a:r>
              <a:rPr lang="en-US" dirty="0"/>
              <a:t>A False Worldview</a:t>
            </a:r>
          </a:p>
          <a:p>
            <a:pPr lvl="1"/>
            <a:r>
              <a:rPr lang="en-US" dirty="0"/>
              <a:t>A False Understanding of Oppression</a:t>
            </a:r>
          </a:p>
          <a:p>
            <a:pPr lvl="1"/>
            <a:r>
              <a:rPr lang="en-US" dirty="0"/>
              <a:t>A False Identity</a:t>
            </a:r>
          </a:p>
          <a:p>
            <a:pPr lvl="1"/>
            <a:r>
              <a:rPr lang="en-US" dirty="0"/>
              <a:t>A False Epistemology</a:t>
            </a:r>
          </a:p>
          <a:p>
            <a:pPr lvl="1"/>
            <a:r>
              <a:rPr lang="en-US" dirty="0"/>
              <a:t>A False Salvation</a:t>
            </a:r>
          </a:p>
          <a:p>
            <a:pPr lvl="1"/>
            <a:r>
              <a:rPr lang="en-US" dirty="0"/>
              <a:t>Pro-life Implications</a:t>
            </a:r>
          </a:p>
          <a:p>
            <a:r>
              <a:rPr lang="en-US" dirty="0"/>
              <a:t>Conclusions</a:t>
            </a:r>
          </a:p>
        </p:txBody>
      </p:sp>
      <p:sp>
        <p:nvSpPr>
          <p:cNvPr id="6" name="Rectangle 5">
            <a:extLst>
              <a:ext uri="{FF2B5EF4-FFF2-40B4-BE49-F238E27FC236}">
                <a16:creationId xmlns:a16="http://schemas.microsoft.com/office/drawing/2014/main" id="{E805CE0B-5560-DC43-D3E3-4E52C509147D}"/>
              </a:ext>
            </a:extLst>
          </p:cNvPr>
          <p:cNvSpPr/>
          <p:nvPr/>
        </p:nvSpPr>
        <p:spPr>
          <a:xfrm>
            <a:off x="572655" y="4913832"/>
            <a:ext cx="8616296" cy="32435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131723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34EDA-A542-9976-853E-3C92BD893669}"/>
              </a:ext>
            </a:extLst>
          </p:cNvPr>
          <p:cNvSpPr>
            <a:spLocks noGrp="1"/>
          </p:cNvSpPr>
          <p:nvPr>
            <p:ph type="title"/>
          </p:nvPr>
        </p:nvSpPr>
        <p:spPr/>
        <p:txBody>
          <a:bodyPr/>
          <a:lstStyle/>
          <a:p>
            <a:r>
              <a:rPr lang="en-US" dirty="0"/>
              <a:t>Conflicting Soteriology </a:t>
            </a:r>
          </a:p>
        </p:txBody>
      </p:sp>
      <p:graphicFrame>
        <p:nvGraphicFramePr>
          <p:cNvPr id="7" name="Table 4">
            <a:extLst>
              <a:ext uri="{FF2B5EF4-FFF2-40B4-BE49-F238E27FC236}">
                <a16:creationId xmlns:a16="http://schemas.microsoft.com/office/drawing/2014/main" id="{3B06CCC6-AC35-CFEC-DD3C-72532B7FB12D}"/>
              </a:ext>
            </a:extLst>
          </p:cNvPr>
          <p:cNvGraphicFramePr>
            <a:graphicFrameLocks/>
          </p:cNvGraphicFramePr>
          <p:nvPr>
            <p:extLst>
              <p:ext uri="{D42A27DB-BD31-4B8C-83A1-F6EECF244321}">
                <p14:modId xmlns:p14="http://schemas.microsoft.com/office/powerpoint/2010/main" val="1530611348"/>
              </p:ext>
            </p:extLst>
          </p:nvPr>
        </p:nvGraphicFramePr>
        <p:xfrm>
          <a:off x="838200" y="1690690"/>
          <a:ext cx="8115855" cy="4339889"/>
        </p:xfrm>
        <a:graphic>
          <a:graphicData uri="http://schemas.openxmlformats.org/drawingml/2006/table">
            <a:tbl>
              <a:tblPr firstRow="1" bandRow="1">
                <a:tableStyleId>{793D81CF-94F2-401A-BA57-92F5A7B2D0C5}</a:tableStyleId>
              </a:tblPr>
              <a:tblGrid>
                <a:gridCol w="2034652">
                  <a:extLst>
                    <a:ext uri="{9D8B030D-6E8A-4147-A177-3AD203B41FA5}">
                      <a16:colId xmlns:a16="http://schemas.microsoft.com/office/drawing/2014/main" val="1732550729"/>
                    </a:ext>
                  </a:extLst>
                </a:gridCol>
                <a:gridCol w="2288959">
                  <a:extLst>
                    <a:ext uri="{9D8B030D-6E8A-4147-A177-3AD203B41FA5}">
                      <a16:colId xmlns:a16="http://schemas.microsoft.com/office/drawing/2014/main" val="2521576258"/>
                    </a:ext>
                  </a:extLst>
                </a:gridCol>
                <a:gridCol w="3792244">
                  <a:extLst>
                    <a:ext uri="{9D8B030D-6E8A-4147-A177-3AD203B41FA5}">
                      <a16:colId xmlns:a16="http://schemas.microsoft.com/office/drawing/2014/main" val="3742178411"/>
                    </a:ext>
                  </a:extLst>
                </a:gridCol>
              </a:tblGrid>
              <a:tr h="490531">
                <a:tc>
                  <a:txBody>
                    <a:bodyPr/>
                    <a:lstStyle/>
                    <a:p>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2400" b="1" dirty="0">
                          <a:solidFill>
                            <a:schemeClr val="tx1"/>
                          </a:solidFill>
                        </a:rPr>
                        <a:t>Christianity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r>
                        <a:rPr lang="en-US" sz="2400" dirty="0">
                          <a:solidFill>
                            <a:schemeClr val="tx1"/>
                          </a:solidFill>
                        </a:rPr>
                        <a:t>Contemporary Critical Theory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3579847417"/>
                  </a:ext>
                </a:extLst>
              </a:tr>
              <a:tr h="1596689">
                <a:tc>
                  <a:txBody>
                    <a:bodyPr/>
                    <a:lstStyle/>
                    <a:p>
                      <a:r>
                        <a:rPr lang="en-US" sz="2400" b="1" dirty="0"/>
                        <a:t>Sin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r>
                        <a:rPr lang="en-US" sz="2400" b="1" dirty="0"/>
                        <a:t>Rebellion:</a:t>
                      </a:r>
                      <a:br>
                        <a:rPr lang="en-US" sz="2400" b="1" dirty="0"/>
                      </a:br>
                      <a:r>
                        <a:rPr lang="en-US" sz="2400" dirty="0"/>
                        <a:t>breaking God’s commandments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r>
                        <a:rPr lang="en-US" sz="2400" b="1" dirty="0"/>
                        <a:t>Privilege:</a:t>
                      </a:r>
                      <a:br>
                        <a:rPr lang="en-US" sz="2400" b="1" dirty="0"/>
                      </a:br>
                      <a:r>
                        <a:rPr lang="en-US" sz="2400" dirty="0"/>
                        <a:t>whiteness, patriarchy, classism, heterosexism, ableism, </a:t>
                      </a:r>
                      <a:r>
                        <a:rPr lang="en-US" sz="2400" dirty="0" err="1"/>
                        <a:t>cisgenderism</a:t>
                      </a:r>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1027451716"/>
                  </a:ext>
                </a:extLst>
              </a:tr>
              <a:tr h="846573">
                <a:tc>
                  <a:txBody>
                    <a:bodyPr/>
                    <a:lstStyle/>
                    <a:p>
                      <a:pPr algn="l"/>
                      <a:r>
                        <a:rPr lang="en-US" sz="2400" b="1" dirty="0"/>
                        <a:t>Salvation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r>
                        <a:rPr lang="en-US" sz="2400" b="1" dirty="0"/>
                        <a:t>Redemption</a:t>
                      </a:r>
                      <a:r>
                        <a:rPr lang="en-US" sz="2400" dirty="0"/>
                        <a:t>:</a:t>
                      </a:r>
                      <a:br>
                        <a:rPr lang="en-US" sz="2400" dirty="0"/>
                      </a:br>
                      <a:r>
                        <a:rPr lang="en-US" sz="2400" dirty="0"/>
                        <a:t>repent and believe the gospel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r>
                        <a:rPr lang="en-US" sz="2400" b="1" dirty="0"/>
                        <a:t>Activism</a:t>
                      </a:r>
                      <a:r>
                        <a:rPr lang="en-US" sz="2400" dirty="0"/>
                        <a:t>: </a:t>
                      </a:r>
                      <a:br>
                        <a:rPr lang="en-US" sz="2400" dirty="0"/>
                      </a:br>
                      <a:r>
                        <a:rPr lang="en-US" sz="2400" dirty="0"/>
                        <a:t>confess your privilege, divest from privilege, do the work, center marginalized voices, stop taking up space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65799811"/>
                  </a:ext>
                </a:extLst>
              </a:tr>
            </a:tbl>
          </a:graphicData>
        </a:graphic>
      </p:graphicFrame>
    </p:spTree>
    <p:extLst>
      <p:ext uri="{BB962C8B-B14F-4D97-AF65-F5344CB8AC3E}">
        <p14:creationId xmlns:p14="http://schemas.microsoft.com/office/powerpoint/2010/main" val="6061542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EB8A-1C33-824A-6C6C-9F9E452D7D56}"/>
              </a:ext>
            </a:extLst>
          </p:cNvPr>
          <p:cNvSpPr>
            <a:spLocks noGrp="1"/>
          </p:cNvSpPr>
          <p:nvPr>
            <p:ph type="title"/>
          </p:nvPr>
        </p:nvSpPr>
        <p:spPr/>
        <p:txBody>
          <a:bodyPr/>
          <a:lstStyle/>
          <a:p>
            <a:r>
              <a:rPr lang="en-US" dirty="0"/>
              <a:t>The Sin of Privilege</a:t>
            </a:r>
          </a:p>
        </p:txBody>
      </p:sp>
      <p:sp>
        <p:nvSpPr>
          <p:cNvPr id="3" name="Content Placeholder 2">
            <a:extLst>
              <a:ext uri="{FF2B5EF4-FFF2-40B4-BE49-F238E27FC236}">
                <a16:creationId xmlns:a16="http://schemas.microsoft.com/office/drawing/2014/main" id="{715A0D71-525C-F9E2-5246-BC98C200C02B}"/>
              </a:ext>
            </a:extLst>
          </p:cNvPr>
          <p:cNvSpPr>
            <a:spLocks noGrp="1"/>
          </p:cNvSpPr>
          <p:nvPr>
            <p:ph idx="1"/>
          </p:nvPr>
        </p:nvSpPr>
        <p:spPr>
          <a:xfrm>
            <a:off x="838199" y="1825625"/>
            <a:ext cx="5996709" cy="4667249"/>
          </a:xfrm>
        </p:spPr>
        <p:txBody>
          <a:bodyPr>
            <a:noAutofit/>
          </a:bodyPr>
          <a:lstStyle/>
          <a:p>
            <a:pPr marL="0" indent="0">
              <a:buNone/>
            </a:pPr>
            <a:r>
              <a:rPr lang="en-US" sz="2400" dirty="0"/>
              <a:t>“Antiracist policies cannot eliminate class racism without anticapitalism policies. Anticapitalism cannot eliminate class racism without antiracism.” </a:t>
            </a:r>
          </a:p>
          <a:p>
            <a:pPr marL="0" indent="0">
              <a:buNone/>
            </a:pPr>
            <a:r>
              <a:rPr lang="en-US" sz="2400" dirty="0"/>
              <a:t>“</a:t>
            </a:r>
            <a:r>
              <a:rPr lang="en-US" sz="2400" b="1" dirty="0">
                <a:solidFill>
                  <a:srgbClr val="FF0000"/>
                </a:solidFill>
              </a:rPr>
              <a:t>To truly be antiracist is to be feminist. To truly be feminist is to be antiracist</a:t>
            </a:r>
            <a:r>
              <a:rPr lang="en-US" sz="2400" dirty="0"/>
              <a:t>.” </a:t>
            </a:r>
          </a:p>
          <a:p>
            <a:pPr marL="0" indent="0">
              <a:buNone/>
            </a:pPr>
            <a:r>
              <a:rPr lang="en-US" sz="2400" dirty="0"/>
              <a:t>“We cannot be antiracist if we are homophobic or transphobic… </a:t>
            </a:r>
            <a:r>
              <a:rPr lang="en-US" sz="2400" b="1" dirty="0">
                <a:solidFill>
                  <a:srgbClr val="FF0000"/>
                </a:solidFill>
              </a:rPr>
              <a:t>To be queer antiracist is to understand the privileges of my cisgender, of my masculinity, of my heterosexuality, of their intersections</a:t>
            </a:r>
            <a:r>
              <a:rPr lang="en-US" sz="2400" dirty="0"/>
              <a:t>.”</a:t>
            </a:r>
          </a:p>
          <a:p>
            <a:pPr marL="0" indent="0">
              <a:buNone/>
            </a:pPr>
            <a:r>
              <a:rPr lang="en-US" sz="2400" dirty="0"/>
              <a:t>– </a:t>
            </a:r>
            <a:r>
              <a:rPr lang="en-US" sz="2400" dirty="0" err="1"/>
              <a:t>Kendi</a:t>
            </a:r>
            <a:r>
              <a:rPr lang="en-US" sz="2400" dirty="0"/>
              <a:t>, </a:t>
            </a:r>
            <a:r>
              <a:rPr lang="en-US" sz="2400" i="1" dirty="0"/>
              <a:t>How to Be Antiracist, </a:t>
            </a:r>
            <a:r>
              <a:rPr lang="en-US" sz="2400" dirty="0"/>
              <a:t>159, 189, 197.</a:t>
            </a:r>
          </a:p>
        </p:txBody>
      </p:sp>
      <p:pic>
        <p:nvPicPr>
          <p:cNvPr id="4098" name="Picture 2" descr="Ibram X. Kendi | Biography, Books, How to Be Antiracist, &amp; Facts |  Britannica">
            <a:extLst>
              <a:ext uri="{FF2B5EF4-FFF2-40B4-BE49-F238E27FC236}">
                <a16:creationId xmlns:a16="http://schemas.microsoft.com/office/drawing/2014/main" id="{4A559FC2-EEBE-476D-C45E-799F645C582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079" t="-1" r="16186" b="38900"/>
          <a:stretch/>
        </p:blipFill>
        <p:spPr bwMode="auto">
          <a:xfrm>
            <a:off x="7904445" y="2121188"/>
            <a:ext cx="3125268" cy="3811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317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EB8A-1C33-824A-6C6C-9F9E452D7D56}"/>
              </a:ext>
            </a:extLst>
          </p:cNvPr>
          <p:cNvSpPr>
            <a:spLocks noGrp="1"/>
          </p:cNvSpPr>
          <p:nvPr>
            <p:ph type="title"/>
          </p:nvPr>
        </p:nvSpPr>
        <p:spPr/>
        <p:txBody>
          <a:bodyPr/>
          <a:lstStyle/>
          <a:p>
            <a:r>
              <a:rPr lang="en-US" dirty="0"/>
              <a:t>The Sin of Privilege</a:t>
            </a:r>
          </a:p>
        </p:txBody>
      </p:sp>
      <p:sp>
        <p:nvSpPr>
          <p:cNvPr id="3" name="Content Placeholder 2">
            <a:extLst>
              <a:ext uri="{FF2B5EF4-FFF2-40B4-BE49-F238E27FC236}">
                <a16:creationId xmlns:a16="http://schemas.microsoft.com/office/drawing/2014/main" id="{715A0D71-525C-F9E2-5246-BC98C200C02B}"/>
              </a:ext>
            </a:extLst>
          </p:cNvPr>
          <p:cNvSpPr>
            <a:spLocks noGrp="1"/>
          </p:cNvSpPr>
          <p:nvPr>
            <p:ph idx="1"/>
          </p:nvPr>
        </p:nvSpPr>
        <p:spPr>
          <a:xfrm>
            <a:off x="838200" y="1825625"/>
            <a:ext cx="6015182" cy="4667249"/>
          </a:xfrm>
        </p:spPr>
        <p:txBody>
          <a:bodyPr>
            <a:normAutofit fontScale="92500" lnSpcReduction="10000"/>
          </a:bodyPr>
          <a:lstStyle/>
          <a:p>
            <a:pPr marL="0" indent="0">
              <a:buNone/>
            </a:pPr>
            <a:r>
              <a:rPr lang="en-US" i="0" dirty="0">
                <a:effectLst/>
              </a:rPr>
              <a:t>“it is not possible for your parents to have taught you not to be racist, or for your parents to have been free of racism themselves. </a:t>
            </a:r>
            <a:r>
              <a:rPr lang="en-US" b="1" i="0" dirty="0">
                <a:solidFill>
                  <a:srgbClr val="FF0000"/>
                </a:solidFill>
                <a:effectLst/>
              </a:rPr>
              <a:t>This is not possible </a:t>
            </a:r>
            <a:r>
              <a:rPr lang="en-US" i="0" dirty="0">
                <a:effectLst/>
              </a:rPr>
              <a:t>because racism is a social system embedded in our culture and its institutions.” </a:t>
            </a:r>
          </a:p>
          <a:p>
            <a:pPr marL="0" indent="0">
              <a:buNone/>
            </a:pPr>
            <a:r>
              <a:rPr lang="en-US" dirty="0"/>
              <a:t>“From an antiracist perspective, the question is not, ‘Did racism take place’ but ‘How was racism taking place’ because the assumption is that </a:t>
            </a:r>
            <a:r>
              <a:rPr lang="en-US" b="1" dirty="0">
                <a:solidFill>
                  <a:srgbClr val="FF0000"/>
                </a:solidFill>
              </a:rPr>
              <a:t>racism is always at play, always operating”</a:t>
            </a:r>
            <a:endParaRPr lang="en-US" dirty="0"/>
          </a:p>
          <a:p>
            <a:pPr marL="0" indent="0">
              <a:buNone/>
            </a:pPr>
            <a:r>
              <a:rPr lang="en-US" dirty="0"/>
              <a:t>– DiAngelo, </a:t>
            </a:r>
            <a:r>
              <a:rPr lang="en-US" i="1" dirty="0"/>
              <a:t>What Does It Mean to Be White?, </a:t>
            </a:r>
            <a:r>
              <a:rPr lang="en-US" dirty="0"/>
              <a:t>265, 330.</a:t>
            </a:r>
          </a:p>
        </p:txBody>
      </p:sp>
      <p:pic>
        <p:nvPicPr>
          <p:cNvPr id="3074" name="Picture 2" descr="Robin DiAngelo - Wikipedia">
            <a:extLst>
              <a:ext uri="{FF2B5EF4-FFF2-40B4-BE49-F238E27FC236}">
                <a16:creationId xmlns:a16="http://schemas.microsoft.com/office/drawing/2014/main" id="{0B09D477-EB46-A338-F087-DFFFAAB5C8D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090" t="11226" r="7249" b="21163"/>
          <a:stretch/>
        </p:blipFill>
        <p:spPr bwMode="auto">
          <a:xfrm>
            <a:off x="7870010" y="2204264"/>
            <a:ext cx="2960869" cy="3506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00830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EB8A-1C33-824A-6C6C-9F9E452D7D56}"/>
              </a:ext>
            </a:extLst>
          </p:cNvPr>
          <p:cNvSpPr>
            <a:spLocks noGrp="1"/>
          </p:cNvSpPr>
          <p:nvPr>
            <p:ph type="title"/>
          </p:nvPr>
        </p:nvSpPr>
        <p:spPr/>
        <p:txBody>
          <a:bodyPr/>
          <a:lstStyle/>
          <a:p>
            <a:r>
              <a:rPr lang="en-US" dirty="0"/>
              <a:t>Doing the Work of Salvation</a:t>
            </a:r>
          </a:p>
        </p:txBody>
      </p:sp>
      <p:sp>
        <p:nvSpPr>
          <p:cNvPr id="3" name="Content Placeholder 2">
            <a:extLst>
              <a:ext uri="{FF2B5EF4-FFF2-40B4-BE49-F238E27FC236}">
                <a16:creationId xmlns:a16="http://schemas.microsoft.com/office/drawing/2014/main" id="{715A0D71-525C-F9E2-5246-BC98C200C02B}"/>
              </a:ext>
            </a:extLst>
          </p:cNvPr>
          <p:cNvSpPr>
            <a:spLocks noGrp="1"/>
          </p:cNvSpPr>
          <p:nvPr>
            <p:ph idx="1"/>
          </p:nvPr>
        </p:nvSpPr>
        <p:spPr>
          <a:xfrm>
            <a:off x="838200" y="1825625"/>
            <a:ext cx="5132958" cy="4667249"/>
          </a:xfrm>
        </p:spPr>
        <p:txBody>
          <a:bodyPr>
            <a:noAutofit/>
          </a:bodyPr>
          <a:lstStyle/>
          <a:p>
            <a:pPr marL="0" indent="0">
              <a:buNone/>
            </a:pPr>
            <a:r>
              <a:rPr lang="en-US" sz="2400" dirty="0"/>
              <a:t>“The first and most important task in shaping an anti-racist church is to give birth to an anti-racist Christian identity… Taking this birthing metaphor one step further to the biblical imagery of rebirth</a:t>
            </a:r>
            <a:r>
              <a:rPr lang="en-US" sz="2400" b="1" dirty="0">
                <a:solidFill>
                  <a:srgbClr val="FF0000"/>
                </a:solidFill>
              </a:rPr>
              <a:t>, this identity-transforming process can be understood in no less powerful terms than what Jesus described as being ‘born again’--a complete spiritual transformation</a:t>
            </a:r>
            <a:r>
              <a:rPr lang="en-US" sz="2400" dirty="0"/>
              <a:t>.”– Joseph </a:t>
            </a:r>
            <a:r>
              <a:rPr lang="en-US" sz="2400" dirty="0" err="1"/>
              <a:t>Barndt</a:t>
            </a:r>
            <a:r>
              <a:rPr lang="en-US" sz="2400" dirty="0"/>
              <a:t>, </a:t>
            </a:r>
            <a:r>
              <a:rPr lang="en-US" sz="2400" i="1" dirty="0"/>
              <a:t>Becoming an Antiracist Church, </a:t>
            </a:r>
            <a:r>
              <a:rPr lang="en-US" sz="2400" dirty="0"/>
              <a:t>153.</a:t>
            </a:r>
          </a:p>
        </p:txBody>
      </p:sp>
      <p:pic>
        <p:nvPicPr>
          <p:cNvPr id="7170" name="Picture 2" descr="Becoming an Anti-Racist Church: Journeying toward Wholeness (Prisms): Barndt,  Joseph: 9780800664602: Amazon.com: Books">
            <a:extLst>
              <a:ext uri="{FF2B5EF4-FFF2-40B4-BE49-F238E27FC236}">
                <a16:creationId xmlns:a16="http://schemas.microsoft.com/office/drawing/2014/main" id="{3FB44A09-2363-0FC5-9198-89B67440FDC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0472" y="1825625"/>
            <a:ext cx="3005163" cy="4179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640868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EB8A-1C33-824A-6C6C-9F9E452D7D56}"/>
              </a:ext>
            </a:extLst>
          </p:cNvPr>
          <p:cNvSpPr>
            <a:spLocks noGrp="1"/>
          </p:cNvSpPr>
          <p:nvPr>
            <p:ph type="title"/>
          </p:nvPr>
        </p:nvSpPr>
        <p:spPr/>
        <p:txBody>
          <a:bodyPr/>
          <a:lstStyle/>
          <a:p>
            <a:r>
              <a:rPr lang="en-US" dirty="0"/>
              <a:t>Doing the Work of Salvation</a:t>
            </a:r>
          </a:p>
        </p:txBody>
      </p:sp>
      <p:sp>
        <p:nvSpPr>
          <p:cNvPr id="3" name="Content Placeholder 2">
            <a:extLst>
              <a:ext uri="{FF2B5EF4-FFF2-40B4-BE49-F238E27FC236}">
                <a16:creationId xmlns:a16="http://schemas.microsoft.com/office/drawing/2014/main" id="{715A0D71-525C-F9E2-5246-BC98C200C02B}"/>
              </a:ext>
            </a:extLst>
          </p:cNvPr>
          <p:cNvSpPr>
            <a:spLocks noGrp="1"/>
          </p:cNvSpPr>
          <p:nvPr>
            <p:ph idx="1"/>
          </p:nvPr>
        </p:nvSpPr>
        <p:spPr>
          <a:xfrm>
            <a:off x="838200" y="1825625"/>
            <a:ext cx="6670964" cy="4667249"/>
          </a:xfrm>
        </p:spPr>
        <p:txBody>
          <a:bodyPr>
            <a:noAutofit/>
          </a:bodyPr>
          <a:lstStyle/>
          <a:p>
            <a:pPr marL="0" indent="0">
              <a:buNone/>
            </a:pPr>
            <a:r>
              <a:rPr lang="en-US" dirty="0">
                <a:solidFill>
                  <a:srgbClr val="383838"/>
                </a:solidFill>
              </a:rPr>
              <a:t>“</a:t>
            </a:r>
            <a:r>
              <a:rPr lang="en-US" b="1" dirty="0">
                <a:solidFill>
                  <a:srgbClr val="FF0000"/>
                </a:solidFill>
              </a:rPr>
              <a:t>a positive white identity is an impossible goal. White identity is inherently racist; white people do not exist outside the system of white supremacy. </a:t>
            </a:r>
            <a:r>
              <a:rPr lang="en-US" dirty="0">
                <a:solidFill>
                  <a:srgbClr val="0F1419"/>
                </a:solidFill>
              </a:rPr>
              <a:t>This does not mean that we should stop identifying as white and start claiming only to be Italian or Irish. To do so is to deny the reality of racism in the here and now, and this denial would simply be color-blind racism. Rather, </a:t>
            </a:r>
            <a:r>
              <a:rPr lang="en-US" b="1" dirty="0">
                <a:solidFill>
                  <a:srgbClr val="FF0000"/>
                </a:solidFill>
              </a:rPr>
              <a:t>I strive to be ‘less white.’ To be less white is to be less racially oppressive</a:t>
            </a:r>
            <a:r>
              <a:rPr lang="en-US" dirty="0">
                <a:solidFill>
                  <a:srgbClr val="0F1419"/>
                </a:solidFill>
              </a:rPr>
              <a:t>.</a:t>
            </a:r>
            <a:r>
              <a:rPr lang="en-US" dirty="0"/>
              <a:t>” </a:t>
            </a:r>
          </a:p>
          <a:p>
            <a:pPr marL="0" indent="0">
              <a:buNone/>
            </a:pPr>
            <a:r>
              <a:rPr lang="en-US" dirty="0"/>
              <a:t>– DiAngelo, </a:t>
            </a:r>
            <a:r>
              <a:rPr lang="en-US" i="1" dirty="0"/>
              <a:t>White Fragility, </a:t>
            </a:r>
            <a:r>
              <a:rPr lang="en-US" dirty="0"/>
              <a:t>149-150.</a:t>
            </a:r>
          </a:p>
        </p:txBody>
      </p:sp>
      <p:pic>
        <p:nvPicPr>
          <p:cNvPr id="4" name="Picture 2" descr="Robin DiAngelo - Wikipedia">
            <a:extLst>
              <a:ext uri="{FF2B5EF4-FFF2-40B4-BE49-F238E27FC236}">
                <a16:creationId xmlns:a16="http://schemas.microsoft.com/office/drawing/2014/main" id="{1871440F-EDD6-6337-3BE3-1C0185D1302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090" t="11226" r="7249" b="21163"/>
          <a:stretch/>
        </p:blipFill>
        <p:spPr bwMode="auto">
          <a:xfrm>
            <a:off x="7870010" y="2204264"/>
            <a:ext cx="2960869" cy="3506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0332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E3EB8A-1C33-824A-6C6C-9F9E452D7D56}"/>
              </a:ext>
            </a:extLst>
          </p:cNvPr>
          <p:cNvSpPr>
            <a:spLocks noGrp="1"/>
          </p:cNvSpPr>
          <p:nvPr>
            <p:ph type="title"/>
          </p:nvPr>
        </p:nvSpPr>
        <p:spPr/>
        <p:txBody>
          <a:bodyPr/>
          <a:lstStyle/>
          <a:p>
            <a:r>
              <a:rPr lang="en-US" dirty="0"/>
              <a:t>Doing the Work of Salvation</a:t>
            </a:r>
          </a:p>
        </p:txBody>
      </p:sp>
      <p:sp>
        <p:nvSpPr>
          <p:cNvPr id="3" name="Content Placeholder 2">
            <a:extLst>
              <a:ext uri="{FF2B5EF4-FFF2-40B4-BE49-F238E27FC236}">
                <a16:creationId xmlns:a16="http://schemas.microsoft.com/office/drawing/2014/main" id="{715A0D71-525C-F9E2-5246-BC98C200C02B}"/>
              </a:ext>
            </a:extLst>
          </p:cNvPr>
          <p:cNvSpPr>
            <a:spLocks noGrp="1"/>
          </p:cNvSpPr>
          <p:nvPr>
            <p:ph idx="1"/>
          </p:nvPr>
        </p:nvSpPr>
        <p:spPr>
          <a:xfrm>
            <a:off x="838200" y="1825625"/>
            <a:ext cx="5132958" cy="4667249"/>
          </a:xfrm>
        </p:spPr>
        <p:txBody>
          <a:bodyPr>
            <a:normAutofit/>
          </a:bodyPr>
          <a:lstStyle/>
          <a:p>
            <a:pPr marL="0" indent="0">
              <a:buNone/>
            </a:pPr>
            <a:r>
              <a:rPr lang="en-US" i="0" dirty="0">
                <a:effectLst/>
              </a:rPr>
              <a:t>“Antiracism work is not a twenty-eight-day journey. </a:t>
            </a:r>
            <a:r>
              <a:rPr lang="en-US" b="1" i="0" dirty="0">
                <a:solidFill>
                  <a:srgbClr val="FF0000"/>
                </a:solidFill>
                <a:effectLst/>
              </a:rPr>
              <a:t>It is a lifelong practice. It requires your lifelong commitment to </a:t>
            </a:r>
            <a:r>
              <a:rPr lang="en-US" b="1" i="0" dirty="0" err="1">
                <a:solidFill>
                  <a:srgbClr val="FF0000"/>
                </a:solidFill>
                <a:effectLst/>
              </a:rPr>
              <a:t>antioppression</a:t>
            </a:r>
            <a:r>
              <a:rPr lang="en-US" i="0" dirty="0">
                <a:effectLst/>
              </a:rPr>
              <a:t>… There is no feel-good reward at the end other than the knowledge that you are doing this because it’s the right thing to do.” – </a:t>
            </a:r>
            <a:r>
              <a:rPr lang="en-US" dirty="0"/>
              <a:t>Layla Saad, </a:t>
            </a:r>
            <a:r>
              <a:rPr lang="en-US" i="1" dirty="0"/>
              <a:t>Me and White Supremacy, </a:t>
            </a:r>
            <a:r>
              <a:rPr lang="en-US" dirty="0"/>
              <a:t>25.</a:t>
            </a:r>
          </a:p>
        </p:txBody>
      </p:sp>
      <p:pic>
        <p:nvPicPr>
          <p:cNvPr id="13314" name="Picture 2" descr="LAYLA F. SAAD">
            <a:extLst>
              <a:ext uri="{FF2B5EF4-FFF2-40B4-BE49-F238E27FC236}">
                <a16:creationId xmlns:a16="http://schemas.microsoft.com/office/drawing/2014/main" id="{DDE33A47-98A9-7526-8286-6269E2E73C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1650" r="13916" b="19482"/>
          <a:stretch/>
        </p:blipFill>
        <p:spPr bwMode="auto">
          <a:xfrm>
            <a:off x="7594264" y="1973406"/>
            <a:ext cx="2938508" cy="39733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20162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66301-4021-1B20-C44C-BD7349F6A2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8A38C6-EB7B-80A8-7F4A-92DE408AB587}"/>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11A5F7EC-B841-800F-B86A-951BF41D458D}"/>
              </a:ext>
            </a:extLst>
          </p:cNvPr>
          <p:cNvSpPr>
            <a:spLocks noGrp="1"/>
          </p:cNvSpPr>
          <p:nvPr>
            <p:ph idx="1"/>
          </p:nvPr>
        </p:nvSpPr>
        <p:spPr/>
        <p:txBody>
          <a:bodyPr>
            <a:normAutofit fontScale="92500" lnSpcReduction="20000"/>
          </a:bodyPr>
          <a:lstStyle/>
          <a:p>
            <a:r>
              <a:rPr lang="en-US" dirty="0"/>
              <a:t>Contemporary Critical Theory</a:t>
            </a:r>
          </a:p>
          <a:p>
            <a:pPr lvl="1"/>
            <a:r>
              <a:rPr lang="en-US" dirty="0"/>
              <a:t>Social Binary</a:t>
            </a:r>
          </a:p>
          <a:p>
            <a:pPr lvl="1"/>
            <a:r>
              <a:rPr lang="en-US" dirty="0"/>
              <a:t>Hegemonic Power</a:t>
            </a:r>
          </a:p>
          <a:p>
            <a:pPr lvl="1"/>
            <a:r>
              <a:rPr lang="en-US" dirty="0"/>
              <a:t>Lived Experience</a:t>
            </a:r>
          </a:p>
          <a:p>
            <a:pPr lvl="1"/>
            <a:r>
              <a:rPr lang="en-US" dirty="0"/>
              <a:t>Social Justice</a:t>
            </a:r>
          </a:p>
          <a:p>
            <a:r>
              <a:rPr lang="en-US" dirty="0"/>
              <a:t>Contemporary Critical Theory vs. Christianity</a:t>
            </a:r>
          </a:p>
          <a:p>
            <a:pPr lvl="1"/>
            <a:r>
              <a:rPr lang="en-US" dirty="0"/>
              <a:t>A False Worldview</a:t>
            </a:r>
          </a:p>
          <a:p>
            <a:pPr lvl="1"/>
            <a:r>
              <a:rPr lang="en-US" dirty="0"/>
              <a:t>A False Understanding of Oppression</a:t>
            </a:r>
          </a:p>
          <a:p>
            <a:pPr lvl="1"/>
            <a:r>
              <a:rPr lang="en-US" dirty="0"/>
              <a:t>A False Identity</a:t>
            </a:r>
          </a:p>
          <a:p>
            <a:pPr lvl="1"/>
            <a:r>
              <a:rPr lang="en-US" dirty="0"/>
              <a:t>A False Epistemology</a:t>
            </a:r>
          </a:p>
          <a:p>
            <a:pPr lvl="1"/>
            <a:r>
              <a:rPr lang="en-US" dirty="0"/>
              <a:t>A False Salvation</a:t>
            </a:r>
          </a:p>
          <a:p>
            <a:pPr lvl="1"/>
            <a:r>
              <a:rPr lang="en-US" dirty="0"/>
              <a:t>Pro-life Implications</a:t>
            </a:r>
          </a:p>
          <a:p>
            <a:r>
              <a:rPr lang="en-US" dirty="0"/>
              <a:t>Conclusions</a:t>
            </a:r>
          </a:p>
        </p:txBody>
      </p:sp>
      <p:sp>
        <p:nvSpPr>
          <p:cNvPr id="6" name="Rectangle 5">
            <a:extLst>
              <a:ext uri="{FF2B5EF4-FFF2-40B4-BE49-F238E27FC236}">
                <a16:creationId xmlns:a16="http://schemas.microsoft.com/office/drawing/2014/main" id="{5DDCCA05-EFBB-1E71-997A-1A4711CCEE65}"/>
              </a:ext>
            </a:extLst>
          </p:cNvPr>
          <p:cNvSpPr/>
          <p:nvPr/>
        </p:nvSpPr>
        <p:spPr>
          <a:xfrm>
            <a:off x="572655" y="5212935"/>
            <a:ext cx="8616296" cy="32435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740053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DF7B2-2A04-1BCF-D996-3E33DD4A97A1}"/>
              </a:ext>
            </a:extLst>
          </p:cNvPr>
          <p:cNvSpPr>
            <a:spLocks noGrp="1"/>
          </p:cNvSpPr>
          <p:nvPr>
            <p:ph type="title"/>
          </p:nvPr>
        </p:nvSpPr>
        <p:spPr/>
        <p:txBody>
          <a:bodyPr/>
          <a:lstStyle/>
          <a:p>
            <a:r>
              <a:rPr lang="en-US" dirty="0"/>
              <a:t>Pro-life Implications</a:t>
            </a:r>
          </a:p>
        </p:txBody>
      </p:sp>
      <p:sp>
        <p:nvSpPr>
          <p:cNvPr id="5" name="Content Placeholder 4">
            <a:extLst>
              <a:ext uri="{FF2B5EF4-FFF2-40B4-BE49-F238E27FC236}">
                <a16:creationId xmlns:a16="http://schemas.microsoft.com/office/drawing/2014/main" id="{ED839D6C-2EFA-B1CA-CE6C-AD632B8FBD73}"/>
              </a:ext>
            </a:extLst>
          </p:cNvPr>
          <p:cNvSpPr>
            <a:spLocks noGrp="1"/>
          </p:cNvSpPr>
          <p:nvPr>
            <p:ph idx="1"/>
          </p:nvPr>
        </p:nvSpPr>
        <p:spPr>
          <a:xfrm>
            <a:off x="838200" y="1825624"/>
            <a:ext cx="7862740" cy="4556321"/>
          </a:xfrm>
        </p:spPr>
        <p:txBody>
          <a:bodyPr>
            <a:normAutofit/>
          </a:bodyPr>
          <a:lstStyle/>
          <a:p>
            <a:r>
              <a:rPr lang="en-US" sz="2000" dirty="0"/>
              <a:t>“If feminism is a movement to end sexist oppression, and depriving females of reproductive rights is a form of sexist oppression, then one cannot be anti-choice and be feminist. </a:t>
            </a:r>
            <a:r>
              <a:rPr lang="en-US" sz="2000" b="1" dirty="0"/>
              <a:t>A woman… cannot be anti-abortion and an advocate of feminism</a:t>
            </a:r>
            <a:r>
              <a:rPr lang="en-US" sz="2000" dirty="0"/>
              <a:t>.”</a:t>
            </a:r>
          </a:p>
          <a:p>
            <a:r>
              <a:rPr lang="en-US" sz="2000" dirty="0"/>
              <a:t>“there [can be] no genuine sexual liberation for women and men without better, safer contraceptives — without the </a:t>
            </a:r>
            <a:r>
              <a:rPr lang="en-US" sz="2000" b="1" dirty="0"/>
              <a:t>right to a safe, legal abortion.</a:t>
            </a:r>
            <a:r>
              <a:rPr lang="en-US" sz="2000" dirty="0"/>
              <a:t>”</a:t>
            </a:r>
          </a:p>
          <a:p>
            <a:r>
              <a:rPr lang="en-US" sz="2000" dirty="0"/>
              <a:t>“[Power feminists] were the group that began to suggest that one could be feminist and anti-abortion. This is another misguided notion. Granting women the civil right to have control over our bodies is a basic feminist principle… </a:t>
            </a:r>
            <a:r>
              <a:rPr lang="en-US" sz="2000" b="1" dirty="0"/>
              <a:t>it is a feminist principle that women should have the right to choose</a:t>
            </a:r>
            <a:r>
              <a:rPr lang="en-US" sz="2000" dirty="0"/>
              <a:t>.”</a:t>
            </a:r>
          </a:p>
        </p:txBody>
      </p:sp>
      <p:pic>
        <p:nvPicPr>
          <p:cNvPr id="6" name="Picture 5" descr="Alumna bell hooks—celebrated feminist theorist, cultural critic, artist,  and writer—dies at 69 - News">
            <a:extLst>
              <a:ext uri="{FF2B5EF4-FFF2-40B4-BE49-F238E27FC236}">
                <a16:creationId xmlns:a16="http://schemas.microsoft.com/office/drawing/2014/main" id="{6D34ECC3-24FA-8C4C-546E-92B8F36587F6}"/>
              </a:ext>
            </a:extLst>
          </p:cNvPr>
          <p:cNvPicPr>
            <a:picLocks noChangeAspect="1"/>
          </p:cNvPicPr>
          <p:nvPr/>
        </p:nvPicPr>
        <p:blipFill>
          <a:blip r:embed="rId2"/>
          <a:stretch>
            <a:fillRect/>
          </a:stretch>
        </p:blipFill>
        <p:spPr>
          <a:xfrm>
            <a:off x="8810264" y="1851745"/>
            <a:ext cx="3175000" cy="3168650"/>
          </a:xfrm>
          <a:prstGeom prst="rect">
            <a:avLst/>
          </a:prstGeom>
        </p:spPr>
      </p:pic>
      <p:sp>
        <p:nvSpPr>
          <p:cNvPr id="8" name="TextBox 7">
            <a:extLst>
              <a:ext uri="{FF2B5EF4-FFF2-40B4-BE49-F238E27FC236}">
                <a16:creationId xmlns:a16="http://schemas.microsoft.com/office/drawing/2014/main" id="{BD4E6A32-3DD9-D46B-C73D-17CC0D45A15B}"/>
              </a:ext>
            </a:extLst>
          </p:cNvPr>
          <p:cNvSpPr txBox="1"/>
          <p:nvPr/>
        </p:nvSpPr>
        <p:spPr>
          <a:xfrm>
            <a:off x="0" y="6516881"/>
            <a:ext cx="6110242" cy="338554"/>
          </a:xfrm>
          <a:prstGeom prst="rect">
            <a:avLst/>
          </a:prstGeom>
          <a:noFill/>
        </p:spPr>
        <p:txBody>
          <a:bodyPr wrap="square">
            <a:spAutoFit/>
          </a:bodyPr>
          <a:lstStyle/>
          <a:p>
            <a:pPr marL="0" indent="0">
              <a:buNone/>
            </a:pPr>
            <a:r>
              <a:rPr lang="en-US" sz="1600" dirty="0"/>
              <a:t>bell hooks, </a:t>
            </a:r>
            <a:r>
              <a:rPr lang="en-US" sz="1600" i="1" dirty="0"/>
              <a:t>Feminism is for Everybody, </a:t>
            </a:r>
            <a:r>
              <a:rPr lang="en-US" sz="1600" dirty="0"/>
              <a:t>p. 6, 26, 114</a:t>
            </a:r>
          </a:p>
        </p:txBody>
      </p:sp>
    </p:spTree>
    <p:extLst>
      <p:ext uri="{BB962C8B-B14F-4D97-AF65-F5344CB8AC3E}">
        <p14:creationId xmlns:p14="http://schemas.microsoft.com/office/powerpoint/2010/main" val="13753554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04DE9-C97A-3D55-5EBD-57318DDED7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6DFB92-AE63-5387-8ACA-F498879BBA40}"/>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E72BB4AE-F9E8-BAB8-146D-710647A82B65}"/>
              </a:ext>
            </a:extLst>
          </p:cNvPr>
          <p:cNvSpPr>
            <a:spLocks noGrp="1"/>
          </p:cNvSpPr>
          <p:nvPr>
            <p:ph idx="1"/>
          </p:nvPr>
        </p:nvSpPr>
        <p:spPr/>
        <p:txBody>
          <a:bodyPr>
            <a:normAutofit fontScale="92500" lnSpcReduction="20000"/>
          </a:bodyPr>
          <a:lstStyle/>
          <a:p>
            <a:r>
              <a:rPr lang="en-US" dirty="0"/>
              <a:t>Contemporary Critical Theory</a:t>
            </a:r>
          </a:p>
          <a:p>
            <a:pPr lvl="1"/>
            <a:r>
              <a:rPr lang="en-US" dirty="0"/>
              <a:t>Social Binary</a:t>
            </a:r>
          </a:p>
          <a:p>
            <a:pPr lvl="1"/>
            <a:r>
              <a:rPr lang="en-US" dirty="0"/>
              <a:t>Hegemonic Power</a:t>
            </a:r>
          </a:p>
          <a:p>
            <a:pPr lvl="1"/>
            <a:r>
              <a:rPr lang="en-US" dirty="0"/>
              <a:t>Lived Experience</a:t>
            </a:r>
          </a:p>
          <a:p>
            <a:pPr lvl="1"/>
            <a:r>
              <a:rPr lang="en-US" dirty="0"/>
              <a:t>Social Justice</a:t>
            </a:r>
          </a:p>
          <a:p>
            <a:r>
              <a:rPr lang="en-US" dirty="0"/>
              <a:t>Contemporary Critical Theory vs. Christianity</a:t>
            </a:r>
          </a:p>
          <a:p>
            <a:pPr lvl="1"/>
            <a:r>
              <a:rPr lang="en-US" dirty="0"/>
              <a:t>A False Worldview</a:t>
            </a:r>
          </a:p>
          <a:p>
            <a:pPr lvl="1"/>
            <a:r>
              <a:rPr lang="en-US" dirty="0"/>
              <a:t>A False Understanding of Oppression</a:t>
            </a:r>
          </a:p>
          <a:p>
            <a:pPr lvl="1"/>
            <a:r>
              <a:rPr lang="en-US" dirty="0"/>
              <a:t>A False Identity</a:t>
            </a:r>
          </a:p>
          <a:p>
            <a:pPr lvl="1"/>
            <a:r>
              <a:rPr lang="en-US" dirty="0"/>
              <a:t>A False Epistemology</a:t>
            </a:r>
          </a:p>
          <a:p>
            <a:pPr lvl="1"/>
            <a:r>
              <a:rPr lang="en-US" dirty="0"/>
              <a:t>A False Salvation</a:t>
            </a:r>
          </a:p>
          <a:p>
            <a:pPr lvl="1"/>
            <a:r>
              <a:rPr lang="en-US" dirty="0"/>
              <a:t>Pro-life Implications</a:t>
            </a:r>
          </a:p>
          <a:p>
            <a:r>
              <a:rPr lang="en-US" dirty="0"/>
              <a:t>Conclusions</a:t>
            </a:r>
          </a:p>
        </p:txBody>
      </p:sp>
      <p:sp>
        <p:nvSpPr>
          <p:cNvPr id="4" name="Rectangle 3">
            <a:extLst>
              <a:ext uri="{FF2B5EF4-FFF2-40B4-BE49-F238E27FC236}">
                <a16:creationId xmlns:a16="http://schemas.microsoft.com/office/drawing/2014/main" id="{766F70B6-F1AC-889F-30EC-7081D4DBC2EA}"/>
              </a:ext>
            </a:extLst>
          </p:cNvPr>
          <p:cNvSpPr/>
          <p:nvPr/>
        </p:nvSpPr>
        <p:spPr>
          <a:xfrm>
            <a:off x="572655" y="5589122"/>
            <a:ext cx="8616296" cy="36216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15285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8CAEC-C8CB-A32E-6553-2435521B1FB4}"/>
              </a:ext>
            </a:extLst>
          </p:cNvPr>
          <p:cNvSpPr>
            <a:spLocks noGrp="1"/>
          </p:cNvSpPr>
          <p:nvPr>
            <p:ph type="title"/>
          </p:nvPr>
        </p:nvSpPr>
        <p:spPr/>
        <p:txBody>
          <a:bodyPr/>
          <a:lstStyle/>
          <a:p>
            <a:r>
              <a:rPr lang="en-US" dirty="0"/>
              <a:t>Queers for Palestine</a:t>
            </a:r>
          </a:p>
        </p:txBody>
      </p:sp>
      <p:grpSp>
        <p:nvGrpSpPr>
          <p:cNvPr id="4" name="Group 3">
            <a:extLst>
              <a:ext uri="{FF2B5EF4-FFF2-40B4-BE49-F238E27FC236}">
                <a16:creationId xmlns:a16="http://schemas.microsoft.com/office/drawing/2014/main" id="{A43C986A-5F92-67BA-A6CB-9B22C43E4049}"/>
              </a:ext>
            </a:extLst>
          </p:cNvPr>
          <p:cNvGrpSpPr/>
          <p:nvPr/>
        </p:nvGrpSpPr>
        <p:grpSpPr>
          <a:xfrm>
            <a:off x="838200" y="1378187"/>
            <a:ext cx="9162472" cy="5404126"/>
            <a:chOff x="838200" y="1396660"/>
            <a:chExt cx="9162472" cy="5404126"/>
          </a:xfrm>
        </p:grpSpPr>
        <p:pic>
          <p:nvPicPr>
            <p:cNvPr id="1026" name="Picture 2">
              <a:extLst>
                <a:ext uri="{FF2B5EF4-FFF2-40B4-BE49-F238E27FC236}">
                  <a16:creationId xmlns:a16="http://schemas.microsoft.com/office/drawing/2014/main" id="{A995AC50-CF41-22E6-E676-C203BCDDCD4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4"/>
            <a:stretch/>
          </p:blipFill>
          <p:spPr bwMode="auto">
            <a:xfrm>
              <a:off x="838200" y="3346804"/>
              <a:ext cx="9162472" cy="3453982"/>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laire Lehmann on LinkedIn: Queers for Palestine: Identity Politics at Its  Most Absurd">
              <a:extLst>
                <a:ext uri="{FF2B5EF4-FFF2-40B4-BE49-F238E27FC236}">
                  <a16:creationId xmlns:a16="http://schemas.microsoft.com/office/drawing/2014/main" id="{49BD9D7A-A12C-86EB-F947-ADDCEC06554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706" b="21763"/>
            <a:stretch>
              <a:fillRect/>
            </a:stretch>
          </p:blipFill>
          <p:spPr bwMode="auto">
            <a:xfrm>
              <a:off x="4858612" y="1396660"/>
              <a:ext cx="5142060" cy="1908069"/>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ananya Naftali on LinkedIn: Queers For Palestine VS. Queers In Palestine.  This is hypocrisy. The hate… | 123 comments">
              <a:extLst>
                <a:ext uri="{FF2B5EF4-FFF2-40B4-BE49-F238E27FC236}">
                  <a16:creationId xmlns:a16="http://schemas.microsoft.com/office/drawing/2014/main" id="{5FB39043-8851-57DA-D68E-A353F01435E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897" b="50000"/>
            <a:stretch/>
          </p:blipFill>
          <p:spPr bwMode="auto">
            <a:xfrm>
              <a:off x="838200" y="1396660"/>
              <a:ext cx="3890262" cy="195014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5371430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955203" y="481545"/>
            <a:ext cx="8471013" cy="1323439"/>
          </a:xfrm>
          <a:prstGeom prst="rect">
            <a:avLst/>
          </a:prstGeom>
        </p:spPr>
        <p:txBody>
          <a:bodyPr wrap="square">
            <a:spAutoFit/>
          </a:bodyPr>
          <a:lstStyle/>
          <a:p>
            <a:r>
              <a:rPr lang="en-US" sz="4000" dirty="0">
                <a:latin typeface="+mj-lt"/>
              </a:rPr>
              <a:t>Christianity and contemporary critical theory are competing worldviews</a:t>
            </a:r>
          </a:p>
        </p:txBody>
      </p:sp>
      <p:pic>
        <p:nvPicPr>
          <p:cNvPr id="2" name="Picture 1">
            <a:extLst>
              <a:ext uri="{FF2B5EF4-FFF2-40B4-BE49-F238E27FC236}">
                <a16:creationId xmlns:a16="http://schemas.microsoft.com/office/drawing/2014/main" id="{CE887F92-6D59-321B-2461-3DF267C9650C}"/>
              </a:ext>
            </a:extLst>
          </p:cNvPr>
          <p:cNvPicPr>
            <a:picLocks noChangeAspect="1"/>
          </p:cNvPicPr>
          <p:nvPr/>
        </p:nvPicPr>
        <p:blipFill>
          <a:blip r:embed="rId3"/>
          <a:stretch>
            <a:fillRect/>
          </a:stretch>
        </p:blipFill>
        <p:spPr>
          <a:xfrm>
            <a:off x="1955203" y="1921400"/>
            <a:ext cx="7026675" cy="4455057"/>
          </a:xfrm>
          <a:prstGeom prst="rect">
            <a:avLst/>
          </a:prstGeom>
        </p:spPr>
      </p:pic>
      <p:sp>
        <p:nvSpPr>
          <p:cNvPr id="3" name="TextBox 2">
            <a:extLst>
              <a:ext uri="{FF2B5EF4-FFF2-40B4-BE49-F238E27FC236}">
                <a16:creationId xmlns:a16="http://schemas.microsoft.com/office/drawing/2014/main" id="{44802169-5ACB-711D-B373-6B66100210ED}"/>
              </a:ext>
            </a:extLst>
          </p:cNvPr>
          <p:cNvSpPr txBox="1"/>
          <p:nvPr/>
        </p:nvSpPr>
        <p:spPr>
          <a:xfrm>
            <a:off x="153500" y="6488668"/>
            <a:ext cx="4269759" cy="369332"/>
          </a:xfrm>
          <a:prstGeom prst="rect">
            <a:avLst/>
          </a:prstGeom>
          <a:noFill/>
        </p:spPr>
        <p:txBody>
          <a:bodyPr wrap="none" rtlCol="0">
            <a:spAutoFit/>
          </a:bodyPr>
          <a:lstStyle/>
          <a:p>
            <a:r>
              <a:rPr lang="en-US" dirty="0" err="1"/>
              <a:t>Shenvi</a:t>
            </a:r>
            <a:r>
              <a:rPr lang="en-US" dirty="0"/>
              <a:t> and Sawyer, </a:t>
            </a:r>
            <a:r>
              <a:rPr lang="en-US" i="1" dirty="0"/>
              <a:t>Critical Dilemma</a:t>
            </a:r>
            <a:r>
              <a:rPr lang="en-US" dirty="0"/>
              <a:t>, p. 284</a:t>
            </a:r>
          </a:p>
        </p:txBody>
      </p:sp>
    </p:spTree>
    <p:extLst>
      <p:ext uri="{BB962C8B-B14F-4D97-AF65-F5344CB8AC3E}">
        <p14:creationId xmlns:p14="http://schemas.microsoft.com/office/powerpoint/2010/main" val="272237050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D70CD-A17A-3E7D-C45A-EB11D93DE49C}"/>
              </a:ext>
            </a:extLst>
          </p:cNvPr>
          <p:cNvSpPr>
            <a:spLocks noGrp="1"/>
          </p:cNvSpPr>
          <p:nvPr>
            <p:ph type="title"/>
          </p:nvPr>
        </p:nvSpPr>
        <p:spPr/>
        <p:txBody>
          <a:bodyPr/>
          <a:lstStyle/>
          <a:p>
            <a:r>
              <a:rPr lang="en-US" dirty="0"/>
              <a:t>Additional resources</a:t>
            </a:r>
          </a:p>
        </p:txBody>
      </p:sp>
      <p:sp>
        <p:nvSpPr>
          <p:cNvPr id="3" name="Content Placeholder 2">
            <a:extLst>
              <a:ext uri="{FF2B5EF4-FFF2-40B4-BE49-F238E27FC236}">
                <a16:creationId xmlns:a16="http://schemas.microsoft.com/office/drawing/2014/main" id="{F9FB77A0-C270-BC4E-31CA-AABBA7B70B88}"/>
              </a:ext>
            </a:extLst>
          </p:cNvPr>
          <p:cNvSpPr>
            <a:spLocks noGrp="1"/>
          </p:cNvSpPr>
          <p:nvPr>
            <p:ph idx="1"/>
          </p:nvPr>
        </p:nvSpPr>
        <p:spPr>
          <a:xfrm>
            <a:off x="838199" y="1690687"/>
            <a:ext cx="4825363" cy="4940933"/>
          </a:xfrm>
        </p:spPr>
        <p:txBody>
          <a:bodyPr>
            <a:normAutofit/>
          </a:bodyPr>
          <a:lstStyle/>
          <a:p>
            <a:r>
              <a:rPr lang="en-US" dirty="0"/>
              <a:t>Neil </a:t>
            </a:r>
            <a:r>
              <a:rPr lang="en-US" dirty="0" err="1"/>
              <a:t>Shenvi</a:t>
            </a:r>
            <a:r>
              <a:rPr lang="en-US" dirty="0"/>
              <a:t> and Pat Sawyer, </a:t>
            </a:r>
            <a:r>
              <a:rPr lang="en-US" i="1" dirty="0"/>
              <a:t>Critical Dilemma </a:t>
            </a:r>
            <a:r>
              <a:rPr lang="en-US" dirty="0"/>
              <a:t>(2023)</a:t>
            </a:r>
          </a:p>
          <a:p>
            <a:endParaRPr lang="en-US" dirty="0"/>
          </a:p>
        </p:txBody>
      </p:sp>
      <p:pic>
        <p:nvPicPr>
          <p:cNvPr id="8" name="Picture 8">
            <a:extLst>
              <a:ext uri="{FF2B5EF4-FFF2-40B4-BE49-F238E27FC236}">
                <a16:creationId xmlns:a16="http://schemas.microsoft.com/office/drawing/2014/main" id="{DB68A7A9-101D-336A-3B9B-4D687352D8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2876" y="2977019"/>
            <a:ext cx="2433863" cy="36546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348D3AB5-EBF2-9862-E8C1-AB1FC4B30D9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3593" y="2977018"/>
            <a:ext cx="2358339" cy="3643788"/>
          </a:xfrm>
          <a:prstGeom prst="rect">
            <a:avLst/>
          </a:prstGeom>
          <a:noFill/>
          <a:ln>
            <a:solidFill>
              <a:schemeClr val="bg2">
                <a:lumMod val="90000"/>
              </a:schemeClr>
            </a:solidFill>
          </a:ln>
          <a:extLst>
            <a:ext uri="{909E8E84-426E-40DD-AFC4-6F175D3DCCD1}">
              <a14:hiddenFill xmlns:a14="http://schemas.microsoft.com/office/drawing/2010/main">
                <a:solidFill>
                  <a:srgbClr val="FFFFFF"/>
                </a:solidFill>
              </a14:hiddenFill>
            </a:ext>
          </a:extLst>
        </p:spPr>
      </p:pic>
      <p:sp>
        <p:nvSpPr>
          <p:cNvPr id="10" name="Content Placeholder 2">
            <a:extLst>
              <a:ext uri="{FF2B5EF4-FFF2-40B4-BE49-F238E27FC236}">
                <a16:creationId xmlns:a16="http://schemas.microsoft.com/office/drawing/2014/main" id="{5BDC5225-9128-2A4E-DBC2-9EF98A9AD89D}"/>
              </a:ext>
            </a:extLst>
          </p:cNvPr>
          <p:cNvSpPr txBox="1">
            <a:spLocks/>
          </p:cNvSpPr>
          <p:nvPr/>
        </p:nvSpPr>
        <p:spPr>
          <a:xfrm>
            <a:off x="6897072" y="1690686"/>
            <a:ext cx="4571383" cy="49409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Neil </a:t>
            </a:r>
            <a:r>
              <a:rPr lang="en-US" dirty="0" err="1"/>
              <a:t>Shenvi</a:t>
            </a:r>
            <a:r>
              <a:rPr lang="en-US" dirty="0"/>
              <a:t> and Pat Sawyer, </a:t>
            </a:r>
            <a:r>
              <a:rPr lang="en-US" i="1" dirty="0"/>
              <a:t>Post Woke </a:t>
            </a:r>
            <a:r>
              <a:rPr lang="en-US" dirty="0"/>
              <a:t>(2026)</a:t>
            </a:r>
          </a:p>
          <a:p>
            <a:endParaRPr lang="en-US" dirty="0"/>
          </a:p>
        </p:txBody>
      </p:sp>
    </p:spTree>
    <p:extLst>
      <p:ext uri="{BB962C8B-B14F-4D97-AF65-F5344CB8AC3E}">
        <p14:creationId xmlns:p14="http://schemas.microsoft.com/office/powerpoint/2010/main" val="7321043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Acknowledgements</a:t>
            </a:r>
          </a:p>
        </p:txBody>
      </p:sp>
      <p:sp>
        <p:nvSpPr>
          <p:cNvPr id="7" name="TextBox 6"/>
          <p:cNvSpPr txBox="1"/>
          <p:nvPr/>
        </p:nvSpPr>
        <p:spPr>
          <a:xfrm>
            <a:off x="838201" y="1690690"/>
            <a:ext cx="2591287" cy="461665"/>
          </a:xfrm>
          <a:prstGeom prst="rect">
            <a:avLst/>
          </a:prstGeom>
          <a:noFill/>
        </p:spPr>
        <p:txBody>
          <a:bodyPr wrap="none" rtlCol="0">
            <a:spAutoFit/>
          </a:bodyPr>
          <a:lstStyle/>
          <a:p>
            <a:r>
              <a:rPr lang="en-US" sz="2400" dirty="0"/>
              <a:t>Dr. Christina </a:t>
            </a:r>
            <a:r>
              <a:rPr lang="en-US" sz="2400" dirty="0" err="1"/>
              <a:t>Shenvi</a:t>
            </a:r>
            <a:endParaRPr lang="en-US" sz="2400" dirty="0"/>
          </a:p>
        </p:txBody>
      </p:sp>
      <p:sp>
        <p:nvSpPr>
          <p:cNvPr id="8" name="TextBox 7"/>
          <p:cNvSpPr txBox="1"/>
          <p:nvPr/>
        </p:nvSpPr>
        <p:spPr>
          <a:xfrm>
            <a:off x="5014091" y="1690690"/>
            <a:ext cx="1969129" cy="461665"/>
          </a:xfrm>
          <a:prstGeom prst="rect">
            <a:avLst/>
          </a:prstGeom>
          <a:noFill/>
        </p:spPr>
        <p:txBody>
          <a:bodyPr wrap="none" rtlCol="0">
            <a:spAutoFit/>
          </a:bodyPr>
          <a:lstStyle/>
          <a:p>
            <a:r>
              <a:rPr lang="en-US" sz="2400" dirty="0"/>
              <a:t>Dr. Pat Sawyer</a:t>
            </a:r>
          </a:p>
        </p:txBody>
      </p:sp>
      <p:sp>
        <p:nvSpPr>
          <p:cNvPr id="3" name="TextBox 2"/>
          <p:cNvSpPr txBox="1"/>
          <p:nvPr/>
        </p:nvSpPr>
        <p:spPr>
          <a:xfrm>
            <a:off x="838200" y="5569545"/>
            <a:ext cx="8515350" cy="923330"/>
          </a:xfrm>
          <a:prstGeom prst="rect">
            <a:avLst/>
          </a:prstGeom>
          <a:noFill/>
        </p:spPr>
        <p:txBody>
          <a:bodyPr wrap="square" rtlCol="0">
            <a:spAutoFit/>
          </a:bodyPr>
          <a:lstStyle/>
          <a:p>
            <a:pPr marL="285750" indent="-285750">
              <a:buFont typeface="Arial" panose="020B0604020202020204" pitchFamily="34" charset="0"/>
              <a:buChar char="•"/>
            </a:pPr>
            <a:r>
              <a:rPr lang="en-US" dirty="0"/>
              <a:t>shenviapologetics.com/slides/</a:t>
            </a:r>
          </a:p>
          <a:p>
            <a:pPr marL="285750" indent="-285750">
              <a:buFont typeface="Arial" panose="020B0604020202020204" pitchFamily="34" charset="0"/>
              <a:buChar char="•"/>
            </a:pPr>
            <a:r>
              <a:rPr lang="en-US" dirty="0"/>
              <a:t>criticaldilemma.com/</a:t>
            </a:r>
          </a:p>
          <a:p>
            <a:pPr marL="285750" indent="-285750">
              <a:buFont typeface="Arial" panose="020B0604020202020204" pitchFamily="34" charset="0"/>
              <a:buChar char="•"/>
            </a:pPr>
            <a:r>
              <a:rPr lang="en-US" dirty="0"/>
              <a:t>Twitter @NeilShenvi</a:t>
            </a:r>
          </a:p>
        </p:txBody>
      </p:sp>
      <p:pic>
        <p:nvPicPr>
          <p:cNvPr id="2052" name="Picture 4" descr="No photo description available.">
            <a:extLst>
              <a:ext uri="{FF2B5EF4-FFF2-40B4-BE49-F238E27FC236}">
                <a16:creationId xmlns:a16="http://schemas.microsoft.com/office/drawing/2014/main" id="{CE59111E-7768-3BFC-7DCB-8388553F030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640" t="15534" r="23399" b="52880"/>
          <a:stretch/>
        </p:blipFill>
        <p:spPr bwMode="auto">
          <a:xfrm>
            <a:off x="959246" y="2152353"/>
            <a:ext cx="3300491" cy="326040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a:extLst>
              <a:ext uri="{FF2B5EF4-FFF2-40B4-BE49-F238E27FC236}">
                <a16:creationId xmlns:a16="http://schemas.microsoft.com/office/drawing/2014/main" id="{33B65659-53F1-9262-9964-961F4795171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124" t="1294" r="13085" b="16019"/>
          <a:stretch/>
        </p:blipFill>
        <p:spPr bwMode="auto">
          <a:xfrm>
            <a:off x="5095875" y="2126400"/>
            <a:ext cx="3207616" cy="3291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14521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5C07F-9A78-A9CA-1B2A-6F53D6C35CC7}"/>
              </a:ext>
            </a:extLst>
          </p:cNvPr>
          <p:cNvSpPr>
            <a:spLocks noGrp="1"/>
          </p:cNvSpPr>
          <p:nvPr>
            <p:ph type="title"/>
          </p:nvPr>
        </p:nvSpPr>
        <p:spPr/>
        <p:txBody>
          <a:bodyPr/>
          <a:lstStyle/>
          <a:p>
            <a:r>
              <a:rPr lang="en-US" dirty="0"/>
              <a:t>Abortion</a:t>
            </a:r>
          </a:p>
        </p:txBody>
      </p:sp>
      <p:pic>
        <p:nvPicPr>
          <p:cNvPr id="12" name="Picture 11">
            <a:extLst>
              <a:ext uri="{FF2B5EF4-FFF2-40B4-BE49-F238E27FC236}">
                <a16:creationId xmlns:a16="http://schemas.microsoft.com/office/drawing/2014/main" id="{CBD15F67-1CF0-8E97-7C7D-4019756BBAB6}"/>
              </a:ext>
            </a:extLst>
          </p:cNvPr>
          <p:cNvPicPr>
            <a:picLocks noChangeAspect="1"/>
          </p:cNvPicPr>
          <p:nvPr/>
        </p:nvPicPr>
        <p:blipFill>
          <a:blip r:embed="rId2"/>
          <a:stretch>
            <a:fillRect/>
          </a:stretch>
        </p:blipFill>
        <p:spPr>
          <a:xfrm>
            <a:off x="838199" y="1263536"/>
            <a:ext cx="4482551" cy="2315736"/>
          </a:xfrm>
          <a:prstGeom prst="rect">
            <a:avLst/>
          </a:prstGeom>
        </p:spPr>
      </p:pic>
      <p:pic>
        <p:nvPicPr>
          <p:cNvPr id="20" name="Picture 19">
            <a:extLst>
              <a:ext uri="{FF2B5EF4-FFF2-40B4-BE49-F238E27FC236}">
                <a16:creationId xmlns:a16="http://schemas.microsoft.com/office/drawing/2014/main" id="{C5EE4798-6137-D101-EDAA-5A28F2AB616B}"/>
              </a:ext>
            </a:extLst>
          </p:cNvPr>
          <p:cNvPicPr>
            <a:picLocks noChangeAspect="1"/>
          </p:cNvPicPr>
          <p:nvPr/>
        </p:nvPicPr>
        <p:blipFill>
          <a:blip r:embed="rId3"/>
          <a:stretch>
            <a:fillRect/>
          </a:stretch>
        </p:blipFill>
        <p:spPr>
          <a:xfrm>
            <a:off x="838200" y="3515907"/>
            <a:ext cx="4506482" cy="3313812"/>
          </a:xfrm>
          <a:prstGeom prst="rect">
            <a:avLst/>
          </a:prstGeom>
        </p:spPr>
      </p:pic>
      <p:cxnSp>
        <p:nvCxnSpPr>
          <p:cNvPr id="22" name="Straight Connector 21">
            <a:extLst>
              <a:ext uri="{FF2B5EF4-FFF2-40B4-BE49-F238E27FC236}">
                <a16:creationId xmlns:a16="http://schemas.microsoft.com/office/drawing/2014/main" id="{088FAE23-9033-97AF-7A90-53B37F0B1E3A}"/>
              </a:ext>
            </a:extLst>
          </p:cNvPr>
          <p:cNvCxnSpPr/>
          <p:nvPr/>
        </p:nvCxnSpPr>
        <p:spPr>
          <a:xfrm>
            <a:off x="974221" y="1931350"/>
            <a:ext cx="3999431"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24421E0-371A-9DC1-FAFC-61A8FD6F0639}"/>
              </a:ext>
            </a:extLst>
          </p:cNvPr>
          <p:cNvCxnSpPr>
            <a:cxnSpLocks/>
          </p:cNvCxnSpPr>
          <p:nvPr/>
        </p:nvCxnSpPr>
        <p:spPr>
          <a:xfrm>
            <a:off x="974221" y="2110812"/>
            <a:ext cx="423016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D5647EBB-623B-9A53-1EC5-E2528634F1B7}"/>
              </a:ext>
            </a:extLst>
          </p:cNvPr>
          <p:cNvCxnSpPr>
            <a:cxnSpLocks/>
          </p:cNvCxnSpPr>
          <p:nvPr/>
        </p:nvCxnSpPr>
        <p:spPr>
          <a:xfrm>
            <a:off x="974221" y="2290274"/>
            <a:ext cx="330722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0D83C09-25DD-5FCE-064A-E1E52D9C493E}"/>
              </a:ext>
            </a:extLst>
          </p:cNvPr>
          <p:cNvCxnSpPr>
            <a:cxnSpLocks/>
          </p:cNvCxnSpPr>
          <p:nvPr/>
        </p:nvCxnSpPr>
        <p:spPr>
          <a:xfrm>
            <a:off x="1321319" y="3888336"/>
            <a:ext cx="365233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828F32A-030A-FCC6-20BE-BC09AEC336B7}"/>
              </a:ext>
            </a:extLst>
          </p:cNvPr>
          <p:cNvCxnSpPr>
            <a:cxnSpLocks/>
          </p:cNvCxnSpPr>
          <p:nvPr/>
        </p:nvCxnSpPr>
        <p:spPr>
          <a:xfrm>
            <a:off x="1321319" y="4042160"/>
            <a:ext cx="43056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184A27BA-9CCE-656B-96F8-8A70239DB7F6}"/>
              </a:ext>
            </a:extLst>
          </p:cNvPr>
          <p:cNvGrpSpPr/>
          <p:nvPr/>
        </p:nvGrpSpPr>
        <p:grpSpPr>
          <a:xfrm>
            <a:off x="5474613" y="1310671"/>
            <a:ext cx="5725324" cy="4896533"/>
            <a:chOff x="5474613" y="1310671"/>
            <a:chExt cx="5725324" cy="4896533"/>
          </a:xfrm>
        </p:grpSpPr>
        <p:pic>
          <p:nvPicPr>
            <p:cNvPr id="10" name="Picture 9">
              <a:extLst>
                <a:ext uri="{FF2B5EF4-FFF2-40B4-BE49-F238E27FC236}">
                  <a16:creationId xmlns:a16="http://schemas.microsoft.com/office/drawing/2014/main" id="{928FC0B8-D915-2BC3-4BB5-A4CD532F0F0B}"/>
                </a:ext>
              </a:extLst>
            </p:cNvPr>
            <p:cNvPicPr>
              <a:picLocks noChangeAspect="1"/>
            </p:cNvPicPr>
            <p:nvPr/>
          </p:nvPicPr>
          <p:blipFill>
            <a:blip r:embed="rId4"/>
            <a:stretch>
              <a:fillRect/>
            </a:stretch>
          </p:blipFill>
          <p:spPr>
            <a:xfrm>
              <a:off x="5474613" y="1310671"/>
              <a:ext cx="5725324" cy="4896533"/>
            </a:xfrm>
            <a:prstGeom prst="rect">
              <a:avLst/>
            </a:prstGeom>
          </p:spPr>
        </p:pic>
        <p:cxnSp>
          <p:nvCxnSpPr>
            <p:cNvPr id="33" name="Straight Connector 32">
              <a:extLst>
                <a:ext uri="{FF2B5EF4-FFF2-40B4-BE49-F238E27FC236}">
                  <a16:creationId xmlns:a16="http://schemas.microsoft.com/office/drawing/2014/main" id="{D02BE62A-7D92-0DA6-4A14-8E6BD2E3A8DD}"/>
                </a:ext>
              </a:extLst>
            </p:cNvPr>
            <p:cNvCxnSpPr>
              <a:cxnSpLocks/>
            </p:cNvCxnSpPr>
            <p:nvPr/>
          </p:nvCxnSpPr>
          <p:spPr>
            <a:xfrm>
              <a:off x="6096000" y="1751889"/>
              <a:ext cx="260361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77652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D5716-6E21-61A2-47FE-807842537A24}"/>
              </a:ext>
            </a:extLst>
          </p:cNvPr>
          <p:cNvSpPr>
            <a:spLocks noGrp="1"/>
          </p:cNvSpPr>
          <p:nvPr>
            <p:ph type="title"/>
          </p:nvPr>
        </p:nvSpPr>
        <p:spPr/>
        <p:txBody>
          <a:bodyPr/>
          <a:lstStyle/>
          <a:p>
            <a:r>
              <a:rPr lang="en-US" dirty="0"/>
              <a:t>Is wokeness dead?</a:t>
            </a:r>
          </a:p>
        </p:txBody>
      </p:sp>
      <p:grpSp>
        <p:nvGrpSpPr>
          <p:cNvPr id="3" name="Group 2">
            <a:extLst>
              <a:ext uri="{FF2B5EF4-FFF2-40B4-BE49-F238E27FC236}">
                <a16:creationId xmlns:a16="http://schemas.microsoft.com/office/drawing/2014/main" id="{21B0654F-B5B5-0799-4335-55E7AD76A558}"/>
              </a:ext>
            </a:extLst>
          </p:cNvPr>
          <p:cNvGrpSpPr/>
          <p:nvPr/>
        </p:nvGrpSpPr>
        <p:grpSpPr>
          <a:xfrm>
            <a:off x="838200" y="1432935"/>
            <a:ext cx="5504873" cy="5236080"/>
            <a:chOff x="838200" y="1432935"/>
            <a:chExt cx="5504873" cy="5236080"/>
          </a:xfrm>
        </p:grpSpPr>
        <p:pic>
          <p:nvPicPr>
            <p:cNvPr id="2050" name="Picture 2">
              <a:extLst>
                <a:ext uri="{FF2B5EF4-FFF2-40B4-BE49-F238E27FC236}">
                  <a16:creationId xmlns:a16="http://schemas.microsoft.com/office/drawing/2014/main" id="{EF6E49CB-58D0-CE05-BD54-FEE5605E5E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432935"/>
              <a:ext cx="5504873" cy="523608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Donald J. Trump – The White House">
              <a:extLst>
                <a:ext uri="{FF2B5EF4-FFF2-40B4-BE49-F238E27FC236}">
                  <a16:creationId xmlns:a16="http://schemas.microsoft.com/office/drawing/2014/main" id="{D88D8CB7-9B80-2B31-53B6-47CA676EE00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242" t="10440" r="28683" b="43043"/>
            <a:stretch>
              <a:fillRect/>
            </a:stretch>
          </p:blipFill>
          <p:spPr bwMode="auto">
            <a:xfrm rot="19800000">
              <a:off x="3330022" y="3479468"/>
              <a:ext cx="821259" cy="1027785"/>
            </a:xfrm>
            <a:prstGeom prst="ellipse">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392162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DD4F5-DA51-7B88-7423-5099AD3728DB}"/>
              </a:ext>
            </a:extLst>
          </p:cNvPr>
          <p:cNvSpPr>
            <a:spLocks noGrp="1"/>
          </p:cNvSpPr>
          <p:nvPr>
            <p:ph type="title"/>
          </p:nvPr>
        </p:nvSpPr>
        <p:spPr/>
        <p:txBody>
          <a:bodyPr/>
          <a:lstStyle/>
          <a:p>
            <a:r>
              <a:rPr lang="en-US" dirty="0"/>
              <a:t>Wokeness is not dead</a:t>
            </a:r>
          </a:p>
        </p:txBody>
      </p:sp>
      <p:grpSp>
        <p:nvGrpSpPr>
          <p:cNvPr id="8" name="Group 7">
            <a:extLst>
              <a:ext uri="{FF2B5EF4-FFF2-40B4-BE49-F238E27FC236}">
                <a16:creationId xmlns:a16="http://schemas.microsoft.com/office/drawing/2014/main" id="{ABF6B618-A95D-326B-E16D-1712B3A7E2B1}"/>
              </a:ext>
            </a:extLst>
          </p:cNvPr>
          <p:cNvGrpSpPr/>
          <p:nvPr/>
        </p:nvGrpSpPr>
        <p:grpSpPr>
          <a:xfrm>
            <a:off x="838200" y="1452994"/>
            <a:ext cx="6956961" cy="5216955"/>
            <a:chOff x="3332348" y="1452994"/>
            <a:chExt cx="6956961" cy="5216955"/>
          </a:xfrm>
        </p:grpSpPr>
        <p:pic>
          <p:nvPicPr>
            <p:cNvPr id="5" name="Picture 4">
              <a:extLst>
                <a:ext uri="{FF2B5EF4-FFF2-40B4-BE49-F238E27FC236}">
                  <a16:creationId xmlns:a16="http://schemas.microsoft.com/office/drawing/2014/main" id="{2FD74D5D-8E8B-C9F5-75DA-718F9E95624C}"/>
                </a:ext>
              </a:extLst>
            </p:cNvPr>
            <p:cNvPicPr>
              <a:picLocks noChangeAspect="1"/>
            </p:cNvPicPr>
            <p:nvPr/>
          </p:nvPicPr>
          <p:blipFill>
            <a:blip r:embed="rId2"/>
            <a:stretch>
              <a:fillRect/>
            </a:stretch>
          </p:blipFill>
          <p:spPr>
            <a:xfrm>
              <a:off x="6714838" y="1452994"/>
              <a:ext cx="3574471" cy="5216955"/>
            </a:xfrm>
            <a:prstGeom prst="rect">
              <a:avLst/>
            </a:prstGeom>
          </p:spPr>
        </p:pic>
        <p:pic>
          <p:nvPicPr>
            <p:cNvPr id="4" name="Picture 3">
              <a:extLst>
                <a:ext uri="{FF2B5EF4-FFF2-40B4-BE49-F238E27FC236}">
                  <a16:creationId xmlns:a16="http://schemas.microsoft.com/office/drawing/2014/main" id="{3C2333A5-CDCD-F7CC-BCE7-5D64C17A70F5}"/>
                </a:ext>
              </a:extLst>
            </p:cNvPr>
            <p:cNvPicPr>
              <a:picLocks noChangeAspect="1"/>
            </p:cNvPicPr>
            <p:nvPr/>
          </p:nvPicPr>
          <p:blipFill>
            <a:blip r:embed="rId3"/>
            <a:srcRect b="4547"/>
            <a:stretch>
              <a:fillRect/>
            </a:stretch>
          </p:blipFill>
          <p:spPr>
            <a:xfrm>
              <a:off x="3332348" y="1452994"/>
              <a:ext cx="3382490" cy="5216954"/>
            </a:xfrm>
            <a:prstGeom prst="rect">
              <a:avLst/>
            </a:prstGeom>
          </p:spPr>
        </p:pic>
        <p:sp>
          <p:nvSpPr>
            <p:cNvPr id="6" name="Oval 5">
              <a:extLst>
                <a:ext uri="{FF2B5EF4-FFF2-40B4-BE49-F238E27FC236}">
                  <a16:creationId xmlns:a16="http://schemas.microsoft.com/office/drawing/2014/main" id="{BCBB536B-EC1D-1704-34B4-31C8D17E9CBE}"/>
                </a:ext>
              </a:extLst>
            </p:cNvPr>
            <p:cNvSpPr/>
            <p:nvPr/>
          </p:nvSpPr>
          <p:spPr>
            <a:xfrm>
              <a:off x="3375220" y="6385932"/>
              <a:ext cx="1076707" cy="26554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CB1EEA7A-F8F6-FB84-08B6-9C6315A5B2D4}"/>
                </a:ext>
              </a:extLst>
            </p:cNvPr>
            <p:cNvSpPr/>
            <p:nvPr/>
          </p:nvSpPr>
          <p:spPr>
            <a:xfrm>
              <a:off x="6714838" y="6385932"/>
              <a:ext cx="1136071" cy="26554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631399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35357-E99E-C590-8591-4B8C09A1E704}"/>
              </a:ext>
            </a:extLst>
          </p:cNvPr>
          <p:cNvSpPr>
            <a:spLocks noGrp="1"/>
          </p:cNvSpPr>
          <p:nvPr>
            <p:ph type="title"/>
          </p:nvPr>
        </p:nvSpPr>
        <p:spPr/>
        <p:txBody>
          <a:bodyPr/>
          <a:lstStyle/>
          <a:p>
            <a:r>
              <a:rPr lang="en-US" dirty="0"/>
              <a:t>Wokeness is not dead</a:t>
            </a:r>
          </a:p>
        </p:txBody>
      </p:sp>
      <p:grpSp>
        <p:nvGrpSpPr>
          <p:cNvPr id="3" name="Group 2">
            <a:extLst>
              <a:ext uri="{FF2B5EF4-FFF2-40B4-BE49-F238E27FC236}">
                <a16:creationId xmlns:a16="http://schemas.microsoft.com/office/drawing/2014/main" id="{908E0D73-DB6B-B15F-C275-E322741581F9}"/>
              </a:ext>
            </a:extLst>
          </p:cNvPr>
          <p:cNvGrpSpPr/>
          <p:nvPr/>
        </p:nvGrpSpPr>
        <p:grpSpPr>
          <a:xfrm>
            <a:off x="838200" y="1320801"/>
            <a:ext cx="6620799" cy="4789054"/>
            <a:chOff x="2152651" y="1320801"/>
            <a:chExt cx="6620799" cy="4789054"/>
          </a:xfrm>
        </p:grpSpPr>
        <p:pic>
          <p:nvPicPr>
            <p:cNvPr id="5" name="Picture 4">
              <a:extLst>
                <a:ext uri="{FF2B5EF4-FFF2-40B4-BE49-F238E27FC236}">
                  <a16:creationId xmlns:a16="http://schemas.microsoft.com/office/drawing/2014/main" id="{96B84BFD-AA49-F40A-99A4-471B1B82288E}"/>
                </a:ext>
              </a:extLst>
            </p:cNvPr>
            <p:cNvPicPr>
              <a:picLocks noChangeAspect="1"/>
            </p:cNvPicPr>
            <p:nvPr/>
          </p:nvPicPr>
          <p:blipFill>
            <a:blip r:embed="rId2"/>
            <a:stretch>
              <a:fillRect/>
            </a:stretch>
          </p:blipFill>
          <p:spPr>
            <a:xfrm>
              <a:off x="2152651" y="1320801"/>
              <a:ext cx="6238327" cy="2720407"/>
            </a:xfrm>
            <a:prstGeom prst="rect">
              <a:avLst/>
            </a:prstGeom>
          </p:spPr>
        </p:pic>
        <p:pic>
          <p:nvPicPr>
            <p:cNvPr id="7" name="Picture 6">
              <a:extLst>
                <a:ext uri="{FF2B5EF4-FFF2-40B4-BE49-F238E27FC236}">
                  <a16:creationId xmlns:a16="http://schemas.microsoft.com/office/drawing/2014/main" id="{09AA7AA9-E5A7-696B-9EE9-A6C9C1C04E17}"/>
                </a:ext>
              </a:extLst>
            </p:cNvPr>
            <p:cNvPicPr>
              <a:picLocks noChangeAspect="1"/>
            </p:cNvPicPr>
            <p:nvPr/>
          </p:nvPicPr>
          <p:blipFill>
            <a:blip r:embed="rId3"/>
            <a:stretch>
              <a:fillRect/>
            </a:stretch>
          </p:blipFill>
          <p:spPr>
            <a:xfrm>
              <a:off x="2152651" y="4204589"/>
              <a:ext cx="6620799" cy="1905266"/>
            </a:xfrm>
            <a:prstGeom prst="rect">
              <a:avLst/>
            </a:prstGeom>
          </p:spPr>
        </p:pic>
        <p:sp>
          <p:nvSpPr>
            <p:cNvPr id="8" name="Oval 7">
              <a:extLst>
                <a:ext uri="{FF2B5EF4-FFF2-40B4-BE49-F238E27FC236}">
                  <a16:creationId xmlns:a16="http://schemas.microsoft.com/office/drawing/2014/main" id="{15878DAA-6D7B-D6D3-87D4-CB083E593499}"/>
                </a:ext>
              </a:extLst>
            </p:cNvPr>
            <p:cNvSpPr/>
            <p:nvPr/>
          </p:nvSpPr>
          <p:spPr>
            <a:xfrm>
              <a:off x="2152651" y="3456709"/>
              <a:ext cx="1648373" cy="265545"/>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5B4D0ED8-3215-B844-347B-D6C8C7CED51B}"/>
                </a:ext>
              </a:extLst>
            </p:cNvPr>
            <p:cNvCxnSpPr>
              <a:cxnSpLocks/>
            </p:cNvCxnSpPr>
            <p:nvPr/>
          </p:nvCxnSpPr>
          <p:spPr>
            <a:xfrm>
              <a:off x="2378105" y="4572000"/>
              <a:ext cx="601287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9D16261-557A-DFD4-CA21-BF1557291FE4}"/>
                </a:ext>
              </a:extLst>
            </p:cNvPr>
            <p:cNvCxnSpPr>
              <a:cxnSpLocks/>
            </p:cNvCxnSpPr>
            <p:nvPr/>
          </p:nvCxnSpPr>
          <p:spPr>
            <a:xfrm>
              <a:off x="2378105" y="4867564"/>
              <a:ext cx="429978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86402057"/>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32912</TotalTime>
  <Words>2967</Words>
  <Application>Microsoft Office PowerPoint</Application>
  <PresentationFormat>Widescreen</PresentationFormat>
  <Paragraphs>314</Paragraphs>
  <Slides>52</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52</vt:i4>
      </vt:variant>
    </vt:vector>
  </HeadingPairs>
  <TitlesOfParts>
    <vt:vector size="59" baseType="lpstr">
      <vt:lpstr>Arial</vt:lpstr>
      <vt:lpstr>Calibri</vt:lpstr>
      <vt:lpstr>Calibri Light</vt:lpstr>
      <vt:lpstr>freight-sans-pro</vt:lpstr>
      <vt:lpstr>TwitterChirp</vt:lpstr>
      <vt:lpstr>Yahoo Sans</vt:lpstr>
      <vt:lpstr>Office 2013 - 2022 Theme</vt:lpstr>
      <vt:lpstr>Critical Theory and Christianity: Are They Compatible?</vt:lpstr>
      <vt:lpstr>This talk is not about Trump</vt:lpstr>
      <vt:lpstr>Smithsonian NMAAHC</vt:lpstr>
      <vt:lpstr>Blue’s Clues Pride Month Cartoon</vt:lpstr>
      <vt:lpstr>Queers for Palestine</vt:lpstr>
      <vt:lpstr>Abortion</vt:lpstr>
      <vt:lpstr>Is wokeness dead?</vt:lpstr>
      <vt:lpstr>Wokeness is not dead</vt:lpstr>
      <vt:lpstr>Wokeness is not dead</vt:lpstr>
      <vt:lpstr>Wokeness is not dead</vt:lpstr>
      <vt:lpstr>Why should we care?</vt:lpstr>
      <vt:lpstr>Outline</vt:lpstr>
      <vt:lpstr>The history of contemporary critical theory</vt:lpstr>
      <vt:lpstr>The central ideas of contemporary CT</vt:lpstr>
      <vt:lpstr>Idea #1: Society is divided into oppressed and oppressor groups</vt:lpstr>
      <vt:lpstr>Idea #1: Society is divided into oppressed and oppressor groups</vt:lpstr>
      <vt:lpstr>Idea #2: Oppression occurs through hegemonic power</vt:lpstr>
      <vt:lpstr>Idea #2: Oppression occurs through hegemonic power</vt:lpstr>
      <vt:lpstr>Idea #3: ‘Lived experience’ gives oppressed groups privileged access to truth</vt:lpstr>
      <vt:lpstr>Idea #3: ‘Lived experience’ gives oppressed groups privileged access to truth</vt:lpstr>
      <vt:lpstr>Idea #4: Social justice demands the liberation of oppressed groups</vt:lpstr>
      <vt:lpstr>Positives of contemporary critical theory</vt:lpstr>
      <vt:lpstr>Outline</vt:lpstr>
      <vt:lpstr>Christianity and contemporary critical theory are competing worldviews</vt:lpstr>
      <vt:lpstr>Christianity and contemporary critical theory are competing worldviews</vt:lpstr>
      <vt:lpstr>Unifying themes of critical theory</vt:lpstr>
      <vt:lpstr>Critical theory as worldview</vt:lpstr>
      <vt:lpstr>Outline</vt:lpstr>
      <vt:lpstr>Idea #1: Society is divided into oppressed and oppressor groups</vt:lpstr>
      <vt:lpstr>Redefining oppression</vt:lpstr>
      <vt:lpstr>Outline</vt:lpstr>
      <vt:lpstr>Adversarial identities</vt:lpstr>
      <vt:lpstr>Adversarial identities</vt:lpstr>
      <vt:lpstr>Adversarial identities</vt:lpstr>
      <vt:lpstr>Identity and solidarity</vt:lpstr>
      <vt:lpstr>Outline</vt:lpstr>
      <vt:lpstr>Idea #3: ‘Lived experience’ gives oppressed groups privileged access to truth</vt:lpstr>
      <vt:lpstr>Deferring to lived experience</vt:lpstr>
      <vt:lpstr>Should we defer to lived experience?</vt:lpstr>
      <vt:lpstr>Outline</vt:lpstr>
      <vt:lpstr>Conflicting Soteriology </vt:lpstr>
      <vt:lpstr>The Sin of Privilege</vt:lpstr>
      <vt:lpstr>The Sin of Privilege</vt:lpstr>
      <vt:lpstr>Doing the Work of Salvation</vt:lpstr>
      <vt:lpstr>Doing the Work of Salvation</vt:lpstr>
      <vt:lpstr>Doing the Work of Salvation</vt:lpstr>
      <vt:lpstr>Outline</vt:lpstr>
      <vt:lpstr>Pro-life Implications</vt:lpstr>
      <vt:lpstr>Outline</vt:lpstr>
      <vt:lpstr>PowerPoint Presentation</vt:lpstr>
      <vt:lpstr>Additional resources</vt:lpstr>
      <vt:lpstr>Acknowledgements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Neil</dc:creator>
  <cp:lastModifiedBy>Neil Shenvi</cp:lastModifiedBy>
  <cp:revision>109</cp:revision>
  <dcterms:created xsi:type="dcterms:W3CDTF">2022-10-19T20:48:24Z</dcterms:created>
  <dcterms:modified xsi:type="dcterms:W3CDTF">2026-07-24T14:59:41Z</dcterms:modified>
</cp:coreProperties>
</file>