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3"/>
  </p:notesMasterIdLst>
  <p:sldIdLst>
    <p:sldId id="256" r:id="rId2"/>
    <p:sldId id="257" r:id="rId3"/>
    <p:sldId id="258" r:id="rId4"/>
    <p:sldId id="259" r:id="rId5"/>
    <p:sldId id="264" r:id="rId6"/>
    <p:sldId id="265" r:id="rId7"/>
    <p:sldId id="266" r:id="rId8"/>
    <p:sldId id="267" r:id="rId9"/>
    <p:sldId id="268" r:id="rId10"/>
    <p:sldId id="270" r:id="rId11"/>
    <p:sldId id="269" r:id="rId12"/>
    <p:sldId id="271" r:id="rId13"/>
    <p:sldId id="272" r:id="rId14"/>
    <p:sldId id="276" r:id="rId15"/>
    <p:sldId id="273" r:id="rId16"/>
    <p:sldId id="274" r:id="rId17"/>
    <p:sldId id="275" r:id="rId18"/>
    <p:sldId id="780" r:id="rId19"/>
    <p:sldId id="280" r:id="rId20"/>
    <p:sldId id="779" r:id="rId21"/>
    <p:sldId id="278" r:id="rId22"/>
    <p:sldId id="262" r:id="rId23"/>
    <p:sldId id="310" r:id="rId24"/>
    <p:sldId id="311" r:id="rId25"/>
    <p:sldId id="312" r:id="rId26"/>
    <p:sldId id="313" r:id="rId27"/>
    <p:sldId id="299" r:id="rId28"/>
    <p:sldId id="279" r:id="rId29"/>
    <p:sldId id="315" r:id="rId30"/>
    <p:sldId id="314" r:id="rId31"/>
    <p:sldId id="778" r:id="rId3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6BB4C"/>
    <a:srgbClr val="618879"/>
    <a:srgbClr val="B23E4C"/>
    <a:srgbClr val="E69C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2" d="100"/>
          <a:sy n="112" d="100"/>
        </p:scale>
        <p:origin x="1620"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8326B7-163B-45C4-9A3E-616B3AA55509}" type="datetimeFigureOut">
              <a:rPr lang="en-US" smtClean="0"/>
              <a:t>6/17/2026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1C6A60-612B-4BA3-867C-F0BC9A4A57A0}" type="slidenum">
              <a:rPr lang="en-US" smtClean="0"/>
              <a:t>‹#›</a:t>
            </a:fld>
            <a:endParaRPr lang="en-US"/>
          </a:p>
        </p:txBody>
      </p:sp>
    </p:spTree>
    <p:extLst>
      <p:ext uri="{BB962C8B-B14F-4D97-AF65-F5344CB8AC3E}">
        <p14:creationId xmlns:p14="http://schemas.microsoft.com/office/powerpoint/2010/main" val="728161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D4BD258-F198-4A40-BD13-6026D6D2957D}" type="datetimeFigureOut">
              <a:rPr lang="en-US" smtClean="0"/>
              <a:t>6/17/2026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25363315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D4BD258-F198-4A40-BD13-6026D6D2957D}" type="datetimeFigureOut">
              <a:rPr lang="en-US" smtClean="0"/>
              <a:t>6/17/2026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15134632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D4BD258-F198-4A40-BD13-6026D6D2957D}" type="datetimeFigureOut">
              <a:rPr lang="en-US" smtClean="0"/>
              <a:t>6/17/2026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21763591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D4BD258-F198-4A40-BD13-6026D6D2957D}" type="datetimeFigureOut">
              <a:rPr lang="en-US" smtClean="0"/>
              <a:t>6/17/2026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30296130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D4BD258-F198-4A40-BD13-6026D6D2957D}" type="datetimeFigureOut">
              <a:rPr lang="en-US" smtClean="0"/>
              <a:t>6/17/2026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27739586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D4BD258-F198-4A40-BD13-6026D6D2957D}" type="datetimeFigureOut">
              <a:rPr lang="en-US" smtClean="0"/>
              <a:t>6/17/2026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19034078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4BD258-F198-4A40-BD13-6026D6D2957D}" type="datetimeFigureOut">
              <a:rPr lang="en-US" smtClean="0"/>
              <a:t>6/17/2026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11098286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D4BD258-F198-4A40-BD13-6026D6D2957D}" type="datetimeFigureOut">
              <a:rPr lang="en-US" smtClean="0"/>
              <a:t>6/17/2026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34944915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D4BD258-F198-4A40-BD13-6026D6D2957D}" type="datetimeFigureOut">
              <a:rPr lang="en-US" smtClean="0"/>
              <a:t>6/17/2026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40400762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D4BD258-F198-4A40-BD13-6026D6D2957D}" type="datetimeFigureOut">
              <a:rPr lang="en-US" smtClean="0"/>
              <a:t>6/17/2026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37742296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D4BD258-F198-4A40-BD13-6026D6D2957D}" type="datetimeFigureOut">
              <a:rPr lang="en-US" smtClean="0"/>
              <a:t>6/17/2026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21179404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4BD258-F198-4A40-BD13-6026D6D2957D}" type="datetimeFigureOut">
              <a:rPr lang="en-US" smtClean="0"/>
              <a:t>6/17/2026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46E718-F551-4AFE-A206-4DE72BF969F9}" type="slidenum">
              <a:rPr lang="en-US" smtClean="0"/>
              <a:t>‹#›</a:t>
            </a:fld>
            <a:endParaRPr lang="en-US"/>
          </a:p>
        </p:txBody>
      </p:sp>
    </p:spTree>
    <p:extLst>
      <p:ext uri="{BB962C8B-B14F-4D97-AF65-F5344CB8AC3E}">
        <p14:creationId xmlns:p14="http://schemas.microsoft.com/office/powerpoint/2010/main" val="188890528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FB44F28-83C8-785A-2B80-68FABC532436}"/>
              </a:ext>
            </a:extLst>
          </p:cNvPr>
          <p:cNvSpPr txBox="1"/>
          <p:nvPr/>
        </p:nvSpPr>
        <p:spPr>
          <a:xfrm>
            <a:off x="2755491" y="1531443"/>
            <a:ext cx="3429144" cy="1754326"/>
          </a:xfrm>
          <a:prstGeom prst="rect">
            <a:avLst/>
          </a:prstGeom>
          <a:noFill/>
        </p:spPr>
        <p:txBody>
          <a:bodyPr wrap="none" rtlCol="0">
            <a:spAutoFit/>
          </a:bodyPr>
          <a:lstStyle/>
          <a:p>
            <a:pPr algn="ctr"/>
            <a:r>
              <a:rPr lang="en-US" sz="5400" dirty="0">
                <a:latin typeface="Bell MT" panose="02020503060305020303" pitchFamily="18" charset="0"/>
              </a:rPr>
              <a:t>WHY </a:t>
            </a:r>
          </a:p>
          <a:p>
            <a:pPr algn="ctr"/>
            <a:r>
              <a:rPr lang="en-US" sz="5400" dirty="0">
                <a:latin typeface="Bell MT" panose="02020503060305020303" pitchFamily="18" charset="0"/>
              </a:rPr>
              <a:t>BELIEVE?</a:t>
            </a:r>
          </a:p>
        </p:txBody>
      </p:sp>
      <p:sp>
        <p:nvSpPr>
          <p:cNvPr id="7" name="Oval 6">
            <a:extLst>
              <a:ext uri="{FF2B5EF4-FFF2-40B4-BE49-F238E27FC236}">
                <a16:creationId xmlns:a16="http://schemas.microsoft.com/office/drawing/2014/main" id="{99BA28D9-DF90-A3E3-304F-2B9A756A1492}"/>
              </a:ext>
            </a:extLst>
          </p:cNvPr>
          <p:cNvSpPr/>
          <p:nvPr/>
        </p:nvSpPr>
        <p:spPr>
          <a:xfrm>
            <a:off x="4451248" y="871675"/>
            <a:ext cx="120752" cy="120752"/>
          </a:xfrm>
          <a:prstGeom prst="ellipse">
            <a:avLst/>
          </a:prstGeom>
          <a:solidFill>
            <a:srgbClr val="618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B824832A-BDEC-F10E-BC23-4066EB8B5B2F}"/>
              </a:ext>
            </a:extLst>
          </p:cNvPr>
          <p:cNvSpPr/>
          <p:nvPr/>
        </p:nvSpPr>
        <p:spPr>
          <a:xfrm>
            <a:off x="4451248" y="5123560"/>
            <a:ext cx="120752" cy="120752"/>
          </a:xfrm>
          <a:prstGeom prst="ellipse">
            <a:avLst/>
          </a:prstGeom>
          <a:solidFill>
            <a:srgbClr val="B23E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26E4295B-AC7A-DB26-933E-F0AC03A52BEE}"/>
              </a:ext>
            </a:extLst>
          </p:cNvPr>
          <p:cNvSpPr/>
          <p:nvPr/>
        </p:nvSpPr>
        <p:spPr>
          <a:xfrm>
            <a:off x="1982195" y="2348230"/>
            <a:ext cx="120752" cy="120752"/>
          </a:xfrm>
          <a:prstGeom prst="ellipse">
            <a:avLst/>
          </a:prstGeom>
          <a:solidFill>
            <a:srgbClr val="96BB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96BE0311-27A2-75AB-5523-81A6EC7E0143}"/>
              </a:ext>
            </a:extLst>
          </p:cNvPr>
          <p:cNvSpPr/>
          <p:nvPr/>
        </p:nvSpPr>
        <p:spPr>
          <a:xfrm>
            <a:off x="6837179" y="2348230"/>
            <a:ext cx="120752" cy="120752"/>
          </a:xfrm>
          <a:prstGeom prst="ellipse">
            <a:avLst/>
          </a:prstGeom>
          <a:solidFill>
            <a:srgbClr val="E69C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806BC3B3-A51D-7C0F-0319-F92D5481007F}"/>
              </a:ext>
            </a:extLst>
          </p:cNvPr>
          <p:cNvSpPr txBox="1"/>
          <p:nvPr/>
        </p:nvSpPr>
        <p:spPr>
          <a:xfrm>
            <a:off x="3489667" y="4243050"/>
            <a:ext cx="1960793" cy="400110"/>
          </a:xfrm>
          <a:prstGeom prst="rect">
            <a:avLst/>
          </a:prstGeom>
          <a:noFill/>
        </p:spPr>
        <p:txBody>
          <a:bodyPr wrap="none" rtlCol="0">
            <a:spAutoFit/>
          </a:bodyPr>
          <a:lstStyle/>
          <a:p>
            <a:pPr algn="ctr"/>
            <a:r>
              <a:rPr lang="en-US" sz="2000" dirty="0"/>
              <a:t>June 19-22, 2026</a:t>
            </a:r>
          </a:p>
        </p:txBody>
      </p:sp>
      <p:cxnSp>
        <p:nvCxnSpPr>
          <p:cNvPr id="13" name="Straight Connector 12">
            <a:extLst>
              <a:ext uri="{FF2B5EF4-FFF2-40B4-BE49-F238E27FC236}">
                <a16:creationId xmlns:a16="http://schemas.microsoft.com/office/drawing/2014/main" id="{B870F5C9-B763-358B-2197-F35ECD4E5B73}"/>
              </a:ext>
            </a:extLst>
          </p:cNvPr>
          <p:cNvCxnSpPr>
            <a:cxnSpLocks/>
            <a:stCxn id="6" idx="2"/>
          </p:cNvCxnSpPr>
          <p:nvPr/>
        </p:nvCxnSpPr>
        <p:spPr>
          <a:xfrm>
            <a:off x="4470063" y="3285769"/>
            <a:ext cx="0" cy="8890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DF630074-1C4A-059E-937E-81AB16D47B2A}"/>
              </a:ext>
            </a:extLst>
          </p:cNvPr>
          <p:cNvSpPr txBox="1"/>
          <p:nvPr/>
        </p:nvSpPr>
        <p:spPr>
          <a:xfrm>
            <a:off x="3049262" y="5569383"/>
            <a:ext cx="2803973" cy="584775"/>
          </a:xfrm>
          <a:prstGeom prst="rect">
            <a:avLst/>
          </a:prstGeom>
          <a:noFill/>
        </p:spPr>
        <p:txBody>
          <a:bodyPr wrap="none" rtlCol="0">
            <a:spAutoFit/>
          </a:bodyPr>
          <a:lstStyle/>
          <a:p>
            <a:pPr algn="ctr"/>
            <a:r>
              <a:rPr lang="en-US" sz="3200" dirty="0">
                <a:latin typeface="Bell MT" panose="02020503060305020303" pitchFamily="18" charset="0"/>
              </a:rPr>
              <a:t>NEIL SHENVI</a:t>
            </a:r>
          </a:p>
        </p:txBody>
      </p:sp>
    </p:spTree>
    <p:extLst>
      <p:ext uri="{BB962C8B-B14F-4D97-AF65-F5344CB8AC3E}">
        <p14:creationId xmlns:p14="http://schemas.microsoft.com/office/powerpoint/2010/main" val="28454836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18FBD-A316-2858-7159-BA652D5DB75E}"/>
              </a:ext>
            </a:extLst>
          </p:cNvPr>
          <p:cNvSpPr>
            <a:spLocks noGrp="1"/>
          </p:cNvSpPr>
          <p:nvPr>
            <p:ph type="title"/>
          </p:nvPr>
        </p:nvSpPr>
        <p:spPr/>
        <p:txBody>
          <a:bodyPr/>
          <a:lstStyle/>
          <a:p>
            <a:r>
              <a:rPr lang="en-US" dirty="0"/>
              <a:t>Personal Info</a:t>
            </a:r>
          </a:p>
        </p:txBody>
      </p:sp>
      <p:pic>
        <p:nvPicPr>
          <p:cNvPr id="6" name="Picture 5">
            <a:extLst>
              <a:ext uri="{FF2B5EF4-FFF2-40B4-BE49-F238E27FC236}">
                <a16:creationId xmlns:a16="http://schemas.microsoft.com/office/drawing/2014/main" id="{2BFF7122-D391-0179-0745-19339F58F139}"/>
              </a:ext>
            </a:extLst>
          </p:cNvPr>
          <p:cNvPicPr>
            <a:picLocks noChangeAspect="1"/>
          </p:cNvPicPr>
          <p:nvPr/>
        </p:nvPicPr>
        <p:blipFill>
          <a:blip r:embed="rId2"/>
          <a:stretch>
            <a:fillRect/>
          </a:stretch>
        </p:blipFill>
        <p:spPr>
          <a:xfrm>
            <a:off x="628650" y="1546789"/>
            <a:ext cx="7730942" cy="5191970"/>
          </a:xfrm>
          <a:prstGeom prst="rect">
            <a:avLst/>
          </a:prstGeom>
        </p:spPr>
      </p:pic>
    </p:spTree>
    <p:extLst>
      <p:ext uri="{BB962C8B-B14F-4D97-AF65-F5344CB8AC3E}">
        <p14:creationId xmlns:p14="http://schemas.microsoft.com/office/powerpoint/2010/main" val="29617444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79B7C-FAB1-2465-6AEE-24344F451F98}"/>
              </a:ext>
            </a:extLst>
          </p:cNvPr>
          <p:cNvSpPr>
            <a:spLocks noGrp="1"/>
          </p:cNvSpPr>
          <p:nvPr>
            <p:ph type="title"/>
          </p:nvPr>
        </p:nvSpPr>
        <p:spPr/>
        <p:txBody>
          <a:bodyPr/>
          <a:lstStyle/>
          <a:p>
            <a:r>
              <a:rPr lang="en-US" dirty="0"/>
              <a:t>Personal Info</a:t>
            </a:r>
          </a:p>
        </p:txBody>
      </p:sp>
      <p:grpSp>
        <p:nvGrpSpPr>
          <p:cNvPr id="16" name="Group 15">
            <a:extLst>
              <a:ext uri="{FF2B5EF4-FFF2-40B4-BE49-F238E27FC236}">
                <a16:creationId xmlns:a16="http://schemas.microsoft.com/office/drawing/2014/main" id="{B29BC866-B68E-586A-55B6-49C31A3A7B2F}"/>
              </a:ext>
            </a:extLst>
          </p:cNvPr>
          <p:cNvGrpSpPr/>
          <p:nvPr/>
        </p:nvGrpSpPr>
        <p:grpSpPr>
          <a:xfrm>
            <a:off x="628650" y="1781177"/>
            <a:ext cx="6191250" cy="4619624"/>
            <a:chOff x="800100" y="1447800"/>
            <a:chExt cx="7505700" cy="5083175"/>
          </a:xfrm>
        </p:grpSpPr>
        <p:pic>
          <p:nvPicPr>
            <p:cNvPr id="4" name="Picture 2">
              <a:extLst>
                <a:ext uri="{FF2B5EF4-FFF2-40B4-BE49-F238E27FC236}">
                  <a16:creationId xmlns:a16="http://schemas.microsoft.com/office/drawing/2014/main" id="{CBF10512-0BFB-02E5-A815-22AD09C740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0100" y="1447800"/>
              <a:ext cx="7505700" cy="5083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Oval 4">
              <a:extLst>
                <a:ext uri="{FF2B5EF4-FFF2-40B4-BE49-F238E27FC236}">
                  <a16:creationId xmlns:a16="http://schemas.microsoft.com/office/drawing/2014/main" id="{36203DD1-DD1B-A674-1AFB-667511058AD7}"/>
                </a:ext>
              </a:extLst>
            </p:cNvPr>
            <p:cNvSpPr/>
            <p:nvPr/>
          </p:nvSpPr>
          <p:spPr>
            <a:xfrm>
              <a:off x="7219950" y="3409950"/>
              <a:ext cx="76200" cy="76200"/>
            </a:xfrm>
            <a:prstGeom prst="ellipse">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Oval 5">
              <a:extLst>
                <a:ext uri="{FF2B5EF4-FFF2-40B4-BE49-F238E27FC236}">
                  <a16:creationId xmlns:a16="http://schemas.microsoft.com/office/drawing/2014/main" id="{B170B4F4-45BB-D230-C9D8-99A2D48897E4}"/>
                </a:ext>
              </a:extLst>
            </p:cNvPr>
            <p:cNvSpPr/>
            <p:nvPr/>
          </p:nvSpPr>
          <p:spPr>
            <a:xfrm>
              <a:off x="7304088" y="3295650"/>
              <a:ext cx="76200" cy="76200"/>
            </a:xfrm>
            <a:prstGeom prst="ellipse">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Oval 6">
              <a:extLst>
                <a:ext uri="{FF2B5EF4-FFF2-40B4-BE49-F238E27FC236}">
                  <a16:creationId xmlns:a16="http://schemas.microsoft.com/office/drawing/2014/main" id="{5A007832-F5EF-D632-AE05-7ED2A9F96FDD}"/>
                </a:ext>
              </a:extLst>
            </p:cNvPr>
            <p:cNvSpPr/>
            <p:nvPr/>
          </p:nvSpPr>
          <p:spPr>
            <a:xfrm>
              <a:off x="1181100" y="3524250"/>
              <a:ext cx="76200" cy="76200"/>
            </a:xfrm>
            <a:prstGeom prst="ellipse">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Oval 7">
              <a:extLst>
                <a:ext uri="{FF2B5EF4-FFF2-40B4-BE49-F238E27FC236}">
                  <a16:creationId xmlns:a16="http://schemas.microsoft.com/office/drawing/2014/main" id="{4235661D-F1E3-2D08-95B2-41D83E417F29}"/>
                </a:ext>
              </a:extLst>
            </p:cNvPr>
            <p:cNvSpPr/>
            <p:nvPr/>
          </p:nvSpPr>
          <p:spPr>
            <a:xfrm>
              <a:off x="6953250" y="4114800"/>
              <a:ext cx="76200" cy="76200"/>
            </a:xfrm>
            <a:prstGeom prst="ellipse">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 name="Freeform 4">
              <a:extLst>
                <a:ext uri="{FF2B5EF4-FFF2-40B4-BE49-F238E27FC236}">
                  <a16:creationId xmlns:a16="http://schemas.microsoft.com/office/drawing/2014/main" id="{5A30AC5A-DBE8-69D8-13FE-A1F30EABFD50}"/>
                </a:ext>
              </a:extLst>
            </p:cNvPr>
            <p:cNvSpPr/>
            <p:nvPr/>
          </p:nvSpPr>
          <p:spPr>
            <a:xfrm>
              <a:off x="7296150" y="3387725"/>
              <a:ext cx="274638" cy="179388"/>
            </a:xfrm>
            <a:custGeom>
              <a:avLst/>
              <a:gdLst>
                <a:gd name="connsiteX0" fmla="*/ 0 w 274107"/>
                <a:gd name="connsiteY0" fmla="*/ 125128 h 179582"/>
                <a:gd name="connsiteX1" fmla="*/ 269508 w 274107"/>
                <a:gd name="connsiteY1" fmla="*/ 173254 h 179582"/>
                <a:gd name="connsiteX2" fmla="*/ 144379 w 274107"/>
                <a:gd name="connsiteY2" fmla="*/ 0 h 179582"/>
              </a:gdLst>
              <a:ahLst/>
              <a:cxnLst>
                <a:cxn ang="0">
                  <a:pos x="connsiteX0" y="connsiteY0"/>
                </a:cxn>
                <a:cxn ang="0">
                  <a:pos x="connsiteX1" y="connsiteY1"/>
                </a:cxn>
                <a:cxn ang="0">
                  <a:pos x="connsiteX2" y="connsiteY2"/>
                </a:cxn>
              </a:cxnLst>
              <a:rect l="l" t="t" r="r" b="b"/>
              <a:pathLst>
                <a:path w="274107" h="179582">
                  <a:moveTo>
                    <a:pt x="0" y="125128"/>
                  </a:moveTo>
                  <a:cubicBezTo>
                    <a:pt x="122722" y="159618"/>
                    <a:pt x="245445" y="194109"/>
                    <a:pt x="269508" y="173254"/>
                  </a:cubicBezTo>
                  <a:cubicBezTo>
                    <a:pt x="293571" y="152399"/>
                    <a:pt x="218975" y="76199"/>
                    <a:pt x="144379" y="0"/>
                  </a:cubicBezTo>
                </a:path>
              </a:pathLst>
            </a:custGeom>
            <a:noFill/>
            <a:ln>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 name="Freeform 8">
              <a:extLst>
                <a:ext uri="{FF2B5EF4-FFF2-40B4-BE49-F238E27FC236}">
                  <a16:creationId xmlns:a16="http://schemas.microsoft.com/office/drawing/2014/main" id="{B55E23DC-53E0-35FD-CF96-3CE8433DB51C}"/>
                </a:ext>
              </a:extLst>
            </p:cNvPr>
            <p:cNvSpPr/>
            <p:nvPr/>
          </p:nvSpPr>
          <p:spPr>
            <a:xfrm>
              <a:off x="1289050" y="3073400"/>
              <a:ext cx="5988050" cy="468313"/>
            </a:xfrm>
            <a:custGeom>
              <a:avLst/>
              <a:gdLst>
                <a:gd name="connsiteX0" fmla="*/ 5986914 w 5986914"/>
                <a:gd name="connsiteY0" fmla="*/ 226419 h 418924"/>
                <a:gd name="connsiteX1" fmla="*/ 2974206 w 5986914"/>
                <a:gd name="connsiteY1" fmla="*/ 5038 h 418924"/>
                <a:gd name="connsiteX2" fmla="*/ 0 w 5986914"/>
                <a:gd name="connsiteY2" fmla="*/ 418924 h 418924"/>
                <a:gd name="connsiteX0" fmla="*/ 5986914 w 5986914"/>
                <a:gd name="connsiteY0" fmla="*/ 228583 h 469214"/>
                <a:gd name="connsiteX1" fmla="*/ 2974206 w 5986914"/>
                <a:gd name="connsiteY1" fmla="*/ 7202 h 469214"/>
                <a:gd name="connsiteX2" fmla="*/ 0 w 5986914"/>
                <a:gd name="connsiteY2" fmla="*/ 469214 h 469214"/>
              </a:gdLst>
              <a:ahLst/>
              <a:cxnLst>
                <a:cxn ang="0">
                  <a:pos x="connsiteX0" y="connsiteY0"/>
                </a:cxn>
                <a:cxn ang="0">
                  <a:pos x="connsiteX1" y="connsiteY1"/>
                </a:cxn>
                <a:cxn ang="0">
                  <a:pos x="connsiteX2" y="connsiteY2"/>
                </a:cxn>
              </a:cxnLst>
              <a:rect l="l" t="t" r="r" b="b"/>
              <a:pathLst>
                <a:path w="5986914" h="469214">
                  <a:moveTo>
                    <a:pt x="5986914" y="228583"/>
                  </a:moveTo>
                  <a:cubicBezTo>
                    <a:pt x="4979469" y="101850"/>
                    <a:pt x="3972025" y="-32903"/>
                    <a:pt x="2974206" y="7202"/>
                  </a:cubicBezTo>
                  <a:cubicBezTo>
                    <a:pt x="1976387" y="47307"/>
                    <a:pt x="988193" y="278313"/>
                    <a:pt x="0" y="469214"/>
                  </a:cubicBezTo>
                </a:path>
              </a:pathLst>
            </a:custGeom>
            <a:noFill/>
            <a:ln>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 name="Freeform 10">
              <a:extLst>
                <a:ext uri="{FF2B5EF4-FFF2-40B4-BE49-F238E27FC236}">
                  <a16:creationId xmlns:a16="http://schemas.microsoft.com/office/drawing/2014/main" id="{D8355EC3-B45E-2F20-DC99-679943DD3916}"/>
                </a:ext>
              </a:extLst>
            </p:cNvPr>
            <p:cNvSpPr/>
            <p:nvPr/>
          </p:nvSpPr>
          <p:spPr>
            <a:xfrm flipH="1">
              <a:off x="1277938" y="2633663"/>
              <a:ext cx="6140450" cy="839787"/>
            </a:xfrm>
            <a:custGeom>
              <a:avLst/>
              <a:gdLst>
                <a:gd name="connsiteX0" fmla="*/ 5986914 w 5986914"/>
                <a:gd name="connsiteY0" fmla="*/ 226419 h 418924"/>
                <a:gd name="connsiteX1" fmla="*/ 2974206 w 5986914"/>
                <a:gd name="connsiteY1" fmla="*/ 5038 h 418924"/>
                <a:gd name="connsiteX2" fmla="*/ 0 w 5986914"/>
                <a:gd name="connsiteY2" fmla="*/ 418924 h 418924"/>
                <a:gd name="connsiteX0" fmla="*/ 5986914 w 5986914"/>
                <a:gd name="connsiteY0" fmla="*/ 228583 h 469214"/>
                <a:gd name="connsiteX1" fmla="*/ 2974206 w 5986914"/>
                <a:gd name="connsiteY1" fmla="*/ 7202 h 469214"/>
                <a:gd name="connsiteX2" fmla="*/ 0 w 5986914"/>
                <a:gd name="connsiteY2" fmla="*/ 469214 h 469214"/>
                <a:gd name="connsiteX0" fmla="*/ 6073541 w 6073541"/>
                <a:gd name="connsiteY0" fmla="*/ 301119 h 301119"/>
                <a:gd name="connsiteX1" fmla="*/ 3060833 w 6073541"/>
                <a:gd name="connsiteY1" fmla="*/ 79738 h 301119"/>
                <a:gd name="connsiteX2" fmla="*/ 0 w 6073541"/>
                <a:gd name="connsiteY2" fmla="*/ 98987 h 301119"/>
                <a:gd name="connsiteX0" fmla="*/ 6073541 w 6073541"/>
                <a:gd name="connsiteY0" fmla="*/ 791143 h 791143"/>
                <a:gd name="connsiteX1" fmla="*/ 3051208 w 6073541"/>
                <a:gd name="connsiteY1" fmla="*/ 1871 h 791143"/>
                <a:gd name="connsiteX2" fmla="*/ 0 w 6073541"/>
                <a:gd name="connsiteY2" fmla="*/ 589011 h 791143"/>
                <a:gd name="connsiteX0" fmla="*/ 6266046 w 6266046"/>
                <a:gd name="connsiteY0" fmla="*/ 830361 h 830361"/>
                <a:gd name="connsiteX1" fmla="*/ 3051208 w 6266046"/>
                <a:gd name="connsiteY1" fmla="*/ 2588 h 830361"/>
                <a:gd name="connsiteX2" fmla="*/ 0 w 6266046"/>
                <a:gd name="connsiteY2" fmla="*/ 589728 h 830361"/>
                <a:gd name="connsiteX0" fmla="*/ 6266046 w 6266046"/>
                <a:gd name="connsiteY0" fmla="*/ 830361 h 830361"/>
                <a:gd name="connsiteX1" fmla="*/ 3051208 w 6266046"/>
                <a:gd name="connsiteY1" fmla="*/ 2588 h 830361"/>
                <a:gd name="connsiteX2" fmla="*/ 0 w 6266046"/>
                <a:gd name="connsiteY2" fmla="*/ 589728 h 830361"/>
                <a:gd name="connsiteX0" fmla="*/ 6266046 w 6266046"/>
                <a:gd name="connsiteY0" fmla="*/ 828527 h 828527"/>
                <a:gd name="connsiteX1" fmla="*/ 3051208 w 6266046"/>
                <a:gd name="connsiteY1" fmla="*/ 754 h 828527"/>
                <a:gd name="connsiteX2" fmla="*/ 0 w 6266046"/>
                <a:gd name="connsiteY2" fmla="*/ 587894 h 828527"/>
                <a:gd name="connsiteX0" fmla="*/ 6266046 w 6266046"/>
                <a:gd name="connsiteY0" fmla="*/ 828527 h 828527"/>
                <a:gd name="connsiteX1" fmla="*/ 2916454 w 6266046"/>
                <a:gd name="connsiteY1" fmla="*/ 754 h 828527"/>
                <a:gd name="connsiteX2" fmla="*/ 0 w 6266046"/>
                <a:gd name="connsiteY2" fmla="*/ 587894 h 828527"/>
                <a:gd name="connsiteX0" fmla="*/ 6266046 w 6266046"/>
                <a:gd name="connsiteY0" fmla="*/ 828001 h 828001"/>
                <a:gd name="connsiteX1" fmla="*/ 2916454 w 6266046"/>
                <a:gd name="connsiteY1" fmla="*/ 228 h 828001"/>
                <a:gd name="connsiteX2" fmla="*/ 0 w 6266046"/>
                <a:gd name="connsiteY2" fmla="*/ 587368 h 828001"/>
                <a:gd name="connsiteX0" fmla="*/ 6294921 w 6294921"/>
                <a:gd name="connsiteY0" fmla="*/ 836820 h 836820"/>
                <a:gd name="connsiteX1" fmla="*/ 2945329 w 6294921"/>
                <a:gd name="connsiteY1" fmla="*/ 9047 h 836820"/>
                <a:gd name="connsiteX2" fmla="*/ 0 w 6294921"/>
                <a:gd name="connsiteY2" fmla="*/ 442183 h 836820"/>
                <a:gd name="connsiteX0" fmla="*/ 6294921 w 6294921"/>
                <a:gd name="connsiteY0" fmla="*/ 836596 h 836596"/>
                <a:gd name="connsiteX1" fmla="*/ 2945329 w 6294921"/>
                <a:gd name="connsiteY1" fmla="*/ 8823 h 836596"/>
                <a:gd name="connsiteX2" fmla="*/ 0 w 6294921"/>
                <a:gd name="connsiteY2" fmla="*/ 441959 h 836596"/>
                <a:gd name="connsiteX0" fmla="*/ 6169199 w 6169199"/>
                <a:gd name="connsiteY0" fmla="*/ 839976 h 839976"/>
                <a:gd name="connsiteX1" fmla="*/ 2819607 w 6169199"/>
                <a:gd name="connsiteY1" fmla="*/ 12203 h 839976"/>
                <a:gd name="connsiteX2" fmla="*/ 0 w 6169199"/>
                <a:gd name="connsiteY2" fmla="*/ 397213 h 839976"/>
              </a:gdLst>
              <a:ahLst/>
              <a:cxnLst>
                <a:cxn ang="0">
                  <a:pos x="connsiteX0" y="connsiteY0"/>
                </a:cxn>
                <a:cxn ang="0">
                  <a:pos x="connsiteX1" y="connsiteY1"/>
                </a:cxn>
                <a:cxn ang="0">
                  <a:pos x="connsiteX2" y="connsiteY2"/>
                </a:cxn>
              </a:cxnLst>
              <a:rect l="l" t="t" r="r" b="b"/>
              <a:pathLst>
                <a:path w="6169199" h="839976">
                  <a:moveTo>
                    <a:pt x="6169199" y="839976"/>
                  </a:moveTo>
                  <a:cubicBezTo>
                    <a:pt x="5142503" y="462986"/>
                    <a:pt x="3847807" y="85997"/>
                    <a:pt x="2819607" y="12203"/>
                  </a:cubicBezTo>
                  <a:cubicBezTo>
                    <a:pt x="1791407" y="-61591"/>
                    <a:pt x="872690" y="215937"/>
                    <a:pt x="0" y="397213"/>
                  </a:cubicBezTo>
                </a:path>
              </a:pathLst>
            </a:custGeom>
            <a:noFill/>
            <a:ln>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 name="Freeform 9">
              <a:extLst>
                <a:ext uri="{FF2B5EF4-FFF2-40B4-BE49-F238E27FC236}">
                  <a16:creationId xmlns:a16="http://schemas.microsoft.com/office/drawing/2014/main" id="{BDF3C531-47A7-A627-5EFC-68A8EE1BADED}"/>
                </a:ext>
              </a:extLst>
            </p:cNvPr>
            <p:cNvSpPr/>
            <p:nvPr/>
          </p:nvSpPr>
          <p:spPr>
            <a:xfrm>
              <a:off x="6840538" y="3098800"/>
              <a:ext cx="657225" cy="963613"/>
            </a:xfrm>
            <a:custGeom>
              <a:avLst/>
              <a:gdLst>
                <a:gd name="connsiteX0" fmla="*/ 740977 w 740977"/>
                <a:gd name="connsiteY0" fmla="*/ 0 h 1010653"/>
                <a:gd name="connsiteX1" fmla="*/ 47958 w 740977"/>
                <a:gd name="connsiteY1" fmla="*/ 279133 h 1010653"/>
                <a:gd name="connsiteX2" fmla="*/ 115335 w 740977"/>
                <a:gd name="connsiteY2" fmla="*/ 1010653 h 1010653"/>
                <a:gd name="connsiteX0" fmla="*/ 658274 w 658274"/>
                <a:gd name="connsiteY0" fmla="*/ 0 h 962527"/>
                <a:gd name="connsiteX1" fmla="*/ 42257 w 658274"/>
                <a:gd name="connsiteY1" fmla="*/ 231007 h 962527"/>
                <a:gd name="connsiteX2" fmla="*/ 109634 w 658274"/>
                <a:gd name="connsiteY2" fmla="*/ 962527 h 962527"/>
              </a:gdLst>
              <a:ahLst/>
              <a:cxnLst>
                <a:cxn ang="0">
                  <a:pos x="connsiteX0" y="connsiteY0"/>
                </a:cxn>
                <a:cxn ang="0">
                  <a:pos x="connsiteX1" y="connsiteY1"/>
                </a:cxn>
                <a:cxn ang="0">
                  <a:pos x="connsiteX2" y="connsiteY2"/>
                </a:cxn>
              </a:cxnLst>
              <a:rect l="l" t="t" r="r" b="b"/>
              <a:pathLst>
                <a:path w="658274" h="962527">
                  <a:moveTo>
                    <a:pt x="658274" y="0"/>
                  </a:moveTo>
                  <a:cubicBezTo>
                    <a:pt x="363901" y="55345"/>
                    <a:pt x="133697" y="70586"/>
                    <a:pt x="42257" y="231007"/>
                  </a:cubicBezTo>
                  <a:cubicBezTo>
                    <a:pt x="-49183" y="391428"/>
                    <a:pt x="23808" y="680988"/>
                    <a:pt x="109634" y="962527"/>
                  </a:cubicBezTo>
                </a:path>
              </a:pathLst>
            </a:custGeom>
            <a:noFill/>
            <a:ln>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 name="Oval 12">
              <a:extLst>
                <a:ext uri="{FF2B5EF4-FFF2-40B4-BE49-F238E27FC236}">
                  <a16:creationId xmlns:a16="http://schemas.microsoft.com/office/drawing/2014/main" id="{67131EC4-F571-B83D-5D3F-BB8875F72150}"/>
                </a:ext>
              </a:extLst>
            </p:cNvPr>
            <p:cNvSpPr/>
            <p:nvPr/>
          </p:nvSpPr>
          <p:spPr>
            <a:xfrm>
              <a:off x="7543800" y="3028950"/>
              <a:ext cx="76200" cy="76200"/>
            </a:xfrm>
            <a:prstGeom prst="ellipse">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 name="Oval 13">
              <a:extLst>
                <a:ext uri="{FF2B5EF4-FFF2-40B4-BE49-F238E27FC236}">
                  <a16:creationId xmlns:a16="http://schemas.microsoft.com/office/drawing/2014/main" id="{469EC274-97B0-689F-7668-8C5953228231}"/>
                </a:ext>
              </a:extLst>
            </p:cNvPr>
            <p:cNvSpPr/>
            <p:nvPr/>
          </p:nvSpPr>
          <p:spPr>
            <a:xfrm>
              <a:off x="1203325" y="3717925"/>
              <a:ext cx="76200" cy="76200"/>
            </a:xfrm>
            <a:prstGeom prst="ellipse">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5" name="Freeform 14">
              <a:extLst>
                <a:ext uri="{FF2B5EF4-FFF2-40B4-BE49-F238E27FC236}">
                  <a16:creationId xmlns:a16="http://schemas.microsoft.com/office/drawing/2014/main" id="{03FF00A3-0B21-52D0-BCF2-012F3F7AB561}"/>
                </a:ext>
              </a:extLst>
            </p:cNvPr>
            <p:cNvSpPr/>
            <p:nvPr/>
          </p:nvSpPr>
          <p:spPr>
            <a:xfrm flipH="1">
              <a:off x="1387475" y="3411538"/>
              <a:ext cx="5781675" cy="346075"/>
            </a:xfrm>
            <a:custGeom>
              <a:avLst/>
              <a:gdLst>
                <a:gd name="connsiteX0" fmla="*/ 5986914 w 5986914"/>
                <a:gd name="connsiteY0" fmla="*/ 226419 h 418924"/>
                <a:gd name="connsiteX1" fmla="*/ 2974206 w 5986914"/>
                <a:gd name="connsiteY1" fmla="*/ 5038 h 418924"/>
                <a:gd name="connsiteX2" fmla="*/ 0 w 5986914"/>
                <a:gd name="connsiteY2" fmla="*/ 418924 h 418924"/>
                <a:gd name="connsiteX0" fmla="*/ 5986914 w 5986914"/>
                <a:gd name="connsiteY0" fmla="*/ 228583 h 469214"/>
                <a:gd name="connsiteX1" fmla="*/ 2974206 w 5986914"/>
                <a:gd name="connsiteY1" fmla="*/ 7202 h 469214"/>
                <a:gd name="connsiteX2" fmla="*/ 0 w 5986914"/>
                <a:gd name="connsiteY2" fmla="*/ 469214 h 469214"/>
                <a:gd name="connsiteX0" fmla="*/ 6073541 w 6073541"/>
                <a:gd name="connsiteY0" fmla="*/ 301119 h 301119"/>
                <a:gd name="connsiteX1" fmla="*/ 3060833 w 6073541"/>
                <a:gd name="connsiteY1" fmla="*/ 79738 h 301119"/>
                <a:gd name="connsiteX2" fmla="*/ 0 w 6073541"/>
                <a:gd name="connsiteY2" fmla="*/ 98987 h 301119"/>
                <a:gd name="connsiteX0" fmla="*/ 6073541 w 6073541"/>
                <a:gd name="connsiteY0" fmla="*/ 791143 h 791143"/>
                <a:gd name="connsiteX1" fmla="*/ 3051208 w 6073541"/>
                <a:gd name="connsiteY1" fmla="*/ 1871 h 791143"/>
                <a:gd name="connsiteX2" fmla="*/ 0 w 6073541"/>
                <a:gd name="connsiteY2" fmla="*/ 589011 h 791143"/>
                <a:gd name="connsiteX0" fmla="*/ 6266046 w 6266046"/>
                <a:gd name="connsiteY0" fmla="*/ 830361 h 830361"/>
                <a:gd name="connsiteX1" fmla="*/ 3051208 w 6266046"/>
                <a:gd name="connsiteY1" fmla="*/ 2588 h 830361"/>
                <a:gd name="connsiteX2" fmla="*/ 0 w 6266046"/>
                <a:gd name="connsiteY2" fmla="*/ 589728 h 830361"/>
                <a:gd name="connsiteX0" fmla="*/ 6266046 w 6266046"/>
                <a:gd name="connsiteY0" fmla="*/ 830361 h 830361"/>
                <a:gd name="connsiteX1" fmla="*/ 3051208 w 6266046"/>
                <a:gd name="connsiteY1" fmla="*/ 2588 h 830361"/>
                <a:gd name="connsiteX2" fmla="*/ 0 w 6266046"/>
                <a:gd name="connsiteY2" fmla="*/ 589728 h 830361"/>
                <a:gd name="connsiteX0" fmla="*/ 6266046 w 6266046"/>
                <a:gd name="connsiteY0" fmla="*/ 828527 h 828527"/>
                <a:gd name="connsiteX1" fmla="*/ 3051208 w 6266046"/>
                <a:gd name="connsiteY1" fmla="*/ 754 h 828527"/>
                <a:gd name="connsiteX2" fmla="*/ 0 w 6266046"/>
                <a:gd name="connsiteY2" fmla="*/ 587894 h 828527"/>
                <a:gd name="connsiteX0" fmla="*/ 6266046 w 6266046"/>
                <a:gd name="connsiteY0" fmla="*/ 828527 h 828527"/>
                <a:gd name="connsiteX1" fmla="*/ 2916454 w 6266046"/>
                <a:gd name="connsiteY1" fmla="*/ 754 h 828527"/>
                <a:gd name="connsiteX2" fmla="*/ 0 w 6266046"/>
                <a:gd name="connsiteY2" fmla="*/ 587894 h 828527"/>
                <a:gd name="connsiteX0" fmla="*/ 6266046 w 6266046"/>
                <a:gd name="connsiteY0" fmla="*/ 828001 h 828001"/>
                <a:gd name="connsiteX1" fmla="*/ 2916454 w 6266046"/>
                <a:gd name="connsiteY1" fmla="*/ 228 h 828001"/>
                <a:gd name="connsiteX2" fmla="*/ 0 w 6266046"/>
                <a:gd name="connsiteY2" fmla="*/ 587368 h 828001"/>
                <a:gd name="connsiteX0" fmla="*/ 6294921 w 6294921"/>
                <a:gd name="connsiteY0" fmla="*/ 836820 h 836820"/>
                <a:gd name="connsiteX1" fmla="*/ 2945329 w 6294921"/>
                <a:gd name="connsiteY1" fmla="*/ 9047 h 836820"/>
                <a:gd name="connsiteX2" fmla="*/ 0 w 6294921"/>
                <a:gd name="connsiteY2" fmla="*/ 442183 h 836820"/>
                <a:gd name="connsiteX0" fmla="*/ 6294921 w 6294921"/>
                <a:gd name="connsiteY0" fmla="*/ 836596 h 836596"/>
                <a:gd name="connsiteX1" fmla="*/ 2945329 w 6294921"/>
                <a:gd name="connsiteY1" fmla="*/ 8823 h 836596"/>
                <a:gd name="connsiteX2" fmla="*/ 0 w 6294921"/>
                <a:gd name="connsiteY2" fmla="*/ 441959 h 836596"/>
                <a:gd name="connsiteX0" fmla="*/ 6169199 w 6169199"/>
                <a:gd name="connsiteY0" fmla="*/ 839976 h 839976"/>
                <a:gd name="connsiteX1" fmla="*/ 2819607 w 6169199"/>
                <a:gd name="connsiteY1" fmla="*/ 12203 h 839976"/>
                <a:gd name="connsiteX2" fmla="*/ 0 w 6169199"/>
                <a:gd name="connsiteY2" fmla="*/ 397213 h 839976"/>
                <a:gd name="connsiteX0" fmla="*/ 6169199 w 6169199"/>
                <a:gd name="connsiteY0" fmla="*/ 514693 h 514693"/>
                <a:gd name="connsiteX1" fmla="*/ 2786622 w 6169199"/>
                <a:gd name="connsiteY1" fmla="*/ 174109 h 514693"/>
                <a:gd name="connsiteX2" fmla="*/ 0 w 6169199"/>
                <a:gd name="connsiteY2" fmla="*/ 71930 h 514693"/>
                <a:gd name="connsiteX0" fmla="*/ 6169199 w 6169199"/>
                <a:gd name="connsiteY0" fmla="*/ 514693 h 514693"/>
                <a:gd name="connsiteX1" fmla="*/ 2786622 w 6169199"/>
                <a:gd name="connsiteY1" fmla="*/ 174109 h 514693"/>
                <a:gd name="connsiteX2" fmla="*/ 0 w 6169199"/>
                <a:gd name="connsiteY2" fmla="*/ 71930 h 514693"/>
                <a:gd name="connsiteX0" fmla="*/ 6169199 w 6169199"/>
                <a:gd name="connsiteY0" fmla="*/ 442763 h 442763"/>
                <a:gd name="connsiteX1" fmla="*/ 2786622 w 6169199"/>
                <a:gd name="connsiteY1" fmla="*/ 102179 h 442763"/>
                <a:gd name="connsiteX2" fmla="*/ 0 w 6169199"/>
                <a:gd name="connsiteY2" fmla="*/ 0 h 442763"/>
                <a:gd name="connsiteX0" fmla="*/ 6152707 w 6152707"/>
                <a:gd name="connsiteY0" fmla="*/ 264523 h 264523"/>
                <a:gd name="connsiteX1" fmla="*/ 2786622 w 6152707"/>
                <a:gd name="connsiteY1" fmla="*/ 102179 h 264523"/>
                <a:gd name="connsiteX2" fmla="*/ 0 w 6152707"/>
                <a:gd name="connsiteY2" fmla="*/ 0 h 264523"/>
                <a:gd name="connsiteX0" fmla="*/ 6152707 w 6152707"/>
                <a:gd name="connsiteY0" fmla="*/ 264523 h 264523"/>
                <a:gd name="connsiteX1" fmla="*/ 2786622 w 6152707"/>
                <a:gd name="connsiteY1" fmla="*/ 102179 h 264523"/>
                <a:gd name="connsiteX2" fmla="*/ 0 w 6152707"/>
                <a:gd name="connsiteY2" fmla="*/ 0 h 264523"/>
              </a:gdLst>
              <a:ahLst/>
              <a:cxnLst>
                <a:cxn ang="0">
                  <a:pos x="connsiteX0" y="connsiteY0"/>
                </a:cxn>
                <a:cxn ang="0">
                  <a:pos x="connsiteX1" y="connsiteY1"/>
                </a:cxn>
                <a:cxn ang="0">
                  <a:pos x="connsiteX2" y="connsiteY2"/>
                </a:cxn>
              </a:cxnLst>
              <a:rect l="l" t="t" r="r" b="b"/>
              <a:pathLst>
                <a:path w="6152707" h="264523">
                  <a:moveTo>
                    <a:pt x="6152707" y="264523"/>
                  </a:moveTo>
                  <a:cubicBezTo>
                    <a:pt x="5043548" y="160834"/>
                    <a:pt x="3814822" y="175973"/>
                    <a:pt x="2786622" y="102179"/>
                  </a:cubicBezTo>
                  <a:cubicBezTo>
                    <a:pt x="1758422" y="28385"/>
                    <a:pt x="1103584" y="8846"/>
                    <a:pt x="0" y="0"/>
                  </a:cubicBezTo>
                </a:path>
              </a:pathLst>
            </a:custGeom>
            <a:noFill/>
            <a:ln>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Tree>
    <p:extLst>
      <p:ext uri="{BB962C8B-B14F-4D97-AF65-F5344CB8AC3E}">
        <p14:creationId xmlns:p14="http://schemas.microsoft.com/office/powerpoint/2010/main" val="9855538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9F97F-9685-B2F9-B7DA-AB327FFD988B}"/>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5576133A-8C1E-FEFB-827E-C7E077C10644}"/>
              </a:ext>
            </a:extLst>
          </p:cNvPr>
          <p:cNvSpPr>
            <a:spLocks noGrp="1"/>
          </p:cNvSpPr>
          <p:nvPr>
            <p:ph idx="1"/>
          </p:nvPr>
        </p:nvSpPr>
        <p:spPr/>
        <p:txBody>
          <a:bodyPr/>
          <a:lstStyle/>
          <a:p>
            <a:r>
              <a:rPr lang="en-US" dirty="0"/>
              <a:t>Introduction</a:t>
            </a:r>
          </a:p>
          <a:p>
            <a:r>
              <a:rPr lang="en-US" dirty="0"/>
              <a:t>Trilemma</a:t>
            </a:r>
          </a:p>
          <a:p>
            <a:r>
              <a:rPr lang="en-US" dirty="0"/>
              <a:t>Moral Argument</a:t>
            </a:r>
          </a:p>
          <a:p>
            <a:r>
              <a:rPr lang="en-US" dirty="0"/>
              <a:t>Argument from the Gospel</a:t>
            </a:r>
          </a:p>
          <a:p>
            <a:r>
              <a:rPr lang="en-US" dirty="0"/>
              <a:t>Conclusion</a:t>
            </a:r>
          </a:p>
        </p:txBody>
      </p:sp>
      <p:sp>
        <p:nvSpPr>
          <p:cNvPr id="4" name="Rectangle 3">
            <a:extLst>
              <a:ext uri="{FF2B5EF4-FFF2-40B4-BE49-F238E27FC236}">
                <a16:creationId xmlns:a16="http://schemas.microsoft.com/office/drawing/2014/main" id="{D978031A-7738-C623-6589-209936CFC2EA}"/>
              </a:ext>
            </a:extLst>
          </p:cNvPr>
          <p:cNvSpPr/>
          <p:nvPr/>
        </p:nvSpPr>
        <p:spPr>
          <a:xfrm>
            <a:off x="390525" y="2354503"/>
            <a:ext cx="8686799" cy="398223"/>
          </a:xfrm>
          <a:prstGeom prst="rect">
            <a:avLst/>
          </a:prstGeom>
          <a:noFill/>
          <a:ln w="28575">
            <a:solidFill>
              <a:srgbClr val="6188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868789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10D93-A344-CE9A-3D1E-567AC82EE7EE}"/>
              </a:ext>
            </a:extLst>
          </p:cNvPr>
          <p:cNvSpPr>
            <a:spLocks noGrp="1"/>
          </p:cNvSpPr>
          <p:nvPr>
            <p:ph type="title"/>
          </p:nvPr>
        </p:nvSpPr>
        <p:spPr/>
        <p:txBody>
          <a:bodyPr/>
          <a:lstStyle/>
          <a:p>
            <a:r>
              <a:rPr lang="en-US" dirty="0"/>
              <a:t>Liar, Lunatic, or Lord</a:t>
            </a:r>
          </a:p>
        </p:txBody>
      </p:sp>
      <p:sp>
        <p:nvSpPr>
          <p:cNvPr id="3" name="Content Placeholder 2">
            <a:extLst>
              <a:ext uri="{FF2B5EF4-FFF2-40B4-BE49-F238E27FC236}">
                <a16:creationId xmlns:a16="http://schemas.microsoft.com/office/drawing/2014/main" id="{C7CFA96B-3810-EC55-DDEB-F19E451D3A1A}"/>
              </a:ext>
            </a:extLst>
          </p:cNvPr>
          <p:cNvSpPr>
            <a:spLocks noGrp="1"/>
          </p:cNvSpPr>
          <p:nvPr>
            <p:ph idx="1"/>
          </p:nvPr>
        </p:nvSpPr>
        <p:spPr>
          <a:xfrm>
            <a:off x="628650" y="1690689"/>
            <a:ext cx="4905375" cy="5067300"/>
          </a:xfrm>
        </p:spPr>
        <p:txBody>
          <a:bodyPr>
            <a:noAutofit/>
          </a:bodyPr>
          <a:lstStyle/>
          <a:p>
            <a:pPr marL="0" indent="0">
              <a:buNone/>
            </a:pPr>
            <a:r>
              <a:rPr lang="en-US" sz="1800" dirty="0"/>
              <a:t>I am trying here to prevent anyone saying the really foolish thing that people often say about Him: “I’m ready to accept Jesus as a great moral teacher, but I don’t accept his claim to be God.” That is the one thing we must not say. A man who was merely a man and said the sort of things Jesus said would not be a great moral teacher. He would either be a lunatic—on a level with the man who says he is a poached egg—or else he would be the Devil of Hell. You must make your choice. Either this man was, and is, the Son of God, or else a madman or something worse. You can shut Him up for a fool, you can spit at Him and kill Him as a demon or you can fall at His feet and call Him Lord and God. But let us not come with any patronizing nonsense about His being a great human teacher. He has not left that open to us. He did not intend to. - C. S. Lewis, </a:t>
            </a:r>
            <a:r>
              <a:rPr lang="en-US" sz="1800" i="1" dirty="0"/>
              <a:t>Mere Christianity</a:t>
            </a:r>
            <a:r>
              <a:rPr lang="en-US" sz="1800" dirty="0"/>
              <a:t>, 55–56</a:t>
            </a:r>
          </a:p>
        </p:txBody>
      </p:sp>
      <p:pic>
        <p:nvPicPr>
          <p:cNvPr id="3074" name="Picture 2" descr="C. S. Lewis: The Independent Institute">
            <a:extLst>
              <a:ext uri="{FF2B5EF4-FFF2-40B4-BE49-F238E27FC236}">
                <a16:creationId xmlns:a16="http://schemas.microsoft.com/office/drawing/2014/main" id="{734AF4FE-CF47-693C-F9D2-059987E109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23683" y="1955803"/>
            <a:ext cx="2823307" cy="3670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22295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10D93-A344-CE9A-3D1E-567AC82EE7EE}"/>
              </a:ext>
            </a:extLst>
          </p:cNvPr>
          <p:cNvSpPr>
            <a:spLocks noGrp="1"/>
          </p:cNvSpPr>
          <p:nvPr>
            <p:ph type="title"/>
          </p:nvPr>
        </p:nvSpPr>
        <p:spPr/>
        <p:txBody>
          <a:bodyPr/>
          <a:lstStyle/>
          <a:p>
            <a:r>
              <a:rPr lang="en-US" dirty="0"/>
              <a:t>Liar, Lunatic, or Lord </a:t>
            </a:r>
            <a:r>
              <a:rPr lang="en-US" dirty="0">
                <a:solidFill>
                  <a:srgbClr val="B23E4C"/>
                </a:solidFill>
              </a:rPr>
              <a:t>or Legend</a:t>
            </a:r>
          </a:p>
        </p:txBody>
      </p:sp>
      <p:sp>
        <p:nvSpPr>
          <p:cNvPr id="3" name="Content Placeholder 2">
            <a:extLst>
              <a:ext uri="{FF2B5EF4-FFF2-40B4-BE49-F238E27FC236}">
                <a16:creationId xmlns:a16="http://schemas.microsoft.com/office/drawing/2014/main" id="{C7CFA96B-3810-EC55-DDEB-F19E451D3A1A}"/>
              </a:ext>
            </a:extLst>
          </p:cNvPr>
          <p:cNvSpPr>
            <a:spLocks noGrp="1"/>
          </p:cNvSpPr>
          <p:nvPr>
            <p:ph idx="1"/>
          </p:nvPr>
        </p:nvSpPr>
        <p:spPr>
          <a:xfrm>
            <a:off x="628650" y="1758950"/>
            <a:ext cx="4886325" cy="4351338"/>
          </a:xfrm>
        </p:spPr>
        <p:txBody>
          <a:bodyPr>
            <a:noAutofit/>
          </a:bodyPr>
          <a:lstStyle/>
          <a:p>
            <a:pPr marL="0" indent="0">
              <a:buNone/>
            </a:pPr>
            <a:r>
              <a:rPr lang="en-US" sz="2000" dirty="0">
                <a:latin typeface="AGaramondPro-Regular"/>
              </a:rPr>
              <a:t>You are probably familiar with the old birthday party game, “telephone.”… Invariably, the story has changed so much in the process of retelling that everyone gets a good laugh… Imagine playing “telephone” not in a solitary living room with ten kids on a sunny afternoon in July, but over the expanse of the Roman Empire (some 2,500 miles across!), with thousands of participants, from different backgrounds, with different concerns, and in different contexts, some of whom have to translate the stories into different languages all over the course of decades. What would happen to the stories? – Bart </a:t>
            </a:r>
            <a:r>
              <a:rPr lang="en-US" sz="2000" dirty="0" err="1">
                <a:latin typeface="AGaramondPro-Regular"/>
              </a:rPr>
              <a:t>Ehrman</a:t>
            </a:r>
            <a:r>
              <a:rPr lang="en-US" sz="2000" dirty="0">
                <a:latin typeface="AGaramondPro-Regular"/>
              </a:rPr>
              <a:t>, </a:t>
            </a:r>
            <a:r>
              <a:rPr lang="en-US" sz="2000" i="1" dirty="0">
                <a:latin typeface="AGaramondPro-Regular"/>
              </a:rPr>
              <a:t>Jesus: Apocalyptic Prophet of the New Millennium, </a:t>
            </a:r>
            <a:r>
              <a:rPr lang="en-US" sz="2000" dirty="0">
                <a:latin typeface="AGaramondPro-Regular"/>
              </a:rPr>
              <a:t>51–52</a:t>
            </a:r>
            <a:endParaRPr lang="en-US" sz="2400" dirty="0"/>
          </a:p>
        </p:txBody>
      </p:sp>
      <p:pic>
        <p:nvPicPr>
          <p:cNvPr id="9218" name="Picture 2" descr="Bart D. Ehrman - Wikipedia">
            <a:extLst>
              <a:ext uri="{FF2B5EF4-FFF2-40B4-BE49-F238E27FC236}">
                <a16:creationId xmlns:a16="http://schemas.microsoft.com/office/drawing/2014/main" id="{4E94FF06-5412-6C21-D928-0D9D930577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77341" y="2189162"/>
            <a:ext cx="2956771" cy="34909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05492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10D93-A344-CE9A-3D1E-567AC82EE7EE}"/>
              </a:ext>
            </a:extLst>
          </p:cNvPr>
          <p:cNvSpPr>
            <a:spLocks noGrp="1"/>
          </p:cNvSpPr>
          <p:nvPr>
            <p:ph type="title"/>
          </p:nvPr>
        </p:nvSpPr>
        <p:spPr/>
        <p:txBody>
          <a:bodyPr/>
          <a:lstStyle/>
          <a:p>
            <a:r>
              <a:rPr lang="en-US" dirty="0"/>
              <a:t>Liar, Lunatic, or Lord </a:t>
            </a:r>
            <a:r>
              <a:rPr lang="en-US" dirty="0">
                <a:solidFill>
                  <a:srgbClr val="B23E4C"/>
                </a:solidFill>
              </a:rPr>
              <a:t>or Legend</a:t>
            </a:r>
          </a:p>
        </p:txBody>
      </p:sp>
      <p:sp>
        <p:nvSpPr>
          <p:cNvPr id="3" name="Content Placeholder 2">
            <a:extLst>
              <a:ext uri="{FF2B5EF4-FFF2-40B4-BE49-F238E27FC236}">
                <a16:creationId xmlns:a16="http://schemas.microsoft.com/office/drawing/2014/main" id="{C7CFA96B-3810-EC55-DDEB-F19E451D3A1A}"/>
              </a:ext>
            </a:extLst>
          </p:cNvPr>
          <p:cNvSpPr>
            <a:spLocks noGrp="1"/>
          </p:cNvSpPr>
          <p:nvPr>
            <p:ph idx="1"/>
          </p:nvPr>
        </p:nvSpPr>
        <p:spPr>
          <a:xfrm>
            <a:off x="628650" y="1558925"/>
            <a:ext cx="5054395" cy="5142373"/>
          </a:xfrm>
        </p:spPr>
        <p:txBody>
          <a:bodyPr>
            <a:noAutofit/>
          </a:bodyPr>
          <a:lstStyle/>
          <a:p>
            <a:pPr marL="0" indent="0">
              <a:buNone/>
            </a:pPr>
            <a:r>
              <a:rPr lang="en-US" sz="2400" b="0" i="0" u="none" strike="noStrike" baseline="0" dirty="0">
                <a:latin typeface="AGaramondPro-Regular"/>
              </a:rPr>
              <a:t>These are composite documents, the final products of long and creative traditions in which old material was reworked and new material interpolated. As they now stand, they are witness first of all to the faith of their individual writers and their late first-century, largely Gentile communities. Only at a distance do they relate to the people and the period they purport to describe. - Paula </a:t>
            </a:r>
            <a:r>
              <a:rPr lang="en-US" sz="2400" b="0" i="0" u="none" strike="noStrike" baseline="0" dirty="0" err="1">
                <a:latin typeface="AGaramondPro-Regular"/>
              </a:rPr>
              <a:t>Fredriksen</a:t>
            </a:r>
            <a:r>
              <a:rPr lang="en-US" sz="2400" b="0" i="0" u="none" strike="noStrike" baseline="0" dirty="0">
                <a:latin typeface="AGaramondPro-Regular"/>
              </a:rPr>
              <a:t>, </a:t>
            </a:r>
            <a:r>
              <a:rPr lang="en-US" sz="2400" b="0" i="1" u="none" strike="noStrike" baseline="0" dirty="0">
                <a:latin typeface="AGaramondPro-Regular"/>
              </a:rPr>
              <a:t>From Jesus to Christ: The Origins of the New Testament Images of Jesus</a:t>
            </a:r>
            <a:r>
              <a:rPr lang="en-US" sz="2400" b="0" i="0" u="none" strike="noStrike" baseline="0" dirty="0">
                <a:latin typeface="AGaramondPro-Regular"/>
              </a:rPr>
              <a:t>, 4</a:t>
            </a:r>
            <a:endParaRPr lang="en-US" dirty="0"/>
          </a:p>
        </p:txBody>
      </p:sp>
      <p:pic>
        <p:nvPicPr>
          <p:cNvPr id="10242" name="Picture 2" descr="Paula Fredriksen - Wikipedia">
            <a:extLst>
              <a:ext uri="{FF2B5EF4-FFF2-40B4-BE49-F238E27FC236}">
                <a16:creationId xmlns:a16="http://schemas.microsoft.com/office/drawing/2014/main" id="{D68EEC26-3896-09AA-DE07-41C855F847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83045" y="2079264"/>
            <a:ext cx="3146630" cy="34865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67855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10D93-A344-CE9A-3D1E-567AC82EE7EE}"/>
              </a:ext>
            </a:extLst>
          </p:cNvPr>
          <p:cNvSpPr>
            <a:spLocks noGrp="1"/>
          </p:cNvSpPr>
          <p:nvPr>
            <p:ph type="title"/>
          </p:nvPr>
        </p:nvSpPr>
        <p:spPr/>
        <p:txBody>
          <a:bodyPr/>
          <a:lstStyle/>
          <a:p>
            <a:r>
              <a:rPr lang="en-US" dirty="0"/>
              <a:t>Manuscript evidence</a:t>
            </a:r>
            <a:endParaRPr lang="en-US" strike="sngStrike" dirty="0">
              <a:solidFill>
                <a:srgbClr val="FF0000"/>
              </a:solidFill>
            </a:endParaRPr>
          </a:p>
        </p:txBody>
      </p:sp>
      <p:sp>
        <p:nvSpPr>
          <p:cNvPr id="9" name="TextBox 8">
            <a:extLst>
              <a:ext uri="{FF2B5EF4-FFF2-40B4-BE49-F238E27FC236}">
                <a16:creationId xmlns:a16="http://schemas.microsoft.com/office/drawing/2014/main" id="{BF28D453-FDE2-DEBF-607B-25F9927F7E0C}"/>
              </a:ext>
            </a:extLst>
          </p:cNvPr>
          <p:cNvSpPr txBox="1"/>
          <p:nvPr/>
        </p:nvSpPr>
        <p:spPr>
          <a:xfrm>
            <a:off x="161925" y="6492875"/>
            <a:ext cx="7077075" cy="369332"/>
          </a:xfrm>
          <a:prstGeom prst="rect">
            <a:avLst/>
          </a:prstGeom>
          <a:noFill/>
        </p:spPr>
        <p:txBody>
          <a:bodyPr wrap="square">
            <a:spAutoFit/>
          </a:bodyPr>
          <a:lstStyle/>
          <a:p>
            <a:r>
              <a:rPr lang="en-US" dirty="0">
                <a:latin typeface="AGaramondPro-Regular"/>
              </a:rPr>
              <a:t>Neil Shenvi, </a:t>
            </a:r>
            <a:r>
              <a:rPr lang="en-US" i="1" dirty="0">
                <a:latin typeface="AGaramondPro-Regular"/>
              </a:rPr>
              <a:t>Why Believe?: A Reasoned Approach to Christianity</a:t>
            </a:r>
            <a:r>
              <a:rPr lang="en-US" dirty="0">
                <a:latin typeface="AGaramondPro-Regular"/>
              </a:rPr>
              <a:t>, 33</a:t>
            </a:r>
            <a:endParaRPr lang="en-US" dirty="0"/>
          </a:p>
        </p:txBody>
      </p:sp>
      <p:grpSp>
        <p:nvGrpSpPr>
          <p:cNvPr id="18" name="Group 17">
            <a:extLst>
              <a:ext uri="{FF2B5EF4-FFF2-40B4-BE49-F238E27FC236}">
                <a16:creationId xmlns:a16="http://schemas.microsoft.com/office/drawing/2014/main" id="{D2F2E9FD-2D12-8F49-DE69-90760B141E56}"/>
              </a:ext>
            </a:extLst>
          </p:cNvPr>
          <p:cNvGrpSpPr/>
          <p:nvPr/>
        </p:nvGrpSpPr>
        <p:grpSpPr>
          <a:xfrm>
            <a:off x="390525" y="1690690"/>
            <a:ext cx="8542828" cy="3653668"/>
            <a:chOff x="838200" y="1569910"/>
            <a:chExt cx="8983329" cy="3842065"/>
          </a:xfrm>
        </p:grpSpPr>
        <p:pic>
          <p:nvPicPr>
            <p:cNvPr id="7" name="Picture 6">
              <a:extLst>
                <a:ext uri="{FF2B5EF4-FFF2-40B4-BE49-F238E27FC236}">
                  <a16:creationId xmlns:a16="http://schemas.microsoft.com/office/drawing/2014/main" id="{4B011A8C-7AD0-580C-8E23-59AED14B27AE}"/>
                </a:ext>
              </a:extLst>
            </p:cNvPr>
            <p:cNvPicPr>
              <a:picLocks noChangeAspect="1"/>
            </p:cNvPicPr>
            <p:nvPr/>
          </p:nvPicPr>
          <p:blipFill rotWithShape="1">
            <a:blip r:embed="rId2"/>
            <a:srcRect b="19499"/>
            <a:stretch/>
          </p:blipFill>
          <p:spPr>
            <a:xfrm>
              <a:off x="838200" y="1569910"/>
              <a:ext cx="8983329" cy="3842065"/>
            </a:xfrm>
            <a:prstGeom prst="rect">
              <a:avLst/>
            </a:prstGeom>
          </p:spPr>
        </p:pic>
        <p:sp>
          <p:nvSpPr>
            <p:cNvPr id="10" name="Rectangle 9">
              <a:extLst>
                <a:ext uri="{FF2B5EF4-FFF2-40B4-BE49-F238E27FC236}">
                  <a16:creationId xmlns:a16="http://schemas.microsoft.com/office/drawing/2014/main" id="{8503C356-3744-239A-D8FE-D823831A5BE4}"/>
                </a:ext>
              </a:extLst>
            </p:cNvPr>
            <p:cNvSpPr/>
            <p:nvPr/>
          </p:nvSpPr>
          <p:spPr>
            <a:xfrm>
              <a:off x="2855656" y="2011619"/>
              <a:ext cx="5926393" cy="302956"/>
            </a:xfrm>
            <a:prstGeom prst="rect">
              <a:avLst/>
            </a:prstGeom>
            <a:solidFill>
              <a:srgbClr val="618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5E0B37F-DF95-F083-4643-22CB2E5699D8}"/>
                </a:ext>
              </a:extLst>
            </p:cNvPr>
            <p:cNvSpPr/>
            <p:nvPr/>
          </p:nvSpPr>
          <p:spPr>
            <a:xfrm>
              <a:off x="2855657" y="2351600"/>
              <a:ext cx="1849694" cy="302956"/>
            </a:xfrm>
            <a:prstGeom prst="rect">
              <a:avLst/>
            </a:prstGeom>
            <a:solidFill>
              <a:srgbClr val="B23E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F47F411-CB70-2CCC-5A37-0416CA8911A6}"/>
                </a:ext>
              </a:extLst>
            </p:cNvPr>
            <p:cNvSpPr/>
            <p:nvPr/>
          </p:nvSpPr>
          <p:spPr>
            <a:xfrm>
              <a:off x="2855656" y="3250804"/>
              <a:ext cx="316169" cy="297129"/>
            </a:xfrm>
            <a:prstGeom prst="rect">
              <a:avLst/>
            </a:prstGeom>
            <a:solidFill>
              <a:srgbClr val="618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19040A8-3745-EE5B-6BBE-2B215FFD5919}"/>
                </a:ext>
              </a:extLst>
            </p:cNvPr>
            <p:cNvSpPr/>
            <p:nvPr/>
          </p:nvSpPr>
          <p:spPr>
            <a:xfrm>
              <a:off x="2855657" y="3581260"/>
              <a:ext cx="1640143" cy="297130"/>
            </a:xfrm>
            <a:prstGeom prst="rect">
              <a:avLst/>
            </a:prstGeom>
            <a:solidFill>
              <a:srgbClr val="B23E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992B9BC1-EAFF-F236-FB8B-54FAFF3D9970}"/>
                </a:ext>
              </a:extLst>
            </p:cNvPr>
            <p:cNvSpPr/>
            <p:nvPr/>
          </p:nvSpPr>
          <p:spPr>
            <a:xfrm>
              <a:off x="2855656" y="4465113"/>
              <a:ext cx="68519" cy="320931"/>
            </a:xfrm>
            <a:prstGeom prst="rect">
              <a:avLst/>
            </a:prstGeom>
            <a:solidFill>
              <a:srgbClr val="618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19046139-C54B-A58D-65BA-E4333A9BB3C5}"/>
                </a:ext>
              </a:extLst>
            </p:cNvPr>
            <p:cNvSpPr/>
            <p:nvPr/>
          </p:nvSpPr>
          <p:spPr>
            <a:xfrm>
              <a:off x="2855658" y="4814619"/>
              <a:ext cx="430468" cy="278080"/>
            </a:xfrm>
            <a:prstGeom prst="rect">
              <a:avLst/>
            </a:prstGeom>
            <a:solidFill>
              <a:srgbClr val="B23E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65C4327-1DEE-AC86-BBE1-5F4A3C46F22B}"/>
                </a:ext>
              </a:extLst>
            </p:cNvPr>
            <p:cNvSpPr/>
            <p:nvPr/>
          </p:nvSpPr>
          <p:spPr>
            <a:xfrm>
              <a:off x="7751507" y="4438913"/>
              <a:ext cx="306644" cy="320931"/>
            </a:xfrm>
            <a:prstGeom prst="rect">
              <a:avLst/>
            </a:prstGeom>
            <a:solidFill>
              <a:srgbClr val="618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6D07AD47-9632-6033-4989-915C9DEC9D15}"/>
                </a:ext>
              </a:extLst>
            </p:cNvPr>
            <p:cNvSpPr/>
            <p:nvPr/>
          </p:nvSpPr>
          <p:spPr>
            <a:xfrm>
              <a:off x="7751507" y="4802718"/>
              <a:ext cx="306644" cy="320931"/>
            </a:xfrm>
            <a:prstGeom prst="rect">
              <a:avLst/>
            </a:prstGeom>
            <a:solidFill>
              <a:srgbClr val="B23E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1610552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10D93-A344-CE9A-3D1E-567AC82EE7EE}"/>
              </a:ext>
            </a:extLst>
          </p:cNvPr>
          <p:cNvSpPr>
            <a:spLocks noGrp="1"/>
          </p:cNvSpPr>
          <p:nvPr>
            <p:ph type="title"/>
          </p:nvPr>
        </p:nvSpPr>
        <p:spPr/>
        <p:txBody>
          <a:bodyPr/>
          <a:lstStyle/>
          <a:p>
            <a:r>
              <a:rPr lang="en-US" dirty="0"/>
              <a:t>Geographic evidence</a:t>
            </a:r>
            <a:endParaRPr lang="en-US" strike="sngStrike" dirty="0">
              <a:solidFill>
                <a:srgbClr val="FF0000"/>
              </a:solidFill>
            </a:endParaRPr>
          </a:p>
        </p:txBody>
      </p:sp>
      <p:sp>
        <p:nvSpPr>
          <p:cNvPr id="9" name="TextBox 8">
            <a:extLst>
              <a:ext uri="{FF2B5EF4-FFF2-40B4-BE49-F238E27FC236}">
                <a16:creationId xmlns:a16="http://schemas.microsoft.com/office/drawing/2014/main" id="{BF28D453-FDE2-DEBF-607B-25F9927F7E0C}"/>
              </a:ext>
            </a:extLst>
          </p:cNvPr>
          <p:cNvSpPr txBox="1"/>
          <p:nvPr/>
        </p:nvSpPr>
        <p:spPr>
          <a:xfrm>
            <a:off x="85277" y="6492875"/>
            <a:ext cx="7077075" cy="369332"/>
          </a:xfrm>
          <a:prstGeom prst="rect">
            <a:avLst/>
          </a:prstGeom>
          <a:noFill/>
        </p:spPr>
        <p:txBody>
          <a:bodyPr wrap="square">
            <a:spAutoFit/>
          </a:bodyPr>
          <a:lstStyle/>
          <a:p>
            <a:r>
              <a:rPr lang="en-US" dirty="0">
                <a:latin typeface="AGaramondPro-Regular"/>
              </a:rPr>
              <a:t>Neil Shenvi, </a:t>
            </a:r>
            <a:r>
              <a:rPr lang="en-US" i="1" dirty="0">
                <a:latin typeface="AGaramondPro-Regular"/>
              </a:rPr>
              <a:t>Why Believe?: A Reasoned Approach to Christianity</a:t>
            </a:r>
            <a:r>
              <a:rPr lang="en-US" dirty="0">
                <a:latin typeface="AGaramondPro-Regular"/>
              </a:rPr>
              <a:t>, 38</a:t>
            </a:r>
            <a:endParaRPr lang="en-US" dirty="0"/>
          </a:p>
        </p:txBody>
      </p:sp>
      <p:grpSp>
        <p:nvGrpSpPr>
          <p:cNvPr id="11" name="Group 10">
            <a:extLst>
              <a:ext uri="{FF2B5EF4-FFF2-40B4-BE49-F238E27FC236}">
                <a16:creationId xmlns:a16="http://schemas.microsoft.com/office/drawing/2014/main" id="{AFD3D17A-0FEC-5B1D-3B28-BB9446B43010}"/>
              </a:ext>
            </a:extLst>
          </p:cNvPr>
          <p:cNvGrpSpPr/>
          <p:nvPr/>
        </p:nvGrpSpPr>
        <p:grpSpPr>
          <a:xfrm>
            <a:off x="85277" y="1690689"/>
            <a:ext cx="8973445" cy="4091266"/>
            <a:chOff x="838200" y="1433233"/>
            <a:chExt cx="9946579" cy="4534947"/>
          </a:xfrm>
        </p:grpSpPr>
        <p:pic>
          <p:nvPicPr>
            <p:cNvPr id="4" name="Picture 3">
              <a:extLst>
                <a:ext uri="{FF2B5EF4-FFF2-40B4-BE49-F238E27FC236}">
                  <a16:creationId xmlns:a16="http://schemas.microsoft.com/office/drawing/2014/main" id="{20DF98FC-2FA6-3663-22A2-93E09F8CEA02}"/>
                </a:ext>
              </a:extLst>
            </p:cNvPr>
            <p:cNvPicPr>
              <a:picLocks noChangeAspect="1"/>
            </p:cNvPicPr>
            <p:nvPr/>
          </p:nvPicPr>
          <p:blipFill>
            <a:blip r:embed="rId2"/>
            <a:stretch>
              <a:fillRect/>
            </a:stretch>
          </p:blipFill>
          <p:spPr>
            <a:xfrm>
              <a:off x="838200" y="1433233"/>
              <a:ext cx="9946579" cy="4534947"/>
            </a:xfrm>
            <a:prstGeom prst="rect">
              <a:avLst/>
            </a:prstGeom>
          </p:spPr>
        </p:pic>
        <p:sp>
          <p:nvSpPr>
            <p:cNvPr id="5" name="Rectangle 4">
              <a:extLst>
                <a:ext uri="{FF2B5EF4-FFF2-40B4-BE49-F238E27FC236}">
                  <a16:creationId xmlns:a16="http://schemas.microsoft.com/office/drawing/2014/main" id="{8C4E6C7E-2A12-01C6-F00F-B18DF13C8B4B}"/>
                </a:ext>
              </a:extLst>
            </p:cNvPr>
            <p:cNvSpPr/>
            <p:nvPr/>
          </p:nvSpPr>
          <p:spPr>
            <a:xfrm>
              <a:off x="3274142" y="1878269"/>
              <a:ext cx="6518787" cy="255638"/>
            </a:xfrm>
            <a:prstGeom prst="rect">
              <a:avLst/>
            </a:prstGeom>
            <a:solidFill>
              <a:srgbClr val="618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EC80C83-39D5-595E-5C4F-47F4F011001A}"/>
                </a:ext>
              </a:extLst>
            </p:cNvPr>
            <p:cNvSpPr/>
            <p:nvPr/>
          </p:nvSpPr>
          <p:spPr>
            <a:xfrm>
              <a:off x="3274142" y="2492682"/>
              <a:ext cx="3002833" cy="266114"/>
            </a:xfrm>
            <a:prstGeom prst="rect">
              <a:avLst/>
            </a:prstGeom>
            <a:solidFill>
              <a:srgbClr val="618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C1B8ADD4-019C-FFAB-13C8-D6AF50035DCC}"/>
                </a:ext>
              </a:extLst>
            </p:cNvPr>
            <p:cNvSpPr/>
            <p:nvPr/>
          </p:nvSpPr>
          <p:spPr>
            <a:xfrm>
              <a:off x="3274142" y="3108046"/>
              <a:ext cx="1107357" cy="266114"/>
            </a:xfrm>
            <a:prstGeom prst="rect">
              <a:avLst/>
            </a:prstGeom>
            <a:solidFill>
              <a:srgbClr val="618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88F168F-CC49-4F5F-CE93-7BA4F66F6524}"/>
                </a:ext>
              </a:extLst>
            </p:cNvPr>
            <p:cNvSpPr/>
            <p:nvPr/>
          </p:nvSpPr>
          <p:spPr>
            <a:xfrm>
              <a:off x="3274142" y="3723410"/>
              <a:ext cx="831133" cy="266114"/>
            </a:xfrm>
            <a:prstGeom prst="rect">
              <a:avLst/>
            </a:prstGeom>
            <a:solidFill>
              <a:srgbClr val="618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5728560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F401D-D96F-583B-8243-6D213064DA83}"/>
              </a:ext>
            </a:extLst>
          </p:cNvPr>
          <p:cNvSpPr>
            <a:spLocks noGrp="1"/>
          </p:cNvSpPr>
          <p:nvPr>
            <p:ph type="title"/>
          </p:nvPr>
        </p:nvSpPr>
        <p:spPr/>
        <p:txBody>
          <a:bodyPr/>
          <a:lstStyle/>
          <a:p>
            <a:r>
              <a:rPr lang="en-US" dirty="0"/>
              <a:t>Contextual evidence</a:t>
            </a:r>
          </a:p>
        </p:txBody>
      </p:sp>
      <p:sp>
        <p:nvSpPr>
          <p:cNvPr id="3" name="Content Placeholder 2">
            <a:extLst>
              <a:ext uri="{FF2B5EF4-FFF2-40B4-BE49-F238E27FC236}">
                <a16:creationId xmlns:a16="http://schemas.microsoft.com/office/drawing/2014/main" id="{C551F808-B393-3745-C81D-339E58F10BF8}"/>
              </a:ext>
            </a:extLst>
          </p:cNvPr>
          <p:cNvSpPr>
            <a:spLocks noGrp="1"/>
          </p:cNvSpPr>
          <p:nvPr>
            <p:ph idx="1"/>
          </p:nvPr>
        </p:nvSpPr>
        <p:spPr>
          <a:xfrm>
            <a:off x="628650" y="1454150"/>
            <a:ext cx="8305800" cy="4794250"/>
          </a:xfrm>
        </p:spPr>
        <p:txBody>
          <a:bodyPr>
            <a:noAutofit/>
          </a:bodyPr>
          <a:lstStyle/>
          <a:p>
            <a:r>
              <a:rPr lang="en-US" sz="2400" dirty="0" err="1"/>
              <a:t>Aramaicisms</a:t>
            </a:r>
            <a:r>
              <a:rPr lang="en-US" sz="2400" dirty="0"/>
              <a:t>: </a:t>
            </a:r>
            <a:r>
              <a:rPr lang="en-US" sz="2400" i="1" dirty="0"/>
              <a:t>Boanerges</a:t>
            </a:r>
            <a:r>
              <a:rPr lang="en-US" sz="2400" dirty="0"/>
              <a:t> (Mk. 3:17); </a:t>
            </a:r>
            <a:r>
              <a:rPr lang="en-US" sz="2400" i="1" dirty="0"/>
              <a:t>Talitha </a:t>
            </a:r>
            <a:r>
              <a:rPr lang="en-US" sz="2400" i="1" dirty="0" err="1"/>
              <a:t>cumi</a:t>
            </a:r>
            <a:r>
              <a:rPr lang="en-US" sz="2400" i="1" dirty="0"/>
              <a:t> </a:t>
            </a:r>
            <a:r>
              <a:rPr lang="en-US" sz="2400" dirty="0"/>
              <a:t>(Mk. 5:41); </a:t>
            </a:r>
            <a:r>
              <a:rPr lang="en-US" sz="2400" i="1" dirty="0"/>
              <a:t>Corban </a:t>
            </a:r>
            <a:r>
              <a:rPr lang="en-US" sz="2400" dirty="0"/>
              <a:t>(Mk. 7:11); </a:t>
            </a:r>
            <a:r>
              <a:rPr lang="en-US" sz="2400" i="1" dirty="0" err="1"/>
              <a:t>Ephphatha</a:t>
            </a:r>
            <a:r>
              <a:rPr lang="en-US" sz="2400" dirty="0"/>
              <a:t> (Mk. 7:34); </a:t>
            </a:r>
            <a:r>
              <a:rPr lang="en-US" sz="2400" i="1" dirty="0"/>
              <a:t>Abba </a:t>
            </a:r>
            <a:r>
              <a:rPr lang="en-US" sz="2400" dirty="0"/>
              <a:t>(Mk. 14:36); </a:t>
            </a:r>
            <a:r>
              <a:rPr lang="en-US" sz="2400" i="1" dirty="0"/>
              <a:t>Eloi </a:t>
            </a:r>
            <a:r>
              <a:rPr lang="en-US" sz="2400" i="1" dirty="0" err="1"/>
              <a:t>Eloi</a:t>
            </a:r>
            <a:r>
              <a:rPr lang="en-US" sz="2400" i="1" dirty="0"/>
              <a:t> </a:t>
            </a:r>
            <a:r>
              <a:rPr lang="en-US" sz="2400" i="1" dirty="0" err="1"/>
              <a:t>lema</a:t>
            </a:r>
            <a:r>
              <a:rPr lang="en-US" sz="2400" i="1" dirty="0"/>
              <a:t> </a:t>
            </a:r>
            <a:r>
              <a:rPr lang="en-US" sz="2400" i="1" dirty="0" err="1"/>
              <a:t>sabachthani</a:t>
            </a:r>
            <a:r>
              <a:rPr lang="en-US" sz="2400" i="1" dirty="0"/>
              <a:t> </a:t>
            </a:r>
            <a:r>
              <a:rPr lang="en-US" sz="2400" dirty="0"/>
              <a:t>(Mk. 15:34)</a:t>
            </a:r>
          </a:p>
          <a:p>
            <a:r>
              <a:rPr lang="en-US" sz="2400" dirty="0"/>
              <a:t>Religious controversies: ceremonial washing (Mk. 7:3-4), Corban (7:11), Sadducees’ denial of the Resurrection (Mk. 12:18)</a:t>
            </a:r>
          </a:p>
          <a:p>
            <a:r>
              <a:rPr lang="en-US" sz="2400" dirty="0"/>
              <a:t>Gentile circumcision: </a:t>
            </a:r>
            <a:br>
              <a:rPr lang="en-US" dirty="0"/>
            </a:br>
            <a:r>
              <a:rPr lang="en-US" dirty="0"/>
              <a:t>	</a:t>
            </a:r>
            <a:r>
              <a:rPr lang="en-US" sz="2000" dirty="0"/>
              <a:t>“Look: I, Paul, say to you that if you accept circumcision, Christ will be 		of no advantage to you.” (Gal. 5:2)</a:t>
            </a:r>
            <a:br>
              <a:rPr lang="en-US" sz="2000" dirty="0"/>
            </a:br>
            <a:r>
              <a:rPr lang="en-US" sz="2000" dirty="0"/>
              <a:t>	“Look out for the dogs, look out for the evildoers, look out for those 		who mutilate the flesh” (Phil. 3:2)</a:t>
            </a:r>
          </a:p>
          <a:p>
            <a:pPr marL="457200" lvl="1" indent="0">
              <a:buNone/>
            </a:pPr>
            <a:r>
              <a:rPr lang="en-US" sz="2000" dirty="0"/>
              <a:t>	“</a:t>
            </a:r>
            <a:r>
              <a:rPr lang="en-US" sz="2000" dirty="0">
                <a:solidFill>
                  <a:srgbClr val="000000"/>
                </a:solidFill>
                <a:latin typeface="system-ui"/>
              </a:rPr>
              <a:t>some believers who belonged to the party of the Pharisees rose up 		and said, “It is necessary to circumcise them and to order 		them to keep the law of Moses.” (Acts 15:5)</a:t>
            </a:r>
            <a:endParaRPr lang="en-US" sz="2000" dirty="0"/>
          </a:p>
        </p:txBody>
      </p:sp>
    </p:spTree>
    <p:extLst>
      <p:ext uri="{BB962C8B-B14F-4D97-AF65-F5344CB8AC3E}">
        <p14:creationId xmlns:p14="http://schemas.microsoft.com/office/powerpoint/2010/main" val="29238089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10D93-A344-CE9A-3D1E-567AC82EE7EE}"/>
              </a:ext>
            </a:extLst>
          </p:cNvPr>
          <p:cNvSpPr>
            <a:spLocks noGrp="1"/>
          </p:cNvSpPr>
          <p:nvPr>
            <p:ph type="title"/>
          </p:nvPr>
        </p:nvSpPr>
        <p:spPr/>
        <p:txBody>
          <a:bodyPr/>
          <a:lstStyle/>
          <a:p>
            <a:r>
              <a:rPr lang="en-US" dirty="0"/>
              <a:t>Onomastic evidence</a:t>
            </a:r>
            <a:endParaRPr lang="en-US" strike="sngStrike" dirty="0">
              <a:solidFill>
                <a:srgbClr val="FF0000"/>
              </a:solidFill>
            </a:endParaRPr>
          </a:p>
        </p:txBody>
      </p:sp>
      <p:sp>
        <p:nvSpPr>
          <p:cNvPr id="9" name="TextBox 8">
            <a:extLst>
              <a:ext uri="{FF2B5EF4-FFF2-40B4-BE49-F238E27FC236}">
                <a16:creationId xmlns:a16="http://schemas.microsoft.com/office/drawing/2014/main" id="{BF28D453-FDE2-DEBF-607B-25F9927F7E0C}"/>
              </a:ext>
            </a:extLst>
          </p:cNvPr>
          <p:cNvSpPr txBox="1"/>
          <p:nvPr/>
        </p:nvSpPr>
        <p:spPr>
          <a:xfrm>
            <a:off x="37357" y="6492875"/>
            <a:ext cx="7077075" cy="369332"/>
          </a:xfrm>
          <a:prstGeom prst="rect">
            <a:avLst/>
          </a:prstGeom>
          <a:noFill/>
        </p:spPr>
        <p:txBody>
          <a:bodyPr wrap="square">
            <a:spAutoFit/>
          </a:bodyPr>
          <a:lstStyle/>
          <a:p>
            <a:r>
              <a:rPr lang="en-US" dirty="0">
                <a:latin typeface="AGaramondPro-Regular"/>
              </a:rPr>
              <a:t>Neil Shenvi, </a:t>
            </a:r>
            <a:r>
              <a:rPr lang="en-US" i="1" dirty="0">
                <a:latin typeface="AGaramondPro-Regular"/>
              </a:rPr>
              <a:t>Why Believe?: A Reasoned Approach to Christianity</a:t>
            </a:r>
            <a:r>
              <a:rPr lang="en-US" dirty="0">
                <a:latin typeface="AGaramondPro-Regular"/>
              </a:rPr>
              <a:t>, 44</a:t>
            </a:r>
            <a:endParaRPr lang="en-US" dirty="0"/>
          </a:p>
        </p:txBody>
      </p:sp>
      <p:grpSp>
        <p:nvGrpSpPr>
          <p:cNvPr id="3" name="Group 2">
            <a:extLst>
              <a:ext uri="{FF2B5EF4-FFF2-40B4-BE49-F238E27FC236}">
                <a16:creationId xmlns:a16="http://schemas.microsoft.com/office/drawing/2014/main" id="{60080F8C-B00B-1229-1511-3EDD7CA9404D}"/>
              </a:ext>
            </a:extLst>
          </p:cNvPr>
          <p:cNvGrpSpPr/>
          <p:nvPr/>
        </p:nvGrpSpPr>
        <p:grpSpPr>
          <a:xfrm>
            <a:off x="628650" y="1366555"/>
            <a:ext cx="5236549" cy="4901509"/>
            <a:chOff x="-685800" y="1366555"/>
            <a:chExt cx="5236549" cy="4901509"/>
          </a:xfrm>
        </p:grpSpPr>
        <p:pic>
          <p:nvPicPr>
            <p:cNvPr id="7" name="Picture 6">
              <a:extLst>
                <a:ext uri="{FF2B5EF4-FFF2-40B4-BE49-F238E27FC236}">
                  <a16:creationId xmlns:a16="http://schemas.microsoft.com/office/drawing/2014/main" id="{B4B43C6E-5AF7-2F3F-9DF5-2E386D132648}"/>
                </a:ext>
              </a:extLst>
            </p:cNvPr>
            <p:cNvPicPr>
              <a:picLocks noChangeAspect="1"/>
            </p:cNvPicPr>
            <p:nvPr/>
          </p:nvPicPr>
          <p:blipFill>
            <a:blip r:embed="rId2"/>
            <a:stretch>
              <a:fillRect/>
            </a:stretch>
          </p:blipFill>
          <p:spPr>
            <a:xfrm>
              <a:off x="-685800" y="1366555"/>
              <a:ext cx="5236549" cy="4901509"/>
            </a:xfrm>
            <a:prstGeom prst="rect">
              <a:avLst/>
            </a:prstGeom>
          </p:spPr>
        </p:pic>
        <p:sp>
          <p:nvSpPr>
            <p:cNvPr id="12" name="Rectangle: Rounded Corners 11">
              <a:extLst>
                <a:ext uri="{FF2B5EF4-FFF2-40B4-BE49-F238E27FC236}">
                  <a16:creationId xmlns:a16="http://schemas.microsoft.com/office/drawing/2014/main" id="{8B29AC08-1166-12AA-9113-0543E0AD3744}"/>
                </a:ext>
              </a:extLst>
            </p:cNvPr>
            <p:cNvSpPr/>
            <p:nvPr/>
          </p:nvSpPr>
          <p:spPr>
            <a:xfrm>
              <a:off x="8296" y="2212873"/>
              <a:ext cx="667980" cy="273153"/>
            </a:xfrm>
            <a:prstGeom prst="roundRect">
              <a:avLst/>
            </a:prstGeom>
            <a:noFill/>
            <a:ln w="38100">
              <a:solidFill>
                <a:srgbClr val="B23E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Rounded Corners 12">
              <a:extLst>
                <a:ext uri="{FF2B5EF4-FFF2-40B4-BE49-F238E27FC236}">
                  <a16:creationId xmlns:a16="http://schemas.microsoft.com/office/drawing/2014/main" id="{CDE62A3C-33E3-E466-FCCD-ADC54B7DEE9B}"/>
                </a:ext>
              </a:extLst>
            </p:cNvPr>
            <p:cNvSpPr/>
            <p:nvPr/>
          </p:nvSpPr>
          <p:spPr>
            <a:xfrm>
              <a:off x="2231898" y="2212873"/>
              <a:ext cx="667979" cy="273153"/>
            </a:xfrm>
            <a:prstGeom prst="roundRect">
              <a:avLst/>
            </a:prstGeom>
            <a:noFill/>
            <a:ln w="38100">
              <a:solidFill>
                <a:srgbClr val="B23E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13">
              <a:extLst>
                <a:ext uri="{FF2B5EF4-FFF2-40B4-BE49-F238E27FC236}">
                  <a16:creationId xmlns:a16="http://schemas.microsoft.com/office/drawing/2014/main" id="{90B61B0E-5344-569F-8F25-DC5BA56CB155}"/>
                </a:ext>
              </a:extLst>
            </p:cNvPr>
            <p:cNvSpPr/>
            <p:nvPr/>
          </p:nvSpPr>
          <p:spPr>
            <a:xfrm>
              <a:off x="2231898" y="2574261"/>
              <a:ext cx="667979" cy="273153"/>
            </a:xfrm>
            <a:prstGeom prst="roundRect">
              <a:avLst/>
            </a:prstGeom>
            <a:noFill/>
            <a:ln w="38100">
              <a:solidFill>
                <a:srgbClr val="B23E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Rounded Corners 14">
              <a:extLst>
                <a:ext uri="{FF2B5EF4-FFF2-40B4-BE49-F238E27FC236}">
                  <a16:creationId xmlns:a16="http://schemas.microsoft.com/office/drawing/2014/main" id="{1A2D4288-7E27-9B8D-398B-D55BCCE92DE9}"/>
                </a:ext>
              </a:extLst>
            </p:cNvPr>
            <p:cNvSpPr/>
            <p:nvPr/>
          </p:nvSpPr>
          <p:spPr>
            <a:xfrm>
              <a:off x="8297" y="2574261"/>
              <a:ext cx="667979" cy="273153"/>
            </a:xfrm>
            <a:prstGeom prst="roundRect">
              <a:avLst/>
            </a:prstGeom>
            <a:noFill/>
            <a:ln w="38100">
              <a:solidFill>
                <a:srgbClr val="B23E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Rounded Corners 15">
              <a:extLst>
                <a:ext uri="{FF2B5EF4-FFF2-40B4-BE49-F238E27FC236}">
                  <a16:creationId xmlns:a16="http://schemas.microsoft.com/office/drawing/2014/main" id="{15B2C180-2D9B-1477-B7C9-1C855184861B}"/>
                </a:ext>
              </a:extLst>
            </p:cNvPr>
            <p:cNvSpPr/>
            <p:nvPr/>
          </p:nvSpPr>
          <p:spPr>
            <a:xfrm>
              <a:off x="8296" y="2935649"/>
              <a:ext cx="667980" cy="273153"/>
            </a:xfrm>
            <a:prstGeom prst="roundRect">
              <a:avLst/>
            </a:prstGeom>
            <a:noFill/>
            <a:ln w="38100">
              <a:solidFill>
                <a:srgbClr val="B23E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Rounded Corners 16">
              <a:extLst>
                <a:ext uri="{FF2B5EF4-FFF2-40B4-BE49-F238E27FC236}">
                  <a16:creationId xmlns:a16="http://schemas.microsoft.com/office/drawing/2014/main" id="{D3D06B44-D25F-84A6-651A-B051AE97692D}"/>
                </a:ext>
              </a:extLst>
            </p:cNvPr>
            <p:cNvSpPr/>
            <p:nvPr/>
          </p:nvSpPr>
          <p:spPr>
            <a:xfrm>
              <a:off x="2231898" y="2935649"/>
              <a:ext cx="667979" cy="273153"/>
            </a:xfrm>
            <a:prstGeom prst="roundRect">
              <a:avLst/>
            </a:prstGeom>
            <a:noFill/>
            <a:ln w="38100">
              <a:solidFill>
                <a:srgbClr val="B23E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3FBA711B-7846-6347-BC2C-F39415F18504}"/>
                </a:ext>
              </a:extLst>
            </p:cNvPr>
            <p:cNvSpPr/>
            <p:nvPr/>
          </p:nvSpPr>
          <p:spPr>
            <a:xfrm>
              <a:off x="8297" y="3297037"/>
              <a:ext cx="525105" cy="273152"/>
            </a:xfrm>
            <a:prstGeom prst="roundRect">
              <a:avLst/>
            </a:prstGeom>
            <a:noFill/>
            <a:ln w="38100">
              <a:solidFill>
                <a:srgbClr val="B23E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Rounded Corners 18">
              <a:extLst>
                <a:ext uri="{FF2B5EF4-FFF2-40B4-BE49-F238E27FC236}">
                  <a16:creationId xmlns:a16="http://schemas.microsoft.com/office/drawing/2014/main" id="{B3156211-B607-308D-63CF-4788BFEFEE47}"/>
                </a:ext>
              </a:extLst>
            </p:cNvPr>
            <p:cNvSpPr/>
            <p:nvPr/>
          </p:nvSpPr>
          <p:spPr>
            <a:xfrm>
              <a:off x="2231898" y="3680732"/>
              <a:ext cx="520828" cy="273153"/>
            </a:xfrm>
            <a:prstGeom prst="roundRect">
              <a:avLst/>
            </a:prstGeom>
            <a:noFill/>
            <a:ln w="38100">
              <a:solidFill>
                <a:srgbClr val="B23E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Rounded Corners 19">
              <a:extLst>
                <a:ext uri="{FF2B5EF4-FFF2-40B4-BE49-F238E27FC236}">
                  <a16:creationId xmlns:a16="http://schemas.microsoft.com/office/drawing/2014/main" id="{3490BD31-EDD2-7A74-27FF-43E635115198}"/>
                </a:ext>
              </a:extLst>
            </p:cNvPr>
            <p:cNvSpPr/>
            <p:nvPr/>
          </p:nvSpPr>
          <p:spPr>
            <a:xfrm>
              <a:off x="8296" y="5866714"/>
              <a:ext cx="753705" cy="273152"/>
            </a:xfrm>
            <a:prstGeom prst="roundRect">
              <a:avLst/>
            </a:prstGeom>
            <a:noFill/>
            <a:ln w="38100">
              <a:solidFill>
                <a:srgbClr val="B23E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Rounded Corners 20">
              <a:extLst>
                <a:ext uri="{FF2B5EF4-FFF2-40B4-BE49-F238E27FC236}">
                  <a16:creationId xmlns:a16="http://schemas.microsoft.com/office/drawing/2014/main" id="{D5C9C267-22C9-BD47-8D15-2B106E328406}"/>
                </a:ext>
              </a:extLst>
            </p:cNvPr>
            <p:cNvSpPr/>
            <p:nvPr/>
          </p:nvSpPr>
          <p:spPr>
            <a:xfrm>
              <a:off x="2231897" y="4421162"/>
              <a:ext cx="753704" cy="273152"/>
            </a:xfrm>
            <a:prstGeom prst="roundRect">
              <a:avLst/>
            </a:prstGeom>
            <a:noFill/>
            <a:ln w="38100">
              <a:solidFill>
                <a:srgbClr val="B23E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Rounded Corners 21">
              <a:extLst>
                <a:ext uri="{FF2B5EF4-FFF2-40B4-BE49-F238E27FC236}">
                  <a16:creationId xmlns:a16="http://schemas.microsoft.com/office/drawing/2014/main" id="{5C6681BD-5BB8-E5AC-6064-077D8F548C3D}"/>
                </a:ext>
              </a:extLst>
            </p:cNvPr>
            <p:cNvSpPr/>
            <p:nvPr/>
          </p:nvSpPr>
          <p:spPr>
            <a:xfrm>
              <a:off x="8297" y="4035604"/>
              <a:ext cx="525105" cy="273152"/>
            </a:xfrm>
            <a:prstGeom prst="roundRect">
              <a:avLst/>
            </a:prstGeom>
            <a:noFill/>
            <a:ln w="38100">
              <a:solidFill>
                <a:srgbClr val="B23E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Rounded Corners 22">
              <a:extLst>
                <a:ext uri="{FF2B5EF4-FFF2-40B4-BE49-F238E27FC236}">
                  <a16:creationId xmlns:a16="http://schemas.microsoft.com/office/drawing/2014/main" id="{81B480BC-5AC9-9C03-EE44-FD4BC168D53B}"/>
                </a:ext>
              </a:extLst>
            </p:cNvPr>
            <p:cNvSpPr/>
            <p:nvPr/>
          </p:nvSpPr>
          <p:spPr>
            <a:xfrm>
              <a:off x="2227622" y="4035604"/>
              <a:ext cx="525104" cy="273152"/>
            </a:xfrm>
            <a:prstGeom prst="roundRect">
              <a:avLst/>
            </a:prstGeom>
            <a:noFill/>
            <a:ln w="38100">
              <a:solidFill>
                <a:srgbClr val="B23E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Rounded Corners 23">
              <a:extLst>
                <a:ext uri="{FF2B5EF4-FFF2-40B4-BE49-F238E27FC236}">
                  <a16:creationId xmlns:a16="http://schemas.microsoft.com/office/drawing/2014/main" id="{C0DA47DD-EDE1-1C32-38A3-B5C350C0BEDB}"/>
                </a:ext>
              </a:extLst>
            </p:cNvPr>
            <p:cNvSpPr/>
            <p:nvPr/>
          </p:nvSpPr>
          <p:spPr>
            <a:xfrm>
              <a:off x="8297" y="5505326"/>
              <a:ext cx="525105" cy="273152"/>
            </a:xfrm>
            <a:prstGeom prst="roundRect">
              <a:avLst/>
            </a:prstGeom>
            <a:noFill/>
            <a:ln w="38100">
              <a:solidFill>
                <a:srgbClr val="B23E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Rounded Corners 24">
              <a:extLst>
                <a:ext uri="{FF2B5EF4-FFF2-40B4-BE49-F238E27FC236}">
                  <a16:creationId xmlns:a16="http://schemas.microsoft.com/office/drawing/2014/main" id="{5CC246FD-C269-933C-C1DE-F8937463C2DD}"/>
                </a:ext>
              </a:extLst>
            </p:cNvPr>
            <p:cNvSpPr/>
            <p:nvPr/>
          </p:nvSpPr>
          <p:spPr>
            <a:xfrm>
              <a:off x="2261445" y="5866714"/>
              <a:ext cx="753704" cy="273152"/>
            </a:xfrm>
            <a:prstGeom prst="roundRect">
              <a:avLst/>
            </a:prstGeom>
            <a:noFill/>
            <a:ln w="38100">
              <a:solidFill>
                <a:srgbClr val="B23E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Rounded Corners 25">
              <a:extLst>
                <a:ext uri="{FF2B5EF4-FFF2-40B4-BE49-F238E27FC236}">
                  <a16:creationId xmlns:a16="http://schemas.microsoft.com/office/drawing/2014/main" id="{A39BDD93-9AAD-86EA-137C-8E262BDDE6B8}"/>
                </a:ext>
              </a:extLst>
            </p:cNvPr>
            <p:cNvSpPr/>
            <p:nvPr/>
          </p:nvSpPr>
          <p:spPr>
            <a:xfrm>
              <a:off x="2261446" y="5505326"/>
              <a:ext cx="525104" cy="273152"/>
            </a:xfrm>
            <a:prstGeom prst="roundRect">
              <a:avLst/>
            </a:prstGeom>
            <a:noFill/>
            <a:ln w="38100">
              <a:solidFill>
                <a:srgbClr val="B23E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Rounded Corners 3">
              <a:extLst>
                <a:ext uri="{FF2B5EF4-FFF2-40B4-BE49-F238E27FC236}">
                  <a16:creationId xmlns:a16="http://schemas.microsoft.com/office/drawing/2014/main" id="{2E19AAE1-0042-0B47-5328-C0CD0878EA58}"/>
                </a:ext>
              </a:extLst>
            </p:cNvPr>
            <p:cNvSpPr/>
            <p:nvPr/>
          </p:nvSpPr>
          <p:spPr>
            <a:xfrm>
              <a:off x="8297" y="4401181"/>
              <a:ext cx="753704" cy="273152"/>
            </a:xfrm>
            <a:prstGeom prst="roundRect">
              <a:avLst/>
            </a:prstGeom>
            <a:noFill/>
            <a:ln w="38100">
              <a:solidFill>
                <a:srgbClr val="B23E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3826989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A0359-9CE9-3154-2485-2AF199723F6A}"/>
              </a:ext>
            </a:extLst>
          </p:cNvPr>
          <p:cNvSpPr>
            <a:spLocks noGrp="1"/>
          </p:cNvSpPr>
          <p:nvPr>
            <p:ph type="title"/>
          </p:nvPr>
        </p:nvSpPr>
        <p:spPr/>
        <p:txBody>
          <a:bodyPr/>
          <a:lstStyle/>
          <a:p>
            <a:r>
              <a:rPr lang="en-US" dirty="0"/>
              <a:t>Jesus’s claims</a:t>
            </a:r>
          </a:p>
        </p:txBody>
      </p:sp>
      <p:sp>
        <p:nvSpPr>
          <p:cNvPr id="3" name="Content Placeholder 2">
            <a:extLst>
              <a:ext uri="{FF2B5EF4-FFF2-40B4-BE49-F238E27FC236}">
                <a16:creationId xmlns:a16="http://schemas.microsoft.com/office/drawing/2014/main" id="{6684840B-BB80-365E-7DEA-F3D8C9AFB91A}"/>
              </a:ext>
            </a:extLst>
          </p:cNvPr>
          <p:cNvSpPr>
            <a:spLocks noGrp="1"/>
          </p:cNvSpPr>
          <p:nvPr>
            <p:ph idx="1"/>
          </p:nvPr>
        </p:nvSpPr>
        <p:spPr>
          <a:xfrm>
            <a:off x="628649" y="1473693"/>
            <a:ext cx="7734115" cy="5175681"/>
          </a:xfrm>
        </p:spPr>
        <p:txBody>
          <a:bodyPr>
            <a:normAutofit/>
          </a:bodyPr>
          <a:lstStyle/>
          <a:p>
            <a:pPr marL="0" indent="0">
              <a:lnSpc>
                <a:spcPct val="120000"/>
              </a:lnSpc>
              <a:buNone/>
            </a:pPr>
            <a:r>
              <a:rPr lang="en-US" sz="1600" dirty="0"/>
              <a:t>• Jesus claimed to be the Jewish Messiah, God’s chosen ruler of the nation of Israel (Matt. 26:63–64; Mark 8:29–30; John 4:25–26).</a:t>
            </a:r>
          </a:p>
          <a:p>
            <a:pPr marL="0" indent="0">
              <a:lnSpc>
                <a:spcPct val="120000"/>
              </a:lnSpc>
              <a:buNone/>
            </a:pPr>
            <a:r>
              <a:rPr lang="en-US" sz="1600" dirty="0"/>
              <a:t>• He claimed to be able to forgive sin (Matt. 9:2–8; Mark 2:1–12; Luke 5:18–26; 7:36–50).</a:t>
            </a:r>
          </a:p>
          <a:p>
            <a:pPr marL="0" indent="0">
              <a:lnSpc>
                <a:spcPct val="120000"/>
              </a:lnSpc>
              <a:buNone/>
            </a:pPr>
            <a:r>
              <a:rPr lang="en-US" sz="1600" dirty="0"/>
              <a:t>• He claimed that he was the only way to know God (Matt. 11:27; Luke 10:22; John 14:6).</a:t>
            </a:r>
          </a:p>
          <a:p>
            <a:pPr marL="0" indent="0">
              <a:lnSpc>
                <a:spcPct val="120000"/>
              </a:lnSpc>
              <a:buNone/>
            </a:pPr>
            <a:r>
              <a:rPr lang="en-US" sz="1600" dirty="0"/>
              <a:t>• He claimed to have preexisted (Luke 10:18; John 8:57–58; 17:5).</a:t>
            </a:r>
          </a:p>
          <a:p>
            <a:pPr marL="0" indent="0">
              <a:lnSpc>
                <a:spcPct val="120000"/>
              </a:lnSpc>
              <a:buNone/>
            </a:pPr>
            <a:r>
              <a:rPr lang="en-US" sz="1600" dirty="0"/>
              <a:t>• He claimed that we must love him more than our mothers or fathers or children or even our own lives (Matt. 10:37–39; Luke 9:23–24; 14:26–27; John 12:25).</a:t>
            </a:r>
          </a:p>
          <a:p>
            <a:pPr marL="0" indent="0">
              <a:lnSpc>
                <a:spcPct val="120000"/>
              </a:lnSpc>
              <a:buNone/>
            </a:pPr>
            <a:r>
              <a:rPr lang="en-US" sz="1600" dirty="0"/>
              <a:t>• He claimed that our eternal destinies depend on our response to him (Matt. 16:24–27; Luke 12:8–9; John 5:24).</a:t>
            </a:r>
          </a:p>
          <a:p>
            <a:pPr marL="0" indent="0">
              <a:lnSpc>
                <a:spcPct val="120000"/>
              </a:lnSpc>
              <a:buNone/>
            </a:pPr>
            <a:r>
              <a:rPr lang="en-US" sz="1600" dirty="0"/>
              <a:t>• He claimed that he would suffer for our sins (Matt. 26:28; Luke 22:20; John 3:14–15).</a:t>
            </a:r>
          </a:p>
          <a:p>
            <a:pPr marL="0" indent="0">
              <a:lnSpc>
                <a:spcPct val="120000"/>
              </a:lnSpc>
              <a:buNone/>
            </a:pPr>
            <a:r>
              <a:rPr lang="en-US" sz="1600" dirty="0"/>
              <a:t>• He claimed that he would rise from the dead (Matt. 16:21; Mark 10:34; John 2:19).</a:t>
            </a:r>
          </a:p>
          <a:p>
            <a:pPr marL="0" indent="0">
              <a:lnSpc>
                <a:spcPct val="120000"/>
              </a:lnSpc>
              <a:buNone/>
            </a:pPr>
            <a:r>
              <a:rPr lang="en-US" sz="1600" dirty="0"/>
              <a:t>• He claimed that he would return at the end of time to judge all of humanity (Matt. 25:31–46; Mark 13:26–27; John 5:28–30).</a:t>
            </a:r>
          </a:p>
        </p:txBody>
      </p:sp>
    </p:spTree>
    <p:extLst>
      <p:ext uri="{BB962C8B-B14F-4D97-AF65-F5344CB8AC3E}">
        <p14:creationId xmlns:p14="http://schemas.microsoft.com/office/powerpoint/2010/main" val="34043305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10D93-A344-CE9A-3D1E-567AC82EE7EE}"/>
              </a:ext>
            </a:extLst>
          </p:cNvPr>
          <p:cNvSpPr>
            <a:spLocks noGrp="1"/>
          </p:cNvSpPr>
          <p:nvPr>
            <p:ph type="title"/>
          </p:nvPr>
        </p:nvSpPr>
        <p:spPr/>
        <p:txBody>
          <a:bodyPr/>
          <a:lstStyle/>
          <a:p>
            <a:r>
              <a:rPr lang="en-US" dirty="0"/>
              <a:t>Liar, Lunatic, or Lord</a:t>
            </a:r>
          </a:p>
        </p:txBody>
      </p:sp>
      <p:sp>
        <p:nvSpPr>
          <p:cNvPr id="3" name="Content Placeholder 2">
            <a:extLst>
              <a:ext uri="{FF2B5EF4-FFF2-40B4-BE49-F238E27FC236}">
                <a16:creationId xmlns:a16="http://schemas.microsoft.com/office/drawing/2014/main" id="{C7CFA96B-3810-EC55-DDEB-F19E451D3A1A}"/>
              </a:ext>
            </a:extLst>
          </p:cNvPr>
          <p:cNvSpPr>
            <a:spLocks noGrp="1"/>
          </p:cNvSpPr>
          <p:nvPr>
            <p:ph idx="1"/>
          </p:nvPr>
        </p:nvSpPr>
        <p:spPr>
          <a:xfrm>
            <a:off x="628650" y="1990724"/>
            <a:ext cx="5248275" cy="5067300"/>
          </a:xfrm>
        </p:spPr>
        <p:txBody>
          <a:bodyPr>
            <a:noAutofit/>
          </a:bodyPr>
          <a:lstStyle/>
          <a:p>
            <a:pPr marL="0" indent="0">
              <a:buNone/>
            </a:pPr>
            <a:r>
              <a:rPr lang="en-US" sz="2400" dirty="0"/>
              <a:t>You must make your choice. Either this man was, and is, the Son of God, or else a madman or something worse. You can shut Him up for a fool, you can spit at Him and kill Him as a demon or you can fall at His feet and call Him Lord and God. But let us not come with any patronizing nonsense about His being a great human teacher. He has not left that open to us. He did not intend to. </a:t>
            </a:r>
            <a:br>
              <a:rPr lang="en-US" sz="2400" dirty="0"/>
            </a:br>
            <a:r>
              <a:rPr lang="en-US" sz="2400" dirty="0"/>
              <a:t>- C. S. Lewis, </a:t>
            </a:r>
            <a:r>
              <a:rPr lang="en-US" sz="2400" i="1" dirty="0"/>
              <a:t>Mere Christianity</a:t>
            </a:r>
            <a:r>
              <a:rPr lang="en-US" sz="2400" dirty="0"/>
              <a:t>, 55–56</a:t>
            </a:r>
          </a:p>
        </p:txBody>
      </p:sp>
      <p:pic>
        <p:nvPicPr>
          <p:cNvPr id="3074" name="Picture 2" descr="C. S. Lewis: The Independent Institute">
            <a:extLst>
              <a:ext uri="{FF2B5EF4-FFF2-40B4-BE49-F238E27FC236}">
                <a16:creationId xmlns:a16="http://schemas.microsoft.com/office/drawing/2014/main" id="{734AF4FE-CF47-693C-F9D2-059987E109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47145" y="1990724"/>
            <a:ext cx="2857501" cy="3714751"/>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Connector 4">
            <a:extLst>
              <a:ext uri="{FF2B5EF4-FFF2-40B4-BE49-F238E27FC236}">
                <a16:creationId xmlns:a16="http://schemas.microsoft.com/office/drawing/2014/main" id="{0D01860A-4E02-A438-A001-EA460808004E}"/>
              </a:ext>
            </a:extLst>
          </p:cNvPr>
          <p:cNvCxnSpPr/>
          <p:nvPr/>
        </p:nvCxnSpPr>
        <p:spPr>
          <a:xfrm>
            <a:off x="754602" y="2334827"/>
            <a:ext cx="3329126"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64404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9F97F-9685-B2F9-B7DA-AB327FFD988B}"/>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5576133A-8C1E-FEFB-827E-C7E077C10644}"/>
              </a:ext>
            </a:extLst>
          </p:cNvPr>
          <p:cNvSpPr>
            <a:spLocks noGrp="1"/>
          </p:cNvSpPr>
          <p:nvPr>
            <p:ph idx="1"/>
          </p:nvPr>
        </p:nvSpPr>
        <p:spPr/>
        <p:txBody>
          <a:bodyPr/>
          <a:lstStyle/>
          <a:p>
            <a:r>
              <a:rPr lang="en-US" dirty="0"/>
              <a:t>Introduction</a:t>
            </a:r>
          </a:p>
          <a:p>
            <a:r>
              <a:rPr lang="en-US" dirty="0"/>
              <a:t>Trilemma</a:t>
            </a:r>
          </a:p>
          <a:p>
            <a:r>
              <a:rPr lang="en-US" dirty="0"/>
              <a:t>Moral Argument</a:t>
            </a:r>
          </a:p>
          <a:p>
            <a:r>
              <a:rPr lang="en-US" dirty="0"/>
              <a:t>Argument from the Gospel</a:t>
            </a:r>
          </a:p>
          <a:p>
            <a:r>
              <a:rPr lang="en-US" dirty="0"/>
              <a:t>Conclusion</a:t>
            </a:r>
          </a:p>
        </p:txBody>
      </p:sp>
      <p:sp>
        <p:nvSpPr>
          <p:cNvPr id="4" name="Rectangle 3">
            <a:extLst>
              <a:ext uri="{FF2B5EF4-FFF2-40B4-BE49-F238E27FC236}">
                <a16:creationId xmlns:a16="http://schemas.microsoft.com/office/drawing/2014/main" id="{D978031A-7738-C623-6589-209936CFC2EA}"/>
              </a:ext>
            </a:extLst>
          </p:cNvPr>
          <p:cNvSpPr/>
          <p:nvPr/>
        </p:nvSpPr>
        <p:spPr>
          <a:xfrm>
            <a:off x="390525" y="2897428"/>
            <a:ext cx="8686799" cy="398223"/>
          </a:xfrm>
          <a:prstGeom prst="rect">
            <a:avLst/>
          </a:prstGeom>
          <a:noFill/>
          <a:ln w="28575">
            <a:solidFill>
              <a:srgbClr val="6188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693000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36E0D-0538-1D62-CB1F-CC9F1B05484F}"/>
              </a:ext>
            </a:extLst>
          </p:cNvPr>
          <p:cNvSpPr>
            <a:spLocks noGrp="1"/>
          </p:cNvSpPr>
          <p:nvPr>
            <p:ph type="title"/>
          </p:nvPr>
        </p:nvSpPr>
        <p:spPr/>
        <p:txBody>
          <a:bodyPr/>
          <a:lstStyle/>
          <a:p>
            <a:r>
              <a:rPr lang="en-US" dirty="0"/>
              <a:t>Deductive Form</a:t>
            </a:r>
          </a:p>
        </p:txBody>
      </p:sp>
      <p:sp>
        <p:nvSpPr>
          <p:cNvPr id="3" name="Content Placeholder 2">
            <a:extLst>
              <a:ext uri="{FF2B5EF4-FFF2-40B4-BE49-F238E27FC236}">
                <a16:creationId xmlns:a16="http://schemas.microsoft.com/office/drawing/2014/main" id="{B6BB2D1C-128D-6F21-1827-E2B39BCADCBB}"/>
              </a:ext>
            </a:extLst>
          </p:cNvPr>
          <p:cNvSpPr>
            <a:spLocks noGrp="1"/>
          </p:cNvSpPr>
          <p:nvPr>
            <p:ph idx="1"/>
          </p:nvPr>
        </p:nvSpPr>
        <p:spPr/>
        <p:txBody>
          <a:bodyPr>
            <a:normAutofit lnSpcReduction="10000"/>
          </a:bodyPr>
          <a:lstStyle/>
          <a:p>
            <a:pPr marL="0" indent="0">
              <a:buNone/>
            </a:pPr>
            <a:r>
              <a:rPr lang="en-US" sz="3600" dirty="0"/>
              <a:t>P1. If God does not exist, then objective moral values and duties do not exist.</a:t>
            </a:r>
            <a:br>
              <a:rPr lang="en-US" sz="3600" dirty="0"/>
            </a:br>
            <a:br>
              <a:rPr lang="en-US" sz="3600" dirty="0"/>
            </a:br>
            <a:r>
              <a:rPr lang="en-US" sz="3600" dirty="0"/>
              <a:t>P2. Objective moral values and duties do exist.</a:t>
            </a:r>
            <a:br>
              <a:rPr lang="en-US" sz="3600" dirty="0"/>
            </a:br>
            <a:br>
              <a:rPr lang="en-US" sz="3600" dirty="0"/>
            </a:br>
            <a:r>
              <a:rPr lang="en-US" sz="3600" dirty="0"/>
              <a:t>Therefore,</a:t>
            </a:r>
            <a:br>
              <a:rPr lang="en-US" sz="3600" dirty="0"/>
            </a:br>
            <a:endParaRPr lang="en-US" sz="3600" dirty="0"/>
          </a:p>
          <a:p>
            <a:pPr marL="0" indent="0">
              <a:buNone/>
            </a:pPr>
            <a:r>
              <a:rPr lang="en-US" sz="3600" dirty="0"/>
              <a:t>C. God exists.</a:t>
            </a:r>
          </a:p>
        </p:txBody>
      </p:sp>
    </p:spTree>
    <p:extLst>
      <p:ext uri="{BB962C8B-B14F-4D97-AF65-F5344CB8AC3E}">
        <p14:creationId xmlns:p14="http://schemas.microsoft.com/office/powerpoint/2010/main" val="8642625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2173B-3E89-7280-4267-121F57746084}"/>
              </a:ext>
            </a:extLst>
          </p:cNvPr>
          <p:cNvSpPr>
            <a:spLocks noGrp="1"/>
          </p:cNvSpPr>
          <p:nvPr>
            <p:ph type="title"/>
          </p:nvPr>
        </p:nvSpPr>
        <p:spPr/>
        <p:txBody>
          <a:bodyPr/>
          <a:lstStyle/>
          <a:p>
            <a:r>
              <a:rPr lang="en-US" dirty="0"/>
              <a:t>Is Premise 1 True?</a:t>
            </a:r>
          </a:p>
        </p:txBody>
      </p:sp>
      <p:sp>
        <p:nvSpPr>
          <p:cNvPr id="3" name="Content Placeholder 2">
            <a:extLst>
              <a:ext uri="{FF2B5EF4-FFF2-40B4-BE49-F238E27FC236}">
                <a16:creationId xmlns:a16="http://schemas.microsoft.com/office/drawing/2014/main" id="{8B5A6451-6EFD-23D9-7702-89388E114CEF}"/>
              </a:ext>
            </a:extLst>
          </p:cNvPr>
          <p:cNvSpPr>
            <a:spLocks noGrp="1"/>
          </p:cNvSpPr>
          <p:nvPr>
            <p:ph idx="1"/>
          </p:nvPr>
        </p:nvSpPr>
        <p:spPr/>
        <p:txBody>
          <a:bodyPr>
            <a:normAutofit fontScale="92500"/>
          </a:bodyPr>
          <a:lstStyle/>
          <a:p>
            <a:pPr algn="l"/>
            <a:r>
              <a:rPr lang="en-US" sz="2400" dirty="0">
                <a:latin typeface="AGaramondPro-Regular"/>
              </a:rPr>
              <a:t>“God does not exist [and] all possibility of finding values in a heaven of ideas disappears along with Him. . . . Everything is permissible if God does not exist.” - </a:t>
            </a:r>
            <a:r>
              <a:rPr lang="en-US" sz="2400" dirty="0">
                <a:latin typeface="AGaramondPro-Italic"/>
              </a:rPr>
              <a:t>Jean-Paul Sartre</a:t>
            </a:r>
            <a:r>
              <a:rPr lang="en-US" sz="2400" i="1" dirty="0">
                <a:latin typeface="AGaramondPro-Italic"/>
              </a:rPr>
              <a:t>, Existentialism and Human Emotions, </a:t>
            </a:r>
            <a:r>
              <a:rPr lang="en-US" sz="2400" dirty="0">
                <a:latin typeface="AGaramondPro-Regular"/>
              </a:rPr>
              <a:t>22</a:t>
            </a:r>
          </a:p>
          <a:p>
            <a:pPr algn="l"/>
            <a:r>
              <a:rPr lang="en-US" sz="2400" dirty="0">
                <a:latin typeface="AGaramondPro-Regular"/>
              </a:rPr>
              <a:t>“[Moral facts] constitute so odd a cluster of qualities and relations that they are most unlikely to have arisen in the ordinary course of events, without an all-powerful god to create them.” - J. L. Mackie, </a:t>
            </a:r>
            <a:r>
              <a:rPr lang="en-US" sz="2400" i="1" dirty="0">
                <a:latin typeface="AGaramondPro-Italic"/>
              </a:rPr>
              <a:t>The Miracle of Theism: Arguments for and against the Existence of God, </a:t>
            </a:r>
            <a:r>
              <a:rPr lang="en-US" sz="2400" dirty="0">
                <a:latin typeface="AGaramondPro-Regular"/>
              </a:rPr>
              <a:t>115</a:t>
            </a:r>
          </a:p>
          <a:p>
            <a:pPr algn="l"/>
            <a:r>
              <a:rPr lang="en-US" sz="2400" dirty="0">
                <a:latin typeface="AGaramondPro-Regular"/>
              </a:rPr>
              <a:t>“A ‘soft atheist’ would hold that one could be an atheist and still believe in morality [but] the religious fundamentalists are correct: without God, there is no morality.” - Joel Marks, “An Amoral Manifesto (Part I)” </a:t>
            </a:r>
            <a:r>
              <a:rPr lang="en-US" sz="2400" i="1" dirty="0">
                <a:latin typeface="AGaramondPro-Italic"/>
              </a:rPr>
              <a:t>Philosophy Now </a:t>
            </a:r>
            <a:r>
              <a:rPr lang="en-US" sz="2400" dirty="0">
                <a:latin typeface="AGaramondPro-Regular"/>
              </a:rPr>
              <a:t>80 (2010), 30–33.</a:t>
            </a:r>
            <a:endParaRPr lang="en-US" sz="3600" dirty="0"/>
          </a:p>
        </p:txBody>
      </p:sp>
    </p:spTree>
    <p:extLst>
      <p:ext uri="{BB962C8B-B14F-4D97-AF65-F5344CB8AC3E}">
        <p14:creationId xmlns:p14="http://schemas.microsoft.com/office/powerpoint/2010/main" val="33998683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2173B-3E89-7280-4267-121F57746084}"/>
              </a:ext>
            </a:extLst>
          </p:cNvPr>
          <p:cNvSpPr>
            <a:spLocks noGrp="1"/>
          </p:cNvSpPr>
          <p:nvPr>
            <p:ph type="title"/>
          </p:nvPr>
        </p:nvSpPr>
        <p:spPr/>
        <p:txBody>
          <a:bodyPr/>
          <a:lstStyle/>
          <a:p>
            <a:r>
              <a:rPr lang="en-US" dirty="0"/>
              <a:t>Is Premise 2 True?</a:t>
            </a:r>
          </a:p>
        </p:txBody>
      </p:sp>
      <p:sp>
        <p:nvSpPr>
          <p:cNvPr id="3" name="Content Placeholder 2">
            <a:extLst>
              <a:ext uri="{FF2B5EF4-FFF2-40B4-BE49-F238E27FC236}">
                <a16:creationId xmlns:a16="http://schemas.microsoft.com/office/drawing/2014/main" id="{8B5A6451-6EFD-23D9-7702-89388E114CEF}"/>
              </a:ext>
            </a:extLst>
          </p:cNvPr>
          <p:cNvSpPr>
            <a:spLocks noGrp="1"/>
          </p:cNvSpPr>
          <p:nvPr>
            <p:ph idx="1"/>
          </p:nvPr>
        </p:nvSpPr>
        <p:spPr>
          <a:xfrm>
            <a:off x="628650" y="1825624"/>
            <a:ext cx="7886700" cy="4667249"/>
          </a:xfrm>
        </p:spPr>
        <p:txBody>
          <a:bodyPr>
            <a:noAutofit/>
          </a:bodyPr>
          <a:lstStyle/>
          <a:p>
            <a:r>
              <a:rPr lang="en-US" sz="2400" dirty="0">
                <a:latin typeface="AGaramondPro-Regular"/>
              </a:rPr>
              <a:t>Moral realism vs. external world realism</a:t>
            </a:r>
          </a:p>
          <a:p>
            <a:pPr algn="l"/>
            <a:r>
              <a:rPr lang="en-US" sz="2400" dirty="0">
                <a:latin typeface="AGaramondPro-Regular"/>
              </a:rPr>
              <a:t>A survey of professional philosophers found that most are moral realists:</a:t>
            </a:r>
          </a:p>
          <a:p>
            <a:pPr marL="0" indent="0" algn="l">
              <a:buNone/>
            </a:pPr>
            <a:br>
              <a:rPr lang="en-US" sz="2400" dirty="0">
                <a:latin typeface="AGaramondPro-Regular"/>
              </a:rPr>
            </a:br>
            <a:br>
              <a:rPr lang="en-US" sz="2400" dirty="0">
                <a:latin typeface="AGaramondPro-Regular"/>
              </a:rPr>
            </a:br>
            <a:endParaRPr lang="en-US" sz="2400" dirty="0">
              <a:latin typeface="AGaramondPro-Regular"/>
            </a:endParaRPr>
          </a:p>
          <a:p>
            <a:pPr algn="l"/>
            <a:r>
              <a:rPr lang="en-US" sz="2400" dirty="0">
                <a:latin typeface="AGaramondPro-Regular"/>
              </a:rPr>
              <a:t>“distinguishing right and wrong” “good and bad distinguished” and “moral sentiments” are “human universals” found in every culture – Pinker, </a:t>
            </a:r>
            <a:r>
              <a:rPr lang="en-US" sz="2400" i="1" dirty="0">
                <a:latin typeface="AGaramondPro-Regular"/>
              </a:rPr>
              <a:t>The Blank Slate</a:t>
            </a:r>
            <a:r>
              <a:rPr lang="en-US" sz="2400" dirty="0">
                <a:latin typeface="AGaramondPro-Regular"/>
              </a:rPr>
              <a:t>, 435-439</a:t>
            </a:r>
          </a:p>
          <a:p>
            <a:pPr algn="l"/>
            <a:r>
              <a:rPr lang="en-US" sz="2400" dirty="0">
                <a:latin typeface="AGaramondPro-Regular"/>
              </a:rPr>
              <a:t>Cypher’s Challenge</a:t>
            </a:r>
          </a:p>
          <a:p>
            <a:pPr algn="l"/>
            <a:r>
              <a:rPr lang="en-US" sz="2400" dirty="0">
                <a:latin typeface="AGaramondPro-Regular"/>
              </a:rPr>
              <a:t>Amorality Pill</a:t>
            </a:r>
          </a:p>
        </p:txBody>
      </p:sp>
      <p:pic>
        <p:nvPicPr>
          <p:cNvPr id="5" name="Picture 4">
            <a:extLst>
              <a:ext uri="{FF2B5EF4-FFF2-40B4-BE49-F238E27FC236}">
                <a16:creationId xmlns:a16="http://schemas.microsoft.com/office/drawing/2014/main" id="{1627C2F0-0ABA-C84F-4E35-0ECAB185011B}"/>
              </a:ext>
            </a:extLst>
          </p:cNvPr>
          <p:cNvPicPr>
            <a:picLocks noChangeAspect="1"/>
          </p:cNvPicPr>
          <p:nvPr/>
        </p:nvPicPr>
        <p:blipFill>
          <a:blip r:embed="rId2"/>
          <a:stretch>
            <a:fillRect/>
          </a:stretch>
        </p:blipFill>
        <p:spPr>
          <a:xfrm>
            <a:off x="904875" y="2955301"/>
            <a:ext cx="5133975" cy="1203947"/>
          </a:xfrm>
          <a:prstGeom prst="rect">
            <a:avLst/>
          </a:prstGeom>
        </p:spPr>
      </p:pic>
    </p:spTree>
    <p:extLst>
      <p:ext uri="{BB962C8B-B14F-4D97-AF65-F5344CB8AC3E}">
        <p14:creationId xmlns:p14="http://schemas.microsoft.com/office/powerpoint/2010/main" val="34807959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amorality pill</a:t>
            </a:r>
          </a:p>
        </p:txBody>
      </p:sp>
      <p:pic>
        <p:nvPicPr>
          <p:cNvPr id="9218" name="Picture 2" descr="https://encrypted-tbn1.gstatic.com/images?q=tbn:ANd9GcS_v46Nshv5tLRnvFYYerZ7h7hEhc1fAMhWVu5dzXhF39vlYpn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28975" y="1924049"/>
            <a:ext cx="2638425" cy="173355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685800" y="4191000"/>
            <a:ext cx="7820026" cy="2246769"/>
          </a:xfrm>
          <a:prstGeom prst="rect">
            <a:avLst/>
          </a:prstGeom>
        </p:spPr>
        <p:txBody>
          <a:bodyPr wrap="square">
            <a:spAutoFit/>
          </a:bodyPr>
          <a:lstStyle/>
          <a:p>
            <a:r>
              <a:rPr lang="en-US" sz="2000" dirty="0"/>
              <a:t>You are offered a pill which will remove all your negative moral emotions like guilt, empathy and remorse, but will leave all positive emotions intact.  In other words, you will still love your family, derive delight from watching your children play, feel tenderness and joy whenever you watch them sleeping.  But if you decide one day, that killing them all would make you happier, you will be able to do so without any pangs of conscience.  </a:t>
            </a:r>
            <a:r>
              <a:rPr lang="en-US" sz="2000" b="1" dirty="0"/>
              <a:t>Would you take the pill?</a:t>
            </a:r>
          </a:p>
        </p:txBody>
      </p:sp>
    </p:spTree>
    <p:extLst>
      <p:ext uri="{BB962C8B-B14F-4D97-AF65-F5344CB8AC3E}">
        <p14:creationId xmlns:p14="http://schemas.microsoft.com/office/powerpoint/2010/main" val="11956467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36E0D-0538-1D62-CB1F-CC9F1B05484F}"/>
              </a:ext>
            </a:extLst>
          </p:cNvPr>
          <p:cNvSpPr>
            <a:spLocks noGrp="1"/>
          </p:cNvSpPr>
          <p:nvPr>
            <p:ph type="title"/>
          </p:nvPr>
        </p:nvSpPr>
        <p:spPr/>
        <p:txBody>
          <a:bodyPr/>
          <a:lstStyle/>
          <a:p>
            <a:r>
              <a:rPr lang="en-US" dirty="0"/>
              <a:t>Deductive Form</a:t>
            </a:r>
          </a:p>
        </p:txBody>
      </p:sp>
      <p:sp>
        <p:nvSpPr>
          <p:cNvPr id="3" name="Content Placeholder 2">
            <a:extLst>
              <a:ext uri="{FF2B5EF4-FFF2-40B4-BE49-F238E27FC236}">
                <a16:creationId xmlns:a16="http://schemas.microsoft.com/office/drawing/2014/main" id="{B6BB2D1C-128D-6F21-1827-E2B39BCADCBB}"/>
              </a:ext>
            </a:extLst>
          </p:cNvPr>
          <p:cNvSpPr>
            <a:spLocks noGrp="1"/>
          </p:cNvSpPr>
          <p:nvPr>
            <p:ph idx="1"/>
          </p:nvPr>
        </p:nvSpPr>
        <p:spPr/>
        <p:txBody>
          <a:bodyPr>
            <a:normAutofit lnSpcReduction="10000"/>
          </a:bodyPr>
          <a:lstStyle/>
          <a:p>
            <a:pPr marL="0" indent="0">
              <a:buNone/>
            </a:pPr>
            <a:r>
              <a:rPr lang="en-US" sz="3600" dirty="0"/>
              <a:t>P1. If God does not exist, then objective moral values and duties do not exist.</a:t>
            </a:r>
            <a:br>
              <a:rPr lang="en-US" sz="3600" dirty="0"/>
            </a:br>
            <a:br>
              <a:rPr lang="en-US" sz="3600" dirty="0"/>
            </a:br>
            <a:r>
              <a:rPr lang="en-US" sz="3600" dirty="0"/>
              <a:t>P2. Objective moral values and duties do exist.</a:t>
            </a:r>
            <a:br>
              <a:rPr lang="en-US" sz="3600" dirty="0"/>
            </a:br>
            <a:br>
              <a:rPr lang="en-US" sz="3600" dirty="0"/>
            </a:br>
            <a:r>
              <a:rPr lang="en-US" sz="3600" dirty="0"/>
              <a:t>Therefore,</a:t>
            </a:r>
            <a:br>
              <a:rPr lang="en-US" sz="3600" dirty="0"/>
            </a:br>
            <a:endParaRPr lang="en-US" sz="3600" dirty="0"/>
          </a:p>
          <a:p>
            <a:pPr marL="0" indent="0">
              <a:buNone/>
            </a:pPr>
            <a:r>
              <a:rPr lang="en-US" sz="3600" dirty="0"/>
              <a:t>C. God exists.</a:t>
            </a:r>
          </a:p>
        </p:txBody>
      </p:sp>
      <p:sp>
        <p:nvSpPr>
          <p:cNvPr id="4" name="Arrow: Right 3">
            <a:extLst>
              <a:ext uri="{FF2B5EF4-FFF2-40B4-BE49-F238E27FC236}">
                <a16:creationId xmlns:a16="http://schemas.microsoft.com/office/drawing/2014/main" id="{F90D3DF1-F456-7CC2-B582-A6AB29EE36BC}"/>
              </a:ext>
            </a:extLst>
          </p:cNvPr>
          <p:cNvSpPr/>
          <p:nvPr/>
        </p:nvSpPr>
        <p:spPr>
          <a:xfrm>
            <a:off x="161925" y="1884364"/>
            <a:ext cx="485775" cy="314325"/>
          </a:xfrm>
          <a:prstGeom prst="rightArrow">
            <a:avLst/>
          </a:prstGeom>
          <a:solidFill>
            <a:srgbClr val="618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rrow: Right 4">
            <a:extLst>
              <a:ext uri="{FF2B5EF4-FFF2-40B4-BE49-F238E27FC236}">
                <a16:creationId xmlns:a16="http://schemas.microsoft.com/office/drawing/2014/main" id="{D092DE71-75B5-6A5C-272C-0D639B10F240}"/>
              </a:ext>
            </a:extLst>
          </p:cNvPr>
          <p:cNvSpPr/>
          <p:nvPr/>
        </p:nvSpPr>
        <p:spPr>
          <a:xfrm>
            <a:off x="161925" y="3208338"/>
            <a:ext cx="485775" cy="314325"/>
          </a:xfrm>
          <a:prstGeom prst="rightArrow">
            <a:avLst/>
          </a:prstGeom>
          <a:solidFill>
            <a:srgbClr val="618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Right 5">
            <a:extLst>
              <a:ext uri="{FF2B5EF4-FFF2-40B4-BE49-F238E27FC236}">
                <a16:creationId xmlns:a16="http://schemas.microsoft.com/office/drawing/2014/main" id="{EAFA98E5-4C83-AAAF-B9A4-77935F6D12F1}"/>
              </a:ext>
            </a:extLst>
          </p:cNvPr>
          <p:cNvSpPr/>
          <p:nvPr/>
        </p:nvSpPr>
        <p:spPr>
          <a:xfrm>
            <a:off x="161925" y="5529767"/>
            <a:ext cx="485775" cy="314325"/>
          </a:xfrm>
          <a:prstGeom prst="rightArrow">
            <a:avLst/>
          </a:prstGeom>
          <a:solidFill>
            <a:srgbClr val="618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435137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EE0601-68B6-BF27-7E49-17195E2245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EADEDF-047B-8E78-2443-083D81ADEC8B}"/>
              </a:ext>
            </a:extLst>
          </p:cNvPr>
          <p:cNvSpPr>
            <a:spLocks noGrp="1"/>
          </p:cNvSpPr>
          <p:nvPr>
            <p:ph type="title"/>
          </p:nvPr>
        </p:nvSpPr>
        <p:spPr/>
        <p:txBody>
          <a:bodyPr/>
          <a:lstStyle/>
          <a:p>
            <a:r>
              <a:rPr lang="en-US" dirty="0"/>
              <a:t>Argument from truth-seeking</a:t>
            </a:r>
          </a:p>
        </p:txBody>
      </p:sp>
      <p:sp>
        <p:nvSpPr>
          <p:cNvPr id="3" name="Content Placeholder 2">
            <a:extLst>
              <a:ext uri="{FF2B5EF4-FFF2-40B4-BE49-F238E27FC236}">
                <a16:creationId xmlns:a16="http://schemas.microsoft.com/office/drawing/2014/main" id="{E183E138-5E83-4E9A-BF95-1A44E2C64A3C}"/>
              </a:ext>
            </a:extLst>
          </p:cNvPr>
          <p:cNvSpPr>
            <a:spLocks noGrp="1"/>
          </p:cNvSpPr>
          <p:nvPr>
            <p:ph idx="1"/>
          </p:nvPr>
        </p:nvSpPr>
        <p:spPr/>
        <p:txBody>
          <a:bodyPr>
            <a:normAutofit lnSpcReduction="10000"/>
          </a:bodyPr>
          <a:lstStyle/>
          <a:p>
            <a:pPr marL="0" indent="0">
              <a:buNone/>
            </a:pPr>
            <a:r>
              <a:rPr lang="en-US" sz="3600" dirty="0"/>
              <a:t>P1. If a </a:t>
            </a:r>
            <a:r>
              <a:rPr lang="en-US" sz="3600" dirty="0">
                <a:solidFill>
                  <a:srgbClr val="96BB4C"/>
                </a:solidFill>
              </a:rPr>
              <a:t>truth-loving God </a:t>
            </a:r>
            <a:r>
              <a:rPr lang="en-US" sz="3600" dirty="0"/>
              <a:t>does not exist, then you are not obligated to </a:t>
            </a:r>
            <a:r>
              <a:rPr lang="en-US" sz="3600" dirty="0">
                <a:solidFill>
                  <a:srgbClr val="96BB4C"/>
                </a:solidFill>
              </a:rPr>
              <a:t>seek the truth</a:t>
            </a:r>
            <a:r>
              <a:rPr lang="en-US" sz="3600" dirty="0"/>
              <a:t>.</a:t>
            </a:r>
            <a:br>
              <a:rPr lang="en-US" sz="3600" dirty="0"/>
            </a:br>
            <a:br>
              <a:rPr lang="en-US" sz="3600" dirty="0"/>
            </a:br>
            <a:r>
              <a:rPr lang="en-US" sz="3600" dirty="0"/>
              <a:t>P2. You are obligated to </a:t>
            </a:r>
            <a:r>
              <a:rPr lang="en-US" sz="3600" dirty="0">
                <a:solidFill>
                  <a:srgbClr val="96BB4C"/>
                </a:solidFill>
              </a:rPr>
              <a:t>seek the truth</a:t>
            </a:r>
            <a:r>
              <a:rPr lang="en-US" sz="3600" dirty="0"/>
              <a:t>.</a:t>
            </a:r>
            <a:br>
              <a:rPr lang="en-US" sz="3600" dirty="0"/>
            </a:br>
            <a:br>
              <a:rPr lang="en-US" sz="3600" dirty="0"/>
            </a:br>
            <a:r>
              <a:rPr lang="en-US" sz="3600" dirty="0"/>
              <a:t>Therefore,</a:t>
            </a:r>
            <a:br>
              <a:rPr lang="en-US" sz="3600" dirty="0"/>
            </a:br>
            <a:endParaRPr lang="en-US" sz="3600" dirty="0"/>
          </a:p>
          <a:p>
            <a:pPr marL="0" indent="0">
              <a:buNone/>
            </a:pPr>
            <a:r>
              <a:rPr lang="en-US" sz="3600" dirty="0"/>
              <a:t>C. A </a:t>
            </a:r>
            <a:r>
              <a:rPr lang="en-US" sz="3600" dirty="0">
                <a:solidFill>
                  <a:srgbClr val="96BB4C"/>
                </a:solidFill>
              </a:rPr>
              <a:t>truth-loving God </a:t>
            </a:r>
            <a:r>
              <a:rPr lang="en-US" sz="3600" dirty="0"/>
              <a:t>exists.</a:t>
            </a:r>
          </a:p>
        </p:txBody>
      </p:sp>
      <p:sp>
        <p:nvSpPr>
          <p:cNvPr id="4" name="Arrow: Right 3">
            <a:extLst>
              <a:ext uri="{FF2B5EF4-FFF2-40B4-BE49-F238E27FC236}">
                <a16:creationId xmlns:a16="http://schemas.microsoft.com/office/drawing/2014/main" id="{F8A396AF-619D-6F29-7F91-51054454E8D6}"/>
              </a:ext>
            </a:extLst>
          </p:cNvPr>
          <p:cNvSpPr/>
          <p:nvPr/>
        </p:nvSpPr>
        <p:spPr>
          <a:xfrm>
            <a:off x="161925" y="1884364"/>
            <a:ext cx="485775" cy="314325"/>
          </a:xfrm>
          <a:prstGeom prst="rightArrow">
            <a:avLst/>
          </a:prstGeom>
          <a:solidFill>
            <a:srgbClr val="618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rrow: Right 4">
            <a:extLst>
              <a:ext uri="{FF2B5EF4-FFF2-40B4-BE49-F238E27FC236}">
                <a16:creationId xmlns:a16="http://schemas.microsoft.com/office/drawing/2014/main" id="{C5F7990A-0C54-CDED-1FC2-F1AFA0B1A828}"/>
              </a:ext>
            </a:extLst>
          </p:cNvPr>
          <p:cNvSpPr/>
          <p:nvPr/>
        </p:nvSpPr>
        <p:spPr>
          <a:xfrm>
            <a:off x="161925" y="3661332"/>
            <a:ext cx="485775" cy="314325"/>
          </a:xfrm>
          <a:prstGeom prst="rightArrow">
            <a:avLst/>
          </a:prstGeom>
          <a:solidFill>
            <a:srgbClr val="618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Right 5">
            <a:extLst>
              <a:ext uri="{FF2B5EF4-FFF2-40B4-BE49-F238E27FC236}">
                <a16:creationId xmlns:a16="http://schemas.microsoft.com/office/drawing/2014/main" id="{594B70F4-20BA-F0BC-92EA-2BE3707B6638}"/>
              </a:ext>
            </a:extLst>
          </p:cNvPr>
          <p:cNvSpPr/>
          <p:nvPr/>
        </p:nvSpPr>
        <p:spPr>
          <a:xfrm>
            <a:off x="161925" y="5529767"/>
            <a:ext cx="485775" cy="314325"/>
          </a:xfrm>
          <a:prstGeom prst="rightArrow">
            <a:avLst/>
          </a:prstGeom>
          <a:solidFill>
            <a:srgbClr val="618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403298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9F97F-9685-B2F9-B7DA-AB327FFD988B}"/>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5576133A-8C1E-FEFB-827E-C7E077C10644}"/>
              </a:ext>
            </a:extLst>
          </p:cNvPr>
          <p:cNvSpPr>
            <a:spLocks noGrp="1"/>
          </p:cNvSpPr>
          <p:nvPr>
            <p:ph idx="1"/>
          </p:nvPr>
        </p:nvSpPr>
        <p:spPr/>
        <p:txBody>
          <a:bodyPr/>
          <a:lstStyle/>
          <a:p>
            <a:r>
              <a:rPr lang="en-US" dirty="0"/>
              <a:t>Introduction</a:t>
            </a:r>
          </a:p>
          <a:p>
            <a:r>
              <a:rPr lang="en-US" dirty="0"/>
              <a:t>Trilemma</a:t>
            </a:r>
          </a:p>
          <a:p>
            <a:r>
              <a:rPr lang="en-US" dirty="0"/>
              <a:t>Moral Argument</a:t>
            </a:r>
          </a:p>
          <a:p>
            <a:r>
              <a:rPr lang="en-US" dirty="0"/>
              <a:t>Argument from the Gospel</a:t>
            </a:r>
          </a:p>
          <a:p>
            <a:r>
              <a:rPr lang="en-US" dirty="0"/>
              <a:t>Conclusion</a:t>
            </a:r>
          </a:p>
        </p:txBody>
      </p:sp>
      <p:sp>
        <p:nvSpPr>
          <p:cNvPr id="4" name="Rectangle 3">
            <a:extLst>
              <a:ext uri="{FF2B5EF4-FFF2-40B4-BE49-F238E27FC236}">
                <a16:creationId xmlns:a16="http://schemas.microsoft.com/office/drawing/2014/main" id="{D978031A-7738-C623-6589-209936CFC2EA}"/>
              </a:ext>
            </a:extLst>
          </p:cNvPr>
          <p:cNvSpPr/>
          <p:nvPr/>
        </p:nvSpPr>
        <p:spPr>
          <a:xfrm>
            <a:off x="390525" y="3405228"/>
            <a:ext cx="8686799" cy="398223"/>
          </a:xfrm>
          <a:prstGeom prst="rect">
            <a:avLst/>
          </a:prstGeom>
          <a:noFill/>
          <a:ln w="28575">
            <a:solidFill>
              <a:srgbClr val="6188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975043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altLang="en-US" sz="4000" dirty="0"/>
              <a:t>The Argument From the Gospel</a:t>
            </a:r>
          </a:p>
        </p:txBody>
      </p:sp>
      <p:sp>
        <p:nvSpPr>
          <p:cNvPr id="10243" name="Content Placeholder 2"/>
          <p:cNvSpPr>
            <a:spLocks noGrp="1"/>
          </p:cNvSpPr>
          <p:nvPr>
            <p:ph idx="1"/>
          </p:nvPr>
        </p:nvSpPr>
        <p:spPr>
          <a:xfrm>
            <a:off x="685800" y="1600200"/>
            <a:ext cx="8001000" cy="4800600"/>
          </a:xfrm>
        </p:spPr>
        <p:txBody>
          <a:bodyPr>
            <a:normAutofit lnSpcReduction="10000"/>
          </a:bodyPr>
          <a:lstStyle/>
          <a:p>
            <a:pPr marL="0" indent="0">
              <a:buNone/>
              <a:defRPr/>
            </a:pPr>
            <a:r>
              <a:rPr lang="en-US" altLang="en-US" sz="2800" dirty="0"/>
              <a:t>P1. If a religion makes uniquely true claims about existential realities, the </a:t>
            </a:r>
            <a:r>
              <a:rPr lang="en-US" altLang="en-US" sz="2800" dirty="0">
                <a:solidFill>
                  <a:srgbClr val="96BB4C"/>
                </a:solidFill>
              </a:rPr>
              <a:t>best explanation </a:t>
            </a:r>
            <a:r>
              <a:rPr lang="en-US" altLang="en-US" sz="2800" dirty="0"/>
              <a:t>is that it is uniquely true.</a:t>
            </a:r>
          </a:p>
          <a:p>
            <a:pPr marL="0" indent="0">
              <a:buNone/>
              <a:defRPr/>
            </a:pPr>
            <a:r>
              <a:rPr lang="en-US" altLang="en-US" sz="2800" dirty="0"/>
              <a:t>P2. Christianity makes </a:t>
            </a:r>
            <a:r>
              <a:rPr lang="en-US" altLang="en-US" sz="2800" dirty="0">
                <a:solidFill>
                  <a:srgbClr val="96BB4C"/>
                </a:solidFill>
              </a:rPr>
              <a:t>unique claims </a:t>
            </a:r>
            <a:r>
              <a:rPr lang="en-US" altLang="en-US" sz="2800" dirty="0"/>
              <a:t>about the reality of our moral failure and our need for rescue.</a:t>
            </a:r>
          </a:p>
          <a:p>
            <a:pPr marL="0" indent="0">
              <a:buNone/>
              <a:defRPr/>
            </a:pPr>
            <a:r>
              <a:rPr lang="en-US" altLang="en-US" sz="2800" dirty="0"/>
              <a:t>P3. It is </a:t>
            </a:r>
            <a:r>
              <a:rPr lang="en-US" altLang="en-US" sz="2800" dirty="0">
                <a:solidFill>
                  <a:srgbClr val="96BB4C"/>
                </a:solidFill>
              </a:rPr>
              <a:t>true</a:t>
            </a:r>
            <a:r>
              <a:rPr lang="en-US" altLang="en-US" sz="2800" dirty="0"/>
              <a:t> that we are </a:t>
            </a:r>
            <a:r>
              <a:rPr lang="en-US" altLang="en-US" sz="2800" dirty="0">
                <a:solidFill>
                  <a:srgbClr val="96BB4C"/>
                </a:solidFill>
              </a:rPr>
              <a:t>moral failures</a:t>
            </a:r>
            <a:r>
              <a:rPr lang="en-US" altLang="en-US" sz="2800" dirty="0"/>
              <a:t>.</a:t>
            </a:r>
            <a:endParaRPr lang="en-US" altLang="en-US" sz="2800" dirty="0">
              <a:solidFill>
                <a:srgbClr val="1D4AA5"/>
              </a:solidFill>
            </a:endParaRPr>
          </a:p>
          <a:p>
            <a:pPr marL="0" indent="0">
              <a:buNone/>
              <a:defRPr/>
            </a:pPr>
            <a:r>
              <a:rPr lang="en-US" altLang="en-US" sz="2800" dirty="0"/>
              <a:t>P4. It is </a:t>
            </a:r>
            <a:r>
              <a:rPr lang="en-US" altLang="en-US" sz="2800" dirty="0">
                <a:solidFill>
                  <a:srgbClr val="96BB4C"/>
                </a:solidFill>
              </a:rPr>
              <a:t>true</a:t>
            </a:r>
            <a:r>
              <a:rPr lang="en-US" altLang="en-US" sz="2800" dirty="0"/>
              <a:t> that we need </a:t>
            </a:r>
            <a:r>
              <a:rPr lang="en-US" altLang="en-US" sz="2800" dirty="0">
                <a:solidFill>
                  <a:srgbClr val="96BB4C"/>
                </a:solidFill>
              </a:rPr>
              <a:t>rescue</a:t>
            </a:r>
            <a:r>
              <a:rPr lang="en-US" altLang="en-US" sz="2800" dirty="0"/>
              <a:t>.</a:t>
            </a:r>
            <a:endParaRPr lang="en-US" altLang="en-US" sz="2800" dirty="0">
              <a:solidFill>
                <a:srgbClr val="1D4AA5"/>
              </a:solidFill>
            </a:endParaRPr>
          </a:p>
          <a:p>
            <a:pPr marL="0" indent="0">
              <a:buFontTx/>
              <a:buNone/>
              <a:defRPr/>
            </a:pPr>
            <a:br>
              <a:rPr lang="en-US" altLang="en-US" sz="2800" dirty="0"/>
            </a:br>
            <a:r>
              <a:rPr lang="en-US" altLang="en-US" sz="2800" dirty="0"/>
              <a:t>Therefore, </a:t>
            </a:r>
          </a:p>
          <a:p>
            <a:pPr marL="0" indent="0">
              <a:buFontTx/>
              <a:buNone/>
              <a:defRPr/>
            </a:pPr>
            <a:r>
              <a:rPr lang="en-US" altLang="en-US" dirty="0"/>
              <a:t>C. </a:t>
            </a:r>
            <a:r>
              <a:rPr lang="en-US" altLang="en-US" sz="2800" dirty="0"/>
              <a:t>the best explanation is that Christianity is </a:t>
            </a:r>
            <a:r>
              <a:rPr lang="en-US" altLang="en-US" sz="2800" dirty="0">
                <a:solidFill>
                  <a:srgbClr val="96BB4C"/>
                </a:solidFill>
              </a:rPr>
              <a:t>uniquely true</a:t>
            </a:r>
            <a:r>
              <a:rPr lang="en-US" altLang="en-US" sz="2800" dirty="0">
                <a:solidFill>
                  <a:srgbClr val="1D4AA5"/>
                </a:solidFill>
              </a:rPr>
              <a: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altLang="en-US" sz="4000" dirty="0"/>
              <a:t>Basketball Analogy</a:t>
            </a:r>
          </a:p>
        </p:txBody>
      </p:sp>
      <p:pic>
        <p:nvPicPr>
          <p:cNvPr id="14339"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58863" y="1600200"/>
            <a:ext cx="7026275" cy="496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altLang="en-US" sz="4000" dirty="0"/>
              <a:t>The Uniqueness of Christianity</a:t>
            </a:r>
          </a:p>
        </p:txBody>
      </p:sp>
      <p:sp>
        <p:nvSpPr>
          <p:cNvPr id="26627" name="Content Placeholder 4"/>
          <p:cNvSpPr>
            <a:spLocks noGrp="1"/>
          </p:cNvSpPr>
          <p:nvPr>
            <p:ph idx="1"/>
          </p:nvPr>
        </p:nvSpPr>
        <p:spPr>
          <a:xfrm>
            <a:off x="685800" y="1752600"/>
            <a:ext cx="7772400" cy="4114800"/>
          </a:xfrm>
        </p:spPr>
        <p:txBody>
          <a:bodyPr/>
          <a:lstStyle/>
          <a:p>
            <a:pPr marL="0" indent="0">
              <a:buFontTx/>
              <a:buNone/>
            </a:pPr>
            <a:r>
              <a:rPr lang="en-US" altLang="en-US"/>
              <a:t>Prof. Stephen Prothero’s classification of world religions:</a:t>
            </a:r>
          </a:p>
        </p:txBody>
      </p:sp>
      <p:graphicFrame>
        <p:nvGraphicFramePr>
          <p:cNvPr id="3" name="Table 2"/>
          <p:cNvGraphicFramePr>
            <a:graphicFrameLocks noGrp="1"/>
          </p:cNvGraphicFramePr>
          <p:nvPr>
            <p:extLst>
              <p:ext uri="{D42A27DB-BD31-4B8C-83A1-F6EECF244321}">
                <p14:modId xmlns:p14="http://schemas.microsoft.com/office/powerpoint/2010/main" val="2501111065"/>
              </p:ext>
            </p:extLst>
          </p:nvPr>
        </p:nvGraphicFramePr>
        <p:xfrm>
          <a:off x="720725" y="2971800"/>
          <a:ext cx="7842250" cy="3006727"/>
        </p:xfrm>
        <a:graphic>
          <a:graphicData uri="http://schemas.openxmlformats.org/drawingml/2006/table">
            <a:tbl>
              <a:tblPr firstRow="1" bandRow="1">
                <a:tableStyleId>{72833802-FEF1-4C79-8D5D-14CF1EAF98D9}</a:tableStyleId>
              </a:tblPr>
              <a:tblGrid>
                <a:gridCol w="1695680">
                  <a:extLst>
                    <a:ext uri="{9D8B030D-6E8A-4147-A177-3AD203B41FA5}">
                      <a16:colId xmlns:a16="http://schemas.microsoft.com/office/drawing/2014/main" val="20000"/>
                    </a:ext>
                  </a:extLst>
                </a:gridCol>
                <a:gridCol w="3126054">
                  <a:extLst>
                    <a:ext uri="{9D8B030D-6E8A-4147-A177-3AD203B41FA5}">
                      <a16:colId xmlns:a16="http://schemas.microsoft.com/office/drawing/2014/main" val="20001"/>
                    </a:ext>
                  </a:extLst>
                </a:gridCol>
                <a:gridCol w="3020516">
                  <a:extLst>
                    <a:ext uri="{9D8B030D-6E8A-4147-A177-3AD203B41FA5}">
                      <a16:colId xmlns:a16="http://schemas.microsoft.com/office/drawing/2014/main" val="20002"/>
                    </a:ext>
                  </a:extLst>
                </a:gridCol>
              </a:tblGrid>
              <a:tr h="612650">
                <a:tc>
                  <a:txBody>
                    <a:bodyPr/>
                    <a:lstStyle/>
                    <a:p>
                      <a:r>
                        <a:rPr lang="en-US" sz="2400" dirty="0"/>
                        <a:t>Religion</a:t>
                      </a:r>
                    </a:p>
                  </a:txBody>
                  <a:tcPr marL="91436" marR="91436"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6BB4C"/>
                    </a:solidFill>
                  </a:tcPr>
                </a:tc>
                <a:tc>
                  <a:txBody>
                    <a:bodyPr/>
                    <a:lstStyle/>
                    <a:p>
                      <a:r>
                        <a:rPr lang="en-US" sz="2400" dirty="0"/>
                        <a:t>The problem</a:t>
                      </a:r>
                      <a:r>
                        <a:rPr lang="en-US" sz="2400" baseline="0" dirty="0"/>
                        <a:t> is…</a:t>
                      </a:r>
                      <a:endParaRPr lang="en-US" sz="2400" dirty="0"/>
                    </a:p>
                  </a:txBody>
                  <a:tcPr marL="91436" marR="91436"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6BB4C"/>
                    </a:solidFill>
                  </a:tcPr>
                </a:tc>
                <a:tc>
                  <a:txBody>
                    <a:bodyPr/>
                    <a:lstStyle/>
                    <a:p>
                      <a:r>
                        <a:rPr lang="en-US" sz="2400" dirty="0"/>
                        <a:t>The solution is…</a:t>
                      </a:r>
                    </a:p>
                  </a:txBody>
                  <a:tcPr marL="91436" marR="91436"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6BB4C"/>
                    </a:solidFill>
                  </a:tcPr>
                </a:tc>
                <a:extLst>
                  <a:ext uri="{0D108BD9-81ED-4DB2-BD59-A6C34878D82A}">
                    <a16:rowId xmlns:a16="http://schemas.microsoft.com/office/drawing/2014/main" val="10000"/>
                  </a:ext>
                </a:extLst>
              </a:tr>
              <a:tr h="457210">
                <a:tc>
                  <a:txBody>
                    <a:bodyPr/>
                    <a:lstStyle/>
                    <a:p>
                      <a:r>
                        <a:rPr lang="en-US" sz="2400" dirty="0"/>
                        <a:t>Buddhism</a:t>
                      </a:r>
                    </a:p>
                  </a:txBody>
                  <a:tcPr marL="91436" marR="91436"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t>Suffering</a:t>
                      </a:r>
                    </a:p>
                  </a:txBody>
                  <a:tcPr marL="91436" marR="91436"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t>Awakening</a:t>
                      </a:r>
                    </a:p>
                  </a:txBody>
                  <a:tcPr marL="91436" marR="91436"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457210">
                <a:tc>
                  <a:txBody>
                    <a:bodyPr/>
                    <a:lstStyle/>
                    <a:p>
                      <a:r>
                        <a:rPr lang="en-US" sz="2400" dirty="0"/>
                        <a:t>Hinduism</a:t>
                      </a:r>
                    </a:p>
                  </a:txBody>
                  <a:tcPr marL="91436" marR="91436"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t>Samsara (“wandering”)</a:t>
                      </a:r>
                    </a:p>
                  </a:txBody>
                  <a:tcPr marL="91436" marR="91436"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t>Moksha (“release”)</a:t>
                      </a:r>
                    </a:p>
                  </a:txBody>
                  <a:tcPr marL="91436" marR="91436"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457250">
                <a:tc>
                  <a:txBody>
                    <a:bodyPr/>
                    <a:lstStyle/>
                    <a:p>
                      <a:r>
                        <a:rPr lang="en-US" sz="2400" dirty="0"/>
                        <a:t>Islam</a:t>
                      </a:r>
                    </a:p>
                  </a:txBody>
                  <a:tcPr marL="91436" marR="91436"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t>Pride</a:t>
                      </a:r>
                    </a:p>
                  </a:txBody>
                  <a:tcPr marL="91436" marR="91436"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t>Submission</a:t>
                      </a:r>
                    </a:p>
                  </a:txBody>
                  <a:tcPr marL="91436" marR="91436"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457250">
                <a:tc>
                  <a:txBody>
                    <a:bodyPr/>
                    <a:lstStyle/>
                    <a:p>
                      <a:r>
                        <a:rPr lang="en-US" sz="2400" dirty="0"/>
                        <a:t>Judaism</a:t>
                      </a:r>
                    </a:p>
                  </a:txBody>
                  <a:tcPr marL="91436" marR="91436"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t>Exile</a:t>
                      </a:r>
                    </a:p>
                  </a:txBody>
                  <a:tcPr marL="91436" marR="91436"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t>Return to God</a:t>
                      </a:r>
                    </a:p>
                  </a:txBody>
                  <a:tcPr marL="91436" marR="91436"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565157">
                <a:tc>
                  <a:txBody>
                    <a:bodyPr/>
                    <a:lstStyle/>
                    <a:p>
                      <a:r>
                        <a:rPr lang="en-US" sz="2400" dirty="0"/>
                        <a:t>Christianity</a:t>
                      </a:r>
                    </a:p>
                  </a:txBody>
                  <a:tcPr marL="91436" marR="91436"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t>Sin</a:t>
                      </a:r>
                    </a:p>
                  </a:txBody>
                  <a:tcPr marL="91436" marR="91436"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t>Salvation</a:t>
                      </a:r>
                    </a:p>
                  </a:txBody>
                  <a:tcPr marL="91436" marR="91436"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altLang="en-US" sz="4000" dirty="0"/>
              <a:t>The Uniqueness of Christianity</a:t>
            </a:r>
          </a:p>
        </p:txBody>
      </p:sp>
      <p:sp>
        <p:nvSpPr>
          <p:cNvPr id="27651" name="Content Placeholder 4"/>
          <p:cNvSpPr>
            <a:spLocks noGrp="1"/>
          </p:cNvSpPr>
          <p:nvPr>
            <p:ph idx="1"/>
          </p:nvPr>
        </p:nvSpPr>
        <p:spPr>
          <a:xfrm>
            <a:off x="457200" y="1752600"/>
            <a:ext cx="5797550" cy="4287838"/>
          </a:xfrm>
        </p:spPr>
        <p:txBody>
          <a:bodyPr/>
          <a:lstStyle/>
          <a:p>
            <a:pPr marL="0" indent="0">
              <a:buFontTx/>
              <a:buNone/>
            </a:pPr>
            <a:r>
              <a:rPr lang="en-US" altLang="en-US" sz="2400" dirty="0"/>
              <a:t>“[W]</a:t>
            </a:r>
            <a:r>
              <a:rPr lang="en-US" altLang="en-US" sz="2400" dirty="0" err="1"/>
              <a:t>hile</a:t>
            </a:r>
            <a:r>
              <a:rPr lang="en-US" altLang="en-US" sz="2400" dirty="0"/>
              <a:t> it may seem to be an act of generosity to state that Confucians and Buddhists and Muslims and Jews can also be saved, this statement is actually an act of obfuscation…</a:t>
            </a:r>
            <a:endParaRPr lang="en-US" altLang="en-US" sz="2400" dirty="0">
              <a:solidFill>
                <a:srgbClr val="1D4AA5"/>
              </a:solidFill>
            </a:endParaRPr>
          </a:p>
          <a:p>
            <a:pPr marL="0" indent="0">
              <a:buNone/>
            </a:pPr>
            <a:r>
              <a:rPr lang="en-US" altLang="en-US" sz="2400" dirty="0"/>
              <a:t>[J]</a:t>
            </a:r>
            <a:r>
              <a:rPr lang="en-US" altLang="en-US" sz="2400" dirty="0" err="1"/>
              <a:t>ust</a:t>
            </a:r>
            <a:r>
              <a:rPr lang="en-US" altLang="en-US" sz="2400" dirty="0"/>
              <a:t> as hitting home runs is the monopoly of one sport, salvation is the monopoly of one religion. If you see sin as the human predicament and salvation as the solution, then it makes sense to come to Christ.” – </a:t>
            </a:r>
            <a:r>
              <a:rPr lang="en-US" altLang="en-US" sz="2400" dirty="0">
                <a:solidFill>
                  <a:srgbClr val="000000"/>
                </a:solidFill>
                <a:latin typeface="Calibri" panose="020F0502020204030204" pitchFamily="34" charset="0"/>
              </a:rPr>
              <a:t>Stephen Prothero, </a:t>
            </a:r>
            <a:r>
              <a:rPr lang="en-US" altLang="en-US" sz="2400" i="1" dirty="0">
                <a:solidFill>
                  <a:srgbClr val="000000"/>
                </a:solidFill>
                <a:latin typeface="Calibri" panose="020F0502020204030204" pitchFamily="34" charset="0"/>
              </a:rPr>
              <a:t>God is Not One, </a:t>
            </a:r>
            <a:r>
              <a:rPr lang="en-US" altLang="en-US" sz="2400" dirty="0">
                <a:solidFill>
                  <a:srgbClr val="000000"/>
                </a:solidFill>
                <a:latin typeface="Calibri" panose="020F0502020204030204" pitchFamily="34" charset="0"/>
              </a:rPr>
              <a:t>p. 22-23. </a:t>
            </a:r>
            <a:endParaRPr lang="en-US" altLang="en-US" sz="2400" dirty="0"/>
          </a:p>
          <a:p>
            <a:pPr marL="0" indent="0">
              <a:buFontTx/>
              <a:buNone/>
            </a:pPr>
            <a:endParaRPr lang="en-US" altLang="en-US" sz="2400" dirty="0"/>
          </a:p>
        </p:txBody>
      </p:sp>
      <p:pic>
        <p:nvPicPr>
          <p:cNvPr id="27653"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53200" y="2065338"/>
            <a:ext cx="2397125" cy="360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altLang="en-US" dirty="0"/>
              <a:t>The Bible on Sin</a:t>
            </a:r>
          </a:p>
        </p:txBody>
      </p:sp>
      <p:sp>
        <p:nvSpPr>
          <p:cNvPr id="29699" name="Rectangle 4"/>
          <p:cNvSpPr>
            <a:spLocks noChangeArrowheads="1"/>
          </p:cNvSpPr>
          <p:nvPr/>
        </p:nvSpPr>
        <p:spPr bwMode="auto">
          <a:xfrm>
            <a:off x="457200" y="1752600"/>
            <a:ext cx="4572000" cy="501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000" dirty="0">
                <a:latin typeface="+mn-lt"/>
              </a:rPr>
              <a:t>"The LORD saw that the wickedness of man was great in the earth, and that </a:t>
            </a:r>
            <a:r>
              <a:rPr lang="en-US" altLang="en-US" sz="2000" dirty="0">
                <a:solidFill>
                  <a:srgbClr val="96BB4C"/>
                </a:solidFill>
                <a:latin typeface="+mn-lt"/>
              </a:rPr>
              <a:t>every intention of the thoughts of his heart was only evil continually."</a:t>
            </a:r>
            <a:r>
              <a:rPr lang="en-US" altLang="en-US" sz="2000" dirty="0">
                <a:solidFill>
                  <a:srgbClr val="CC0000"/>
                </a:solidFill>
                <a:latin typeface="+mn-lt"/>
              </a:rPr>
              <a:t> </a:t>
            </a:r>
            <a:r>
              <a:rPr lang="en-US" altLang="en-US" sz="2000" dirty="0">
                <a:latin typeface="+mn-lt"/>
              </a:rPr>
              <a:t>- Gen. 6:5</a:t>
            </a:r>
          </a:p>
          <a:p>
            <a:pPr>
              <a:spcBef>
                <a:spcPct val="0"/>
              </a:spcBef>
              <a:buFontTx/>
              <a:buNone/>
            </a:pPr>
            <a:br>
              <a:rPr lang="en-US" altLang="en-US" sz="2000" dirty="0">
                <a:latin typeface="+mn-lt"/>
              </a:rPr>
            </a:br>
            <a:r>
              <a:rPr lang="en-US" altLang="en-US" sz="2000" dirty="0">
                <a:latin typeface="+mn-lt"/>
              </a:rPr>
              <a:t>"Against you, you only, have I sinned and done what is evil in your sight... Behold</a:t>
            </a:r>
            <a:r>
              <a:rPr lang="en-US" altLang="en-US" sz="2000" dirty="0">
                <a:solidFill>
                  <a:srgbClr val="96BB4C"/>
                </a:solidFill>
                <a:latin typeface="+mn-lt"/>
              </a:rPr>
              <a:t>, I was brought forth in iniquity, and in sin did my mother conceive me." </a:t>
            </a:r>
            <a:br>
              <a:rPr lang="en-US" altLang="en-US" sz="2000" dirty="0">
                <a:latin typeface="+mn-lt"/>
              </a:rPr>
            </a:br>
            <a:r>
              <a:rPr lang="en-US" altLang="en-US" sz="2000" dirty="0">
                <a:latin typeface="+mn-lt"/>
              </a:rPr>
              <a:t>- Psalm 51:4-5</a:t>
            </a:r>
          </a:p>
          <a:p>
            <a:pPr>
              <a:spcBef>
                <a:spcPct val="0"/>
              </a:spcBef>
              <a:buFontTx/>
              <a:buNone/>
            </a:pPr>
            <a:endParaRPr lang="en-US" altLang="en-US" sz="2000" dirty="0">
              <a:latin typeface="+mn-lt"/>
            </a:endParaRPr>
          </a:p>
          <a:p>
            <a:pPr>
              <a:spcBef>
                <a:spcPct val="0"/>
              </a:spcBef>
              <a:buFontTx/>
              <a:buNone/>
            </a:pPr>
            <a:r>
              <a:rPr lang="en-US" altLang="en-US" sz="2000" dirty="0">
                <a:latin typeface="+mn-lt"/>
              </a:rPr>
              <a:t>"</a:t>
            </a:r>
            <a:r>
              <a:rPr lang="en-US" altLang="en-US" sz="2000" dirty="0">
                <a:solidFill>
                  <a:srgbClr val="96BB4C"/>
                </a:solidFill>
                <a:latin typeface="+mn-lt"/>
              </a:rPr>
              <a:t>None is righteous</a:t>
            </a:r>
            <a:r>
              <a:rPr lang="en-US" altLang="en-US" sz="2000" dirty="0">
                <a:latin typeface="+mn-lt"/>
              </a:rPr>
              <a:t>, no, not one; no one understands; no one seeks for God. All have turned aside; together they have become worthless; no one does good, not even one." - Rom. 3:10-12 </a:t>
            </a:r>
          </a:p>
        </p:txBody>
      </p:sp>
      <p:pic>
        <p:nvPicPr>
          <p:cNvPr id="29700"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410200" y="1776413"/>
            <a:ext cx="3405188"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altLang="en-US" dirty="0"/>
              <a:t>The Bible on Rescue</a:t>
            </a:r>
          </a:p>
        </p:txBody>
      </p:sp>
      <p:sp>
        <p:nvSpPr>
          <p:cNvPr id="37891" name="Rectangle 4"/>
          <p:cNvSpPr>
            <a:spLocks noChangeArrowheads="1"/>
          </p:cNvSpPr>
          <p:nvPr/>
        </p:nvSpPr>
        <p:spPr bwMode="auto">
          <a:xfrm>
            <a:off x="457200" y="1752600"/>
            <a:ext cx="4572000"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000" dirty="0">
                <a:latin typeface="+mn-lt"/>
              </a:rPr>
              <a:t>"God shows his love for us in that </a:t>
            </a:r>
            <a:r>
              <a:rPr lang="en-US" altLang="en-US" sz="2000" dirty="0">
                <a:solidFill>
                  <a:srgbClr val="96BB4C"/>
                </a:solidFill>
                <a:latin typeface="+mn-lt"/>
              </a:rPr>
              <a:t>while we were still sinners, Christ died for us</a:t>
            </a:r>
            <a:r>
              <a:rPr lang="en-US" altLang="en-US" sz="2000" dirty="0">
                <a:solidFill>
                  <a:srgbClr val="1D4AA5"/>
                </a:solidFill>
                <a:latin typeface="+mn-lt"/>
              </a:rPr>
              <a:t>.</a:t>
            </a:r>
            <a:r>
              <a:rPr lang="en-US" altLang="en-US" sz="2000" dirty="0">
                <a:latin typeface="+mn-lt"/>
              </a:rPr>
              <a:t>" - Rom. 5:8</a:t>
            </a:r>
          </a:p>
          <a:p>
            <a:pPr>
              <a:spcBef>
                <a:spcPct val="0"/>
              </a:spcBef>
              <a:buFontTx/>
              <a:buNone/>
            </a:pPr>
            <a:br>
              <a:rPr lang="en-US" altLang="en-US" sz="2000" dirty="0">
                <a:latin typeface="+mn-lt"/>
              </a:rPr>
            </a:br>
            <a:r>
              <a:rPr lang="en-US" altLang="en-US" sz="2000" dirty="0">
                <a:latin typeface="+mn-lt"/>
              </a:rPr>
              <a:t>"But God, being rich in mercy, because of the great love with which he loved us, </a:t>
            </a:r>
            <a:r>
              <a:rPr lang="en-US" altLang="en-US" sz="2000" dirty="0">
                <a:solidFill>
                  <a:srgbClr val="96BB4C"/>
                </a:solidFill>
                <a:latin typeface="+mn-lt"/>
              </a:rPr>
              <a:t>even when we were dead in our trespasses, made us alive together with Christ</a:t>
            </a:r>
            <a:r>
              <a:rPr lang="en-US" altLang="en-US" sz="2000" dirty="0">
                <a:solidFill>
                  <a:srgbClr val="1D4AA5"/>
                </a:solidFill>
                <a:latin typeface="+mn-lt"/>
              </a:rPr>
              <a:t>—</a:t>
            </a:r>
            <a:r>
              <a:rPr lang="en-US" altLang="en-US" sz="2000" dirty="0">
                <a:latin typeface="+mn-lt"/>
              </a:rPr>
              <a:t>by grace you have been saved” -  Eph. 2:4-5</a:t>
            </a:r>
          </a:p>
          <a:p>
            <a:pPr>
              <a:spcBef>
                <a:spcPct val="0"/>
              </a:spcBef>
              <a:buFontTx/>
              <a:buNone/>
            </a:pPr>
            <a:endParaRPr lang="en-US" altLang="en-US" sz="2000" dirty="0">
              <a:latin typeface="+mn-lt"/>
            </a:endParaRPr>
          </a:p>
          <a:p>
            <a:pPr>
              <a:spcBef>
                <a:spcPct val="0"/>
              </a:spcBef>
              <a:buFontTx/>
              <a:buNone/>
            </a:pPr>
            <a:r>
              <a:rPr lang="en-US" altLang="en-US" sz="2000" dirty="0">
                <a:latin typeface="+mn-lt"/>
              </a:rPr>
              <a:t>"</a:t>
            </a:r>
            <a:r>
              <a:rPr lang="en-US" altLang="en-US" sz="2000" dirty="0">
                <a:solidFill>
                  <a:srgbClr val="96BB4C"/>
                </a:solidFill>
                <a:latin typeface="+mn-lt"/>
              </a:rPr>
              <a:t>For the Son of Man came to seek and to save the lost.</a:t>
            </a:r>
            <a:r>
              <a:rPr lang="en-US" altLang="en-US" sz="2000" dirty="0">
                <a:latin typeface="+mn-lt"/>
              </a:rPr>
              <a:t>”- Luke 19:10</a:t>
            </a:r>
          </a:p>
        </p:txBody>
      </p:sp>
      <p:pic>
        <p:nvPicPr>
          <p:cNvPr id="37892" name="Picture 1"/>
          <p:cNvPicPr>
            <a:picLocks noChangeAspect="1"/>
          </p:cNvPicPr>
          <p:nvPr/>
        </p:nvPicPr>
        <p:blipFill>
          <a:blip r:embed="rId2">
            <a:extLst>
              <a:ext uri="{28A0092B-C50C-407E-A947-70E740481C1C}">
                <a14:useLocalDpi xmlns:a14="http://schemas.microsoft.com/office/drawing/2010/main" val="0"/>
              </a:ext>
            </a:extLst>
          </a:blip>
          <a:srcRect l="25732" r="27159"/>
          <a:stretch>
            <a:fillRect/>
          </a:stretch>
        </p:blipFill>
        <p:spPr bwMode="auto">
          <a:xfrm>
            <a:off x="6096000" y="1955800"/>
            <a:ext cx="2514600" cy="399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9F97F-9685-B2F9-B7DA-AB327FFD988B}"/>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5576133A-8C1E-FEFB-827E-C7E077C10644}"/>
              </a:ext>
            </a:extLst>
          </p:cNvPr>
          <p:cNvSpPr>
            <a:spLocks noGrp="1"/>
          </p:cNvSpPr>
          <p:nvPr>
            <p:ph idx="1"/>
          </p:nvPr>
        </p:nvSpPr>
        <p:spPr/>
        <p:txBody>
          <a:bodyPr/>
          <a:lstStyle/>
          <a:p>
            <a:r>
              <a:rPr lang="en-US" dirty="0"/>
              <a:t>Introduction</a:t>
            </a:r>
          </a:p>
          <a:p>
            <a:r>
              <a:rPr lang="en-US" dirty="0"/>
              <a:t>Trilemma</a:t>
            </a:r>
          </a:p>
          <a:p>
            <a:r>
              <a:rPr lang="en-US" dirty="0"/>
              <a:t>Moral Argument</a:t>
            </a:r>
          </a:p>
          <a:p>
            <a:r>
              <a:rPr lang="en-US" dirty="0"/>
              <a:t>Argument from the Gospel</a:t>
            </a:r>
          </a:p>
          <a:p>
            <a:r>
              <a:rPr lang="en-US" dirty="0"/>
              <a:t>Conclusion</a:t>
            </a:r>
          </a:p>
        </p:txBody>
      </p:sp>
      <p:sp>
        <p:nvSpPr>
          <p:cNvPr id="4" name="Rectangle 3">
            <a:extLst>
              <a:ext uri="{FF2B5EF4-FFF2-40B4-BE49-F238E27FC236}">
                <a16:creationId xmlns:a16="http://schemas.microsoft.com/office/drawing/2014/main" id="{D978031A-7738-C623-6589-209936CFC2EA}"/>
              </a:ext>
            </a:extLst>
          </p:cNvPr>
          <p:cNvSpPr/>
          <p:nvPr/>
        </p:nvSpPr>
        <p:spPr>
          <a:xfrm>
            <a:off x="390525" y="3906523"/>
            <a:ext cx="8686799" cy="398223"/>
          </a:xfrm>
          <a:prstGeom prst="rect">
            <a:avLst/>
          </a:prstGeom>
          <a:noFill/>
          <a:ln w="28575">
            <a:solidFill>
              <a:srgbClr val="6188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430491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95219-18E9-DD6F-2861-8ACDAD37DFA4}"/>
              </a:ext>
            </a:extLst>
          </p:cNvPr>
          <p:cNvSpPr>
            <a:spLocks noGrp="1"/>
          </p:cNvSpPr>
          <p:nvPr>
            <p:ph type="title"/>
          </p:nvPr>
        </p:nvSpPr>
        <p:spPr/>
        <p:txBody>
          <a:bodyPr/>
          <a:lstStyle/>
          <a:p>
            <a:r>
              <a:rPr lang="en-US" dirty="0"/>
              <a:t>Why Believe?</a:t>
            </a:r>
          </a:p>
        </p:txBody>
      </p:sp>
      <p:pic>
        <p:nvPicPr>
          <p:cNvPr id="1026" name="Picture 2" descr="Neil Shenvi – Apologetics – Christian apologetics from a homeschooling  theoretical chemist">
            <a:extLst>
              <a:ext uri="{FF2B5EF4-FFF2-40B4-BE49-F238E27FC236}">
                <a16:creationId xmlns:a16="http://schemas.microsoft.com/office/drawing/2014/main" id="{4E964C01-0525-6DF4-E5C6-57ED1EA3C6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1981938"/>
            <a:ext cx="4698507" cy="469850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Why Believe?: A Reasoned Approach to Christianity: Shenvi, Neil:  9781433579387: Amazon.com: Books">
            <a:extLst>
              <a:ext uri="{FF2B5EF4-FFF2-40B4-BE49-F238E27FC236}">
                <a16:creationId xmlns:a16="http://schemas.microsoft.com/office/drawing/2014/main" id="{CFDB157A-6EFA-5992-810F-E2C35DAADEA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6807"/>
          <a:stretch/>
        </p:blipFill>
        <p:spPr bwMode="auto">
          <a:xfrm>
            <a:off x="5740581" y="1981938"/>
            <a:ext cx="2462383" cy="204852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Why Believe?: A Reasoned Approach to Christianity: Shenvi, Neil:  9781433579387: Amazon.com: Books">
            <a:extLst>
              <a:ext uri="{FF2B5EF4-FFF2-40B4-BE49-F238E27FC236}">
                <a16:creationId xmlns:a16="http://schemas.microsoft.com/office/drawing/2014/main" id="{F1314114-0334-E33C-82E6-920BB493778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245" b="6639"/>
          <a:stretch/>
        </p:blipFill>
        <p:spPr bwMode="auto">
          <a:xfrm>
            <a:off x="5740581" y="4412202"/>
            <a:ext cx="2462383" cy="22682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02876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58E3B9B-EEFD-B50B-B84B-9C50B73D1595}"/>
              </a:ext>
            </a:extLst>
          </p:cNvPr>
          <p:cNvPicPr>
            <a:picLocks noChangeAspect="1"/>
          </p:cNvPicPr>
          <p:nvPr/>
        </p:nvPicPr>
        <p:blipFill rotWithShape="1">
          <a:blip r:embed="rId2"/>
          <a:srcRect l="14685" t="19534" r="24656" b="10017"/>
          <a:stretch/>
        </p:blipFill>
        <p:spPr>
          <a:xfrm>
            <a:off x="252603" y="380359"/>
            <a:ext cx="2765804" cy="4795608"/>
          </a:xfrm>
          <a:prstGeom prst="rect">
            <a:avLst/>
          </a:prstGeom>
        </p:spPr>
      </p:pic>
      <p:pic>
        <p:nvPicPr>
          <p:cNvPr id="7" name="Picture 6">
            <a:extLst>
              <a:ext uri="{FF2B5EF4-FFF2-40B4-BE49-F238E27FC236}">
                <a16:creationId xmlns:a16="http://schemas.microsoft.com/office/drawing/2014/main" id="{9F23EA9B-B209-7060-7B33-E8B551C90AE1}"/>
              </a:ext>
            </a:extLst>
          </p:cNvPr>
          <p:cNvPicPr>
            <a:picLocks noChangeAspect="1"/>
          </p:cNvPicPr>
          <p:nvPr/>
        </p:nvPicPr>
        <p:blipFill rotWithShape="1">
          <a:blip r:embed="rId3"/>
          <a:srcRect l="16312" t="10267" r="18321" b="13599"/>
          <a:stretch/>
        </p:blipFill>
        <p:spPr>
          <a:xfrm>
            <a:off x="3018407" y="1298645"/>
            <a:ext cx="2874266" cy="5004786"/>
          </a:xfrm>
          <a:prstGeom prst="rect">
            <a:avLst/>
          </a:prstGeom>
        </p:spPr>
      </p:pic>
      <p:pic>
        <p:nvPicPr>
          <p:cNvPr id="9" name="Picture 8">
            <a:extLst>
              <a:ext uri="{FF2B5EF4-FFF2-40B4-BE49-F238E27FC236}">
                <a16:creationId xmlns:a16="http://schemas.microsoft.com/office/drawing/2014/main" id="{5C26660C-240C-0976-BA9E-3ADCA1B274F5}"/>
              </a:ext>
            </a:extLst>
          </p:cNvPr>
          <p:cNvPicPr>
            <a:picLocks noChangeAspect="1"/>
          </p:cNvPicPr>
          <p:nvPr/>
        </p:nvPicPr>
        <p:blipFill rotWithShape="1">
          <a:blip r:embed="rId4"/>
          <a:srcRect l="13904" t="10738" r="26344" b="43299"/>
          <a:stretch/>
        </p:blipFill>
        <p:spPr>
          <a:xfrm>
            <a:off x="6039872" y="1298645"/>
            <a:ext cx="2618605" cy="3021465"/>
          </a:xfrm>
          <a:prstGeom prst="rect">
            <a:avLst/>
          </a:prstGeom>
        </p:spPr>
      </p:pic>
      <p:sp>
        <p:nvSpPr>
          <p:cNvPr id="12" name="Rectangle 11">
            <a:extLst>
              <a:ext uri="{FF2B5EF4-FFF2-40B4-BE49-F238E27FC236}">
                <a16:creationId xmlns:a16="http://schemas.microsoft.com/office/drawing/2014/main" id="{CAA7403E-2F87-A124-F1BF-E5900DC2E553}"/>
              </a:ext>
            </a:extLst>
          </p:cNvPr>
          <p:cNvSpPr/>
          <p:nvPr/>
        </p:nvSpPr>
        <p:spPr>
          <a:xfrm>
            <a:off x="252603" y="2716567"/>
            <a:ext cx="2357432" cy="78123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0BE459F7-9A80-9FA1-AF57-E801396F4281}"/>
              </a:ext>
            </a:extLst>
          </p:cNvPr>
          <p:cNvSpPr/>
          <p:nvPr/>
        </p:nvSpPr>
        <p:spPr>
          <a:xfrm>
            <a:off x="2952893" y="2601157"/>
            <a:ext cx="2939779" cy="37286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1CDE36D-5D57-CBF0-30CD-EEE139E31460}"/>
              </a:ext>
            </a:extLst>
          </p:cNvPr>
          <p:cNvSpPr/>
          <p:nvPr/>
        </p:nvSpPr>
        <p:spPr>
          <a:xfrm>
            <a:off x="2952892" y="4276530"/>
            <a:ext cx="2939779" cy="37286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43098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Acknowledgements</a:t>
            </a:r>
          </a:p>
        </p:txBody>
      </p:sp>
      <p:sp>
        <p:nvSpPr>
          <p:cNvPr id="7" name="TextBox 6"/>
          <p:cNvSpPr txBox="1"/>
          <p:nvPr/>
        </p:nvSpPr>
        <p:spPr>
          <a:xfrm>
            <a:off x="628650" y="1690689"/>
            <a:ext cx="2591287" cy="461665"/>
          </a:xfrm>
          <a:prstGeom prst="rect">
            <a:avLst/>
          </a:prstGeom>
          <a:noFill/>
        </p:spPr>
        <p:txBody>
          <a:bodyPr wrap="none" rtlCol="0">
            <a:spAutoFit/>
          </a:bodyPr>
          <a:lstStyle/>
          <a:p>
            <a:r>
              <a:rPr lang="en-US" sz="2400" dirty="0"/>
              <a:t>Dr. Christina </a:t>
            </a:r>
            <a:r>
              <a:rPr lang="en-US" sz="2400" dirty="0" err="1"/>
              <a:t>Shenvi</a:t>
            </a:r>
            <a:endParaRPr lang="en-US" sz="2400" dirty="0"/>
          </a:p>
        </p:txBody>
      </p:sp>
      <p:sp>
        <p:nvSpPr>
          <p:cNvPr id="3" name="TextBox 2"/>
          <p:cNvSpPr txBox="1"/>
          <p:nvPr/>
        </p:nvSpPr>
        <p:spPr>
          <a:xfrm>
            <a:off x="628650" y="5001209"/>
            <a:ext cx="8515350" cy="1200329"/>
          </a:xfrm>
          <a:prstGeom prst="rect">
            <a:avLst/>
          </a:prstGeom>
          <a:noFill/>
        </p:spPr>
        <p:txBody>
          <a:bodyPr wrap="square" rtlCol="0">
            <a:spAutoFit/>
          </a:bodyPr>
          <a:lstStyle/>
          <a:p>
            <a:pPr marL="285750" indent="-285750">
              <a:buFont typeface="Arial" panose="020B0604020202020204" pitchFamily="34" charset="0"/>
              <a:buChar char="•"/>
            </a:pPr>
            <a:r>
              <a:rPr lang="en-US" dirty="0"/>
              <a:t>shenviapologetics.com/</a:t>
            </a:r>
          </a:p>
          <a:p>
            <a:pPr marL="285750" indent="-285750">
              <a:buFont typeface="Arial" panose="020B0604020202020204" pitchFamily="34" charset="0"/>
              <a:buChar char="•"/>
            </a:pPr>
            <a:r>
              <a:rPr lang="en-US" dirty="0"/>
              <a:t>shenviapologetics.com/slides/</a:t>
            </a:r>
          </a:p>
          <a:p>
            <a:pPr marL="285750" indent="-285750">
              <a:buFont typeface="Arial" panose="020B0604020202020204" pitchFamily="34" charset="0"/>
              <a:buChar char="•"/>
            </a:pPr>
            <a:r>
              <a:rPr lang="en-US" dirty="0"/>
              <a:t>shenviapologetics.com/why-believe-a-reasoned-approach-to-</a:t>
            </a:r>
            <a:r>
              <a:rPr lang="en-US" dirty="0" err="1"/>
              <a:t>christianity</a:t>
            </a:r>
            <a:r>
              <a:rPr lang="en-US" dirty="0"/>
              <a:t>/</a:t>
            </a:r>
          </a:p>
          <a:p>
            <a:pPr marL="285750" indent="-285750">
              <a:buFont typeface="Arial" panose="020B0604020202020204" pitchFamily="34" charset="0"/>
              <a:buChar char="•"/>
            </a:pPr>
            <a:r>
              <a:rPr lang="en-US" dirty="0"/>
              <a:t>Twitter @NeilShenvi</a:t>
            </a:r>
          </a:p>
        </p:txBody>
      </p:sp>
      <p:pic>
        <p:nvPicPr>
          <p:cNvPr id="2052" name="Picture 4" descr="No photo description available.">
            <a:extLst>
              <a:ext uri="{FF2B5EF4-FFF2-40B4-BE49-F238E27FC236}">
                <a16:creationId xmlns:a16="http://schemas.microsoft.com/office/drawing/2014/main" id="{CE59111E-7768-3BFC-7DCB-8388553F030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8640" t="15534" r="23399" b="52880"/>
          <a:stretch/>
        </p:blipFill>
        <p:spPr bwMode="auto">
          <a:xfrm>
            <a:off x="749695" y="2152354"/>
            <a:ext cx="2727143" cy="26940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145217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3102</TotalTime>
  <Words>1982</Words>
  <Application>Microsoft Office PowerPoint</Application>
  <PresentationFormat>On-screen Show (4:3)</PresentationFormat>
  <Paragraphs>130</Paragraphs>
  <Slides>31</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31</vt:i4>
      </vt:variant>
    </vt:vector>
  </HeadingPairs>
  <TitlesOfParts>
    <vt:vector size="39" baseType="lpstr">
      <vt:lpstr>AGaramondPro-Italic</vt:lpstr>
      <vt:lpstr>AGaramondPro-Regular</vt:lpstr>
      <vt:lpstr>Arial</vt:lpstr>
      <vt:lpstr>Bell MT</vt:lpstr>
      <vt:lpstr>Calibri</vt:lpstr>
      <vt:lpstr>Calibri Light</vt:lpstr>
      <vt:lpstr>system-ui</vt:lpstr>
      <vt:lpstr>Office Theme</vt:lpstr>
      <vt:lpstr>PowerPoint Presentation</vt:lpstr>
      <vt:lpstr>Personal Info</vt:lpstr>
      <vt:lpstr>Personal Info</vt:lpstr>
      <vt:lpstr>Outline</vt:lpstr>
      <vt:lpstr>Liar, Lunatic, or Lord</vt:lpstr>
      <vt:lpstr>Liar, Lunatic, or Lord or Legend</vt:lpstr>
      <vt:lpstr>Liar, Lunatic, or Lord or Legend</vt:lpstr>
      <vt:lpstr>Manuscript evidence</vt:lpstr>
      <vt:lpstr>Geographic evidence</vt:lpstr>
      <vt:lpstr>Contextual evidence</vt:lpstr>
      <vt:lpstr>Onomastic evidence</vt:lpstr>
      <vt:lpstr>Jesus’s claims</vt:lpstr>
      <vt:lpstr>Liar, Lunatic, or Lord</vt:lpstr>
      <vt:lpstr>Outline</vt:lpstr>
      <vt:lpstr>Deductive Form</vt:lpstr>
      <vt:lpstr>Is Premise 1 True?</vt:lpstr>
      <vt:lpstr>Is Premise 2 True?</vt:lpstr>
      <vt:lpstr>The amorality pill</vt:lpstr>
      <vt:lpstr>Deductive Form</vt:lpstr>
      <vt:lpstr>Argument from truth-seeking</vt:lpstr>
      <vt:lpstr>Outline</vt:lpstr>
      <vt:lpstr>The Argument From the Gospel</vt:lpstr>
      <vt:lpstr>Basketball Analogy</vt:lpstr>
      <vt:lpstr>The Uniqueness of Christianity</vt:lpstr>
      <vt:lpstr>The Uniqueness of Christianity</vt:lpstr>
      <vt:lpstr>The Bible on Sin</vt:lpstr>
      <vt:lpstr>The Bible on Rescue</vt:lpstr>
      <vt:lpstr>Outline</vt:lpstr>
      <vt:lpstr>Why Believe?</vt:lpstr>
      <vt:lpstr>PowerPoint Presentation</vt:lpstr>
      <vt:lpstr>Acknowledgements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Neil</dc:creator>
  <cp:lastModifiedBy>Neil Shenvi</cp:lastModifiedBy>
  <cp:revision>27</cp:revision>
  <dcterms:created xsi:type="dcterms:W3CDTF">2022-10-19T20:48:24Z</dcterms:created>
  <dcterms:modified xsi:type="dcterms:W3CDTF">2026-06-18T17:22:42Z</dcterms:modified>
</cp:coreProperties>
</file>