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1"/>
  </p:notesMasterIdLst>
  <p:handoutMasterIdLst>
    <p:handoutMasterId r:id="rId72"/>
  </p:handoutMasterIdLst>
  <p:sldIdLst>
    <p:sldId id="256" r:id="rId2"/>
    <p:sldId id="615" r:id="rId3"/>
    <p:sldId id="616" r:id="rId4"/>
    <p:sldId id="617" r:id="rId5"/>
    <p:sldId id="618" r:id="rId6"/>
    <p:sldId id="875" r:id="rId7"/>
    <p:sldId id="647" r:id="rId8"/>
    <p:sldId id="593" r:id="rId9"/>
    <p:sldId id="595" r:id="rId10"/>
    <p:sldId id="847" r:id="rId11"/>
    <p:sldId id="849" r:id="rId12"/>
    <p:sldId id="848" r:id="rId13"/>
    <p:sldId id="850" r:id="rId14"/>
    <p:sldId id="874" r:id="rId15"/>
    <p:sldId id="747" r:id="rId16"/>
    <p:sldId id="297" r:id="rId17"/>
    <p:sldId id="715" r:id="rId18"/>
    <p:sldId id="809" r:id="rId19"/>
    <p:sldId id="669" r:id="rId20"/>
    <p:sldId id="511" r:id="rId21"/>
    <p:sldId id="814" r:id="rId22"/>
    <p:sldId id="741" r:id="rId23"/>
    <p:sldId id="742" r:id="rId24"/>
    <p:sldId id="813" r:id="rId25"/>
    <p:sldId id="743" r:id="rId26"/>
    <p:sldId id="510" r:id="rId27"/>
    <p:sldId id="744" r:id="rId28"/>
    <p:sldId id="745" r:id="rId29"/>
    <p:sldId id="520" r:id="rId30"/>
    <p:sldId id="746" r:id="rId31"/>
    <p:sldId id="751" r:id="rId32"/>
    <p:sldId id="398" r:id="rId33"/>
    <p:sldId id="401" r:id="rId34"/>
    <p:sldId id="524" r:id="rId35"/>
    <p:sldId id="750" r:id="rId36"/>
    <p:sldId id="528" r:id="rId37"/>
    <p:sldId id="529" r:id="rId38"/>
    <p:sldId id="749" r:id="rId39"/>
    <p:sldId id="535" r:id="rId40"/>
    <p:sldId id="537" r:id="rId41"/>
    <p:sldId id="752" r:id="rId42"/>
    <p:sldId id="505" r:id="rId43"/>
    <p:sldId id="816" r:id="rId44"/>
    <p:sldId id="753" r:id="rId45"/>
    <p:sldId id="460" r:id="rId46"/>
    <p:sldId id="457" r:id="rId47"/>
    <p:sldId id="471" r:id="rId48"/>
    <p:sldId id="754" r:id="rId49"/>
    <p:sldId id="357" r:id="rId50"/>
    <p:sldId id="811" r:id="rId51"/>
    <p:sldId id="363" r:id="rId52"/>
    <p:sldId id="661" r:id="rId53"/>
    <p:sldId id="619" r:id="rId54"/>
    <p:sldId id="755" r:id="rId55"/>
    <p:sldId id="282" r:id="rId56"/>
    <p:sldId id="493" r:id="rId57"/>
    <p:sldId id="494" r:id="rId58"/>
    <p:sldId id="756" r:id="rId59"/>
    <p:sldId id="361" r:id="rId60"/>
    <p:sldId id="495" r:id="rId61"/>
    <p:sldId id="757" r:id="rId62"/>
    <p:sldId id="291" r:id="rId63"/>
    <p:sldId id="758" r:id="rId64"/>
    <p:sldId id="815" r:id="rId65"/>
    <p:sldId id="810" r:id="rId66"/>
    <p:sldId id="818" r:id="rId67"/>
    <p:sldId id="718" r:id="rId68"/>
    <p:sldId id="865" r:id="rId69"/>
    <p:sldId id="492"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nvi, Christina L" initials="SCL" lastIdx="1" clrIdx="0">
    <p:extLst>
      <p:ext uri="{19B8F6BF-5375-455C-9EA6-DF929625EA0E}">
        <p15:presenceInfo xmlns:p15="http://schemas.microsoft.com/office/powerpoint/2012/main" userId="Shenvi, Christina 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2355"/>
    <a:srgbClr val="DDB43B"/>
    <a:srgbClr val="343047"/>
    <a:srgbClr val="E3CF75"/>
    <a:srgbClr val="201B33"/>
    <a:srgbClr val="00418F"/>
    <a:srgbClr val="FFFFFF"/>
    <a:srgbClr val="1E4AA4"/>
    <a:srgbClr val="5B9BD5"/>
    <a:srgbClr val="00D1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5278" autoAdjust="0"/>
  </p:normalViewPr>
  <p:slideViewPr>
    <p:cSldViewPr snapToGrid="0">
      <p:cViewPr varScale="1">
        <p:scale>
          <a:sx n="104" d="100"/>
          <a:sy n="104" d="100"/>
        </p:scale>
        <p:origin x="1806" y="318"/>
      </p:cViewPr>
      <p:guideLst>
        <p:guide orient="horz" pos="2160"/>
        <p:guide pos="2880"/>
      </p:guideLst>
    </p:cSldViewPr>
  </p:slideViewPr>
  <p:outlineViewPr>
    <p:cViewPr>
      <p:scale>
        <a:sx n="33" d="100"/>
        <a:sy n="33" d="100"/>
      </p:scale>
      <p:origin x="0" y="-49554"/>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4DC3D6-5533-451F-9A74-C3EEB7F705E2}" type="slidenum">
              <a:rPr lang="en-US" smtClean="0"/>
              <a:pPr/>
              <a:t>‹#›</a:t>
            </a:fld>
            <a:endParaRPr lang="en-US"/>
          </a:p>
        </p:txBody>
      </p:sp>
    </p:spTree>
    <p:extLst>
      <p:ext uri="{BB962C8B-B14F-4D97-AF65-F5344CB8AC3E}">
        <p14:creationId xmlns:p14="http://schemas.microsoft.com/office/powerpoint/2010/main" val="1174000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E3547F-E619-45A8-8049-248076404A9D}" type="datetimeFigureOut">
              <a:rPr lang="en-US" smtClean="0"/>
              <a:pPr/>
              <a:t>2/24/2026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BE6CBB-A455-47E8-847C-2F89DFCBF057}" type="slidenum">
              <a:rPr lang="en-US" smtClean="0"/>
              <a:pPr/>
              <a:t>‹#›</a:t>
            </a:fld>
            <a:endParaRPr lang="en-US"/>
          </a:p>
        </p:txBody>
      </p:sp>
    </p:spTree>
    <p:extLst>
      <p:ext uri="{BB962C8B-B14F-4D97-AF65-F5344CB8AC3E}">
        <p14:creationId xmlns:p14="http://schemas.microsoft.com/office/powerpoint/2010/main" val="2798124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a:t>
            </a:fld>
            <a:endParaRPr lang="en-US"/>
          </a:p>
        </p:txBody>
      </p:sp>
    </p:spTree>
    <p:extLst>
      <p:ext uri="{BB962C8B-B14F-4D97-AF65-F5344CB8AC3E}">
        <p14:creationId xmlns:p14="http://schemas.microsoft.com/office/powerpoint/2010/main" val="793267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BE4FA-B5E5-0DA3-51FA-F28575120D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98A19C-EBAB-C99F-3681-C66EBB8066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A66724-F073-4711-40B0-BE0CA8290379}"/>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70E5E9D1-2700-56AE-4E1E-D1BE1B8370F7}"/>
              </a:ext>
            </a:extLst>
          </p:cNvPr>
          <p:cNvSpPr>
            <a:spLocks noGrp="1"/>
          </p:cNvSpPr>
          <p:nvPr>
            <p:ph type="sldNum" sz="quarter" idx="10"/>
          </p:nvPr>
        </p:nvSpPr>
        <p:spPr/>
        <p:txBody>
          <a:bodyPr/>
          <a:lstStyle/>
          <a:p>
            <a:fld id="{59BE6CBB-A455-47E8-847C-2F89DFCBF057}" type="slidenum">
              <a:rPr lang="en-US" smtClean="0"/>
              <a:pPr/>
              <a:t>6</a:t>
            </a:fld>
            <a:endParaRPr lang="en-US"/>
          </a:p>
        </p:txBody>
      </p:sp>
    </p:spTree>
    <p:extLst>
      <p:ext uri="{BB962C8B-B14F-4D97-AF65-F5344CB8AC3E}">
        <p14:creationId xmlns:p14="http://schemas.microsoft.com/office/powerpoint/2010/main" val="131862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15</a:t>
            </a:fld>
            <a:endParaRPr lang="en-US"/>
          </a:p>
        </p:txBody>
      </p:sp>
    </p:spTree>
    <p:extLst>
      <p:ext uri="{BB962C8B-B14F-4D97-AF65-F5344CB8AC3E}">
        <p14:creationId xmlns:p14="http://schemas.microsoft.com/office/powerpoint/2010/main" val="372311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17</a:t>
            </a:fld>
            <a:endParaRPr lang="en-US"/>
          </a:p>
        </p:txBody>
      </p:sp>
    </p:spTree>
    <p:extLst>
      <p:ext uri="{BB962C8B-B14F-4D97-AF65-F5344CB8AC3E}">
        <p14:creationId xmlns:p14="http://schemas.microsoft.com/office/powerpoint/2010/main" val="3054214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18</a:t>
            </a:fld>
            <a:endParaRPr lang="en-US"/>
          </a:p>
        </p:txBody>
      </p:sp>
    </p:spTree>
    <p:extLst>
      <p:ext uri="{BB962C8B-B14F-4D97-AF65-F5344CB8AC3E}">
        <p14:creationId xmlns:p14="http://schemas.microsoft.com/office/powerpoint/2010/main" val="2196804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19</a:t>
            </a:fld>
            <a:endParaRPr lang="en-US"/>
          </a:p>
        </p:txBody>
      </p:sp>
    </p:spTree>
    <p:extLst>
      <p:ext uri="{BB962C8B-B14F-4D97-AF65-F5344CB8AC3E}">
        <p14:creationId xmlns:p14="http://schemas.microsoft.com/office/powerpoint/2010/main" val="31889693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22</a:t>
            </a:fld>
            <a:endParaRPr lang="en-US"/>
          </a:p>
        </p:txBody>
      </p:sp>
    </p:spTree>
    <p:extLst>
      <p:ext uri="{BB962C8B-B14F-4D97-AF65-F5344CB8AC3E}">
        <p14:creationId xmlns:p14="http://schemas.microsoft.com/office/powerpoint/2010/main" val="2199906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23</a:t>
            </a:fld>
            <a:endParaRPr lang="en-US"/>
          </a:p>
        </p:txBody>
      </p:sp>
    </p:spTree>
    <p:extLst>
      <p:ext uri="{BB962C8B-B14F-4D97-AF65-F5344CB8AC3E}">
        <p14:creationId xmlns:p14="http://schemas.microsoft.com/office/powerpoint/2010/main" val="38254816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24</a:t>
            </a:fld>
            <a:endParaRPr lang="en-US"/>
          </a:p>
        </p:txBody>
      </p:sp>
    </p:spTree>
    <p:extLst>
      <p:ext uri="{BB962C8B-B14F-4D97-AF65-F5344CB8AC3E}">
        <p14:creationId xmlns:p14="http://schemas.microsoft.com/office/powerpoint/2010/main" val="6931657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25</a:t>
            </a:fld>
            <a:endParaRPr lang="en-US"/>
          </a:p>
        </p:txBody>
      </p:sp>
    </p:spTree>
    <p:extLst>
      <p:ext uri="{BB962C8B-B14F-4D97-AF65-F5344CB8AC3E}">
        <p14:creationId xmlns:p14="http://schemas.microsoft.com/office/powerpoint/2010/main" val="5927490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28</a:t>
            </a:fld>
            <a:endParaRPr lang="en-US"/>
          </a:p>
        </p:txBody>
      </p:sp>
    </p:spTree>
    <p:extLst>
      <p:ext uri="{BB962C8B-B14F-4D97-AF65-F5344CB8AC3E}">
        <p14:creationId xmlns:p14="http://schemas.microsoft.com/office/powerpoint/2010/main" val="42222878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29</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31</a:t>
            </a:fld>
            <a:endParaRPr lang="en-US"/>
          </a:p>
        </p:txBody>
      </p:sp>
    </p:spTree>
    <p:extLst>
      <p:ext uri="{BB962C8B-B14F-4D97-AF65-F5344CB8AC3E}">
        <p14:creationId xmlns:p14="http://schemas.microsoft.com/office/powerpoint/2010/main" val="18366378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34</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35</a:t>
            </a:fld>
            <a:endParaRPr lang="en-US"/>
          </a:p>
        </p:txBody>
      </p:sp>
    </p:spTree>
    <p:extLst>
      <p:ext uri="{BB962C8B-B14F-4D97-AF65-F5344CB8AC3E}">
        <p14:creationId xmlns:p14="http://schemas.microsoft.com/office/powerpoint/2010/main" val="25704312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38</a:t>
            </a:fld>
            <a:endParaRPr lang="en-US"/>
          </a:p>
        </p:txBody>
      </p:sp>
    </p:spTree>
    <p:extLst>
      <p:ext uri="{BB962C8B-B14F-4D97-AF65-F5344CB8AC3E}">
        <p14:creationId xmlns:p14="http://schemas.microsoft.com/office/powerpoint/2010/main" val="36695065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39</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40</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41</a:t>
            </a:fld>
            <a:endParaRPr lang="en-US"/>
          </a:p>
        </p:txBody>
      </p:sp>
    </p:spTree>
    <p:extLst>
      <p:ext uri="{BB962C8B-B14F-4D97-AF65-F5344CB8AC3E}">
        <p14:creationId xmlns:p14="http://schemas.microsoft.com/office/powerpoint/2010/main" val="6491225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42</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44</a:t>
            </a:fld>
            <a:endParaRPr lang="en-US"/>
          </a:p>
        </p:txBody>
      </p:sp>
    </p:spTree>
    <p:extLst>
      <p:ext uri="{BB962C8B-B14F-4D97-AF65-F5344CB8AC3E}">
        <p14:creationId xmlns:p14="http://schemas.microsoft.com/office/powerpoint/2010/main" val="25192952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45</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46</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47</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48</a:t>
            </a:fld>
            <a:endParaRPr lang="en-US"/>
          </a:p>
        </p:txBody>
      </p:sp>
    </p:spTree>
    <p:extLst>
      <p:ext uri="{BB962C8B-B14F-4D97-AF65-F5344CB8AC3E}">
        <p14:creationId xmlns:p14="http://schemas.microsoft.com/office/powerpoint/2010/main" val="24780722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49</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50</a:t>
            </a:fld>
            <a:endParaRPr lang="en-US"/>
          </a:p>
        </p:txBody>
      </p:sp>
    </p:spTree>
    <p:extLst>
      <p:ext uri="{BB962C8B-B14F-4D97-AF65-F5344CB8AC3E}">
        <p14:creationId xmlns:p14="http://schemas.microsoft.com/office/powerpoint/2010/main" val="4130049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51</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54</a:t>
            </a:fld>
            <a:endParaRPr lang="en-US"/>
          </a:p>
        </p:txBody>
      </p:sp>
    </p:spTree>
    <p:extLst>
      <p:ext uri="{BB962C8B-B14F-4D97-AF65-F5344CB8AC3E}">
        <p14:creationId xmlns:p14="http://schemas.microsoft.com/office/powerpoint/2010/main" val="15355338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55</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56</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57</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58</a:t>
            </a:fld>
            <a:endParaRPr lang="en-US"/>
          </a:p>
        </p:txBody>
      </p:sp>
    </p:spTree>
    <p:extLst>
      <p:ext uri="{BB962C8B-B14F-4D97-AF65-F5344CB8AC3E}">
        <p14:creationId xmlns:p14="http://schemas.microsoft.com/office/powerpoint/2010/main" val="21798926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59</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60</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61</a:t>
            </a:fld>
            <a:endParaRPr lang="en-US"/>
          </a:p>
        </p:txBody>
      </p:sp>
    </p:spTree>
    <p:extLst>
      <p:ext uri="{BB962C8B-B14F-4D97-AF65-F5344CB8AC3E}">
        <p14:creationId xmlns:p14="http://schemas.microsoft.com/office/powerpoint/2010/main" val="2911495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62</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63</a:t>
            </a:fld>
            <a:endParaRPr lang="en-US"/>
          </a:p>
        </p:txBody>
      </p:sp>
    </p:spTree>
    <p:extLst>
      <p:ext uri="{BB962C8B-B14F-4D97-AF65-F5344CB8AC3E}">
        <p14:creationId xmlns:p14="http://schemas.microsoft.com/office/powerpoint/2010/main" val="8244383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64</a:t>
            </a:fld>
            <a:endParaRPr lang="en-US"/>
          </a:p>
        </p:txBody>
      </p:sp>
    </p:spTree>
    <p:extLst>
      <p:ext uri="{BB962C8B-B14F-4D97-AF65-F5344CB8AC3E}">
        <p14:creationId xmlns:p14="http://schemas.microsoft.com/office/powerpoint/2010/main" val="19636547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A8892-E37B-0B54-B510-19005567D9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02D0C9-ACCA-0E2A-3705-C9D732D5B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960E06-81E0-0359-806F-0B0A0F456A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CECC1B-CEB3-260B-A540-F794E5EE3FF9}"/>
              </a:ext>
            </a:extLst>
          </p:cNvPr>
          <p:cNvSpPr>
            <a:spLocks noGrp="1"/>
          </p:cNvSpPr>
          <p:nvPr>
            <p:ph type="sldNum" sz="quarter" idx="5"/>
          </p:nvPr>
        </p:nvSpPr>
        <p:spPr/>
        <p:txBody>
          <a:bodyPr/>
          <a:lstStyle/>
          <a:p>
            <a:fld id="{EE134A4D-3E6C-437F-B51C-FB36380224A9}" type="slidenum">
              <a:rPr lang="en-US" smtClean="0"/>
              <a:t>66</a:t>
            </a:fld>
            <a:endParaRPr lang="en-US"/>
          </a:p>
        </p:txBody>
      </p:sp>
    </p:spTree>
    <p:extLst>
      <p:ext uri="{BB962C8B-B14F-4D97-AF65-F5344CB8AC3E}">
        <p14:creationId xmlns:p14="http://schemas.microsoft.com/office/powerpoint/2010/main" val="10988925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67</a:t>
            </a:fld>
            <a:endParaRPr lang="en-US"/>
          </a:p>
        </p:txBody>
      </p:sp>
    </p:spTree>
    <p:extLst>
      <p:ext uri="{BB962C8B-B14F-4D97-AF65-F5344CB8AC3E}">
        <p14:creationId xmlns:p14="http://schemas.microsoft.com/office/powerpoint/2010/main" val="1351971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CC262-33AE-AFF7-9FEF-07891DB627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76D37-B609-AB7C-1F8A-879AB159F5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B8347D-F613-32BF-4864-20508EB65FBE}"/>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384FE68A-DBE8-1C28-62C6-1B99A8C71710}"/>
              </a:ext>
            </a:extLst>
          </p:cNvPr>
          <p:cNvSpPr>
            <a:spLocks noGrp="1"/>
          </p:cNvSpPr>
          <p:nvPr>
            <p:ph type="sldNum" sz="quarter" idx="10"/>
          </p:nvPr>
        </p:nvSpPr>
        <p:spPr/>
        <p:txBody>
          <a:bodyPr/>
          <a:lstStyle/>
          <a:p>
            <a:fld id="{59BE6CBB-A455-47E8-847C-2F89DFCBF057}" type="slidenum">
              <a:rPr lang="en-US" smtClean="0"/>
              <a:pPr/>
              <a:t>68</a:t>
            </a:fld>
            <a:endParaRPr lang="en-US"/>
          </a:p>
        </p:txBody>
      </p:sp>
    </p:spTree>
    <p:extLst>
      <p:ext uri="{BB962C8B-B14F-4D97-AF65-F5344CB8AC3E}">
        <p14:creationId xmlns:p14="http://schemas.microsoft.com/office/powerpoint/2010/main" val="3610298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3112067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017448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2C9E98-F6FC-4F16-90AE-591836D627D3}" type="datetimeFigureOut">
              <a:rPr lang="en-US" smtClean="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376310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2C9E98-F6FC-4F16-90AE-591836D627D3}" type="datetimeFigureOut">
              <a:rPr lang="en-US" smtClean="0"/>
              <a:pPr/>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95497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2C9E98-F6FC-4F16-90AE-591836D627D3}" type="datetimeFigureOut">
              <a:rPr lang="en-US" smtClean="0"/>
              <a:pPr/>
              <a:t>2/24/2026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755524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2C9E98-F6FC-4F16-90AE-591836D627D3}" type="datetimeFigureOut">
              <a:rPr lang="en-US" smtClean="0"/>
              <a:pPr/>
              <a:t>2/24/2026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3750617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2C9E98-F6FC-4F16-90AE-591836D627D3}" type="datetimeFigureOut">
              <a:rPr lang="en-US" smtClean="0"/>
              <a:pPr/>
              <a:t>2/24/2026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607347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4181582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215795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732386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851217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2C9E98-F6FC-4F16-90AE-591836D627D3}" type="datetimeFigureOut">
              <a:rPr lang="en-US" smtClean="0"/>
              <a:pPr/>
              <a:t>2/24/2026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BC6DD-CC60-4414-BD0E-4B8B6D092F0E}" type="slidenum">
              <a:rPr lang="en-US" smtClean="0"/>
              <a:pPr/>
              <a:t>‹#›</a:t>
            </a:fld>
            <a:endParaRPr lang="en-US"/>
          </a:p>
        </p:txBody>
      </p:sp>
      <p:sp>
        <p:nvSpPr>
          <p:cNvPr id="7" name="Rectangle 2"/>
          <p:cNvSpPr>
            <a:spLocks noChangeArrowheads="1"/>
          </p:cNvSpPr>
          <p:nvPr userDrawn="1"/>
        </p:nvSpPr>
        <p:spPr bwMode="auto">
          <a:xfrm>
            <a:off x="0" y="0"/>
            <a:ext cx="9144000" cy="6858000"/>
          </a:xfrm>
          <a:prstGeom prst="rect">
            <a:avLst/>
          </a:prstGeom>
          <a:noFill/>
          <a:ln w="38100" algn="ctr">
            <a:solidFill>
              <a:srgbClr val="122355"/>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a:p>
        </p:txBody>
      </p:sp>
    </p:spTree>
    <p:extLst>
      <p:ext uri="{BB962C8B-B14F-4D97-AF65-F5344CB8AC3E}">
        <p14:creationId xmlns:p14="http://schemas.microsoft.com/office/powerpoint/2010/main" val="1869630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jpeg"/><Relationship Id="rId18" Type="http://schemas.openxmlformats.org/officeDocument/2006/relationships/image" Target="../media/image56.jpe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jpeg"/><Relationship Id="rId2" Type="http://schemas.openxmlformats.org/officeDocument/2006/relationships/notesSlide" Target="../notesSlides/notesSlide22.xml"/><Relationship Id="rId16"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3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3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4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6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66.xml.rels><?xml version="1.0" encoding="UTF-8" standalone="yes"?>
<Relationships xmlns="http://schemas.openxmlformats.org/package/2006/relationships"><Relationship Id="rId8" Type="http://schemas.openxmlformats.org/officeDocument/2006/relationships/image" Target="../media/image94.jpeg"/><Relationship Id="rId13" Type="http://schemas.openxmlformats.org/officeDocument/2006/relationships/image" Target="../media/image99.jpeg"/><Relationship Id="rId3" Type="http://schemas.openxmlformats.org/officeDocument/2006/relationships/image" Target="../media/image89.jpeg"/><Relationship Id="rId7" Type="http://schemas.openxmlformats.org/officeDocument/2006/relationships/image" Target="../media/image93.png"/><Relationship Id="rId12" Type="http://schemas.openxmlformats.org/officeDocument/2006/relationships/image" Target="../media/image98.jpe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92.jpeg"/><Relationship Id="rId11" Type="http://schemas.openxmlformats.org/officeDocument/2006/relationships/image" Target="../media/image97.jpeg"/><Relationship Id="rId5" Type="http://schemas.openxmlformats.org/officeDocument/2006/relationships/image" Target="../media/image91.jpeg"/><Relationship Id="rId10" Type="http://schemas.openxmlformats.org/officeDocument/2006/relationships/image" Target="../media/image96.jpeg"/><Relationship Id="rId4" Type="http://schemas.openxmlformats.org/officeDocument/2006/relationships/image" Target="../media/image90.jpeg"/><Relationship Id="rId9" Type="http://schemas.openxmlformats.org/officeDocument/2006/relationships/image" Target="../media/image95.jpeg"/><Relationship Id="rId14" Type="http://schemas.openxmlformats.org/officeDocument/2006/relationships/image" Target="../media/image100.jpeg"/></Relationships>
</file>

<file path=ppt/slides/_rels/slide6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0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9161" y="1897380"/>
            <a:ext cx="8182230" cy="1687814"/>
          </a:xfrm>
        </p:spPr>
        <p:txBody>
          <a:bodyPr anchor="b">
            <a:normAutofit/>
          </a:bodyPr>
          <a:lstStyle/>
          <a:p>
            <a:r>
              <a:rPr lang="en-US" sz="4400" dirty="0">
                <a:latin typeface="+mn-lt"/>
              </a:rPr>
              <a:t>Critical Theory and Christianity: Are They Compatible?</a:t>
            </a:r>
          </a:p>
        </p:txBody>
      </p:sp>
      <p:sp>
        <p:nvSpPr>
          <p:cNvPr id="7" name="Subtitle 6">
            <a:extLst>
              <a:ext uri="{FF2B5EF4-FFF2-40B4-BE49-F238E27FC236}">
                <a16:creationId xmlns:a16="http://schemas.microsoft.com/office/drawing/2014/main" id="{81A76FD6-92A8-4D17-9426-C65DF1A85391}"/>
              </a:ext>
            </a:extLst>
          </p:cNvPr>
          <p:cNvSpPr>
            <a:spLocks noGrp="1"/>
          </p:cNvSpPr>
          <p:nvPr>
            <p:ph type="subTitle" idx="1"/>
          </p:nvPr>
        </p:nvSpPr>
        <p:spPr>
          <a:xfrm>
            <a:off x="479160" y="4405966"/>
            <a:ext cx="8182233" cy="552659"/>
          </a:xfrm>
        </p:spPr>
        <p:txBody>
          <a:bodyPr anchor="t">
            <a:noAutofit/>
          </a:bodyPr>
          <a:lstStyle/>
          <a:p>
            <a:r>
              <a:rPr lang="en-US" sz="2800" dirty="0"/>
              <a:t>Dr. Neil Shenvi</a:t>
            </a:r>
          </a:p>
          <a:p>
            <a:r>
              <a:rPr lang="en-US" sz="2800" dirty="0"/>
              <a:t>Cary Christian School</a:t>
            </a:r>
          </a:p>
          <a:p>
            <a:r>
              <a:rPr lang="en-US" sz="2800" dirty="0"/>
              <a:t>Feb. 25, 2026</a:t>
            </a:r>
          </a:p>
        </p:txBody>
      </p:sp>
    </p:spTree>
    <p:extLst>
      <p:ext uri="{BB962C8B-B14F-4D97-AF65-F5344CB8AC3E}">
        <p14:creationId xmlns:p14="http://schemas.microsoft.com/office/powerpoint/2010/main" val="60055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6" name="Picture 5" descr="File:Donald Trump official portrait (cropped 2).jpg - Wikimedia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7360" y="1422400"/>
            <a:ext cx="3711024" cy="5059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908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2050" name="Picture 2" descr="Trump's briefings were meant to show him in charge -- now they ar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594621"/>
            <a:ext cx="8542496" cy="4796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9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4098" name="Picture 2" descr="Trump news, commentary and analysis - CN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442028"/>
            <a:ext cx="438150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resident Donald Trump Tweetstorm – The Saturday Edition – Deadl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6205" y="1442028"/>
            <a:ext cx="3485496" cy="23232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oronavirus: Trump valet tests positive for Covid-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45" y="4109895"/>
            <a:ext cx="4381500" cy="246217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Trump denies heart attack, praises his 'gorgeous chest' at Florida ..."/>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771" t="375" r="5451" b="-375"/>
          <a:stretch/>
        </p:blipFill>
        <p:spPr bwMode="auto">
          <a:xfrm>
            <a:off x="4996205" y="4109895"/>
            <a:ext cx="3492013" cy="2462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704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72" y="669926"/>
            <a:ext cx="9005455" cy="1325563"/>
          </a:xfrm>
        </p:spPr>
        <p:txBody>
          <a:bodyPr/>
          <a:lstStyle/>
          <a:p>
            <a:pPr algn="ctr"/>
            <a:r>
              <a:rPr lang="en-US" dirty="0"/>
              <a:t>This talk is not about Trump</a:t>
            </a:r>
          </a:p>
        </p:txBody>
      </p:sp>
      <p:sp>
        <p:nvSpPr>
          <p:cNvPr id="14" name="Title 1">
            <a:extLst>
              <a:ext uri="{FF2B5EF4-FFF2-40B4-BE49-F238E27FC236}">
                <a16:creationId xmlns:a16="http://schemas.microsoft.com/office/drawing/2014/main" id="{24D4110E-260F-43A2-BF7A-AF9A492A3C1F}"/>
              </a:ext>
            </a:extLst>
          </p:cNvPr>
          <p:cNvSpPr txBox="1">
            <a:spLocks/>
          </p:cNvSpPr>
          <p:nvPr/>
        </p:nvSpPr>
        <p:spPr>
          <a:xfrm>
            <a:off x="69272" y="156453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5" name="Title 1">
            <a:extLst>
              <a:ext uri="{FF2B5EF4-FFF2-40B4-BE49-F238E27FC236}">
                <a16:creationId xmlns:a16="http://schemas.microsoft.com/office/drawing/2014/main" id="{969B1EE5-1787-45C9-81A6-00C19292D2C7}"/>
              </a:ext>
            </a:extLst>
          </p:cNvPr>
          <p:cNvSpPr txBox="1">
            <a:spLocks/>
          </p:cNvSpPr>
          <p:nvPr/>
        </p:nvSpPr>
        <p:spPr>
          <a:xfrm>
            <a:off x="69272" y="245913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This talk is not about Trump</a:t>
            </a:r>
          </a:p>
        </p:txBody>
      </p:sp>
      <p:sp>
        <p:nvSpPr>
          <p:cNvPr id="16" name="Title 1">
            <a:extLst>
              <a:ext uri="{FF2B5EF4-FFF2-40B4-BE49-F238E27FC236}">
                <a16:creationId xmlns:a16="http://schemas.microsoft.com/office/drawing/2014/main" id="{B712707D-FBD1-47C0-A999-60855F0A2511}"/>
              </a:ext>
            </a:extLst>
          </p:cNvPr>
          <p:cNvSpPr txBox="1">
            <a:spLocks/>
          </p:cNvSpPr>
          <p:nvPr/>
        </p:nvSpPr>
        <p:spPr>
          <a:xfrm>
            <a:off x="69272" y="335374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7" name="Title 1">
            <a:extLst>
              <a:ext uri="{FF2B5EF4-FFF2-40B4-BE49-F238E27FC236}">
                <a16:creationId xmlns:a16="http://schemas.microsoft.com/office/drawing/2014/main" id="{4AD3685D-453F-427B-8F26-524CB8B3FA43}"/>
              </a:ext>
            </a:extLst>
          </p:cNvPr>
          <p:cNvSpPr txBox="1">
            <a:spLocks/>
          </p:cNvSpPr>
          <p:nvPr/>
        </p:nvSpPr>
        <p:spPr>
          <a:xfrm>
            <a:off x="69272" y="424834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8" name="Title 1">
            <a:extLst>
              <a:ext uri="{FF2B5EF4-FFF2-40B4-BE49-F238E27FC236}">
                <a16:creationId xmlns:a16="http://schemas.microsoft.com/office/drawing/2014/main" id="{0E5F154C-6C00-49F0-98AE-58288011D472}"/>
              </a:ext>
            </a:extLst>
          </p:cNvPr>
          <p:cNvSpPr txBox="1">
            <a:spLocks/>
          </p:cNvSpPr>
          <p:nvPr/>
        </p:nvSpPr>
        <p:spPr>
          <a:xfrm>
            <a:off x="69272" y="514295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Tree>
    <p:extLst>
      <p:ext uri="{BB962C8B-B14F-4D97-AF65-F5344CB8AC3E}">
        <p14:creationId xmlns:p14="http://schemas.microsoft.com/office/powerpoint/2010/main" val="3858025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E84B8-9EA8-4CDB-09B9-071F581D3A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0C3078-AEB1-BBF1-0C47-851E0F5918F4}"/>
              </a:ext>
            </a:extLst>
          </p:cNvPr>
          <p:cNvSpPr>
            <a:spLocks noGrp="1"/>
          </p:cNvSpPr>
          <p:nvPr>
            <p:ph type="title"/>
          </p:nvPr>
        </p:nvSpPr>
        <p:spPr>
          <a:xfrm>
            <a:off x="69272" y="669926"/>
            <a:ext cx="9005455" cy="1325563"/>
          </a:xfrm>
        </p:spPr>
        <p:txBody>
          <a:bodyPr/>
          <a:lstStyle/>
          <a:p>
            <a:pPr algn="ctr"/>
            <a:r>
              <a:rPr lang="en-US" dirty="0"/>
              <a:t>This talk is not about Trump</a:t>
            </a:r>
          </a:p>
        </p:txBody>
      </p:sp>
      <p:sp>
        <p:nvSpPr>
          <p:cNvPr id="14" name="Title 1">
            <a:extLst>
              <a:ext uri="{FF2B5EF4-FFF2-40B4-BE49-F238E27FC236}">
                <a16:creationId xmlns:a16="http://schemas.microsoft.com/office/drawing/2014/main" id="{6B6374A0-F72E-1E65-90CB-6E2AFC8F8A67}"/>
              </a:ext>
            </a:extLst>
          </p:cNvPr>
          <p:cNvSpPr txBox="1">
            <a:spLocks/>
          </p:cNvSpPr>
          <p:nvPr/>
        </p:nvSpPr>
        <p:spPr>
          <a:xfrm>
            <a:off x="69272" y="156453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5" name="Title 1">
            <a:extLst>
              <a:ext uri="{FF2B5EF4-FFF2-40B4-BE49-F238E27FC236}">
                <a16:creationId xmlns:a16="http://schemas.microsoft.com/office/drawing/2014/main" id="{17721C2F-C7E8-6C88-DF64-AF06C30BC6BD}"/>
              </a:ext>
            </a:extLst>
          </p:cNvPr>
          <p:cNvSpPr txBox="1">
            <a:spLocks/>
          </p:cNvSpPr>
          <p:nvPr/>
        </p:nvSpPr>
        <p:spPr>
          <a:xfrm>
            <a:off x="69272" y="245913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This talk is not about Trump</a:t>
            </a:r>
          </a:p>
        </p:txBody>
      </p:sp>
      <p:sp>
        <p:nvSpPr>
          <p:cNvPr id="16" name="Title 1">
            <a:extLst>
              <a:ext uri="{FF2B5EF4-FFF2-40B4-BE49-F238E27FC236}">
                <a16:creationId xmlns:a16="http://schemas.microsoft.com/office/drawing/2014/main" id="{BB9462E4-392E-AFD4-1CB6-18A615D6F960}"/>
              </a:ext>
            </a:extLst>
          </p:cNvPr>
          <p:cNvSpPr txBox="1">
            <a:spLocks/>
          </p:cNvSpPr>
          <p:nvPr/>
        </p:nvSpPr>
        <p:spPr>
          <a:xfrm>
            <a:off x="69272" y="335374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7" name="Title 1">
            <a:extLst>
              <a:ext uri="{FF2B5EF4-FFF2-40B4-BE49-F238E27FC236}">
                <a16:creationId xmlns:a16="http://schemas.microsoft.com/office/drawing/2014/main" id="{C7A7BE89-F489-D853-A2B0-47B0DC0496DA}"/>
              </a:ext>
            </a:extLst>
          </p:cNvPr>
          <p:cNvSpPr txBox="1">
            <a:spLocks/>
          </p:cNvSpPr>
          <p:nvPr/>
        </p:nvSpPr>
        <p:spPr>
          <a:xfrm>
            <a:off x="69272" y="424834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8" name="Title 1">
            <a:extLst>
              <a:ext uri="{FF2B5EF4-FFF2-40B4-BE49-F238E27FC236}">
                <a16:creationId xmlns:a16="http://schemas.microsoft.com/office/drawing/2014/main" id="{E3289240-7BDB-CF15-ED51-844C17BE2D98}"/>
              </a:ext>
            </a:extLst>
          </p:cNvPr>
          <p:cNvSpPr txBox="1">
            <a:spLocks/>
          </p:cNvSpPr>
          <p:nvPr/>
        </p:nvSpPr>
        <p:spPr>
          <a:xfrm>
            <a:off x="69272" y="514295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3" name="TextBox 2">
            <a:extLst>
              <a:ext uri="{FF2B5EF4-FFF2-40B4-BE49-F238E27FC236}">
                <a16:creationId xmlns:a16="http://schemas.microsoft.com/office/drawing/2014/main" id="{2415DDA9-6A93-A021-3351-0946B9A1A6DC}"/>
              </a:ext>
            </a:extLst>
          </p:cNvPr>
          <p:cNvSpPr txBox="1"/>
          <p:nvPr/>
        </p:nvSpPr>
        <p:spPr>
          <a:xfrm>
            <a:off x="377820" y="3104671"/>
            <a:ext cx="8725850" cy="923330"/>
          </a:xfrm>
          <a:prstGeom prst="rect">
            <a:avLst/>
          </a:prstGeom>
          <a:solidFill>
            <a:schemeClr val="bg1"/>
          </a:solidFill>
        </p:spPr>
        <p:txBody>
          <a:bodyPr wrap="none" rtlCol="0">
            <a:spAutoFit/>
          </a:bodyPr>
          <a:lstStyle/>
          <a:p>
            <a:r>
              <a:rPr lang="en-US" sz="5400" dirty="0">
                <a:solidFill>
                  <a:srgbClr val="FF0000"/>
                </a:solidFill>
              </a:rPr>
              <a:t>THIS TALK </a:t>
            </a:r>
            <a:r>
              <a:rPr lang="en-US" sz="5400" b="1" u="sng" dirty="0">
                <a:solidFill>
                  <a:srgbClr val="FF0000"/>
                </a:solidFill>
              </a:rPr>
              <a:t>IS</a:t>
            </a:r>
            <a:r>
              <a:rPr lang="en-US" sz="5400" dirty="0">
                <a:solidFill>
                  <a:srgbClr val="FF0000"/>
                </a:solidFill>
              </a:rPr>
              <a:t> ABOUT TRUMP!!!</a:t>
            </a:r>
          </a:p>
        </p:txBody>
      </p:sp>
      <p:pic>
        <p:nvPicPr>
          <p:cNvPr id="4" name="Picture 2" descr="Watch: Trump dances to 'YMCA' at his campaign rallies">
            <a:extLst>
              <a:ext uri="{FF2B5EF4-FFF2-40B4-BE49-F238E27FC236}">
                <a16:creationId xmlns:a16="http://schemas.microsoft.com/office/drawing/2014/main" id="{4612FD34-6473-AF55-CA78-CF46D8BCCD0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293" r="9293"/>
          <a:stretch>
            <a:fillRect/>
          </a:stretch>
        </p:blipFill>
        <p:spPr bwMode="auto">
          <a:xfrm>
            <a:off x="377820" y="1075487"/>
            <a:ext cx="2613891" cy="18059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Watch: Trump dances to 'YMCA' at his campaign rallies">
            <a:extLst>
              <a:ext uri="{FF2B5EF4-FFF2-40B4-BE49-F238E27FC236}">
                <a16:creationId xmlns:a16="http://schemas.microsoft.com/office/drawing/2014/main" id="{B9F6374C-E8F3-E95D-35C6-35346675190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293" r="9293"/>
          <a:stretch>
            <a:fillRect/>
          </a:stretch>
        </p:blipFill>
        <p:spPr bwMode="auto">
          <a:xfrm>
            <a:off x="3306853" y="1075487"/>
            <a:ext cx="2613891" cy="18059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Watch: Trump dances to 'YMCA' at his campaign rallies">
            <a:extLst>
              <a:ext uri="{FF2B5EF4-FFF2-40B4-BE49-F238E27FC236}">
                <a16:creationId xmlns:a16="http://schemas.microsoft.com/office/drawing/2014/main" id="{365455E8-90DD-B751-C7C9-053046C63C0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293" r="9293"/>
          <a:stretch>
            <a:fillRect/>
          </a:stretch>
        </p:blipFill>
        <p:spPr bwMode="auto">
          <a:xfrm>
            <a:off x="6235886" y="1075487"/>
            <a:ext cx="2613891" cy="18059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Watch: Trump dances to 'YMCA' at his campaign rallies">
            <a:extLst>
              <a:ext uri="{FF2B5EF4-FFF2-40B4-BE49-F238E27FC236}">
                <a16:creationId xmlns:a16="http://schemas.microsoft.com/office/drawing/2014/main" id="{2B98473F-048E-BEF0-E9A9-9CD489E3512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293" r="9293"/>
          <a:stretch>
            <a:fillRect/>
          </a:stretch>
        </p:blipFill>
        <p:spPr bwMode="auto">
          <a:xfrm>
            <a:off x="377820" y="4125245"/>
            <a:ext cx="2613891" cy="18059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Watch: Trump dances to 'YMCA' at his campaign rallies">
            <a:extLst>
              <a:ext uri="{FF2B5EF4-FFF2-40B4-BE49-F238E27FC236}">
                <a16:creationId xmlns:a16="http://schemas.microsoft.com/office/drawing/2014/main" id="{0BEE88ED-A094-4E82-0C9D-B0E0999F441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293" r="9293"/>
          <a:stretch>
            <a:fillRect/>
          </a:stretch>
        </p:blipFill>
        <p:spPr bwMode="auto">
          <a:xfrm>
            <a:off x="3306853" y="4125245"/>
            <a:ext cx="2613891" cy="180596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Watch: Trump dances to 'YMCA' at his campaign rallies">
            <a:extLst>
              <a:ext uri="{FF2B5EF4-FFF2-40B4-BE49-F238E27FC236}">
                <a16:creationId xmlns:a16="http://schemas.microsoft.com/office/drawing/2014/main" id="{E562736D-4732-9BAE-7159-5D0A7173DE8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293" r="9293"/>
          <a:stretch>
            <a:fillRect/>
          </a:stretch>
        </p:blipFill>
        <p:spPr bwMode="auto">
          <a:xfrm>
            <a:off x="6235886" y="4125245"/>
            <a:ext cx="2613891" cy="180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6898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NYTimes</a:t>
            </a:r>
            <a:r>
              <a:rPr lang="en-US" dirty="0"/>
              <a:t> word usage</a:t>
            </a:r>
          </a:p>
        </p:txBody>
      </p:sp>
      <p:pic>
        <p:nvPicPr>
          <p:cNvPr id="1026" name="Picture 2" descr="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7996" y="1515585"/>
            <a:ext cx="3445844"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649" y="151558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649" y="415352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17996" y="4153525"/>
            <a:ext cx="3445844" cy="25060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86C5A0D-C7AA-44F8-84B7-91AB32329A26}"/>
              </a:ext>
            </a:extLst>
          </p:cNvPr>
          <p:cNvSpPr txBox="1"/>
          <p:nvPr/>
        </p:nvSpPr>
        <p:spPr>
          <a:xfrm>
            <a:off x="1783145" y="2256006"/>
            <a:ext cx="1321196" cy="461665"/>
          </a:xfrm>
          <a:prstGeom prst="rect">
            <a:avLst/>
          </a:prstGeom>
          <a:noFill/>
        </p:spPr>
        <p:txBody>
          <a:bodyPr wrap="none" rtlCol="0">
            <a:spAutoFit/>
          </a:bodyPr>
          <a:lstStyle/>
          <a:p>
            <a:r>
              <a:rPr lang="en-US" sz="2400" dirty="0"/>
              <a:t>“Racism”</a:t>
            </a:r>
          </a:p>
        </p:txBody>
      </p:sp>
      <p:sp>
        <p:nvSpPr>
          <p:cNvPr id="8" name="TextBox 7">
            <a:extLst>
              <a:ext uri="{FF2B5EF4-FFF2-40B4-BE49-F238E27FC236}">
                <a16:creationId xmlns:a16="http://schemas.microsoft.com/office/drawing/2014/main" id="{4774ACED-F1D5-4F60-AAE6-E1A6C78C1588}"/>
              </a:ext>
            </a:extLst>
          </p:cNvPr>
          <p:cNvSpPr txBox="1"/>
          <p:nvPr/>
        </p:nvSpPr>
        <p:spPr>
          <a:xfrm>
            <a:off x="5727824" y="2256006"/>
            <a:ext cx="1507785" cy="461665"/>
          </a:xfrm>
          <a:prstGeom prst="rect">
            <a:avLst/>
          </a:prstGeom>
          <a:noFill/>
        </p:spPr>
        <p:txBody>
          <a:bodyPr wrap="none" rtlCol="0">
            <a:spAutoFit/>
          </a:bodyPr>
          <a:lstStyle/>
          <a:p>
            <a:r>
              <a:rPr lang="en-US" sz="2400" dirty="0"/>
              <a:t>“Privilege”</a:t>
            </a:r>
          </a:p>
        </p:txBody>
      </p:sp>
      <p:sp>
        <p:nvSpPr>
          <p:cNvPr id="9" name="TextBox 8">
            <a:extLst>
              <a:ext uri="{FF2B5EF4-FFF2-40B4-BE49-F238E27FC236}">
                <a16:creationId xmlns:a16="http://schemas.microsoft.com/office/drawing/2014/main" id="{33B2A326-0F2D-4ADF-AA43-95101B3A640C}"/>
              </a:ext>
            </a:extLst>
          </p:cNvPr>
          <p:cNvSpPr txBox="1"/>
          <p:nvPr/>
        </p:nvSpPr>
        <p:spPr>
          <a:xfrm>
            <a:off x="1690972" y="4744248"/>
            <a:ext cx="1758558" cy="461665"/>
          </a:xfrm>
          <a:prstGeom prst="rect">
            <a:avLst/>
          </a:prstGeom>
          <a:noFill/>
        </p:spPr>
        <p:txBody>
          <a:bodyPr wrap="none" rtlCol="0">
            <a:spAutoFit/>
          </a:bodyPr>
          <a:lstStyle/>
          <a:p>
            <a:r>
              <a:rPr lang="en-US" sz="2400" dirty="0"/>
              <a:t>“Whiteness”</a:t>
            </a:r>
          </a:p>
        </p:txBody>
      </p:sp>
      <p:sp>
        <p:nvSpPr>
          <p:cNvPr id="10" name="TextBox 9">
            <a:extLst>
              <a:ext uri="{FF2B5EF4-FFF2-40B4-BE49-F238E27FC236}">
                <a16:creationId xmlns:a16="http://schemas.microsoft.com/office/drawing/2014/main" id="{09F8ED55-83B6-40D6-817D-37B3C4E72C5D}"/>
              </a:ext>
            </a:extLst>
          </p:cNvPr>
          <p:cNvSpPr txBox="1"/>
          <p:nvPr/>
        </p:nvSpPr>
        <p:spPr>
          <a:xfrm>
            <a:off x="5136815" y="4744248"/>
            <a:ext cx="2473178" cy="461665"/>
          </a:xfrm>
          <a:prstGeom prst="rect">
            <a:avLst/>
          </a:prstGeom>
          <a:noFill/>
        </p:spPr>
        <p:txBody>
          <a:bodyPr wrap="none" rtlCol="0">
            <a:spAutoFit/>
          </a:bodyPr>
          <a:lstStyle/>
          <a:p>
            <a:r>
              <a:rPr lang="en-US" sz="2400" dirty="0"/>
              <a:t>“Intersectionality”</a:t>
            </a:r>
          </a:p>
        </p:txBody>
      </p:sp>
    </p:spTree>
    <p:extLst>
      <p:ext uri="{BB962C8B-B14F-4D97-AF65-F5344CB8AC3E}">
        <p14:creationId xmlns:p14="http://schemas.microsoft.com/office/powerpoint/2010/main" val="629333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n Smithsonian Race Guidelines, Rational Thinking and Hard Work Are White  Values">
            <a:extLst>
              <a:ext uri="{FF2B5EF4-FFF2-40B4-BE49-F238E27FC236}">
                <a16:creationId xmlns:a16="http://schemas.microsoft.com/office/drawing/2014/main" id="{3713566A-27C0-9DC6-F3E9-3E67F3874B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050" y="2417269"/>
            <a:ext cx="5107045" cy="427725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27050" y="1378773"/>
            <a:ext cx="8219786" cy="923330"/>
          </a:xfrm>
          <a:prstGeom prst="rect">
            <a:avLst/>
          </a:prstGeom>
        </p:spPr>
        <p:txBody>
          <a:bodyPr wrap="square">
            <a:spAutoFit/>
          </a:bodyPr>
          <a:lstStyle/>
          <a:p>
            <a:r>
              <a:rPr lang="en-US" i="1" dirty="0">
                <a:solidFill>
                  <a:srgbClr val="333333"/>
                </a:solidFill>
                <a:latin typeface="freight-sans-pro"/>
              </a:rPr>
              <a:t>“Whiteness</a:t>
            </a:r>
            <a:r>
              <a:rPr lang="en-US" dirty="0">
                <a:solidFill>
                  <a:srgbClr val="333333"/>
                </a:solidFill>
                <a:latin typeface="freight-sans-pro"/>
              </a:rPr>
              <a:t> and white racialized identity refer to the way that white people, their customs, culture, and beliefs operate as the standard by which all other groups of are compared.”</a:t>
            </a:r>
            <a:endParaRPr lang="en-US" dirty="0"/>
          </a:p>
        </p:txBody>
      </p:sp>
      <p:sp>
        <p:nvSpPr>
          <p:cNvPr id="7" name="Title 1"/>
          <p:cNvSpPr>
            <a:spLocks noGrp="1"/>
          </p:cNvSpPr>
          <p:nvPr>
            <p:ph type="title"/>
          </p:nvPr>
        </p:nvSpPr>
        <p:spPr/>
        <p:txBody>
          <a:bodyPr/>
          <a:lstStyle/>
          <a:p>
            <a:r>
              <a:rPr lang="en-US" dirty="0"/>
              <a:t>Smithsonian NMAAHC</a:t>
            </a:r>
          </a:p>
        </p:txBody>
      </p:sp>
      <p:sp>
        <p:nvSpPr>
          <p:cNvPr id="3" name="Oval 2"/>
          <p:cNvSpPr/>
          <p:nvPr/>
        </p:nvSpPr>
        <p:spPr>
          <a:xfrm>
            <a:off x="3208543" y="5940531"/>
            <a:ext cx="2113395" cy="54494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5942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Lives Matter</a:t>
            </a:r>
          </a:p>
        </p:txBody>
      </p:sp>
      <p:pic>
        <p:nvPicPr>
          <p:cNvPr id="7" name="Picture 6"/>
          <p:cNvPicPr>
            <a:picLocks noChangeAspect="1"/>
          </p:cNvPicPr>
          <p:nvPr/>
        </p:nvPicPr>
        <p:blipFill rotWithShape="1">
          <a:blip r:embed="rId3" cstate="print"/>
          <a:srcRect t="7442" b="11598"/>
          <a:stretch/>
        </p:blipFill>
        <p:spPr>
          <a:xfrm>
            <a:off x="1620982" y="4100945"/>
            <a:ext cx="5902036" cy="2687782"/>
          </a:xfrm>
          <a:prstGeom prst="rect">
            <a:avLst/>
          </a:prstGeom>
        </p:spPr>
      </p:pic>
      <p:sp>
        <p:nvSpPr>
          <p:cNvPr id="8" name="TextBox 7"/>
          <p:cNvSpPr txBox="1"/>
          <p:nvPr/>
        </p:nvSpPr>
        <p:spPr>
          <a:xfrm>
            <a:off x="628650" y="1546400"/>
            <a:ext cx="8029923" cy="2554545"/>
          </a:xfrm>
          <a:prstGeom prst="rect">
            <a:avLst/>
          </a:prstGeom>
          <a:noFill/>
        </p:spPr>
        <p:txBody>
          <a:bodyPr wrap="square" rtlCol="0">
            <a:spAutoFit/>
          </a:bodyPr>
          <a:lstStyle/>
          <a:p>
            <a:r>
              <a:rPr lang="en-US" sz="2000" dirty="0"/>
              <a:t>“We are self-reflexive and do the work required </a:t>
            </a:r>
            <a:r>
              <a:rPr lang="en-US" sz="2000" dirty="0">
                <a:solidFill>
                  <a:srgbClr val="FF0000"/>
                </a:solidFill>
              </a:rPr>
              <a:t>to dismantle cisgender privilege and uplift Black trans folk</a:t>
            </a:r>
            <a:r>
              <a:rPr lang="en-US" sz="2000" dirty="0"/>
              <a:t>, especially Black trans women who continue to be disproportionately impacted by trans-antagonistic violence…</a:t>
            </a:r>
          </a:p>
          <a:p>
            <a:endParaRPr lang="en-US" sz="2000" dirty="0"/>
          </a:p>
          <a:p>
            <a:r>
              <a:rPr lang="en-US" sz="2000" dirty="0">
                <a:solidFill>
                  <a:srgbClr val="FF0000"/>
                </a:solidFill>
              </a:rPr>
              <a:t>We foster a queer‐affirming network</a:t>
            </a:r>
            <a:r>
              <a:rPr lang="en-US" sz="2000" dirty="0"/>
              <a:t>. When we gather, we do so with the intention of freeing ourselves from the </a:t>
            </a:r>
            <a:r>
              <a:rPr lang="en-US" sz="2000" dirty="0">
                <a:solidFill>
                  <a:srgbClr val="FF0000"/>
                </a:solidFill>
              </a:rPr>
              <a:t>tight grip of heteronormative thinking</a:t>
            </a:r>
            <a:r>
              <a:rPr lang="en-US" sz="2000" dirty="0"/>
              <a:t>, or rather, the belief that all in the world are heterosexual (unless s/he or they disclose otherwise).”</a:t>
            </a:r>
          </a:p>
        </p:txBody>
      </p:sp>
    </p:spTree>
    <p:extLst>
      <p:ext uri="{BB962C8B-B14F-4D97-AF65-F5344CB8AC3E}">
        <p14:creationId xmlns:p14="http://schemas.microsoft.com/office/powerpoint/2010/main" val="2971384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D5716-6E21-61A2-47FE-807842537A24}"/>
              </a:ext>
            </a:extLst>
          </p:cNvPr>
          <p:cNvSpPr>
            <a:spLocks noGrp="1"/>
          </p:cNvSpPr>
          <p:nvPr>
            <p:ph type="title"/>
          </p:nvPr>
        </p:nvSpPr>
        <p:spPr/>
        <p:txBody>
          <a:bodyPr/>
          <a:lstStyle/>
          <a:p>
            <a:r>
              <a:rPr lang="en-US" dirty="0"/>
              <a:t>Is wokeness dead?</a:t>
            </a:r>
          </a:p>
        </p:txBody>
      </p:sp>
      <p:grpSp>
        <p:nvGrpSpPr>
          <p:cNvPr id="3" name="Group 2">
            <a:extLst>
              <a:ext uri="{FF2B5EF4-FFF2-40B4-BE49-F238E27FC236}">
                <a16:creationId xmlns:a16="http://schemas.microsoft.com/office/drawing/2014/main" id="{21B0654F-B5B5-0799-4335-55E7AD76A558}"/>
              </a:ext>
            </a:extLst>
          </p:cNvPr>
          <p:cNvGrpSpPr/>
          <p:nvPr/>
        </p:nvGrpSpPr>
        <p:grpSpPr>
          <a:xfrm>
            <a:off x="628650" y="1931951"/>
            <a:ext cx="4128655" cy="3927060"/>
            <a:chOff x="838200" y="1432935"/>
            <a:chExt cx="5504873" cy="5236080"/>
          </a:xfrm>
        </p:grpSpPr>
        <p:pic>
          <p:nvPicPr>
            <p:cNvPr id="2050" name="Picture 2">
              <a:extLst>
                <a:ext uri="{FF2B5EF4-FFF2-40B4-BE49-F238E27FC236}">
                  <a16:creationId xmlns:a16="http://schemas.microsoft.com/office/drawing/2014/main" id="{EF6E49CB-58D0-CE05-BD54-FEE5605E5E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432935"/>
              <a:ext cx="5504873" cy="523608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onald J. Trump – The White House">
              <a:extLst>
                <a:ext uri="{FF2B5EF4-FFF2-40B4-BE49-F238E27FC236}">
                  <a16:creationId xmlns:a16="http://schemas.microsoft.com/office/drawing/2014/main" id="{D88D8CB7-9B80-2B31-53B6-47CA676EE00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242" t="10440" r="28683" b="43043"/>
            <a:stretch>
              <a:fillRect/>
            </a:stretch>
          </p:blipFill>
          <p:spPr bwMode="auto">
            <a:xfrm rot="19800000">
              <a:off x="3330022" y="3479468"/>
              <a:ext cx="821259" cy="1027785"/>
            </a:xfrm>
            <a:prstGeom prst="ellipse">
              <a:avLst/>
            </a:prstGeom>
            <a:noFill/>
            <a:extLst>
              <a:ext uri="{909E8E84-426E-40DD-AFC4-6F175D3DCCD1}">
                <a14:hiddenFill xmlns:a14="http://schemas.microsoft.com/office/drawing/2010/main">
                  <a:solidFill>
                    <a:srgbClr val="FFFFFF"/>
                  </a:solidFill>
                </a14:hiddenFill>
              </a:ext>
            </a:extLst>
          </p:spPr>
        </p:pic>
      </p:grpSp>
      <p:pic>
        <p:nvPicPr>
          <p:cNvPr id="4" name="Picture 2" descr="Trump Dance 75&quot; Tall Life Size Cardboard Cutout Standee">
            <a:extLst>
              <a:ext uri="{FF2B5EF4-FFF2-40B4-BE49-F238E27FC236}">
                <a16:creationId xmlns:a16="http://schemas.microsoft.com/office/drawing/2014/main" id="{ED873A83-C164-02C8-DBD3-D90170A5EC8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317" y="1487053"/>
            <a:ext cx="1808234" cy="44842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onald Trump 'dancing' to gay anthem at NYC rally will never be forgotten |  The Australian">
            <a:extLst>
              <a:ext uri="{FF2B5EF4-FFF2-40B4-BE49-F238E27FC236}">
                <a16:creationId xmlns:a16="http://schemas.microsoft.com/office/drawing/2014/main" id="{208728AE-FD3C-DE0B-CE66-7D1504C6F38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899" r="19899"/>
          <a:stretch>
            <a:fillRect/>
          </a:stretch>
        </p:blipFill>
        <p:spPr bwMode="auto">
          <a:xfrm>
            <a:off x="6803562" y="1141014"/>
            <a:ext cx="2285915" cy="213585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rump's new dance moves are causing quite a stir | Donald Trump News | Al  Jazeera">
            <a:extLst>
              <a:ext uri="{FF2B5EF4-FFF2-40B4-BE49-F238E27FC236}">
                <a16:creationId xmlns:a16="http://schemas.microsoft.com/office/drawing/2014/main" id="{83E18479-4E54-BE4C-E45C-E268D1657FB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764" t="269" r="24298" b="-269"/>
          <a:stretch>
            <a:fillRect/>
          </a:stretch>
        </p:blipFill>
        <p:spPr bwMode="auto">
          <a:xfrm>
            <a:off x="6803564" y="3387290"/>
            <a:ext cx="2285915" cy="2584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2162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D4F5-DA51-7B88-7423-5099AD3728DB}"/>
              </a:ext>
            </a:extLst>
          </p:cNvPr>
          <p:cNvSpPr>
            <a:spLocks noGrp="1"/>
          </p:cNvSpPr>
          <p:nvPr>
            <p:ph type="title"/>
          </p:nvPr>
        </p:nvSpPr>
        <p:spPr/>
        <p:txBody>
          <a:bodyPr/>
          <a:lstStyle/>
          <a:p>
            <a:r>
              <a:rPr lang="en-US" dirty="0"/>
              <a:t>Wokeness is not dead</a:t>
            </a:r>
          </a:p>
        </p:txBody>
      </p:sp>
      <p:grpSp>
        <p:nvGrpSpPr>
          <p:cNvPr id="8" name="Group 7">
            <a:extLst>
              <a:ext uri="{FF2B5EF4-FFF2-40B4-BE49-F238E27FC236}">
                <a16:creationId xmlns:a16="http://schemas.microsoft.com/office/drawing/2014/main" id="{ABF6B618-A95D-326B-E16D-1712B3A7E2B1}"/>
              </a:ext>
            </a:extLst>
          </p:cNvPr>
          <p:cNvGrpSpPr/>
          <p:nvPr/>
        </p:nvGrpSpPr>
        <p:grpSpPr>
          <a:xfrm>
            <a:off x="628650" y="1347099"/>
            <a:ext cx="6862041" cy="5145775"/>
            <a:chOff x="3332348" y="1452994"/>
            <a:chExt cx="6956961" cy="5216955"/>
          </a:xfrm>
        </p:grpSpPr>
        <p:pic>
          <p:nvPicPr>
            <p:cNvPr id="5" name="Picture 4">
              <a:extLst>
                <a:ext uri="{FF2B5EF4-FFF2-40B4-BE49-F238E27FC236}">
                  <a16:creationId xmlns:a16="http://schemas.microsoft.com/office/drawing/2014/main" id="{2FD74D5D-8E8B-C9F5-75DA-718F9E95624C}"/>
                </a:ext>
              </a:extLst>
            </p:cNvPr>
            <p:cNvPicPr>
              <a:picLocks noChangeAspect="1"/>
            </p:cNvPicPr>
            <p:nvPr/>
          </p:nvPicPr>
          <p:blipFill>
            <a:blip r:embed="rId2"/>
            <a:stretch>
              <a:fillRect/>
            </a:stretch>
          </p:blipFill>
          <p:spPr>
            <a:xfrm>
              <a:off x="6714838" y="1452994"/>
              <a:ext cx="3574471" cy="5216955"/>
            </a:xfrm>
            <a:prstGeom prst="rect">
              <a:avLst/>
            </a:prstGeom>
          </p:spPr>
        </p:pic>
        <p:pic>
          <p:nvPicPr>
            <p:cNvPr id="4" name="Picture 3">
              <a:extLst>
                <a:ext uri="{FF2B5EF4-FFF2-40B4-BE49-F238E27FC236}">
                  <a16:creationId xmlns:a16="http://schemas.microsoft.com/office/drawing/2014/main" id="{3C2333A5-CDCD-F7CC-BCE7-5D64C17A70F5}"/>
                </a:ext>
              </a:extLst>
            </p:cNvPr>
            <p:cNvPicPr>
              <a:picLocks noChangeAspect="1"/>
            </p:cNvPicPr>
            <p:nvPr/>
          </p:nvPicPr>
          <p:blipFill>
            <a:blip r:embed="rId3"/>
            <a:srcRect b="4547"/>
            <a:stretch>
              <a:fillRect/>
            </a:stretch>
          </p:blipFill>
          <p:spPr>
            <a:xfrm>
              <a:off x="3332348" y="1452994"/>
              <a:ext cx="3382490" cy="5216954"/>
            </a:xfrm>
            <a:prstGeom prst="rect">
              <a:avLst/>
            </a:prstGeom>
          </p:spPr>
        </p:pic>
        <p:sp>
          <p:nvSpPr>
            <p:cNvPr id="6" name="Oval 5">
              <a:extLst>
                <a:ext uri="{FF2B5EF4-FFF2-40B4-BE49-F238E27FC236}">
                  <a16:creationId xmlns:a16="http://schemas.microsoft.com/office/drawing/2014/main" id="{BCBB536B-EC1D-1704-34B4-31C8D17E9CBE}"/>
                </a:ext>
              </a:extLst>
            </p:cNvPr>
            <p:cNvSpPr/>
            <p:nvPr/>
          </p:nvSpPr>
          <p:spPr>
            <a:xfrm>
              <a:off x="3375220" y="6385932"/>
              <a:ext cx="1076707" cy="26554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Oval 6">
              <a:extLst>
                <a:ext uri="{FF2B5EF4-FFF2-40B4-BE49-F238E27FC236}">
                  <a16:creationId xmlns:a16="http://schemas.microsoft.com/office/drawing/2014/main" id="{CB1EEA7A-F8F6-FB84-08B6-9C6315A5B2D4}"/>
                </a:ext>
              </a:extLst>
            </p:cNvPr>
            <p:cNvSpPr/>
            <p:nvPr/>
          </p:nvSpPr>
          <p:spPr>
            <a:xfrm>
              <a:off x="6714838" y="6385932"/>
              <a:ext cx="1136071" cy="26554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2563139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35357-E99E-C590-8591-4B8C09A1E704}"/>
              </a:ext>
            </a:extLst>
          </p:cNvPr>
          <p:cNvSpPr>
            <a:spLocks noGrp="1"/>
          </p:cNvSpPr>
          <p:nvPr>
            <p:ph type="title"/>
          </p:nvPr>
        </p:nvSpPr>
        <p:spPr/>
        <p:txBody>
          <a:bodyPr/>
          <a:lstStyle/>
          <a:p>
            <a:r>
              <a:rPr lang="en-US" dirty="0"/>
              <a:t>Wokeness is not dead</a:t>
            </a:r>
          </a:p>
        </p:txBody>
      </p:sp>
      <p:grpSp>
        <p:nvGrpSpPr>
          <p:cNvPr id="3" name="Group 2">
            <a:extLst>
              <a:ext uri="{FF2B5EF4-FFF2-40B4-BE49-F238E27FC236}">
                <a16:creationId xmlns:a16="http://schemas.microsoft.com/office/drawing/2014/main" id="{908E0D73-DB6B-B15F-C275-E322741581F9}"/>
              </a:ext>
            </a:extLst>
          </p:cNvPr>
          <p:cNvGrpSpPr/>
          <p:nvPr/>
        </p:nvGrpSpPr>
        <p:grpSpPr>
          <a:xfrm>
            <a:off x="628650" y="1524000"/>
            <a:ext cx="7152741" cy="5173827"/>
            <a:chOff x="2152651" y="1320801"/>
            <a:chExt cx="6620799" cy="4789054"/>
          </a:xfrm>
        </p:grpSpPr>
        <p:pic>
          <p:nvPicPr>
            <p:cNvPr id="5" name="Picture 4">
              <a:extLst>
                <a:ext uri="{FF2B5EF4-FFF2-40B4-BE49-F238E27FC236}">
                  <a16:creationId xmlns:a16="http://schemas.microsoft.com/office/drawing/2014/main" id="{96B84BFD-AA49-F40A-99A4-471B1B82288E}"/>
                </a:ext>
              </a:extLst>
            </p:cNvPr>
            <p:cNvPicPr>
              <a:picLocks noChangeAspect="1"/>
            </p:cNvPicPr>
            <p:nvPr/>
          </p:nvPicPr>
          <p:blipFill>
            <a:blip r:embed="rId2"/>
            <a:stretch>
              <a:fillRect/>
            </a:stretch>
          </p:blipFill>
          <p:spPr>
            <a:xfrm>
              <a:off x="2152651" y="1320801"/>
              <a:ext cx="6238327" cy="2720407"/>
            </a:xfrm>
            <a:prstGeom prst="rect">
              <a:avLst/>
            </a:prstGeom>
          </p:spPr>
        </p:pic>
        <p:pic>
          <p:nvPicPr>
            <p:cNvPr id="7" name="Picture 6">
              <a:extLst>
                <a:ext uri="{FF2B5EF4-FFF2-40B4-BE49-F238E27FC236}">
                  <a16:creationId xmlns:a16="http://schemas.microsoft.com/office/drawing/2014/main" id="{09AA7AA9-E5A7-696B-9EE9-A6C9C1C04E17}"/>
                </a:ext>
              </a:extLst>
            </p:cNvPr>
            <p:cNvPicPr>
              <a:picLocks noChangeAspect="1"/>
            </p:cNvPicPr>
            <p:nvPr/>
          </p:nvPicPr>
          <p:blipFill>
            <a:blip r:embed="rId3"/>
            <a:stretch>
              <a:fillRect/>
            </a:stretch>
          </p:blipFill>
          <p:spPr>
            <a:xfrm>
              <a:off x="2152651" y="4204589"/>
              <a:ext cx="6620799" cy="1905266"/>
            </a:xfrm>
            <a:prstGeom prst="rect">
              <a:avLst/>
            </a:prstGeom>
          </p:spPr>
        </p:pic>
        <p:sp>
          <p:nvSpPr>
            <p:cNvPr id="8" name="Oval 7">
              <a:extLst>
                <a:ext uri="{FF2B5EF4-FFF2-40B4-BE49-F238E27FC236}">
                  <a16:creationId xmlns:a16="http://schemas.microsoft.com/office/drawing/2014/main" id="{15878DAA-6D7B-D6D3-87D4-CB083E593499}"/>
                </a:ext>
              </a:extLst>
            </p:cNvPr>
            <p:cNvSpPr/>
            <p:nvPr/>
          </p:nvSpPr>
          <p:spPr>
            <a:xfrm>
              <a:off x="2152651" y="3456709"/>
              <a:ext cx="1648373" cy="26554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1" name="Straight Connector 10">
              <a:extLst>
                <a:ext uri="{FF2B5EF4-FFF2-40B4-BE49-F238E27FC236}">
                  <a16:creationId xmlns:a16="http://schemas.microsoft.com/office/drawing/2014/main" id="{5B4D0ED8-3215-B844-347B-D6C8C7CED51B}"/>
                </a:ext>
              </a:extLst>
            </p:cNvPr>
            <p:cNvCxnSpPr>
              <a:cxnSpLocks/>
            </p:cNvCxnSpPr>
            <p:nvPr/>
          </p:nvCxnSpPr>
          <p:spPr>
            <a:xfrm>
              <a:off x="2378105" y="4546352"/>
              <a:ext cx="601287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9D16261-557A-DFD4-CA21-BF1557291FE4}"/>
                </a:ext>
              </a:extLst>
            </p:cNvPr>
            <p:cNvCxnSpPr>
              <a:cxnSpLocks/>
            </p:cNvCxnSpPr>
            <p:nvPr/>
          </p:nvCxnSpPr>
          <p:spPr>
            <a:xfrm>
              <a:off x="2378105" y="4841917"/>
              <a:ext cx="429978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86402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466F3-513B-5498-4A64-B3E61F6E22AB}"/>
              </a:ext>
            </a:extLst>
          </p:cNvPr>
          <p:cNvSpPr>
            <a:spLocks noGrp="1"/>
          </p:cNvSpPr>
          <p:nvPr>
            <p:ph type="title"/>
          </p:nvPr>
        </p:nvSpPr>
        <p:spPr/>
        <p:txBody>
          <a:bodyPr/>
          <a:lstStyle/>
          <a:p>
            <a:r>
              <a:rPr lang="en-US" dirty="0"/>
              <a:t>Wokeness is not dead</a:t>
            </a:r>
          </a:p>
        </p:txBody>
      </p:sp>
      <p:grpSp>
        <p:nvGrpSpPr>
          <p:cNvPr id="4" name="Group 3">
            <a:extLst>
              <a:ext uri="{FF2B5EF4-FFF2-40B4-BE49-F238E27FC236}">
                <a16:creationId xmlns:a16="http://schemas.microsoft.com/office/drawing/2014/main" id="{C1ABC67E-3E58-CD93-78D2-D959F459319B}"/>
              </a:ext>
            </a:extLst>
          </p:cNvPr>
          <p:cNvGrpSpPr/>
          <p:nvPr/>
        </p:nvGrpSpPr>
        <p:grpSpPr>
          <a:xfrm>
            <a:off x="628649" y="1477818"/>
            <a:ext cx="7375277" cy="4938308"/>
            <a:chOff x="2152650" y="1455569"/>
            <a:chExt cx="7545533" cy="5052307"/>
          </a:xfrm>
        </p:grpSpPr>
        <p:grpSp>
          <p:nvGrpSpPr>
            <p:cNvPr id="3" name="Group 2">
              <a:extLst>
                <a:ext uri="{FF2B5EF4-FFF2-40B4-BE49-F238E27FC236}">
                  <a16:creationId xmlns:a16="http://schemas.microsoft.com/office/drawing/2014/main" id="{D75BDA27-0C0D-A9C3-0CD6-F31FCF9C03DB}"/>
                </a:ext>
              </a:extLst>
            </p:cNvPr>
            <p:cNvGrpSpPr/>
            <p:nvPr/>
          </p:nvGrpSpPr>
          <p:grpSpPr>
            <a:xfrm>
              <a:off x="2152650" y="1455569"/>
              <a:ext cx="7545533" cy="5052307"/>
              <a:chOff x="2152650" y="1455569"/>
              <a:chExt cx="7545533" cy="5052307"/>
            </a:xfrm>
          </p:grpSpPr>
          <p:pic>
            <p:nvPicPr>
              <p:cNvPr id="7" name="Picture 6">
                <a:extLst>
                  <a:ext uri="{FF2B5EF4-FFF2-40B4-BE49-F238E27FC236}">
                    <a16:creationId xmlns:a16="http://schemas.microsoft.com/office/drawing/2014/main" id="{40427555-3D15-468C-D266-C7B6897BC85D}"/>
                  </a:ext>
                </a:extLst>
              </p:cNvPr>
              <p:cNvPicPr>
                <a:picLocks noChangeAspect="1"/>
              </p:cNvPicPr>
              <p:nvPr/>
            </p:nvPicPr>
            <p:blipFill>
              <a:blip r:embed="rId2"/>
              <a:stretch>
                <a:fillRect/>
              </a:stretch>
            </p:blipFill>
            <p:spPr>
              <a:xfrm>
                <a:off x="2152650" y="1455569"/>
                <a:ext cx="5424908" cy="3446412"/>
              </a:xfrm>
              <a:prstGeom prst="rect">
                <a:avLst/>
              </a:prstGeom>
            </p:spPr>
          </p:pic>
          <p:sp>
            <p:nvSpPr>
              <p:cNvPr id="8" name="TextBox 7">
                <a:extLst>
                  <a:ext uri="{FF2B5EF4-FFF2-40B4-BE49-F238E27FC236}">
                    <a16:creationId xmlns:a16="http://schemas.microsoft.com/office/drawing/2014/main" id="{76DD2E7E-4CAE-D1C3-1EB7-D868BBA0B267}"/>
                  </a:ext>
                </a:extLst>
              </p:cNvPr>
              <p:cNvSpPr txBox="1"/>
              <p:nvPr/>
            </p:nvSpPr>
            <p:spPr>
              <a:xfrm>
                <a:off x="2152653" y="4901981"/>
                <a:ext cx="7545530" cy="1605895"/>
              </a:xfrm>
              <a:prstGeom prst="rect">
                <a:avLst/>
              </a:prstGeom>
              <a:noFill/>
            </p:spPr>
            <p:txBody>
              <a:bodyPr wrap="square" rtlCol="0">
                <a:spAutoFit/>
              </a:bodyPr>
              <a:lstStyle/>
              <a:p>
                <a:r>
                  <a:rPr lang="en-US" sz="1600" dirty="0"/>
                  <a:t>“</a:t>
                </a:r>
                <a:r>
                  <a:rPr lang="en-US" sz="1600" b="1" dirty="0">
                    <a:solidFill>
                      <a:srgbClr val="FF0000"/>
                    </a:solidFill>
                  </a:rPr>
                  <a:t>Dominant science (sometimes referred to as Western science) is rooted in colonization, racism and white supremacy</a:t>
                </a:r>
                <a:r>
                  <a:rPr lang="en-US" sz="1600" dirty="0"/>
                  <a:t>…The scientific community must acknowledge the value of research that is led by Indigenous communities, as well as research that </a:t>
                </a:r>
                <a:r>
                  <a:rPr lang="en-US" sz="1600" dirty="0" err="1"/>
                  <a:t>centres</a:t>
                </a:r>
                <a:r>
                  <a:rPr lang="en-US" sz="1600" dirty="0"/>
                  <a:t> Indigenous Knowledge systems… </a:t>
                </a:r>
                <a:r>
                  <a:rPr lang="en-US" sz="1600" b="1" dirty="0">
                    <a:solidFill>
                      <a:srgbClr val="FF0000"/>
                    </a:solidFill>
                  </a:rPr>
                  <a:t>universities must stop treating Indigenous Knowledge as supplementary to ‘real knowledge’; this perpetuates white supremacy in science</a:t>
                </a:r>
                <a:r>
                  <a:rPr lang="en-US" sz="1600" dirty="0"/>
                  <a:t>.”</a:t>
                </a:r>
              </a:p>
            </p:txBody>
          </p:sp>
        </p:grpSp>
        <p:sp>
          <p:nvSpPr>
            <p:cNvPr id="9" name="Oval 8">
              <a:extLst>
                <a:ext uri="{FF2B5EF4-FFF2-40B4-BE49-F238E27FC236}">
                  <a16:creationId xmlns:a16="http://schemas.microsoft.com/office/drawing/2014/main" id="{4A5D5E34-BB78-B897-7095-0E3145A76557}"/>
                </a:ext>
              </a:extLst>
            </p:cNvPr>
            <p:cNvSpPr/>
            <p:nvPr/>
          </p:nvSpPr>
          <p:spPr>
            <a:xfrm>
              <a:off x="2826328" y="2724728"/>
              <a:ext cx="868219" cy="235359"/>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1226212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071C8-CA51-40F8-7310-51E7671CF269}"/>
              </a:ext>
            </a:extLst>
          </p:cNvPr>
          <p:cNvSpPr>
            <a:spLocks noGrp="1"/>
          </p:cNvSpPr>
          <p:nvPr>
            <p:ph type="title"/>
          </p:nvPr>
        </p:nvSpPr>
        <p:spPr/>
        <p:txBody>
          <a:bodyPr/>
          <a:lstStyle/>
          <a:p>
            <a:r>
              <a:rPr lang="en-US" dirty="0"/>
              <a:t>Wokeness is not dead</a:t>
            </a:r>
          </a:p>
        </p:txBody>
      </p:sp>
      <p:pic>
        <p:nvPicPr>
          <p:cNvPr id="5" name="Picture 4">
            <a:extLst>
              <a:ext uri="{FF2B5EF4-FFF2-40B4-BE49-F238E27FC236}">
                <a16:creationId xmlns:a16="http://schemas.microsoft.com/office/drawing/2014/main" id="{7A086735-0A62-6B76-0F15-BC8DE0C490E4}"/>
              </a:ext>
            </a:extLst>
          </p:cNvPr>
          <p:cNvPicPr>
            <a:picLocks noChangeAspect="1"/>
          </p:cNvPicPr>
          <p:nvPr/>
        </p:nvPicPr>
        <p:blipFill>
          <a:blip r:embed="rId2"/>
          <a:srcRect b="5589"/>
          <a:stretch>
            <a:fillRect/>
          </a:stretch>
        </p:blipFill>
        <p:spPr>
          <a:xfrm>
            <a:off x="165777" y="1690689"/>
            <a:ext cx="4939147" cy="2157359"/>
          </a:xfrm>
          <a:prstGeom prst="rect">
            <a:avLst/>
          </a:prstGeom>
        </p:spPr>
      </p:pic>
      <p:pic>
        <p:nvPicPr>
          <p:cNvPr id="9" name="Picture 8">
            <a:extLst>
              <a:ext uri="{FF2B5EF4-FFF2-40B4-BE49-F238E27FC236}">
                <a16:creationId xmlns:a16="http://schemas.microsoft.com/office/drawing/2014/main" id="{8DD10EE4-F641-5C3A-34BD-2E8B61BCFA92}"/>
              </a:ext>
            </a:extLst>
          </p:cNvPr>
          <p:cNvPicPr>
            <a:picLocks noChangeAspect="1"/>
          </p:cNvPicPr>
          <p:nvPr/>
        </p:nvPicPr>
        <p:blipFill>
          <a:blip r:embed="rId3"/>
          <a:srcRect b="22652"/>
          <a:stretch>
            <a:fillRect/>
          </a:stretch>
        </p:blipFill>
        <p:spPr>
          <a:xfrm>
            <a:off x="219703" y="4265706"/>
            <a:ext cx="2748863" cy="1928984"/>
          </a:xfrm>
          <a:prstGeom prst="rect">
            <a:avLst/>
          </a:prstGeom>
        </p:spPr>
      </p:pic>
      <p:pic>
        <p:nvPicPr>
          <p:cNvPr id="1030" name="Picture 6" descr="Mamdani is full speed ahead - POLITICO">
            <a:extLst>
              <a:ext uri="{FF2B5EF4-FFF2-40B4-BE49-F238E27FC236}">
                <a16:creationId xmlns:a16="http://schemas.microsoft.com/office/drawing/2014/main" id="{EC302348-1393-7740-A8AC-0DBC10A55AB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555" t="19958" r="8859" b="4398"/>
          <a:stretch>
            <a:fillRect/>
          </a:stretch>
        </p:blipFill>
        <p:spPr bwMode="auto">
          <a:xfrm>
            <a:off x="5623097" y="4212676"/>
            <a:ext cx="3262745" cy="204175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o photo description available.">
            <a:extLst>
              <a:ext uri="{FF2B5EF4-FFF2-40B4-BE49-F238E27FC236}">
                <a16:creationId xmlns:a16="http://schemas.microsoft.com/office/drawing/2014/main" id="{23F0039F-3D26-42EA-6FE7-470E540291E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04924" y="1940973"/>
            <a:ext cx="3929093" cy="196454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C284FE4F-02DF-2E83-CE12-22F787BFD731}"/>
              </a:ext>
            </a:extLst>
          </p:cNvPr>
          <p:cNvPicPr>
            <a:picLocks noChangeAspect="1"/>
          </p:cNvPicPr>
          <p:nvPr/>
        </p:nvPicPr>
        <p:blipFill>
          <a:blip r:embed="rId6"/>
          <a:stretch>
            <a:fillRect/>
          </a:stretch>
        </p:blipFill>
        <p:spPr>
          <a:xfrm>
            <a:off x="2968566" y="4205961"/>
            <a:ext cx="2654531" cy="2048474"/>
          </a:xfrm>
          <a:prstGeom prst="rect">
            <a:avLst/>
          </a:prstGeom>
        </p:spPr>
      </p:pic>
    </p:spTree>
    <p:extLst>
      <p:ext uri="{BB962C8B-B14F-4D97-AF65-F5344CB8AC3E}">
        <p14:creationId xmlns:p14="http://schemas.microsoft.com/office/powerpoint/2010/main" val="3141122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The history of critical theory</a:t>
            </a:r>
          </a:p>
          <a:p>
            <a:r>
              <a:rPr lang="en-US" dirty="0"/>
              <a:t>What is “contemporary critical theory”?</a:t>
            </a:r>
          </a:p>
          <a:p>
            <a:r>
              <a:rPr lang="en-US" dirty="0"/>
              <a:t>What are the problems with contemporary critical theory?</a:t>
            </a:r>
          </a:p>
          <a:p>
            <a:r>
              <a:rPr lang="en-US" dirty="0"/>
              <a:t>Conclusions</a:t>
            </a:r>
          </a:p>
        </p:txBody>
      </p:sp>
      <p:sp>
        <p:nvSpPr>
          <p:cNvPr id="4" name="Rectangle 3"/>
          <p:cNvSpPr/>
          <p:nvPr/>
        </p:nvSpPr>
        <p:spPr>
          <a:xfrm>
            <a:off x="246184" y="2020759"/>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732760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a:t>
            </a:r>
          </a:p>
        </p:txBody>
      </p:sp>
      <p:grpSp>
        <p:nvGrpSpPr>
          <p:cNvPr id="4" name="Group 3"/>
          <p:cNvGrpSpPr/>
          <p:nvPr/>
        </p:nvGrpSpPr>
        <p:grpSpPr>
          <a:xfrm>
            <a:off x="628650" y="1987894"/>
            <a:ext cx="5442635" cy="4627530"/>
            <a:chOff x="838200" y="1507524"/>
            <a:chExt cx="6169723" cy="5245726"/>
          </a:xfrm>
        </p:grpSpPr>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1507524"/>
              <a:ext cx="2955339" cy="5245726"/>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52584" y="1507524"/>
              <a:ext cx="2955339" cy="5245726"/>
            </a:xfrm>
            <a:prstGeom prst="rect">
              <a:avLst/>
            </a:prstGeom>
          </p:spPr>
        </p:pic>
      </p:grpSp>
      <p:sp>
        <p:nvSpPr>
          <p:cNvPr id="9" name="TextBox 8"/>
          <p:cNvSpPr txBox="1"/>
          <p:nvPr/>
        </p:nvSpPr>
        <p:spPr>
          <a:xfrm>
            <a:off x="911736" y="5686681"/>
            <a:ext cx="4876463" cy="400110"/>
          </a:xfrm>
          <a:prstGeom prst="rect">
            <a:avLst/>
          </a:prstGeom>
          <a:noFill/>
          <a:ln w="38100">
            <a:solidFill>
              <a:srgbClr val="FF0000"/>
            </a:solidFill>
          </a:ln>
        </p:spPr>
        <p:txBody>
          <a:bodyPr wrap="none" rtlCol="0">
            <a:spAutoFit/>
          </a:bodyPr>
          <a:lstStyle/>
          <a:p>
            <a:r>
              <a:rPr lang="en-US" sz="2000" dirty="0">
                <a:solidFill>
                  <a:srgbClr val="FF0000"/>
                </a:solidFill>
              </a:rPr>
              <a:t>Warning: fake texts. For pedagogical use only</a:t>
            </a:r>
          </a:p>
        </p:txBody>
      </p:sp>
    </p:spTree>
    <p:extLst>
      <p:ext uri="{BB962C8B-B14F-4D97-AF65-F5344CB8AC3E}">
        <p14:creationId xmlns:p14="http://schemas.microsoft.com/office/powerpoint/2010/main" val="1314185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a:t>
            </a:r>
          </a:p>
        </p:txBody>
      </p:sp>
      <p:pic>
        <p:nvPicPr>
          <p:cNvPr id="2050" name="Picture 2">
            <a:extLst>
              <a:ext uri="{FF2B5EF4-FFF2-40B4-BE49-F238E27FC236}">
                <a16:creationId xmlns:a16="http://schemas.microsoft.com/office/drawing/2014/main" id="{DEE8C949-14C9-403E-9BDD-479AE31996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2005897"/>
            <a:ext cx="3659366" cy="306689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A471024-ED82-407E-B147-FF62A699131A}"/>
              </a:ext>
            </a:extLst>
          </p:cNvPr>
          <p:cNvSpPr txBox="1"/>
          <p:nvPr/>
        </p:nvSpPr>
        <p:spPr>
          <a:xfrm>
            <a:off x="2055017" y="1492572"/>
            <a:ext cx="806631" cy="461665"/>
          </a:xfrm>
          <a:prstGeom prst="rect">
            <a:avLst/>
          </a:prstGeom>
          <a:noFill/>
        </p:spPr>
        <p:txBody>
          <a:bodyPr wrap="none" rtlCol="0">
            <a:spAutoFit/>
          </a:bodyPr>
          <a:lstStyle/>
          <a:p>
            <a:r>
              <a:rPr lang="en-US" sz="2400" dirty="0"/>
              <a:t>2015</a:t>
            </a:r>
          </a:p>
        </p:txBody>
      </p:sp>
      <p:sp>
        <p:nvSpPr>
          <p:cNvPr id="13" name="TextBox 12">
            <a:extLst>
              <a:ext uri="{FF2B5EF4-FFF2-40B4-BE49-F238E27FC236}">
                <a16:creationId xmlns:a16="http://schemas.microsoft.com/office/drawing/2014/main" id="{0D0BC53E-2A4F-4617-AFC7-2553BFF58F3C}"/>
              </a:ext>
            </a:extLst>
          </p:cNvPr>
          <p:cNvSpPr txBox="1"/>
          <p:nvPr/>
        </p:nvSpPr>
        <p:spPr>
          <a:xfrm>
            <a:off x="462395" y="5410835"/>
            <a:ext cx="8681605" cy="923330"/>
          </a:xfrm>
          <a:prstGeom prst="rect">
            <a:avLst/>
          </a:prstGeom>
          <a:noFill/>
        </p:spPr>
        <p:txBody>
          <a:bodyPr wrap="square">
            <a:spAutoFit/>
          </a:bodyPr>
          <a:lstStyle/>
          <a:p>
            <a:r>
              <a:rPr lang="en-US" b="0" i="0" dirty="0">
                <a:solidFill>
                  <a:srgbClr val="0F1419"/>
                </a:solidFill>
                <a:effectLst/>
                <a:latin typeface="TwitterChirp"/>
              </a:rPr>
              <a:t>“Paul, Peter, Luke, John, James, and the writer of Hebrews repeatedly and emphatically make the same point: the unified church is the vehicle through which the kingdom of God is powerfully communicated to the world” – Cleveland, </a:t>
            </a:r>
            <a:r>
              <a:rPr lang="en-US" b="0" i="1" dirty="0">
                <a:solidFill>
                  <a:srgbClr val="0F1419"/>
                </a:solidFill>
                <a:effectLst/>
                <a:latin typeface="TwitterChirp"/>
              </a:rPr>
              <a:t>Disunity in Christ</a:t>
            </a:r>
            <a:r>
              <a:rPr lang="en-US" b="0" dirty="0">
                <a:solidFill>
                  <a:srgbClr val="0F1419"/>
                </a:solidFill>
                <a:effectLst/>
                <a:latin typeface="TwitterChirp"/>
              </a:rPr>
              <a:t>, p. 37-38 (2013)</a:t>
            </a:r>
            <a:endParaRPr lang="en-US" dirty="0"/>
          </a:p>
        </p:txBody>
      </p:sp>
      <p:pic>
        <p:nvPicPr>
          <p:cNvPr id="4" name="Picture 3">
            <a:extLst>
              <a:ext uri="{FF2B5EF4-FFF2-40B4-BE49-F238E27FC236}">
                <a16:creationId xmlns:a16="http://schemas.microsoft.com/office/drawing/2014/main" id="{3F99EBCB-F955-E1BF-2CDD-B21F585C6829}"/>
              </a:ext>
            </a:extLst>
          </p:cNvPr>
          <p:cNvPicPr>
            <a:picLocks noChangeAspect="1"/>
          </p:cNvPicPr>
          <p:nvPr/>
        </p:nvPicPr>
        <p:blipFill rotWithShape="1">
          <a:blip r:embed="rId4"/>
          <a:srcRect t="26125"/>
          <a:stretch/>
        </p:blipFill>
        <p:spPr>
          <a:xfrm>
            <a:off x="4483223" y="1954237"/>
            <a:ext cx="4116766" cy="2949525"/>
          </a:xfrm>
          <a:prstGeom prst="rect">
            <a:avLst/>
          </a:prstGeom>
        </p:spPr>
      </p:pic>
      <p:sp>
        <p:nvSpPr>
          <p:cNvPr id="6" name="TextBox 5">
            <a:extLst>
              <a:ext uri="{FF2B5EF4-FFF2-40B4-BE49-F238E27FC236}">
                <a16:creationId xmlns:a16="http://schemas.microsoft.com/office/drawing/2014/main" id="{66B02BFD-2FD4-12E9-51E1-E1743C42DDD7}"/>
              </a:ext>
            </a:extLst>
          </p:cNvPr>
          <p:cNvSpPr txBox="1"/>
          <p:nvPr/>
        </p:nvSpPr>
        <p:spPr>
          <a:xfrm>
            <a:off x="6138290" y="1492572"/>
            <a:ext cx="806631" cy="461665"/>
          </a:xfrm>
          <a:prstGeom prst="rect">
            <a:avLst/>
          </a:prstGeom>
          <a:noFill/>
        </p:spPr>
        <p:txBody>
          <a:bodyPr wrap="none" rtlCol="0">
            <a:spAutoFit/>
          </a:bodyPr>
          <a:lstStyle/>
          <a:p>
            <a:r>
              <a:rPr lang="en-US" sz="2400" dirty="0"/>
              <a:t>2016</a:t>
            </a:r>
          </a:p>
        </p:txBody>
      </p:sp>
    </p:spTree>
    <p:extLst>
      <p:ext uri="{BB962C8B-B14F-4D97-AF65-F5344CB8AC3E}">
        <p14:creationId xmlns:p14="http://schemas.microsoft.com/office/powerpoint/2010/main" val="3530329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a:t>
            </a:r>
          </a:p>
        </p:txBody>
      </p:sp>
      <p:pic>
        <p:nvPicPr>
          <p:cNvPr id="2052" name="Picture 4" descr="Image">
            <a:extLst>
              <a:ext uri="{FF2B5EF4-FFF2-40B4-BE49-F238E27FC236}">
                <a16:creationId xmlns:a16="http://schemas.microsoft.com/office/drawing/2014/main" id="{9411B6B8-A384-4E50-AACA-96CFBF59891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006" y="2163755"/>
            <a:ext cx="2824896" cy="376652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3247ED9-6732-4B7C-B7AE-9A6FB6A1591F}"/>
              </a:ext>
            </a:extLst>
          </p:cNvPr>
          <p:cNvSpPr txBox="1"/>
          <p:nvPr/>
        </p:nvSpPr>
        <p:spPr>
          <a:xfrm>
            <a:off x="1444138" y="1676865"/>
            <a:ext cx="806631" cy="461665"/>
          </a:xfrm>
          <a:prstGeom prst="rect">
            <a:avLst/>
          </a:prstGeom>
          <a:noFill/>
        </p:spPr>
        <p:txBody>
          <a:bodyPr wrap="none" rtlCol="0">
            <a:spAutoFit/>
          </a:bodyPr>
          <a:lstStyle/>
          <a:p>
            <a:r>
              <a:rPr lang="en-US" sz="2400" dirty="0"/>
              <a:t>2022</a:t>
            </a:r>
          </a:p>
        </p:txBody>
      </p:sp>
      <p:sp>
        <p:nvSpPr>
          <p:cNvPr id="12" name="TextBox 11">
            <a:extLst>
              <a:ext uri="{FF2B5EF4-FFF2-40B4-BE49-F238E27FC236}">
                <a16:creationId xmlns:a16="http://schemas.microsoft.com/office/drawing/2014/main" id="{21E43EAC-ABBA-4116-B80F-42BE8F2B6C5B}"/>
              </a:ext>
            </a:extLst>
          </p:cNvPr>
          <p:cNvSpPr txBox="1"/>
          <p:nvPr/>
        </p:nvSpPr>
        <p:spPr>
          <a:xfrm>
            <a:off x="3533313" y="1369363"/>
            <a:ext cx="5406501" cy="5355312"/>
          </a:xfrm>
          <a:prstGeom prst="rect">
            <a:avLst/>
          </a:prstGeom>
          <a:noFill/>
        </p:spPr>
        <p:txBody>
          <a:bodyPr wrap="square">
            <a:spAutoFit/>
          </a:bodyPr>
          <a:lstStyle/>
          <a:p>
            <a:r>
              <a:rPr lang="en-US" i="0" dirty="0">
                <a:effectLst/>
                <a:highlight>
                  <a:srgbClr val="FFFFFF"/>
                </a:highlight>
              </a:rPr>
              <a:t>“As the godhead of the white patriarchy hierarchy, [</a:t>
            </a:r>
            <a:r>
              <a:rPr lang="en-US" i="0" dirty="0" err="1">
                <a:effectLst/>
                <a:highlight>
                  <a:srgbClr val="FFFFFF"/>
                </a:highlight>
              </a:rPr>
              <a:t>whitemalegod</a:t>
            </a:r>
            <a:r>
              <a:rPr lang="en-US" i="0" dirty="0">
                <a:effectLst/>
                <a:highlight>
                  <a:srgbClr val="FFFFFF"/>
                </a:highlight>
              </a:rPr>
              <a:t>] alone gets to decide what is good and what is evil…He alone determines what forms of gender and sexual identities are acceptable–cisgender and heterosexual.. </a:t>
            </a:r>
            <a:r>
              <a:rPr lang="en-US" b="1" i="0" dirty="0">
                <a:effectLst/>
                <a:highlight>
                  <a:srgbClr val="FFFFFF"/>
                </a:highlight>
              </a:rPr>
              <a:t>He gets to decide which interpretations of scripture are orthodox–the interpretations of cis-het white men</a:t>
            </a:r>
            <a:r>
              <a:rPr lang="en-US" i="0" dirty="0">
                <a:effectLst/>
                <a:highlight>
                  <a:srgbClr val="FFFFFF"/>
                </a:highlight>
              </a:rPr>
              <a:t>” </a:t>
            </a:r>
            <a:r>
              <a:rPr lang="en-US" i="0" dirty="0">
                <a:effectLst/>
              </a:rPr>
              <a:t>- Cleveland, </a:t>
            </a:r>
            <a:r>
              <a:rPr lang="en-US" i="1" dirty="0">
                <a:effectLst/>
              </a:rPr>
              <a:t>God is a Black Woman</a:t>
            </a:r>
            <a:r>
              <a:rPr lang="en-US" i="0" dirty="0">
                <a:effectLst/>
              </a:rPr>
              <a:t>, p. </a:t>
            </a:r>
            <a:r>
              <a:rPr lang="en-US" dirty="0"/>
              <a:t>167</a:t>
            </a:r>
            <a:endParaRPr lang="en-US" i="0" dirty="0">
              <a:effectLst/>
            </a:endParaRPr>
          </a:p>
          <a:p>
            <a:endParaRPr lang="en-US" i="0" dirty="0">
              <a:effectLst/>
              <a:highlight>
                <a:srgbClr val="FFFFFF"/>
              </a:highlight>
            </a:endParaRPr>
          </a:p>
          <a:p>
            <a:r>
              <a:rPr lang="en-US" i="0" dirty="0">
                <a:effectLst/>
                <a:highlight>
                  <a:srgbClr val="FFFFFF"/>
                </a:highlight>
              </a:rPr>
              <a:t>“The liberation of all Black women requires the </a:t>
            </a:r>
            <a:r>
              <a:rPr lang="en-US" b="1" i="0" dirty="0">
                <a:effectLst/>
                <a:highlight>
                  <a:srgbClr val="FFFFFF"/>
                </a:highlight>
              </a:rPr>
              <a:t>dismantling of all systems of oppression</a:t>
            </a:r>
            <a:r>
              <a:rPr lang="en-US" i="0" dirty="0">
                <a:effectLst/>
                <a:highlight>
                  <a:srgbClr val="FFFFFF"/>
                </a:highlight>
              </a:rPr>
              <a:t>–white supremacy, patriarchy, capitalism, Islamophobia, homophobia, transphobia, and more” </a:t>
            </a:r>
            <a:r>
              <a:rPr lang="en-US" i="0" dirty="0">
                <a:effectLst/>
              </a:rPr>
              <a:t>- Cleveland, </a:t>
            </a:r>
            <a:r>
              <a:rPr lang="en-US" i="1" dirty="0">
                <a:effectLst/>
              </a:rPr>
              <a:t>God is a Black Woman</a:t>
            </a:r>
            <a:r>
              <a:rPr lang="en-US" i="0" dirty="0">
                <a:effectLst/>
              </a:rPr>
              <a:t>, p. 223</a:t>
            </a:r>
          </a:p>
          <a:p>
            <a:endParaRPr lang="en-US" dirty="0"/>
          </a:p>
          <a:p>
            <a:r>
              <a:rPr lang="en-US" dirty="0"/>
              <a:t>“</a:t>
            </a:r>
            <a:r>
              <a:rPr lang="en-US" i="0" dirty="0">
                <a:effectLst/>
              </a:rPr>
              <a:t>More than anything, we must eradicate the transphobia within ourselves and our communities. For if God is a Black woman, then </a:t>
            </a:r>
            <a:r>
              <a:rPr lang="en-US" b="1" i="0" dirty="0">
                <a:effectLst/>
              </a:rPr>
              <a:t>She's a Black trans woman. Obviously.</a:t>
            </a:r>
            <a:r>
              <a:rPr lang="en-US" i="0" dirty="0">
                <a:effectLst/>
              </a:rPr>
              <a:t>" - Cleveland, </a:t>
            </a:r>
            <a:r>
              <a:rPr lang="en-US" i="1" dirty="0">
                <a:effectLst/>
              </a:rPr>
              <a:t>God is a Black Woman</a:t>
            </a:r>
            <a:r>
              <a:rPr lang="en-US" i="0" dirty="0">
                <a:effectLst/>
              </a:rPr>
              <a:t>, p. 232</a:t>
            </a:r>
            <a:endParaRPr lang="en-US" dirty="0"/>
          </a:p>
        </p:txBody>
      </p:sp>
    </p:spTree>
    <p:extLst>
      <p:ext uri="{BB962C8B-B14F-4D97-AF65-F5344CB8AC3E}">
        <p14:creationId xmlns:p14="http://schemas.microsoft.com/office/powerpoint/2010/main" val="2332217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The history of critical theory</a:t>
            </a:r>
          </a:p>
          <a:p>
            <a:r>
              <a:rPr lang="en-US" dirty="0"/>
              <a:t>What is “contemporary critical theory”?</a:t>
            </a:r>
          </a:p>
          <a:p>
            <a:r>
              <a:rPr lang="en-US" dirty="0"/>
              <a:t>What are the problems with contemporary critical theory?</a:t>
            </a:r>
          </a:p>
          <a:p>
            <a:r>
              <a:rPr lang="en-US" dirty="0"/>
              <a:t>Conclusions</a:t>
            </a:r>
          </a:p>
        </p:txBody>
      </p:sp>
      <p:sp>
        <p:nvSpPr>
          <p:cNvPr id="4" name="Rectangle 3"/>
          <p:cNvSpPr/>
          <p:nvPr/>
        </p:nvSpPr>
        <p:spPr>
          <a:xfrm>
            <a:off x="246184" y="2527503"/>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769183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Karl Marx and critical theory</a:t>
            </a:r>
          </a:p>
        </p:txBody>
      </p:sp>
      <p:sp>
        <p:nvSpPr>
          <p:cNvPr id="3" name="Content Placeholder 2"/>
          <p:cNvSpPr>
            <a:spLocks noGrp="1"/>
          </p:cNvSpPr>
          <p:nvPr>
            <p:ph idx="1"/>
          </p:nvPr>
        </p:nvSpPr>
        <p:spPr>
          <a:xfrm>
            <a:off x="2946400" y="1825625"/>
            <a:ext cx="6057900" cy="2822575"/>
          </a:xfrm>
        </p:spPr>
        <p:txBody>
          <a:bodyPr/>
          <a:lstStyle/>
          <a:p>
            <a:pPr marL="0" indent="0">
              <a:buNone/>
            </a:pPr>
            <a:r>
              <a:rPr lang="en-US" dirty="0"/>
              <a:t>“Alone among these thinkers [i.e., </a:t>
            </a:r>
            <a:r>
              <a:rPr lang="en-US" dirty="0" err="1"/>
              <a:t>Horkheimer</a:t>
            </a:r>
            <a:r>
              <a:rPr lang="en-US" dirty="0"/>
              <a:t>, Bourdieu, Foucault, etc.], </a:t>
            </a:r>
            <a:r>
              <a:rPr lang="en-US" b="1" dirty="0"/>
              <a:t>Karl Marx invites consensus as a ‘true’ critical theorist. Indeed, for many, he alone inaugurates the critical tradition</a:t>
            </a:r>
            <a:r>
              <a:rPr lang="en-US" dirty="0"/>
              <a:t>” (Levinson et al, </a:t>
            </a:r>
            <a:r>
              <a:rPr lang="en-US" i="1" dirty="0"/>
              <a:t>Beyond Critique</a:t>
            </a:r>
            <a:r>
              <a:rPr lang="en-US" dirty="0"/>
              <a:t>, p. 25-26)</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855" y="1888101"/>
            <a:ext cx="2338467" cy="2962428"/>
          </a:xfrm>
          <a:prstGeom prst="rect">
            <a:avLst/>
          </a:prstGeom>
        </p:spPr>
      </p:pic>
      <p:grpSp>
        <p:nvGrpSpPr>
          <p:cNvPr id="21" name="Group 20"/>
          <p:cNvGrpSpPr/>
          <p:nvPr/>
        </p:nvGrpSpPr>
        <p:grpSpPr>
          <a:xfrm>
            <a:off x="544936" y="5956493"/>
            <a:ext cx="7970414" cy="850925"/>
            <a:chOff x="544936" y="5956493"/>
            <a:chExt cx="7970414" cy="850925"/>
          </a:xfrm>
        </p:grpSpPr>
        <p:cxnSp>
          <p:nvCxnSpPr>
            <p:cNvPr id="7" name="Straight Arrow Connector 6"/>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20" name="Oval 19"/>
            <p:cNvSpPr/>
            <p:nvPr/>
          </p:nvSpPr>
          <p:spPr>
            <a:xfrm>
              <a:off x="625687" y="6057900"/>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061533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FC9CC-5280-48B4-599C-FC4DEE5998E4}"/>
              </a:ext>
            </a:extLst>
          </p:cNvPr>
          <p:cNvSpPr>
            <a:spLocks noGrp="1"/>
          </p:cNvSpPr>
          <p:nvPr>
            <p:ph type="title"/>
          </p:nvPr>
        </p:nvSpPr>
        <p:spPr/>
        <p:txBody>
          <a:bodyPr/>
          <a:lstStyle/>
          <a:p>
            <a:r>
              <a:rPr lang="en-US" dirty="0"/>
              <a:t>Karl Marx and critical theory</a:t>
            </a:r>
          </a:p>
        </p:txBody>
      </p:sp>
      <p:sp>
        <p:nvSpPr>
          <p:cNvPr id="3" name="Content Placeholder 2">
            <a:extLst>
              <a:ext uri="{FF2B5EF4-FFF2-40B4-BE49-F238E27FC236}">
                <a16:creationId xmlns:a16="http://schemas.microsoft.com/office/drawing/2014/main" id="{C0E5DFCF-6741-AFC4-4B2C-9476ECC5852F}"/>
              </a:ext>
            </a:extLst>
          </p:cNvPr>
          <p:cNvSpPr>
            <a:spLocks noGrp="1"/>
          </p:cNvSpPr>
          <p:nvPr>
            <p:ph idx="1"/>
          </p:nvPr>
        </p:nvSpPr>
        <p:spPr>
          <a:xfrm>
            <a:off x="3824611" y="1888101"/>
            <a:ext cx="4032127" cy="2213469"/>
          </a:xfrm>
        </p:spPr>
        <p:txBody>
          <a:bodyPr>
            <a:normAutofit/>
          </a:bodyPr>
          <a:lstStyle/>
          <a:p>
            <a:r>
              <a:rPr lang="en-US" dirty="0"/>
              <a:t>Class conflict</a:t>
            </a:r>
          </a:p>
          <a:p>
            <a:r>
              <a:rPr lang="en-US" dirty="0"/>
              <a:t>Ideology</a:t>
            </a:r>
          </a:p>
          <a:p>
            <a:r>
              <a:rPr lang="en-US" dirty="0"/>
              <a:t>False consciousness</a:t>
            </a:r>
          </a:p>
          <a:p>
            <a:r>
              <a:rPr lang="en-US" dirty="0"/>
              <a:t>Liberatory praxis</a:t>
            </a:r>
          </a:p>
          <a:p>
            <a:endParaRPr lang="en-US" dirty="0"/>
          </a:p>
          <a:p>
            <a:endParaRPr lang="en-US" dirty="0"/>
          </a:p>
        </p:txBody>
      </p:sp>
      <p:pic>
        <p:nvPicPr>
          <p:cNvPr id="5" name="Picture 4">
            <a:extLst>
              <a:ext uri="{FF2B5EF4-FFF2-40B4-BE49-F238E27FC236}">
                <a16:creationId xmlns:a16="http://schemas.microsoft.com/office/drawing/2014/main" id="{01A88064-46F4-CDDB-7433-B2EDCE38130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9855" y="1888101"/>
            <a:ext cx="2338467" cy="2962428"/>
          </a:xfrm>
          <a:prstGeom prst="rect">
            <a:avLst/>
          </a:prstGeom>
        </p:spPr>
      </p:pic>
      <p:grpSp>
        <p:nvGrpSpPr>
          <p:cNvPr id="6" name="Group 5">
            <a:extLst>
              <a:ext uri="{FF2B5EF4-FFF2-40B4-BE49-F238E27FC236}">
                <a16:creationId xmlns:a16="http://schemas.microsoft.com/office/drawing/2014/main" id="{CFF41BF1-A379-AA4C-6A58-6CB73070E676}"/>
              </a:ext>
            </a:extLst>
          </p:cNvPr>
          <p:cNvGrpSpPr/>
          <p:nvPr/>
        </p:nvGrpSpPr>
        <p:grpSpPr>
          <a:xfrm>
            <a:off x="544936" y="5956493"/>
            <a:ext cx="7970414" cy="850925"/>
            <a:chOff x="544936" y="5956493"/>
            <a:chExt cx="7970414" cy="850925"/>
          </a:xfrm>
        </p:grpSpPr>
        <p:cxnSp>
          <p:nvCxnSpPr>
            <p:cNvPr id="7" name="Straight Arrow Connector 6">
              <a:extLst>
                <a:ext uri="{FF2B5EF4-FFF2-40B4-BE49-F238E27FC236}">
                  <a16:creationId xmlns:a16="http://schemas.microsoft.com/office/drawing/2014/main" id="{9F94F56C-8473-73A0-E5D1-D0A79F59CDE8}"/>
                </a:ext>
              </a:extLst>
            </p:cNvPr>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3D8FCAE-771C-9500-B99C-7354F94FD175}"/>
                </a:ext>
              </a:extLst>
            </p:cNvPr>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27C42FC-D023-D747-2910-E62EB91A92FA}"/>
                </a:ext>
              </a:extLst>
            </p:cNvPr>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3D36669-F0B1-DB0C-131A-8BC4E14BA678}"/>
                </a:ext>
              </a:extLst>
            </p:cNvPr>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9BE5022-8A3A-3CFA-9079-7EC1B36FBF8A}"/>
                </a:ext>
              </a:extLst>
            </p:cNvPr>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0709BC7-0264-6CB8-DE5D-EAC473843A5B}"/>
                </a:ext>
              </a:extLst>
            </p:cNvPr>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3" name="TextBox 12">
              <a:extLst>
                <a:ext uri="{FF2B5EF4-FFF2-40B4-BE49-F238E27FC236}">
                  <a16:creationId xmlns:a16="http://schemas.microsoft.com/office/drawing/2014/main" id="{6E647B9C-0A63-4BC7-6B06-E19DCB423C9C}"/>
                </a:ext>
              </a:extLst>
            </p:cNvPr>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4" name="TextBox 13">
              <a:extLst>
                <a:ext uri="{FF2B5EF4-FFF2-40B4-BE49-F238E27FC236}">
                  <a16:creationId xmlns:a16="http://schemas.microsoft.com/office/drawing/2014/main" id="{A2375916-1498-6001-1518-1829B970379E}"/>
                </a:ext>
              </a:extLst>
            </p:cNvPr>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5" name="TextBox 14">
              <a:extLst>
                <a:ext uri="{FF2B5EF4-FFF2-40B4-BE49-F238E27FC236}">
                  <a16:creationId xmlns:a16="http://schemas.microsoft.com/office/drawing/2014/main" id="{E4F14928-FECE-1AF1-CFA2-8919DF4191F8}"/>
                </a:ext>
              </a:extLst>
            </p:cNvPr>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16" name="Oval 15">
              <a:extLst>
                <a:ext uri="{FF2B5EF4-FFF2-40B4-BE49-F238E27FC236}">
                  <a16:creationId xmlns:a16="http://schemas.microsoft.com/office/drawing/2014/main" id="{EF8272EC-FB05-A52F-2ECA-B91CD22420B1}"/>
                </a:ext>
              </a:extLst>
            </p:cNvPr>
            <p:cNvSpPr/>
            <p:nvPr/>
          </p:nvSpPr>
          <p:spPr>
            <a:xfrm>
              <a:off x="625687" y="6057900"/>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780862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Marx and class conflict</a:t>
            </a:r>
          </a:p>
        </p:txBody>
      </p:sp>
      <p:sp>
        <p:nvSpPr>
          <p:cNvPr id="3" name="Content Placeholder 2"/>
          <p:cNvSpPr>
            <a:spLocks noGrp="1"/>
          </p:cNvSpPr>
          <p:nvPr>
            <p:ph idx="1"/>
          </p:nvPr>
        </p:nvSpPr>
        <p:spPr>
          <a:xfrm>
            <a:off x="2946400" y="1825625"/>
            <a:ext cx="6057900" cy="3693334"/>
          </a:xfrm>
        </p:spPr>
        <p:txBody>
          <a:bodyPr>
            <a:noAutofit/>
          </a:bodyPr>
          <a:lstStyle/>
          <a:p>
            <a:pPr marL="0" indent="0">
              <a:buNone/>
            </a:pPr>
            <a:r>
              <a:rPr lang="en-US" sz="2400" dirty="0"/>
              <a:t>“The history of all hitherto existing society is the history of </a:t>
            </a:r>
            <a:r>
              <a:rPr lang="en-US" sz="2400" b="1" dirty="0"/>
              <a:t>class struggles</a:t>
            </a:r>
            <a:r>
              <a:rPr lang="en-US" sz="2400" dirty="0"/>
              <a:t>.</a:t>
            </a:r>
          </a:p>
          <a:p>
            <a:pPr marL="0" indent="0">
              <a:buNone/>
            </a:pPr>
            <a:r>
              <a:rPr lang="en-US" sz="2400" dirty="0"/>
              <a:t>Freeman and slave, patrician and plebeian, lord and serf, </a:t>
            </a:r>
            <a:r>
              <a:rPr lang="en-US" sz="2400" dirty="0" err="1"/>
              <a:t>guildmaster</a:t>
            </a:r>
            <a:r>
              <a:rPr lang="en-US" sz="2400" dirty="0"/>
              <a:t> and journeyman, </a:t>
            </a:r>
            <a:r>
              <a:rPr lang="en-US" sz="2400" b="1" dirty="0"/>
              <a:t>in a word, oppressor and oppressed, </a:t>
            </a:r>
            <a:r>
              <a:rPr lang="en-US" sz="2400" dirty="0"/>
              <a:t>stood in constant opposition to one another, carried on an uninterrupted, now hidden, now open fight, that each time ended, either in the revolutionary reconstitution of society at large, or in the common ruin of the contending classes.” – Marx, </a:t>
            </a:r>
            <a:r>
              <a:rPr lang="en-US" sz="2400" i="1" dirty="0"/>
              <a:t>The Communist Manifesto</a:t>
            </a:r>
            <a:endParaRPr lang="en-US" sz="24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855" y="1888101"/>
            <a:ext cx="2338467" cy="2962428"/>
          </a:xfrm>
          <a:prstGeom prst="rect">
            <a:avLst/>
          </a:prstGeom>
        </p:spPr>
      </p:pic>
      <p:grpSp>
        <p:nvGrpSpPr>
          <p:cNvPr id="21" name="Group 20"/>
          <p:cNvGrpSpPr/>
          <p:nvPr/>
        </p:nvGrpSpPr>
        <p:grpSpPr>
          <a:xfrm>
            <a:off x="544936" y="5956493"/>
            <a:ext cx="7970414" cy="850925"/>
            <a:chOff x="544936" y="5956493"/>
            <a:chExt cx="7970414" cy="850925"/>
          </a:xfrm>
        </p:grpSpPr>
        <p:cxnSp>
          <p:nvCxnSpPr>
            <p:cNvPr id="7" name="Straight Arrow Connector 6"/>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grpSp>
      <p:sp>
        <p:nvSpPr>
          <p:cNvPr id="27" name="Oval 26">
            <a:extLst>
              <a:ext uri="{FF2B5EF4-FFF2-40B4-BE49-F238E27FC236}">
                <a16:creationId xmlns:a16="http://schemas.microsoft.com/office/drawing/2014/main" id="{D31FA3A8-738F-7CA7-50F1-33C106B9A7B3}"/>
              </a:ext>
            </a:extLst>
          </p:cNvPr>
          <p:cNvSpPr/>
          <p:nvPr/>
        </p:nvSpPr>
        <p:spPr>
          <a:xfrm>
            <a:off x="625687" y="6057900"/>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28990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Marx and ideology</a:t>
            </a:r>
          </a:p>
        </p:txBody>
      </p:sp>
      <p:sp>
        <p:nvSpPr>
          <p:cNvPr id="3" name="Content Placeholder 2"/>
          <p:cNvSpPr>
            <a:spLocks noGrp="1"/>
          </p:cNvSpPr>
          <p:nvPr>
            <p:ph idx="1"/>
          </p:nvPr>
        </p:nvSpPr>
        <p:spPr>
          <a:xfrm>
            <a:off x="2946400" y="1825625"/>
            <a:ext cx="6057900" cy="3693334"/>
          </a:xfrm>
        </p:spPr>
        <p:txBody>
          <a:bodyPr>
            <a:normAutofit lnSpcReduction="10000"/>
          </a:bodyPr>
          <a:lstStyle/>
          <a:p>
            <a:pPr marL="0" indent="0">
              <a:buNone/>
            </a:pPr>
            <a:r>
              <a:rPr lang="en-US" dirty="0"/>
              <a:t>“The ideas of the ruling class are in every epoch the ruling ideas, i.e. the class which is the ruling material force of society, is at the same time its ruling intellectual force…</a:t>
            </a:r>
            <a:r>
              <a:rPr lang="en-US" b="1" dirty="0"/>
              <a:t>The ruling ideas are nothing more than the ideal expression of the dominant material relationships, the dominant material relationships grasped as ideas.</a:t>
            </a:r>
            <a:r>
              <a:rPr lang="en-US" dirty="0"/>
              <a:t>”– Marx, </a:t>
            </a:r>
            <a:r>
              <a:rPr lang="en-US" i="1" dirty="0"/>
              <a:t>The German Ideology</a:t>
            </a:r>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855" y="1888101"/>
            <a:ext cx="2338467" cy="2962428"/>
          </a:xfrm>
          <a:prstGeom prst="rect">
            <a:avLst/>
          </a:prstGeom>
        </p:spPr>
      </p:pic>
      <p:grpSp>
        <p:nvGrpSpPr>
          <p:cNvPr id="21" name="Group 20"/>
          <p:cNvGrpSpPr/>
          <p:nvPr/>
        </p:nvGrpSpPr>
        <p:grpSpPr>
          <a:xfrm>
            <a:off x="544936" y="5956493"/>
            <a:ext cx="7970414" cy="850925"/>
            <a:chOff x="544936" y="5956493"/>
            <a:chExt cx="7970414" cy="850925"/>
          </a:xfrm>
        </p:grpSpPr>
        <p:cxnSp>
          <p:nvCxnSpPr>
            <p:cNvPr id="7" name="Straight Arrow Connector 6"/>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grpSp>
      <p:sp>
        <p:nvSpPr>
          <p:cNvPr id="4" name="Oval 3">
            <a:extLst>
              <a:ext uri="{FF2B5EF4-FFF2-40B4-BE49-F238E27FC236}">
                <a16:creationId xmlns:a16="http://schemas.microsoft.com/office/drawing/2014/main" id="{444AE1C1-A508-166E-EF28-AE421A1E8C17}"/>
              </a:ext>
            </a:extLst>
          </p:cNvPr>
          <p:cNvSpPr/>
          <p:nvPr/>
        </p:nvSpPr>
        <p:spPr>
          <a:xfrm>
            <a:off x="625687" y="6057900"/>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0144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Marx and false consciousness</a:t>
            </a:r>
          </a:p>
        </p:txBody>
      </p:sp>
      <p:sp>
        <p:nvSpPr>
          <p:cNvPr id="3" name="Content Placeholder 2"/>
          <p:cNvSpPr>
            <a:spLocks noGrp="1"/>
          </p:cNvSpPr>
          <p:nvPr>
            <p:ph idx="1"/>
          </p:nvPr>
        </p:nvSpPr>
        <p:spPr>
          <a:xfrm>
            <a:off x="2946400" y="1825625"/>
            <a:ext cx="6057900" cy="3693334"/>
          </a:xfrm>
        </p:spPr>
        <p:txBody>
          <a:bodyPr>
            <a:noAutofit/>
          </a:bodyPr>
          <a:lstStyle/>
          <a:p>
            <a:pPr marL="0" indent="0">
              <a:lnSpc>
                <a:spcPct val="100000"/>
              </a:lnSpc>
              <a:buNone/>
            </a:pPr>
            <a:r>
              <a:rPr lang="en-US" sz="2000" dirty="0"/>
              <a:t>“</a:t>
            </a:r>
            <a:r>
              <a:rPr lang="en-US" sz="2000" b="0" i="0" dirty="0">
                <a:solidFill>
                  <a:srgbClr val="000000"/>
                </a:solidFill>
                <a:effectLst/>
                <a:highlight>
                  <a:srgbClr val="FFFFFF"/>
                </a:highlight>
              </a:rPr>
              <a:t>Whilst in ordinary life every shopkeeper is very well able to distinguish between what somebody professes to be and what he really is, </a:t>
            </a:r>
            <a:r>
              <a:rPr lang="en-US" sz="2000" b="1" i="0" dirty="0">
                <a:solidFill>
                  <a:srgbClr val="000000"/>
                </a:solidFill>
                <a:effectLst/>
                <a:highlight>
                  <a:srgbClr val="FFFFFF"/>
                </a:highlight>
              </a:rPr>
              <a:t>our historians have not yet won even this trivial insight. </a:t>
            </a:r>
            <a:r>
              <a:rPr lang="en-US" sz="2000" b="0" i="0" dirty="0">
                <a:solidFill>
                  <a:srgbClr val="000000"/>
                </a:solidFill>
                <a:effectLst/>
                <a:highlight>
                  <a:srgbClr val="FFFFFF"/>
                </a:highlight>
              </a:rPr>
              <a:t>They take every epoch at its word and believe that everything it says and imagines about itself is true. </a:t>
            </a:r>
            <a:r>
              <a:rPr lang="en-US" sz="2000" b="0" i="0" dirty="0">
                <a:solidFill>
                  <a:srgbClr val="000000"/>
                </a:solidFill>
                <a:effectLst/>
              </a:rPr>
              <a:t>This historical method which reigned in Germany, and especially the reason why, must be understood from its connection with </a:t>
            </a:r>
            <a:r>
              <a:rPr lang="en-US" sz="2000" b="1" i="0" dirty="0">
                <a:solidFill>
                  <a:srgbClr val="000000"/>
                </a:solidFill>
                <a:effectLst/>
              </a:rPr>
              <a:t>the illusion of ideologists in general, e.g. the illusions of the jurist, politicians </a:t>
            </a:r>
            <a:r>
              <a:rPr lang="en-US" sz="2000" b="0" i="0" dirty="0">
                <a:solidFill>
                  <a:srgbClr val="000000"/>
                </a:solidFill>
                <a:effectLst/>
              </a:rPr>
              <a:t>(of the practical statesmen among them, too), from the dogmatic </a:t>
            </a:r>
            <a:r>
              <a:rPr lang="en-US" sz="2000" b="0" i="0" dirty="0" err="1">
                <a:solidFill>
                  <a:srgbClr val="000000"/>
                </a:solidFill>
                <a:effectLst/>
              </a:rPr>
              <a:t>dreamings</a:t>
            </a:r>
            <a:r>
              <a:rPr lang="en-US" sz="2000" b="0" i="0" dirty="0">
                <a:solidFill>
                  <a:srgbClr val="000000"/>
                </a:solidFill>
                <a:effectLst/>
              </a:rPr>
              <a:t> and distortions of these fellows” - </a:t>
            </a:r>
            <a:r>
              <a:rPr lang="en-US" sz="2000" dirty="0"/>
              <a:t>Marx, </a:t>
            </a:r>
            <a:r>
              <a:rPr lang="en-US" sz="2000" i="1" dirty="0"/>
              <a:t>The German Ideology</a:t>
            </a:r>
            <a:endParaRPr lang="en-US" sz="20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855" y="1888101"/>
            <a:ext cx="2338467" cy="2962428"/>
          </a:xfrm>
          <a:prstGeom prst="rect">
            <a:avLst/>
          </a:prstGeom>
        </p:spPr>
      </p:pic>
      <p:grpSp>
        <p:nvGrpSpPr>
          <p:cNvPr id="21" name="Group 20"/>
          <p:cNvGrpSpPr/>
          <p:nvPr/>
        </p:nvGrpSpPr>
        <p:grpSpPr>
          <a:xfrm>
            <a:off x="544936" y="5956493"/>
            <a:ext cx="7970414" cy="850925"/>
            <a:chOff x="544936" y="5956493"/>
            <a:chExt cx="7970414" cy="850925"/>
          </a:xfrm>
        </p:grpSpPr>
        <p:cxnSp>
          <p:nvCxnSpPr>
            <p:cNvPr id="7" name="Straight Arrow Connector 6"/>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grpSp>
      <p:sp>
        <p:nvSpPr>
          <p:cNvPr id="4" name="Oval 3">
            <a:extLst>
              <a:ext uri="{FF2B5EF4-FFF2-40B4-BE49-F238E27FC236}">
                <a16:creationId xmlns:a16="http://schemas.microsoft.com/office/drawing/2014/main" id="{444AE1C1-A508-166E-EF28-AE421A1E8C17}"/>
              </a:ext>
            </a:extLst>
          </p:cNvPr>
          <p:cNvSpPr/>
          <p:nvPr/>
        </p:nvSpPr>
        <p:spPr>
          <a:xfrm>
            <a:off x="625687" y="6057900"/>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678957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Marx and liberatory praxis</a:t>
            </a:r>
          </a:p>
        </p:txBody>
      </p:sp>
      <p:sp>
        <p:nvSpPr>
          <p:cNvPr id="3" name="Content Placeholder 2"/>
          <p:cNvSpPr>
            <a:spLocks noGrp="1"/>
          </p:cNvSpPr>
          <p:nvPr>
            <p:ph idx="1"/>
          </p:nvPr>
        </p:nvSpPr>
        <p:spPr>
          <a:xfrm>
            <a:off x="2946400" y="1690689"/>
            <a:ext cx="6057900" cy="4472498"/>
          </a:xfrm>
        </p:spPr>
        <p:txBody>
          <a:bodyPr>
            <a:noAutofit/>
          </a:bodyPr>
          <a:lstStyle/>
          <a:p>
            <a:pPr marL="0" indent="0">
              <a:buNone/>
            </a:pPr>
            <a:r>
              <a:rPr lang="en-US" sz="3200" dirty="0"/>
              <a:t>“</a:t>
            </a:r>
            <a:r>
              <a:rPr lang="en-US" sz="3200" b="0" i="0" dirty="0">
                <a:solidFill>
                  <a:srgbClr val="000000"/>
                </a:solidFill>
                <a:effectLst/>
                <a:highlight>
                  <a:srgbClr val="FFFFFF"/>
                </a:highlight>
              </a:rPr>
              <a:t>The philosophers have only interpreted the world, in various ways; </a:t>
            </a:r>
            <a:r>
              <a:rPr lang="en-US" sz="3200" b="1" i="0" dirty="0">
                <a:solidFill>
                  <a:srgbClr val="000000"/>
                </a:solidFill>
                <a:effectLst/>
                <a:highlight>
                  <a:srgbClr val="FFFFFF"/>
                </a:highlight>
              </a:rPr>
              <a:t>the point, however, is to change it</a:t>
            </a:r>
            <a:r>
              <a:rPr lang="en-US" sz="3200" b="0" i="0" dirty="0">
                <a:solidFill>
                  <a:srgbClr val="000000"/>
                </a:solidFill>
                <a:effectLst/>
                <a:highlight>
                  <a:srgbClr val="FFFFFF"/>
                </a:highlight>
              </a:rPr>
              <a:t>.</a:t>
            </a:r>
            <a:r>
              <a:rPr lang="en-US" sz="3200" dirty="0"/>
              <a:t>”– Marx, </a:t>
            </a:r>
            <a:r>
              <a:rPr lang="en-US" sz="3200" i="1" dirty="0"/>
              <a:t>Theses on Feuerbach</a:t>
            </a:r>
            <a:endParaRPr lang="en-US" sz="32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855" y="1888101"/>
            <a:ext cx="2338467" cy="2962428"/>
          </a:xfrm>
          <a:prstGeom prst="rect">
            <a:avLst/>
          </a:prstGeom>
        </p:spPr>
      </p:pic>
      <p:grpSp>
        <p:nvGrpSpPr>
          <p:cNvPr id="21" name="Group 20"/>
          <p:cNvGrpSpPr/>
          <p:nvPr/>
        </p:nvGrpSpPr>
        <p:grpSpPr>
          <a:xfrm>
            <a:off x="544936" y="5956493"/>
            <a:ext cx="7970414" cy="850925"/>
            <a:chOff x="544936" y="5956493"/>
            <a:chExt cx="7970414" cy="850925"/>
          </a:xfrm>
        </p:grpSpPr>
        <p:cxnSp>
          <p:nvCxnSpPr>
            <p:cNvPr id="7" name="Straight Arrow Connector 6"/>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grpSp>
      <p:sp>
        <p:nvSpPr>
          <p:cNvPr id="24" name="Oval 23">
            <a:extLst>
              <a:ext uri="{FF2B5EF4-FFF2-40B4-BE49-F238E27FC236}">
                <a16:creationId xmlns:a16="http://schemas.microsoft.com/office/drawing/2014/main" id="{54E7B964-1A0F-3FC4-8BA5-5C68937003ED}"/>
              </a:ext>
            </a:extLst>
          </p:cNvPr>
          <p:cNvSpPr/>
          <p:nvPr/>
        </p:nvSpPr>
        <p:spPr>
          <a:xfrm>
            <a:off x="625687" y="6057900"/>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8286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the Frankfurt School</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1776519"/>
            <a:ext cx="1417685" cy="212238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95379" y="1776519"/>
            <a:ext cx="1605927" cy="2131503"/>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8650" y="3961033"/>
            <a:ext cx="1417685" cy="1626967"/>
          </a:xfrm>
          <a:prstGeom prst="rect">
            <a:avLst/>
          </a:prstGeom>
        </p:spPr>
      </p:pic>
      <p:pic>
        <p:nvPicPr>
          <p:cNvPr id="8" name="Picture 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95379" y="3958675"/>
            <a:ext cx="1605927" cy="1603925"/>
          </a:xfrm>
          <a:prstGeom prst="rect">
            <a:avLst/>
          </a:prstGeom>
        </p:spPr>
      </p:pic>
      <p:grpSp>
        <p:nvGrpSpPr>
          <p:cNvPr id="9" name="Group 8"/>
          <p:cNvGrpSpPr/>
          <p:nvPr/>
        </p:nvGrpSpPr>
        <p:grpSpPr>
          <a:xfrm>
            <a:off x="544936" y="5956493"/>
            <a:ext cx="7970414" cy="850925"/>
            <a:chOff x="544936" y="5956493"/>
            <a:chExt cx="7970414" cy="850925"/>
          </a:xfrm>
        </p:grpSpPr>
        <p:cxnSp>
          <p:nvCxnSpPr>
            <p:cNvPr id="10" name="Straight Arrow Connector 9"/>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grpSp>
      <p:sp>
        <p:nvSpPr>
          <p:cNvPr id="31" name="Oval 30"/>
          <p:cNvSpPr/>
          <p:nvPr/>
        </p:nvSpPr>
        <p:spPr>
          <a:xfrm>
            <a:off x="3971735"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063016" y="1690689"/>
            <a:ext cx="4989703" cy="3416320"/>
          </a:xfrm>
          <a:prstGeom prst="rect">
            <a:avLst/>
          </a:prstGeom>
          <a:noFill/>
        </p:spPr>
        <p:txBody>
          <a:bodyPr wrap="square" rtlCol="0">
            <a:spAutoFit/>
          </a:bodyPr>
          <a:lstStyle/>
          <a:p>
            <a:r>
              <a:rPr lang="en-US" sz="2400" dirty="0"/>
              <a:t>“Critical theory was conceived within the crucible of Marxism” “The Frankfurt School not only contested establishmentarianism view of history, but projected a radical alternative. European radicals applied its ideas to reconfiguring the family, sexuality, and education.” – </a:t>
            </a:r>
            <a:r>
              <a:rPr lang="en-US" sz="2400" dirty="0" err="1"/>
              <a:t>Bronner</a:t>
            </a:r>
            <a:r>
              <a:rPr lang="en-US" sz="2400" dirty="0"/>
              <a:t>, </a:t>
            </a:r>
            <a:r>
              <a:rPr lang="en-US" sz="2400" i="1" dirty="0"/>
              <a:t>Critical Theory: A Very Short Introduction</a:t>
            </a:r>
            <a:r>
              <a:rPr lang="en-US" sz="2400" dirty="0"/>
              <a:t>, p. 2, 7</a:t>
            </a:r>
          </a:p>
        </p:txBody>
      </p:sp>
      <p:sp>
        <p:nvSpPr>
          <p:cNvPr id="4" name="Oval 3">
            <a:extLst>
              <a:ext uri="{FF2B5EF4-FFF2-40B4-BE49-F238E27FC236}">
                <a16:creationId xmlns:a16="http://schemas.microsoft.com/office/drawing/2014/main" id="{DA8C2734-7FE4-39CC-C2C7-5FFF53AE95EA}"/>
              </a:ext>
            </a:extLst>
          </p:cNvPr>
          <p:cNvSpPr/>
          <p:nvPr/>
        </p:nvSpPr>
        <p:spPr>
          <a:xfrm>
            <a:off x="625687" y="6057900"/>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3577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D5B669-21D2-542C-4DEF-1CD4F238C50B}"/>
              </a:ext>
            </a:extLst>
          </p:cNvPr>
          <p:cNvPicPr>
            <a:picLocks noChangeAspect="1"/>
          </p:cNvPicPr>
          <p:nvPr/>
        </p:nvPicPr>
        <p:blipFill rotWithShape="1">
          <a:blip r:embed="rId2"/>
          <a:srcRect b="16090"/>
          <a:stretch/>
        </p:blipFill>
        <p:spPr>
          <a:xfrm>
            <a:off x="328405" y="631241"/>
            <a:ext cx="8725013" cy="5192510"/>
          </a:xfrm>
          <a:prstGeom prst="rect">
            <a:avLst/>
          </a:prstGeom>
        </p:spPr>
      </p:pic>
      <p:sp>
        <p:nvSpPr>
          <p:cNvPr id="6" name="TextBox 5">
            <a:extLst>
              <a:ext uri="{FF2B5EF4-FFF2-40B4-BE49-F238E27FC236}">
                <a16:creationId xmlns:a16="http://schemas.microsoft.com/office/drawing/2014/main" id="{CCB3F28A-63AF-03CD-16B0-F5AE2BB27714}"/>
              </a:ext>
            </a:extLst>
          </p:cNvPr>
          <p:cNvSpPr txBox="1"/>
          <p:nvPr/>
        </p:nvSpPr>
        <p:spPr>
          <a:xfrm>
            <a:off x="97655" y="6488668"/>
            <a:ext cx="4152740" cy="369332"/>
          </a:xfrm>
          <a:prstGeom prst="rect">
            <a:avLst/>
          </a:prstGeom>
          <a:noFill/>
        </p:spPr>
        <p:txBody>
          <a:bodyPr wrap="none" rtlCol="0">
            <a:spAutoFit/>
          </a:bodyPr>
          <a:lstStyle/>
          <a:p>
            <a:r>
              <a:rPr lang="en-US" dirty="0" err="1"/>
              <a:t>Shenvi</a:t>
            </a:r>
            <a:r>
              <a:rPr lang="en-US" dirty="0"/>
              <a:t> and Sawyer, </a:t>
            </a:r>
            <a:r>
              <a:rPr lang="en-US" i="1" dirty="0"/>
              <a:t>Critical Dilemma</a:t>
            </a:r>
            <a:r>
              <a:rPr lang="en-US" dirty="0"/>
              <a:t>, p. 72</a:t>
            </a:r>
          </a:p>
        </p:txBody>
      </p:sp>
    </p:spTree>
    <p:extLst>
      <p:ext uri="{BB962C8B-B14F-4D97-AF65-F5344CB8AC3E}">
        <p14:creationId xmlns:p14="http://schemas.microsoft.com/office/powerpoint/2010/main" val="1332043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Antonio Gramsci</a:t>
            </a:r>
          </a:p>
        </p:txBody>
      </p:sp>
      <p:grpSp>
        <p:nvGrpSpPr>
          <p:cNvPr id="9" name="Group 8"/>
          <p:cNvGrpSpPr/>
          <p:nvPr/>
        </p:nvGrpSpPr>
        <p:grpSpPr>
          <a:xfrm>
            <a:off x="544936" y="5956493"/>
            <a:ext cx="7970414" cy="850925"/>
            <a:chOff x="544936" y="5956493"/>
            <a:chExt cx="7970414" cy="850925"/>
          </a:xfrm>
        </p:grpSpPr>
        <p:cxnSp>
          <p:nvCxnSpPr>
            <p:cNvPr id="10" name="Straight Arrow Connector 9"/>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grpSp>
      <p:sp>
        <p:nvSpPr>
          <p:cNvPr id="31" name="Oval 30"/>
          <p:cNvSpPr/>
          <p:nvPr/>
        </p:nvSpPr>
        <p:spPr>
          <a:xfrm>
            <a:off x="3971735"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865203" y="1690689"/>
            <a:ext cx="5065733" cy="3477875"/>
          </a:xfrm>
          <a:prstGeom prst="rect">
            <a:avLst/>
          </a:prstGeom>
          <a:noFill/>
        </p:spPr>
        <p:txBody>
          <a:bodyPr wrap="square" rtlCol="0">
            <a:spAutoFit/>
          </a:bodyPr>
          <a:lstStyle/>
          <a:p>
            <a:r>
              <a:rPr lang="en-US" sz="2200" dirty="0"/>
              <a:t>“With his concept of hegemony, [Gramsci] showed that the reason the much-anticipated revolution of the proletariat had not yet occurred as because within </a:t>
            </a:r>
            <a:r>
              <a:rPr lang="en-US" sz="2200" b="1" dirty="0"/>
              <a:t>the realm of civil society the working class had come to identify their own best interests as being one and the same as the best interests of the bourgeoisie</a:t>
            </a:r>
            <a:r>
              <a:rPr lang="en-US" sz="2200" dirty="0"/>
              <a:t>.” – Buchanan, </a:t>
            </a:r>
            <a:r>
              <a:rPr lang="en-US" sz="2200" i="1" dirty="0"/>
              <a:t>Dictionary of Critical Theory</a:t>
            </a:r>
            <a:r>
              <a:rPr lang="en-US" sz="2200" dirty="0"/>
              <a:t>, p. 216</a:t>
            </a:r>
          </a:p>
        </p:txBody>
      </p:sp>
      <p:pic>
        <p:nvPicPr>
          <p:cNvPr id="2050" name="Picture 2" descr="Antonio Gramsci: biografia, pensiero e libri | Studenti.it">
            <a:extLst>
              <a:ext uri="{FF2B5EF4-FFF2-40B4-BE49-F238E27FC236}">
                <a16:creationId xmlns:a16="http://schemas.microsoft.com/office/drawing/2014/main" id="{221D5231-BA25-AE91-6707-2457FF5888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1690689"/>
            <a:ext cx="2834023" cy="3814346"/>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CF0C9914-6DD5-429E-5EBF-7F369B9645C9}"/>
              </a:ext>
            </a:extLst>
          </p:cNvPr>
          <p:cNvSpPr/>
          <p:nvPr/>
        </p:nvSpPr>
        <p:spPr>
          <a:xfrm>
            <a:off x="4372094"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8AFD6D68-A155-5F11-B875-C0D7F704F534}"/>
              </a:ext>
            </a:extLst>
          </p:cNvPr>
          <p:cNvSpPr/>
          <p:nvPr/>
        </p:nvSpPr>
        <p:spPr>
          <a:xfrm>
            <a:off x="625687" y="6057900"/>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681088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critical social theorists</a:t>
            </a:r>
          </a:p>
        </p:txBody>
      </p:sp>
      <p:grpSp>
        <p:nvGrpSpPr>
          <p:cNvPr id="9" name="Group 8"/>
          <p:cNvGrpSpPr/>
          <p:nvPr/>
        </p:nvGrpSpPr>
        <p:grpSpPr>
          <a:xfrm>
            <a:off x="544936" y="5956493"/>
            <a:ext cx="7970414" cy="850925"/>
            <a:chOff x="544936" y="5956493"/>
            <a:chExt cx="7970414" cy="850925"/>
          </a:xfrm>
          <a:solidFill>
            <a:srgbClr val="122355"/>
          </a:solidFill>
        </p:grpSpPr>
        <p:cxnSp>
          <p:nvCxnSpPr>
            <p:cNvPr id="10" name="Straight Arrow Connector 9"/>
            <p:cNvCxnSpPr/>
            <p:nvPr/>
          </p:nvCxnSpPr>
          <p:spPr>
            <a:xfrm>
              <a:off x="628650" y="6163191"/>
              <a:ext cx="7886700" cy="0"/>
            </a:xfrm>
            <a:prstGeom prst="straightConnector1">
              <a:avLst/>
            </a:prstGeom>
            <a:grpFill/>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grpSp>
      <p:sp>
        <p:nvSpPr>
          <p:cNvPr id="31" name="Oval 30"/>
          <p:cNvSpPr/>
          <p:nvPr/>
        </p:nvSpPr>
        <p:spPr>
          <a:xfrm>
            <a:off x="3971735"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877507"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06336" y="1690689"/>
            <a:ext cx="2010019" cy="430887"/>
          </a:xfrm>
          <a:prstGeom prst="rect">
            <a:avLst/>
          </a:prstGeom>
          <a:noFill/>
        </p:spPr>
        <p:txBody>
          <a:bodyPr wrap="square" rtlCol="0">
            <a:spAutoFit/>
          </a:bodyPr>
          <a:lstStyle/>
          <a:p>
            <a:r>
              <a:rPr lang="en-US" sz="2200" dirty="0"/>
              <a:t>Cultural Studies</a:t>
            </a:r>
          </a:p>
        </p:txBody>
      </p:sp>
      <p:sp>
        <p:nvSpPr>
          <p:cNvPr id="23" name="Oval 22"/>
          <p:cNvSpPr/>
          <p:nvPr/>
        </p:nvSpPr>
        <p:spPr>
          <a:xfrm>
            <a:off x="3572289"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129659"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1387" y="2109649"/>
            <a:ext cx="890851" cy="1119583"/>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0659" y="2109649"/>
            <a:ext cx="783708" cy="1119583"/>
          </a:xfrm>
          <a:prstGeom prst="rect">
            <a:avLst/>
          </a:prstGeom>
        </p:spPr>
      </p:pic>
      <p:sp>
        <p:nvSpPr>
          <p:cNvPr id="24" name="TextBox 23"/>
          <p:cNvSpPr txBox="1"/>
          <p:nvPr/>
        </p:nvSpPr>
        <p:spPr>
          <a:xfrm>
            <a:off x="2413914" y="1690689"/>
            <a:ext cx="2368508" cy="430887"/>
          </a:xfrm>
          <a:prstGeom prst="rect">
            <a:avLst/>
          </a:prstGeom>
          <a:noFill/>
        </p:spPr>
        <p:txBody>
          <a:bodyPr wrap="square" rtlCol="0">
            <a:spAutoFit/>
          </a:bodyPr>
          <a:lstStyle/>
          <a:p>
            <a:r>
              <a:rPr lang="en-US" sz="2200" dirty="0" err="1"/>
              <a:t>Postcolonialism</a:t>
            </a:r>
            <a:endParaRPr lang="en-US" sz="2200" dirty="0"/>
          </a:p>
        </p:txBody>
      </p:sp>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13145" y="2121279"/>
            <a:ext cx="815217" cy="1107953"/>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t="-2798"/>
          <a:stretch/>
        </p:blipFill>
        <p:spPr>
          <a:xfrm>
            <a:off x="3417921" y="2109649"/>
            <a:ext cx="895324" cy="1119583"/>
          </a:xfrm>
          <a:prstGeom prst="rect">
            <a:avLst/>
          </a:prstGeom>
        </p:spPr>
      </p:pic>
      <p:sp>
        <p:nvSpPr>
          <p:cNvPr id="25" name="TextBox 24"/>
          <p:cNvSpPr txBox="1"/>
          <p:nvPr/>
        </p:nvSpPr>
        <p:spPr>
          <a:xfrm>
            <a:off x="4681000" y="1721466"/>
            <a:ext cx="2368508" cy="400110"/>
          </a:xfrm>
          <a:prstGeom prst="rect">
            <a:avLst/>
          </a:prstGeom>
          <a:noFill/>
        </p:spPr>
        <p:txBody>
          <a:bodyPr wrap="square" rtlCol="0">
            <a:spAutoFit/>
          </a:bodyPr>
          <a:lstStyle/>
          <a:p>
            <a:r>
              <a:rPr lang="en-US" sz="2000" dirty="0"/>
              <a:t>Critical pedagogy</a:t>
            </a:r>
          </a:p>
        </p:txBody>
      </p:sp>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785911" y="2109649"/>
            <a:ext cx="727170" cy="1119583"/>
          </a:xfrm>
          <a:prstGeom prst="rect">
            <a:avLst/>
          </a:prstGeom>
        </p:spPr>
      </p:pic>
      <p:pic>
        <p:nvPicPr>
          <p:cNvPr id="27" name="Picture 26"/>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647108" y="2109649"/>
            <a:ext cx="778050" cy="1119583"/>
          </a:xfrm>
          <a:prstGeom prst="rect">
            <a:avLst/>
          </a:prstGeom>
        </p:spPr>
      </p:pic>
      <p:sp>
        <p:nvSpPr>
          <p:cNvPr id="30" name="TextBox 29"/>
          <p:cNvSpPr txBox="1"/>
          <p:nvPr/>
        </p:nvSpPr>
        <p:spPr>
          <a:xfrm>
            <a:off x="302968" y="3496052"/>
            <a:ext cx="1609444" cy="400110"/>
          </a:xfrm>
          <a:prstGeom prst="rect">
            <a:avLst/>
          </a:prstGeom>
          <a:noFill/>
        </p:spPr>
        <p:txBody>
          <a:bodyPr wrap="square" rtlCol="0">
            <a:spAutoFit/>
          </a:bodyPr>
          <a:lstStyle/>
          <a:p>
            <a:r>
              <a:rPr lang="en-US" sz="2000" dirty="0"/>
              <a:t>Feminism</a:t>
            </a:r>
          </a:p>
        </p:txBody>
      </p:sp>
      <p:sp>
        <p:nvSpPr>
          <p:cNvPr id="32" name="TextBox 31"/>
          <p:cNvSpPr txBox="1"/>
          <p:nvPr/>
        </p:nvSpPr>
        <p:spPr>
          <a:xfrm>
            <a:off x="2413914" y="3496052"/>
            <a:ext cx="2475600" cy="400110"/>
          </a:xfrm>
          <a:prstGeom prst="rect">
            <a:avLst/>
          </a:prstGeom>
          <a:noFill/>
        </p:spPr>
        <p:txBody>
          <a:bodyPr wrap="square" rtlCol="0">
            <a:spAutoFit/>
          </a:bodyPr>
          <a:lstStyle/>
          <a:p>
            <a:r>
              <a:rPr lang="en-US" sz="2000" dirty="0"/>
              <a:t>Black feminism</a:t>
            </a:r>
          </a:p>
        </p:txBody>
      </p:sp>
      <p:pic>
        <p:nvPicPr>
          <p:cNvPr id="28" name="Picture 27"/>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303844" y="3925481"/>
            <a:ext cx="756220" cy="1119583"/>
          </a:xfrm>
          <a:prstGeom prst="rect">
            <a:avLst/>
          </a:prstGeom>
        </p:spPr>
      </p:pic>
      <p:pic>
        <p:nvPicPr>
          <p:cNvPr id="29" name="Picture 2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387" y="3925481"/>
            <a:ext cx="810224" cy="1119583"/>
          </a:xfrm>
          <a:prstGeom prst="rect">
            <a:avLst/>
          </a:prstGeom>
        </p:spPr>
      </p:pic>
      <p:pic>
        <p:nvPicPr>
          <p:cNvPr id="34" name="Picture 33"/>
          <p:cNvPicPr>
            <a:picLocks noChangeAspect="1"/>
          </p:cNvPicPr>
          <p:nvPr/>
        </p:nvPicPr>
        <p:blipFill rotWithShape="1">
          <a:blip r:embed="rId11" cstate="screen">
            <a:extLst>
              <a:ext uri="{28A0092B-C50C-407E-A947-70E740481C1C}">
                <a14:useLocalDpi xmlns:a14="http://schemas.microsoft.com/office/drawing/2010/main"/>
              </a:ext>
            </a:extLst>
          </a:blip>
          <a:srcRect t="-1498"/>
          <a:stretch/>
        </p:blipFill>
        <p:spPr>
          <a:xfrm>
            <a:off x="2397614" y="3928785"/>
            <a:ext cx="841340" cy="1116279"/>
          </a:xfrm>
          <a:prstGeom prst="rect">
            <a:avLst/>
          </a:prstGeom>
        </p:spPr>
      </p:pic>
      <p:pic>
        <p:nvPicPr>
          <p:cNvPr id="35" name="Picture 34"/>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476944" y="3925481"/>
            <a:ext cx="844958" cy="1119583"/>
          </a:xfrm>
          <a:prstGeom prst="rect">
            <a:avLst/>
          </a:prstGeom>
        </p:spPr>
      </p:pic>
      <p:sp>
        <p:nvSpPr>
          <p:cNvPr id="37" name="Oval 36"/>
          <p:cNvSpPr/>
          <p:nvPr/>
        </p:nvSpPr>
        <p:spPr>
          <a:xfrm>
            <a:off x="5407328"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6659480"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175776"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249606" y="3169817"/>
            <a:ext cx="852285" cy="307777"/>
          </a:xfrm>
          <a:prstGeom prst="rect">
            <a:avLst/>
          </a:prstGeom>
          <a:noFill/>
        </p:spPr>
        <p:txBody>
          <a:bodyPr wrap="none" rtlCol="0">
            <a:spAutoFit/>
          </a:bodyPr>
          <a:lstStyle/>
          <a:p>
            <a:r>
              <a:rPr lang="en-US" sz="1400" dirty="0"/>
              <a:t>Bourdieu</a:t>
            </a:r>
          </a:p>
        </p:txBody>
      </p:sp>
      <p:sp>
        <p:nvSpPr>
          <p:cNvPr id="41" name="TextBox 40"/>
          <p:cNvSpPr txBox="1"/>
          <p:nvPr/>
        </p:nvSpPr>
        <p:spPr>
          <a:xfrm>
            <a:off x="1242238" y="3167850"/>
            <a:ext cx="466794" cy="307777"/>
          </a:xfrm>
          <a:prstGeom prst="rect">
            <a:avLst/>
          </a:prstGeom>
          <a:noFill/>
        </p:spPr>
        <p:txBody>
          <a:bodyPr wrap="none" rtlCol="0">
            <a:spAutoFit/>
          </a:bodyPr>
          <a:lstStyle/>
          <a:p>
            <a:r>
              <a:rPr lang="en-US" sz="1400" dirty="0"/>
              <a:t>Hall</a:t>
            </a:r>
          </a:p>
        </p:txBody>
      </p:sp>
      <p:sp>
        <p:nvSpPr>
          <p:cNvPr id="42" name="TextBox 41"/>
          <p:cNvSpPr txBox="1"/>
          <p:nvPr/>
        </p:nvSpPr>
        <p:spPr>
          <a:xfrm>
            <a:off x="2502820" y="3167850"/>
            <a:ext cx="631904" cy="307777"/>
          </a:xfrm>
          <a:prstGeom prst="rect">
            <a:avLst/>
          </a:prstGeom>
          <a:noFill/>
        </p:spPr>
        <p:txBody>
          <a:bodyPr wrap="none" rtlCol="0">
            <a:spAutoFit/>
          </a:bodyPr>
          <a:lstStyle/>
          <a:p>
            <a:r>
              <a:rPr lang="en-US" sz="1400" dirty="0"/>
              <a:t>Fanon</a:t>
            </a:r>
          </a:p>
        </p:txBody>
      </p:sp>
      <p:sp>
        <p:nvSpPr>
          <p:cNvPr id="43" name="TextBox 42"/>
          <p:cNvSpPr txBox="1"/>
          <p:nvPr/>
        </p:nvSpPr>
        <p:spPr>
          <a:xfrm>
            <a:off x="3415652" y="3167850"/>
            <a:ext cx="489236" cy="307777"/>
          </a:xfrm>
          <a:prstGeom prst="rect">
            <a:avLst/>
          </a:prstGeom>
          <a:noFill/>
        </p:spPr>
        <p:txBody>
          <a:bodyPr wrap="none" rtlCol="0">
            <a:spAutoFit/>
          </a:bodyPr>
          <a:lstStyle/>
          <a:p>
            <a:r>
              <a:rPr lang="en-US" sz="1400" dirty="0"/>
              <a:t>Said</a:t>
            </a:r>
          </a:p>
        </p:txBody>
      </p:sp>
      <p:sp>
        <p:nvSpPr>
          <p:cNvPr id="44" name="TextBox 43"/>
          <p:cNvSpPr txBox="1"/>
          <p:nvPr/>
        </p:nvSpPr>
        <p:spPr>
          <a:xfrm>
            <a:off x="4727450" y="3167850"/>
            <a:ext cx="607923" cy="307777"/>
          </a:xfrm>
          <a:prstGeom prst="rect">
            <a:avLst/>
          </a:prstGeom>
          <a:noFill/>
        </p:spPr>
        <p:txBody>
          <a:bodyPr wrap="none" rtlCol="0">
            <a:spAutoFit/>
          </a:bodyPr>
          <a:lstStyle/>
          <a:p>
            <a:r>
              <a:rPr lang="en-US" sz="1400" dirty="0"/>
              <a:t>Freire</a:t>
            </a:r>
          </a:p>
        </p:txBody>
      </p:sp>
      <p:sp>
        <p:nvSpPr>
          <p:cNvPr id="45" name="TextBox 44"/>
          <p:cNvSpPr txBox="1"/>
          <p:nvPr/>
        </p:nvSpPr>
        <p:spPr>
          <a:xfrm>
            <a:off x="5586092" y="3167850"/>
            <a:ext cx="667490" cy="307777"/>
          </a:xfrm>
          <a:prstGeom prst="rect">
            <a:avLst/>
          </a:prstGeom>
          <a:noFill/>
        </p:spPr>
        <p:txBody>
          <a:bodyPr wrap="none" rtlCol="0">
            <a:spAutoFit/>
          </a:bodyPr>
          <a:lstStyle/>
          <a:p>
            <a:r>
              <a:rPr lang="en-US" sz="1400" dirty="0"/>
              <a:t>Giroux</a:t>
            </a:r>
          </a:p>
        </p:txBody>
      </p:sp>
      <p:sp>
        <p:nvSpPr>
          <p:cNvPr id="46" name="TextBox 45"/>
          <p:cNvSpPr txBox="1"/>
          <p:nvPr/>
        </p:nvSpPr>
        <p:spPr>
          <a:xfrm>
            <a:off x="249606" y="4996466"/>
            <a:ext cx="1056636" cy="307777"/>
          </a:xfrm>
          <a:prstGeom prst="rect">
            <a:avLst/>
          </a:prstGeom>
          <a:noFill/>
        </p:spPr>
        <p:txBody>
          <a:bodyPr wrap="none" rtlCol="0">
            <a:spAutoFit/>
          </a:bodyPr>
          <a:lstStyle/>
          <a:p>
            <a:r>
              <a:rPr lang="en-US" sz="1400" dirty="0"/>
              <a:t>de Beauvoir</a:t>
            </a:r>
          </a:p>
        </p:txBody>
      </p:sp>
      <p:sp>
        <p:nvSpPr>
          <p:cNvPr id="47" name="TextBox 46"/>
          <p:cNvSpPr txBox="1"/>
          <p:nvPr/>
        </p:nvSpPr>
        <p:spPr>
          <a:xfrm>
            <a:off x="1204230" y="4996466"/>
            <a:ext cx="736099" cy="307777"/>
          </a:xfrm>
          <a:prstGeom prst="rect">
            <a:avLst/>
          </a:prstGeom>
          <a:noFill/>
        </p:spPr>
        <p:txBody>
          <a:bodyPr wrap="none" rtlCol="0">
            <a:spAutoFit/>
          </a:bodyPr>
          <a:lstStyle/>
          <a:p>
            <a:r>
              <a:rPr lang="en-US" sz="1400" dirty="0"/>
              <a:t>Friedan</a:t>
            </a:r>
          </a:p>
        </p:txBody>
      </p:sp>
      <p:sp>
        <p:nvSpPr>
          <p:cNvPr id="48" name="TextBox 47"/>
          <p:cNvSpPr txBox="1"/>
          <p:nvPr/>
        </p:nvSpPr>
        <p:spPr>
          <a:xfrm>
            <a:off x="2301756" y="4996466"/>
            <a:ext cx="619016" cy="307777"/>
          </a:xfrm>
          <a:prstGeom prst="rect">
            <a:avLst/>
          </a:prstGeom>
          <a:noFill/>
        </p:spPr>
        <p:txBody>
          <a:bodyPr wrap="none" rtlCol="0">
            <a:spAutoFit/>
          </a:bodyPr>
          <a:lstStyle/>
          <a:p>
            <a:r>
              <a:rPr lang="en-US" sz="1400" dirty="0"/>
              <a:t>hooks</a:t>
            </a:r>
          </a:p>
        </p:txBody>
      </p:sp>
      <p:sp>
        <p:nvSpPr>
          <p:cNvPr id="49" name="TextBox 48"/>
          <p:cNvSpPr txBox="1"/>
          <p:nvPr/>
        </p:nvSpPr>
        <p:spPr>
          <a:xfrm>
            <a:off x="3450942" y="4996466"/>
            <a:ext cx="693588" cy="307777"/>
          </a:xfrm>
          <a:prstGeom prst="rect">
            <a:avLst/>
          </a:prstGeom>
          <a:noFill/>
        </p:spPr>
        <p:txBody>
          <a:bodyPr wrap="none" rtlCol="0">
            <a:spAutoFit/>
          </a:bodyPr>
          <a:lstStyle/>
          <a:p>
            <a:r>
              <a:rPr lang="en-US" sz="1400" dirty="0" err="1"/>
              <a:t>Lourde</a:t>
            </a:r>
            <a:endParaRPr lang="en-US" sz="1400" dirty="0"/>
          </a:p>
        </p:txBody>
      </p:sp>
      <p:sp>
        <p:nvSpPr>
          <p:cNvPr id="50" name="TextBox 49"/>
          <p:cNvSpPr txBox="1"/>
          <p:nvPr/>
        </p:nvSpPr>
        <p:spPr>
          <a:xfrm>
            <a:off x="4681000" y="3496052"/>
            <a:ext cx="2475600" cy="400110"/>
          </a:xfrm>
          <a:prstGeom prst="rect">
            <a:avLst/>
          </a:prstGeom>
          <a:noFill/>
        </p:spPr>
        <p:txBody>
          <a:bodyPr wrap="square" rtlCol="0">
            <a:spAutoFit/>
          </a:bodyPr>
          <a:lstStyle/>
          <a:p>
            <a:r>
              <a:rPr lang="en-US" sz="2000" dirty="0"/>
              <a:t>Queer theory</a:t>
            </a:r>
          </a:p>
        </p:txBody>
      </p:sp>
      <p:sp>
        <p:nvSpPr>
          <p:cNvPr id="51" name="Oval 50"/>
          <p:cNvSpPr/>
          <p:nvPr/>
        </p:nvSpPr>
        <p:spPr>
          <a:xfrm>
            <a:off x="7209667"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JudithButler2013.jp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4800735" y="3932592"/>
            <a:ext cx="732450" cy="1102004"/>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p:cNvSpPr txBox="1"/>
          <p:nvPr/>
        </p:nvSpPr>
        <p:spPr>
          <a:xfrm>
            <a:off x="4715736" y="4996466"/>
            <a:ext cx="631904" cy="307777"/>
          </a:xfrm>
          <a:prstGeom prst="rect">
            <a:avLst/>
          </a:prstGeom>
          <a:noFill/>
        </p:spPr>
        <p:txBody>
          <a:bodyPr wrap="none" rtlCol="0">
            <a:spAutoFit/>
          </a:bodyPr>
          <a:lstStyle/>
          <a:p>
            <a:r>
              <a:rPr lang="en-US" sz="1400" dirty="0"/>
              <a:t>Butler</a:t>
            </a:r>
          </a:p>
        </p:txBody>
      </p:sp>
      <p:pic>
        <p:nvPicPr>
          <p:cNvPr id="40" name="Picture 39"/>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5648735" y="3925481"/>
            <a:ext cx="719974" cy="1109114"/>
          </a:xfrm>
          <a:prstGeom prst="rect">
            <a:avLst/>
          </a:prstGeom>
        </p:spPr>
      </p:pic>
      <p:sp>
        <p:nvSpPr>
          <p:cNvPr id="52" name="TextBox 51"/>
          <p:cNvSpPr txBox="1"/>
          <p:nvPr/>
        </p:nvSpPr>
        <p:spPr>
          <a:xfrm>
            <a:off x="6761517" y="1721466"/>
            <a:ext cx="2368508" cy="400110"/>
          </a:xfrm>
          <a:prstGeom prst="rect">
            <a:avLst/>
          </a:prstGeom>
          <a:noFill/>
        </p:spPr>
        <p:txBody>
          <a:bodyPr wrap="square" rtlCol="0">
            <a:spAutoFit/>
          </a:bodyPr>
          <a:lstStyle/>
          <a:p>
            <a:r>
              <a:rPr lang="en-US" sz="2000" dirty="0"/>
              <a:t>Postmodernism</a:t>
            </a:r>
          </a:p>
        </p:txBody>
      </p:sp>
      <p:sp>
        <p:nvSpPr>
          <p:cNvPr id="56" name="TextBox 55"/>
          <p:cNvSpPr txBox="1"/>
          <p:nvPr/>
        </p:nvSpPr>
        <p:spPr>
          <a:xfrm>
            <a:off x="6874091" y="3167850"/>
            <a:ext cx="810735" cy="307777"/>
          </a:xfrm>
          <a:prstGeom prst="rect">
            <a:avLst/>
          </a:prstGeom>
          <a:noFill/>
        </p:spPr>
        <p:txBody>
          <a:bodyPr wrap="none" rtlCol="0">
            <a:spAutoFit/>
          </a:bodyPr>
          <a:lstStyle/>
          <a:p>
            <a:r>
              <a:rPr lang="en-US" sz="1400" dirty="0"/>
              <a:t>Foucault</a:t>
            </a:r>
          </a:p>
        </p:txBody>
      </p:sp>
      <p:sp>
        <p:nvSpPr>
          <p:cNvPr id="57" name="TextBox 56"/>
          <p:cNvSpPr txBox="1"/>
          <p:nvPr/>
        </p:nvSpPr>
        <p:spPr>
          <a:xfrm>
            <a:off x="7931172" y="3167850"/>
            <a:ext cx="732893" cy="307777"/>
          </a:xfrm>
          <a:prstGeom prst="rect">
            <a:avLst/>
          </a:prstGeom>
          <a:noFill/>
        </p:spPr>
        <p:txBody>
          <a:bodyPr wrap="none" rtlCol="0">
            <a:spAutoFit/>
          </a:bodyPr>
          <a:lstStyle/>
          <a:p>
            <a:r>
              <a:rPr lang="en-US" sz="1400" dirty="0"/>
              <a:t>Derrida</a:t>
            </a:r>
          </a:p>
        </p:txBody>
      </p:sp>
      <p:sp>
        <p:nvSpPr>
          <p:cNvPr id="58" name="TextBox 57"/>
          <p:cNvSpPr txBox="1"/>
          <p:nvPr/>
        </p:nvSpPr>
        <p:spPr>
          <a:xfrm>
            <a:off x="6761517" y="3496052"/>
            <a:ext cx="2475600" cy="400110"/>
          </a:xfrm>
          <a:prstGeom prst="rect">
            <a:avLst/>
          </a:prstGeom>
          <a:noFill/>
        </p:spPr>
        <p:txBody>
          <a:bodyPr wrap="square" rtlCol="0">
            <a:spAutoFit/>
          </a:bodyPr>
          <a:lstStyle/>
          <a:p>
            <a:r>
              <a:rPr lang="en-US" sz="2000" dirty="0"/>
              <a:t>Critical Race Theory</a:t>
            </a:r>
          </a:p>
        </p:txBody>
      </p:sp>
      <p:sp>
        <p:nvSpPr>
          <p:cNvPr id="60" name="TextBox 59"/>
          <p:cNvSpPr txBox="1"/>
          <p:nvPr/>
        </p:nvSpPr>
        <p:spPr>
          <a:xfrm>
            <a:off x="6862377" y="4996466"/>
            <a:ext cx="455574" cy="307777"/>
          </a:xfrm>
          <a:prstGeom prst="rect">
            <a:avLst/>
          </a:prstGeom>
          <a:noFill/>
        </p:spPr>
        <p:txBody>
          <a:bodyPr wrap="none" rtlCol="0">
            <a:spAutoFit/>
          </a:bodyPr>
          <a:lstStyle/>
          <a:p>
            <a:r>
              <a:rPr lang="en-US" sz="1400" dirty="0"/>
              <a:t>Bell</a:t>
            </a:r>
          </a:p>
        </p:txBody>
      </p:sp>
      <p:pic>
        <p:nvPicPr>
          <p:cNvPr id="62" name="Picture 61"/>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889861" y="2109649"/>
            <a:ext cx="909950" cy="1116756"/>
          </a:xfrm>
          <a:prstGeom prst="rect">
            <a:avLst/>
          </a:prstGeom>
        </p:spPr>
      </p:pic>
      <p:sp>
        <p:nvSpPr>
          <p:cNvPr id="63" name="TextBox 62"/>
          <p:cNvSpPr txBox="1"/>
          <p:nvPr/>
        </p:nvSpPr>
        <p:spPr>
          <a:xfrm>
            <a:off x="7803153" y="4996466"/>
            <a:ext cx="904030" cy="307777"/>
          </a:xfrm>
          <a:prstGeom prst="rect">
            <a:avLst/>
          </a:prstGeom>
          <a:noFill/>
        </p:spPr>
        <p:txBody>
          <a:bodyPr wrap="none" rtlCol="0">
            <a:spAutoFit/>
          </a:bodyPr>
          <a:lstStyle/>
          <a:p>
            <a:r>
              <a:rPr lang="en-US" sz="1400" dirty="0"/>
              <a:t>Crenshaw</a:t>
            </a:r>
          </a:p>
        </p:txBody>
      </p:sp>
      <p:pic>
        <p:nvPicPr>
          <p:cNvPr id="1026" name="Picture 2" descr="Image result for jacques derrida"/>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7992924" y="2109649"/>
            <a:ext cx="779247" cy="11167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derrick bell"/>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6842041" y="3932593"/>
            <a:ext cx="764279" cy="110762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Image result for kimberle crenshaw"/>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b="-754"/>
          <a:stretch/>
        </p:blipFill>
        <p:spPr bwMode="auto">
          <a:xfrm>
            <a:off x="7848534" y="3932592"/>
            <a:ext cx="809434" cy="1102003"/>
          </a:xfrm>
          <a:prstGeom prst="rect">
            <a:avLst/>
          </a:prstGeom>
          <a:noFill/>
          <a:extLst>
            <a:ext uri="{909E8E84-426E-40DD-AFC4-6F175D3DCCD1}">
              <a14:hiddenFill xmlns:a14="http://schemas.microsoft.com/office/drawing/2010/main">
                <a:solidFill>
                  <a:srgbClr val="FFFFFF"/>
                </a:solidFill>
              </a14:hiddenFill>
            </a:ext>
          </a:extLst>
        </p:spPr>
      </p:pic>
      <p:sp>
        <p:nvSpPr>
          <p:cNvPr id="65" name="TextBox 64"/>
          <p:cNvSpPr txBox="1"/>
          <p:nvPr/>
        </p:nvSpPr>
        <p:spPr>
          <a:xfrm>
            <a:off x="5612370" y="4996466"/>
            <a:ext cx="494046" cy="307777"/>
          </a:xfrm>
          <a:prstGeom prst="rect">
            <a:avLst/>
          </a:prstGeom>
          <a:noFill/>
        </p:spPr>
        <p:txBody>
          <a:bodyPr wrap="none" rtlCol="0">
            <a:spAutoFit/>
          </a:bodyPr>
          <a:lstStyle/>
          <a:p>
            <a:r>
              <a:rPr lang="en-US" sz="1400" dirty="0"/>
              <a:t>Rich</a:t>
            </a:r>
          </a:p>
        </p:txBody>
      </p:sp>
      <p:sp>
        <p:nvSpPr>
          <p:cNvPr id="8" name="Oval 7">
            <a:extLst>
              <a:ext uri="{FF2B5EF4-FFF2-40B4-BE49-F238E27FC236}">
                <a16:creationId xmlns:a16="http://schemas.microsoft.com/office/drawing/2014/main" id="{1F736039-97B5-7954-8379-9F8F27422846}"/>
              </a:ext>
            </a:extLst>
          </p:cNvPr>
          <p:cNvSpPr/>
          <p:nvPr/>
        </p:nvSpPr>
        <p:spPr>
          <a:xfrm>
            <a:off x="4372094"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6662B5BD-2DC9-D776-CA4A-78968830600A}"/>
              </a:ext>
            </a:extLst>
          </p:cNvPr>
          <p:cNvSpPr/>
          <p:nvPr/>
        </p:nvSpPr>
        <p:spPr>
          <a:xfrm>
            <a:off x="625687" y="6057900"/>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32758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3955F-D199-0FE1-520D-282FEE92A2B4}"/>
              </a:ext>
            </a:extLst>
          </p:cNvPr>
          <p:cNvSpPr>
            <a:spLocks noGrp="1"/>
          </p:cNvSpPr>
          <p:nvPr>
            <p:ph type="title"/>
          </p:nvPr>
        </p:nvSpPr>
        <p:spPr/>
        <p:txBody>
          <a:bodyPr/>
          <a:lstStyle/>
          <a:p>
            <a:r>
              <a:rPr lang="en-US" dirty="0"/>
              <a:t>The evolution of critical social theory</a:t>
            </a:r>
          </a:p>
        </p:txBody>
      </p:sp>
      <p:sp>
        <p:nvSpPr>
          <p:cNvPr id="6" name="TextBox 5">
            <a:extLst>
              <a:ext uri="{FF2B5EF4-FFF2-40B4-BE49-F238E27FC236}">
                <a16:creationId xmlns:a16="http://schemas.microsoft.com/office/drawing/2014/main" id="{B17975A1-054D-3C65-668C-1E62A4078F67}"/>
              </a:ext>
            </a:extLst>
          </p:cNvPr>
          <p:cNvSpPr txBox="1"/>
          <p:nvPr/>
        </p:nvSpPr>
        <p:spPr>
          <a:xfrm>
            <a:off x="97655" y="6488668"/>
            <a:ext cx="4152740" cy="369332"/>
          </a:xfrm>
          <a:prstGeom prst="rect">
            <a:avLst/>
          </a:prstGeom>
          <a:noFill/>
        </p:spPr>
        <p:txBody>
          <a:bodyPr wrap="none" rtlCol="0">
            <a:spAutoFit/>
          </a:bodyPr>
          <a:lstStyle/>
          <a:p>
            <a:r>
              <a:rPr lang="en-US" dirty="0" err="1"/>
              <a:t>Shenvi</a:t>
            </a:r>
            <a:r>
              <a:rPr lang="en-US" dirty="0"/>
              <a:t> and Sawyer, </a:t>
            </a:r>
            <a:r>
              <a:rPr lang="en-US" i="1" dirty="0"/>
              <a:t>Critical Dilemma</a:t>
            </a:r>
            <a:r>
              <a:rPr lang="en-US" dirty="0"/>
              <a:t>, p. 64</a:t>
            </a:r>
          </a:p>
        </p:txBody>
      </p:sp>
      <p:pic>
        <p:nvPicPr>
          <p:cNvPr id="10" name="Picture 9">
            <a:extLst>
              <a:ext uri="{FF2B5EF4-FFF2-40B4-BE49-F238E27FC236}">
                <a16:creationId xmlns:a16="http://schemas.microsoft.com/office/drawing/2014/main" id="{4D4D4922-5D13-3887-203B-CD2247EAAFFE}"/>
              </a:ext>
            </a:extLst>
          </p:cNvPr>
          <p:cNvPicPr>
            <a:picLocks noChangeAspect="1"/>
          </p:cNvPicPr>
          <p:nvPr/>
        </p:nvPicPr>
        <p:blipFill rotWithShape="1">
          <a:blip r:embed="rId2"/>
          <a:srcRect t="5653" r="2458"/>
          <a:stretch/>
        </p:blipFill>
        <p:spPr>
          <a:xfrm>
            <a:off x="628650" y="1705770"/>
            <a:ext cx="6809041" cy="4782898"/>
          </a:xfrm>
          <a:prstGeom prst="rect">
            <a:avLst/>
          </a:prstGeom>
        </p:spPr>
      </p:pic>
    </p:spTree>
    <p:extLst>
      <p:ext uri="{BB962C8B-B14F-4D97-AF65-F5344CB8AC3E}">
        <p14:creationId xmlns:p14="http://schemas.microsoft.com/office/powerpoint/2010/main" val="23778470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20000"/>
          </a:bodyPr>
          <a:lstStyle/>
          <a:p>
            <a:r>
              <a:rPr lang="en-US" dirty="0"/>
              <a:t>Why should we care?</a:t>
            </a:r>
          </a:p>
          <a:p>
            <a:r>
              <a:rPr lang="en-US" dirty="0"/>
              <a:t>The history of critical theory</a:t>
            </a:r>
          </a:p>
          <a:p>
            <a:r>
              <a:rPr lang="en-US" dirty="0"/>
              <a:t>What is “contemporary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contemporary critical theory?</a:t>
            </a:r>
          </a:p>
          <a:p>
            <a:r>
              <a:rPr lang="en-US" dirty="0"/>
              <a:t>Conclusions</a:t>
            </a:r>
          </a:p>
        </p:txBody>
      </p:sp>
      <p:sp>
        <p:nvSpPr>
          <p:cNvPr id="4" name="Rectangle 3"/>
          <p:cNvSpPr/>
          <p:nvPr/>
        </p:nvSpPr>
        <p:spPr>
          <a:xfrm>
            <a:off x="246184" y="2733963"/>
            <a:ext cx="8651631" cy="408708"/>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863858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central premises of contemporary critical theory</a:t>
            </a:r>
          </a:p>
        </p:txBody>
      </p:sp>
      <p:sp>
        <p:nvSpPr>
          <p:cNvPr id="3" name="TextBox 2"/>
          <p:cNvSpPr txBox="1"/>
          <p:nvPr/>
        </p:nvSpPr>
        <p:spPr>
          <a:xfrm>
            <a:off x="299718" y="1950975"/>
            <a:ext cx="6018764" cy="2246769"/>
          </a:xfrm>
          <a:prstGeom prst="rect">
            <a:avLst/>
          </a:prstGeom>
          <a:noFill/>
        </p:spPr>
        <p:txBody>
          <a:bodyPr wrap="none" rtlCol="0">
            <a:spAutoFit/>
          </a:bodyPr>
          <a:lstStyle/>
          <a:p>
            <a:r>
              <a:rPr lang="en-US" sz="2800" dirty="0"/>
              <a:t>Premise I: Social binary</a:t>
            </a:r>
          </a:p>
          <a:p>
            <a:r>
              <a:rPr lang="en-US" sz="2800" dirty="0"/>
              <a:t>Premise II: Oppression through ideology</a:t>
            </a:r>
          </a:p>
          <a:p>
            <a:r>
              <a:rPr lang="en-US" sz="2800" dirty="0"/>
              <a:t>Premise III: Lived experience</a:t>
            </a:r>
            <a:br>
              <a:rPr lang="en-US" sz="2800" dirty="0"/>
            </a:br>
            <a:r>
              <a:rPr lang="en-US" sz="2800" dirty="0"/>
              <a:t>Premise IV: Social justice</a:t>
            </a:r>
          </a:p>
          <a:p>
            <a:pPr marL="257168" indent="-257168">
              <a:buAutoNum type="arabicPeriod"/>
            </a:pPr>
            <a:endParaRPr lang="en-US" sz="28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8356" y="3954162"/>
            <a:ext cx="1676651" cy="2395216"/>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92727" y="3954162"/>
            <a:ext cx="1723911" cy="2395216"/>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81499" y="3954162"/>
            <a:ext cx="1680011" cy="2395216"/>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9718" y="3954162"/>
            <a:ext cx="1528148" cy="2395216"/>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26371" y="3954163"/>
            <a:ext cx="1597123" cy="2395216"/>
          </a:xfrm>
          <a:prstGeom prst="rect">
            <a:avLst/>
          </a:prstGeom>
        </p:spPr>
      </p:pic>
    </p:spTree>
    <p:extLst>
      <p:ext uri="{BB962C8B-B14F-4D97-AF65-F5344CB8AC3E}">
        <p14:creationId xmlns:p14="http://schemas.microsoft.com/office/powerpoint/2010/main" val="257712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98114" y="2405063"/>
            <a:ext cx="2286000" cy="2857500"/>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55989" y="2405063"/>
            <a:ext cx="2331410" cy="2857500"/>
          </a:xfrm>
          <a:prstGeom prst="rect">
            <a:avLst/>
          </a:prstGeom>
        </p:spPr>
      </p:pic>
      <p:sp>
        <p:nvSpPr>
          <p:cNvPr id="6" name="Rectangle 5"/>
          <p:cNvSpPr/>
          <p:nvPr/>
        </p:nvSpPr>
        <p:spPr>
          <a:xfrm>
            <a:off x="164757" y="1945141"/>
            <a:ext cx="4033357" cy="4278094"/>
          </a:xfrm>
          <a:prstGeom prst="rect">
            <a:avLst/>
          </a:prstGeom>
        </p:spPr>
        <p:txBody>
          <a:bodyPr wrap="square">
            <a:spAutoFit/>
          </a:bodyPr>
          <a:lstStyle/>
          <a:p>
            <a:r>
              <a:rPr lang="en-US" sz="1600" dirty="0"/>
              <a:t>“</a:t>
            </a:r>
            <a:r>
              <a:rPr lang="en-US" sz="1600" b="1" dirty="0"/>
              <a:t>For every social group, there is an opposite group</a:t>
            </a:r>
            <a:r>
              <a:rPr lang="en-US" sz="1600" dirty="0"/>
              <a:t>… the primary groups that we name here are: race, class, gender, sexuality, ability status/exceptionality, religion, and nationality” </a:t>
            </a:r>
            <a:br>
              <a:rPr lang="en-US" sz="1600" dirty="0"/>
            </a:br>
            <a:br>
              <a:rPr lang="en-US" sz="1600" dirty="0"/>
            </a:br>
            <a:r>
              <a:rPr lang="en-US" sz="1600" dirty="0"/>
              <a:t>“</a:t>
            </a:r>
            <a:r>
              <a:rPr lang="en-US" sz="1600" i="1" dirty="0"/>
              <a:t>Oppression</a:t>
            </a:r>
            <a:r>
              <a:rPr lang="en-US" sz="1600" dirty="0"/>
              <a:t> describes a set of policies, practices, traditions, norm, definitions, and explanations (discourses), which function to systematically exploit one social group to the benefit of another social group. The group that benefits from this exploitation is termed the </a:t>
            </a:r>
            <a:r>
              <a:rPr lang="en-US" sz="1600" i="1" dirty="0"/>
              <a:t>dominant</a:t>
            </a:r>
            <a:r>
              <a:rPr lang="en-US" sz="1600" dirty="0"/>
              <a:t> (or agent) group, and the group that is exploited is termed the </a:t>
            </a:r>
            <a:r>
              <a:rPr lang="en-US" sz="1600" i="1" dirty="0" err="1"/>
              <a:t>minoritized</a:t>
            </a:r>
            <a:r>
              <a:rPr lang="en-US" sz="1600" dirty="0"/>
              <a:t> (or target) group…. </a:t>
            </a:r>
            <a:r>
              <a:rPr lang="en-US" sz="1600" b="1" dirty="0"/>
              <a:t>Sexism, racism, classism, ableism, and heterosexism are specific forms of oppression</a:t>
            </a:r>
            <a:r>
              <a:rPr lang="en-US" sz="1600" dirty="0"/>
              <a:t>” – </a:t>
            </a:r>
            <a:r>
              <a:rPr lang="en-US" sz="1600" dirty="0" err="1"/>
              <a:t>Sensoy</a:t>
            </a:r>
            <a:r>
              <a:rPr lang="en-US" sz="1600" dirty="0"/>
              <a:t> and </a:t>
            </a:r>
            <a:r>
              <a:rPr lang="en-US" sz="1600" dirty="0" err="1"/>
              <a:t>DiAngelo</a:t>
            </a:r>
            <a:r>
              <a:rPr lang="en-US" sz="1600" dirty="0"/>
              <a:t>, </a:t>
            </a:r>
            <a:r>
              <a:rPr lang="en-US" sz="1600" i="1" dirty="0"/>
              <a:t>Is Everyone Really Equal?</a:t>
            </a:r>
            <a:r>
              <a:rPr lang="en-US" sz="1600" dirty="0"/>
              <a:t> p. 44, 61</a:t>
            </a:r>
          </a:p>
        </p:txBody>
      </p:sp>
      <p:sp>
        <p:nvSpPr>
          <p:cNvPr id="7" name="Title 1"/>
          <p:cNvSpPr>
            <a:spLocks noGrp="1"/>
          </p:cNvSpPr>
          <p:nvPr>
            <p:ph type="title"/>
          </p:nvPr>
        </p:nvSpPr>
        <p:spPr>
          <a:xfrm>
            <a:off x="628650" y="365126"/>
            <a:ext cx="7886700" cy="1325563"/>
          </a:xfrm>
        </p:spPr>
        <p:txBody>
          <a:bodyPr>
            <a:normAutofit/>
          </a:bodyPr>
          <a:lstStyle/>
          <a:p>
            <a:r>
              <a:rPr lang="en-US" dirty="0"/>
              <a:t>Premise #1: Society is divided into oppressed and oppressor groups</a:t>
            </a:r>
          </a:p>
        </p:txBody>
      </p:sp>
    </p:spTree>
    <p:extLst>
      <p:ext uri="{BB962C8B-B14F-4D97-AF65-F5344CB8AC3E}">
        <p14:creationId xmlns:p14="http://schemas.microsoft.com/office/powerpoint/2010/main" val="788791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rmAutofit/>
          </a:bodyPr>
          <a:lstStyle/>
          <a:p>
            <a:r>
              <a:rPr lang="en-US" dirty="0"/>
              <a:t>Premise #1: Society is divided into oppressed and oppressor groups</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2195" y="1622854"/>
            <a:ext cx="6104238" cy="4909751"/>
          </a:xfrm>
          <a:prstGeom prst="rect">
            <a:avLst/>
          </a:prstGeom>
        </p:spPr>
      </p:pic>
      <p:sp>
        <p:nvSpPr>
          <p:cNvPr id="3" name="TextBox 2"/>
          <p:cNvSpPr txBox="1"/>
          <p:nvPr/>
        </p:nvSpPr>
        <p:spPr>
          <a:xfrm>
            <a:off x="0" y="6581001"/>
            <a:ext cx="3427798" cy="276999"/>
          </a:xfrm>
          <a:prstGeom prst="rect">
            <a:avLst/>
          </a:prstGeom>
          <a:noFill/>
        </p:spPr>
        <p:txBody>
          <a:bodyPr wrap="none" rtlCol="0">
            <a:spAutoFit/>
          </a:bodyPr>
          <a:lstStyle/>
          <a:p>
            <a:r>
              <a:rPr lang="en-US" sz="1200" dirty="0" err="1"/>
              <a:t>Sensoy</a:t>
            </a:r>
            <a:r>
              <a:rPr lang="en-US" sz="1200" dirty="0"/>
              <a:t> and </a:t>
            </a:r>
            <a:r>
              <a:rPr lang="en-US" sz="1200" dirty="0" err="1"/>
              <a:t>DiAngelo</a:t>
            </a:r>
            <a:r>
              <a:rPr lang="en-US" sz="1200" dirty="0"/>
              <a:t>, </a:t>
            </a:r>
            <a:r>
              <a:rPr lang="en-US" sz="1200" i="1" dirty="0"/>
              <a:t>Is Everyone Really Equal</a:t>
            </a:r>
            <a:r>
              <a:rPr lang="en-US" sz="1200" dirty="0"/>
              <a:t>, p. 64</a:t>
            </a:r>
          </a:p>
        </p:txBody>
      </p:sp>
    </p:spTree>
    <p:extLst>
      <p:ext uri="{BB962C8B-B14F-4D97-AF65-F5344CB8AC3E}">
        <p14:creationId xmlns:p14="http://schemas.microsoft.com/office/powerpoint/2010/main" val="30456782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20000"/>
          </a:bodyPr>
          <a:lstStyle/>
          <a:p>
            <a:r>
              <a:rPr lang="en-US" dirty="0"/>
              <a:t>Why should we care?</a:t>
            </a:r>
          </a:p>
          <a:p>
            <a:r>
              <a:rPr lang="en-US" dirty="0"/>
              <a:t>The history of critical theory</a:t>
            </a:r>
          </a:p>
          <a:p>
            <a:r>
              <a:rPr lang="en-US" dirty="0"/>
              <a:t>What is “contemporary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contemporary critical theory?</a:t>
            </a:r>
          </a:p>
          <a:p>
            <a:r>
              <a:rPr lang="en-US" dirty="0"/>
              <a:t>Conclusions</a:t>
            </a:r>
          </a:p>
        </p:txBody>
      </p:sp>
      <p:sp>
        <p:nvSpPr>
          <p:cNvPr id="4" name="Rectangle 3"/>
          <p:cNvSpPr/>
          <p:nvPr/>
        </p:nvSpPr>
        <p:spPr>
          <a:xfrm>
            <a:off x="246184" y="3420122"/>
            <a:ext cx="8651631" cy="321816"/>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4176582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4757" y="1784614"/>
            <a:ext cx="6194854" cy="4770537"/>
          </a:xfrm>
          <a:prstGeom prst="rect">
            <a:avLst/>
          </a:prstGeom>
        </p:spPr>
        <p:txBody>
          <a:bodyPr wrap="square">
            <a:spAutoFit/>
          </a:bodyPr>
          <a:lstStyle/>
          <a:p>
            <a:r>
              <a:rPr lang="en-US" sz="1600" dirty="0"/>
              <a:t>“oppression also traditionally carries a strong connotation of conquest and colonial domination… New left social movements of the 1960s and 1970s, however, shifted the meaning of the concept of oppression. </a:t>
            </a:r>
            <a:r>
              <a:rPr lang="en-US" sz="1600" b="1" dirty="0"/>
              <a:t>In its new usage, oppression designates the disadvantage and injustice some people suffer not because a tyrannical power coerces them, but because of the everyday practices of a well-intentioned liberal society…</a:t>
            </a:r>
            <a:r>
              <a:rPr lang="en-US" sz="1600" dirty="0"/>
              <a:t> Oppression in this sense is structural, rather than the result of a few people’s choices or policies. Its causes are embedded in </a:t>
            </a:r>
            <a:r>
              <a:rPr lang="en-US" sz="1600" b="1" dirty="0"/>
              <a:t>unquestioned norms, habits, and symbols</a:t>
            </a:r>
            <a:r>
              <a:rPr lang="en-US" sz="1600" dirty="0"/>
              <a:t>.” – Iris Young, “Five Faces of Oppression,” </a:t>
            </a:r>
            <a:r>
              <a:rPr lang="en-US" sz="1600" i="1" dirty="0"/>
              <a:t>Readings for Diversity and Social Justice</a:t>
            </a:r>
            <a:r>
              <a:rPr lang="en-US" sz="1600" dirty="0"/>
              <a:t>, p. 36</a:t>
            </a:r>
          </a:p>
          <a:p>
            <a:endParaRPr lang="en-US" sz="1600" dirty="0"/>
          </a:p>
          <a:p>
            <a:r>
              <a:rPr lang="en-US" sz="1600" dirty="0"/>
              <a:t>“</a:t>
            </a:r>
            <a:r>
              <a:rPr lang="en-US" sz="1600" b="1" dirty="0"/>
              <a:t>Marcuse’s notions of ‘one dimensional thought’…complements the critical theory tradition to better understand how hegemony, as cultural domination, normalizes and sustains the political/economic power of particular historic blocs </a:t>
            </a:r>
            <a:r>
              <a:rPr lang="en-US" sz="1600" dirty="0"/>
              <a:t>– the ruling coalition of economic, political and cultural elites” – Lauren </a:t>
            </a:r>
            <a:r>
              <a:rPr lang="en-US" sz="1600" dirty="0" err="1"/>
              <a:t>Langman</a:t>
            </a:r>
            <a:r>
              <a:rPr lang="en-US" sz="1600" dirty="0"/>
              <a:t>, “From Domination to Liberation: Marcuse, Gramsci, and a Critical Theory of Social Mobilization”, p.14, </a:t>
            </a:r>
            <a:r>
              <a:rPr lang="en-US" sz="1600" i="1" dirty="0"/>
              <a:t>Conference Papers – American Sociological Association.</a:t>
            </a:r>
            <a:endParaRPr lang="en-US" sz="1600" dirty="0"/>
          </a:p>
        </p:txBody>
      </p:sp>
      <p:sp>
        <p:nvSpPr>
          <p:cNvPr id="7" name="Title 1"/>
          <p:cNvSpPr>
            <a:spLocks noGrp="1"/>
          </p:cNvSpPr>
          <p:nvPr>
            <p:ph type="title"/>
          </p:nvPr>
        </p:nvSpPr>
        <p:spPr/>
        <p:txBody>
          <a:bodyPr>
            <a:normAutofit/>
          </a:bodyPr>
          <a:lstStyle/>
          <a:p>
            <a:r>
              <a:rPr lang="en-US" dirty="0"/>
              <a:t>Premise #2: Oppression occurs through hegemonic power</a:t>
            </a:r>
          </a:p>
        </p:txBody>
      </p:sp>
      <p:pic>
        <p:nvPicPr>
          <p:cNvPr id="1026" name="Picture 2" descr="Image result for iris young oppression"/>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164320" y="1784614"/>
            <a:ext cx="1660549" cy="249082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cstate="print"/>
          <a:stretch>
            <a:fillRect/>
          </a:stretch>
        </p:blipFill>
        <p:spPr>
          <a:xfrm>
            <a:off x="6799103" y="4542555"/>
            <a:ext cx="2025766" cy="1593603"/>
          </a:xfrm>
          <a:prstGeom prst="rect">
            <a:avLst/>
          </a:prstGeom>
        </p:spPr>
      </p:pic>
    </p:spTree>
    <p:extLst>
      <p:ext uri="{BB962C8B-B14F-4D97-AF65-F5344CB8AC3E}">
        <p14:creationId xmlns:p14="http://schemas.microsoft.com/office/powerpoint/2010/main" val="35837272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22503" y="2045234"/>
            <a:ext cx="6868200" cy="4178129"/>
          </a:xfrm>
          <a:prstGeom prst="rect">
            <a:avLst/>
          </a:prstGeom>
        </p:spPr>
      </p:pic>
      <p:sp>
        <p:nvSpPr>
          <p:cNvPr id="3" name="Oval 2"/>
          <p:cNvSpPr/>
          <p:nvPr/>
        </p:nvSpPr>
        <p:spPr>
          <a:xfrm>
            <a:off x="4900113" y="2069178"/>
            <a:ext cx="2760749" cy="891048"/>
          </a:xfrm>
          <a:prstGeom prst="ellipse">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e 5"/>
          <p:cNvSpPr/>
          <p:nvPr/>
        </p:nvSpPr>
        <p:spPr>
          <a:xfrm>
            <a:off x="3317308" y="2736905"/>
            <a:ext cx="2572329" cy="2606337"/>
          </a:xfrm>
          <a:prstGeom prst="pie">
            <a:avLst>
              <a:gd name="adj1" fmla="val 16122558"/>
              <a:gd name="adj2" fmla="val 19512633"/>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7" name="TextBox 6"/>
          <p:cNvSpPr txBox="1"/>
          <p:nvPr/>
        </p:nvSpPr>
        <p:spPr>
          <a:xfrm>
            <a:off x="5320367" y="2204713"/>
            <a:ext cx="1965603" cy="646331"/>
          </a:xfrm>
          <a:prstGeom prst="rect">
            <a:avLst/>
          </a:prstGeom>
          <a:noFill/>
        </p:spPr>
        <p:txBody>
          <a:bodyPr wrap="none" rtlCol="0">
            <a:spAutoFit/>
          </a:bodyPr>
          <a:lstStyle/>
          <a:p>
            <a:r>
              <a:rPr lang="en-US" dirty="0">
                <a:latin typeface="Showcard Gothic" panose="04020904020102020604" pitchFamily="82" charset="0"/>
              </a:rPr>
              <a:t>Old white men</a:t>
            </a:r>
          </a:p>
          <a:p>
            <a:r>
              <a:rPr lang="en-US" dirty="0">
                <a:latin typeface="Showcard Gothic" panose="04020904020102020604" pitchFamily="82" charset="0"/>
              </a:rPr>
              <a:t>~15%</a:t>
            </a:r>
          </a:p>
        </p:txBody>
      </p:sp>
      <p:sp>
        <p:nvSpPr>
          <p:cNvPr id="9" name="Title 1"/>
          <p:cNvSpPr>
            <a:spLocks noGrp="1"/>
          </p:cNvSpPr>
          <p:nvPr>
            <p:ph type="title"/>
          </p:nvPr>
        </p:nvSpPr>
        <p:spPr/>
        <p:txBody>
          <a:bodyPr>
            <a:normAutofit/>
          </a:bodyPr>
          <a:lstStyle/>
          <a:p>
            <a:r>
              <a:rPr lang="en-US" dirty="0"/>
              <a:t>Premise #2: Oppression occurs through hegemonic power</a:t>
            </a:r>
          </a:p>
        </p:txBody>
      </p:sp>
    </p:spTree>
    <p:extLst>
      <p:ext uri="{BB962C8B-B14F-4D97-AF65-F5344CB8AC3E}">
        <p14:creationId xmlns:p14="http://schemas.microsoft.com/office/powerpoint/2010/main" val="4574098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20000"/>
          </a:bodyPr>
          <a:lstStyle/>
          <a:p>
            <a:r>
              <a:rPr lang="en-US" dirty="0"/>
              <a:t>Why should we care?</a:t>
            </a:r>
          </a:p>
          <a:p>
            <a:r>
              <a:rPr lang="en-US" dirty="0"/>
              <a:t>The history of critical theory</a:t>
            </a:r>
          </a:p>
          <a:p>
            <a:r>
              <a:rPr lang="en-US" dirty="0"/>
              <a:t>What is “contemporary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contemporary critical theory?</a:t>
            </a:r>
          </a:p>
          <a:p>
            <a:r>
              <a:rPr lang="en-US" dirty="0"/>
              <a:t>Conclusions</a:t>
            </a:r>
          </a:p>
        </p:txBody>
      </p:sp>
      <p:sp>
        <p:nvSpPr>
          <p:cNvPr id="4" name="Rectangle 3"/>
          <p:cNvSpPr/>
          <p:nvPr/>
        </p:nvSpPr>
        <p:spPr>
          <a:xfrm>
            <a:off x="246184" y="3701988"/>
            <a:ext cx="8651631" cy="321816"/>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4518111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9182" y="2340663"/>
            <a:ext cx="3472295" cy="3477875"/>
          </a:xfrm>
          <a:prstGeom prst="rect">
            <a:avLst/>
          </a:prstGeom>
        </p:spPr>
        <p:txBody>
          <a:bodyPr wrap="square">
            <a:spAutoFit/>
          </a:bodyPr>
          <a:lstStyle/>
          <a:p>
            <a:r>
              <a:rPr lang="en-US" sz="2000" dirty="0"/>
              <a:t>“The idea that objectivity is best reached only through rational thought is a specifically </a:t>
            </a:r>
            <a:r>
              <a:rPr lang="en-US" sz="2000" b="1" dirty="0"/>
              <a:t>Western and masculine way of thinking </a:t>
            </a:r>
            <a:r>
              <a:rPr lang="en-US" sz="2000" dirty="0"/>
              <a:t>– one that we will challenge throughout this book.” – Margaret L. Andersen and Patricia Hill Collins, “Reconstructing Knowledge,” in Anderson and Collins, </a:t>
            </a:r>
            <a:r>
              <a:rPr lang="en-US" sz="2000" i="1" dirty="0"/>
              <a:t>Race, Class, and Gender</a:t>
            </a:r>
            <a:r>
              <a:rPr lang="en-US" sz="2000" dirty="0"/>
              <a:t>, p. 4-5</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26807" y="2340663"/>
            <a:ext cx="2585097" cy="2593801"/>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36617" y="2340663"/>
            <a:ext cx="2412869" cy="2593801"/>
          </a:xfrm>
          <a:prstGeom prst="rect">
            <a:avLst/>
          </a:prstGeom>
        </p:spPr>
      </p:pic>
      <p:sp>
        <p:nvSpPr>
          <p:cNvPr id="7" name="Title 2"/>
          <p:cNvSpPr>
            <a:spLocks noGrp="1"/>
          </p:cNvSpPr>
          <p:nvPr>
            <p:ph type="title"/>
          </p:nvPr>
        </p:nvSpPr>
        <p:spPr/>
        <p:txBody>
          <a:bodyPr>
            <a:normAutofit fontScale="90000"/>
          </a:bodyPr>
          <a:lstStyle/>
          <a:p>
            <a:r>
              <a:rPr lang="en-US" sz="4000" dirty="0"/>
              <a:t>Premise #3: ‘Lived experience’ gives oppressed groups privileged access to truth</a:t>
            </a:r>
          </a:p>
        </p:txBody>
      </p:sp>
    </p:spTree>
    <p:extLst>
      <p:ext uri="{BB962C8B-B14F-4D97-AF65-F5344CB8AC3E}">
        <p14:creationId xmlns:p14="http://schemas.microsoft.com/office/powerpoint/2010/main" val="16845444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fontScale="90000"/>
          </a:bodyPr>
          <a:lstStyle/>
          <a:p>
            <a:r>
              <a:rPr lang="en-US" sz="4000" dirty="0"/>
              <a:t>Premise #3: ‘Lived experience’ gives oppressed groups privileged access to truth</a:t>
            </a:r>
          </a:p>
        </p:txBody>
      </p:sp>
      <p:sp>
        <p:nvSpPr>
          <p:cNvPr id="2" name="TextBox 1"/>
          <p:cNvSpPr txBox="1"/>
          <p:nvPr/>
        </p:nvSpPr>
        <p:spPr>
          <a:xfrm>
            <a:off x="3736301" y="4478980"/>
            <a:ext cx="1216743" cy="646331"/>
          </a:xfrm>
          <a:prstGeom prst="rect">
            <a:avLst/>
          </a:prstGeom>
          <a:noFill/>
        </p:spPr>
        <p:txBody>
          <a:bodyPr wrap="none" rtlCol="0">
            <a:spAutoFit/>
          </a:bodyPr>
          <a:lstStyle/>
          <a:p>
            <a:r>
              <a:rPr lang="en-US" dirty="0"/>
              <a:t>Lived </a:t>
            </a:r>
            <a:br>
              <a:rPr lang="en-US" dirty="0"/>
            </a:br>
            <a:r>
              <a:rPr lang="en-US" dirty="0"/>
              <a:t>experience</a:t>
            </a:r>
          </a:p>
        </p:txBody>
      </p:sp>
    </p:spTree>
    <p:extLst>
      <p:ext uri="{BB962C8B-B14F-4D97-AF65-F5344CB8AC3E}">
        <p14:creationId xmlns:p14="http://schemas.microsoft.com/office/powerpoint/2010/main" val="6015781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20000"/>
          </a:bodyPr>
          <a:lstStyle/>
          <a:p>
            <a:r>
              <a:rPr lang="en-US" dirty="0"/>
              <a:t>Why should we care?</a:t>
            </a:r>
          </a:p>
          <a:p>
            <a:r>
              <a:rPr lang="en-US" dirty="0"/>
              <a:t>The history of critical theory</a:t>
            </a:r>
          </a:p>
          <a:p>
            <a:r>
              <a:rPr lang="en-US" dirty="0"/>
              <a:t>What is “contemporary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contemporary critical theory?</a:t>
            </a:r>
          </a:p>
          <a:p>
            <a:r>
              <a:rPr lang="en-US" dirty="0"/>
              <a:t>Conclusions</a:t>
            </a:r>
          </a:p>
        </p:txBody>
      </p:sp>
      <p:sp>
        <p:nvSpPr>
          <p:cNvPr id="4" name="Rectangle 3"/>
          <p:cNvSpPr/>
          <p:nvPr/>
        </p:nvSpPr>
        <p:spPr>
          <a:xfrm>
            <a:off x="246184" y="4003828"/>
            <a:ext cx="8651631" cy="321816"/>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2794918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Premise #4: Social justice demands the liberation of oppressed groups</a:t>
            </a:r>
          </a:p>
        </p:txBody>
      </p:sp>
      <p:sp>
        <p:nvSpPr>
          <p:cNvPr id="4" name="Rectangle 3"/>
          <p:cNvSpPr/>
          <p:nvPr/>
        </p:nvSpPr>
        <p:spPr>
          <a:xfrm>
            <a:off x="628650" y="2060021"/>
            <a:ext cx="4887098" cy="4401205"/>
          </a:xfrm>
          <a:prstGeom prst="rect">
            <a:avLst/>
          </a:prstGeom>
        </p:spPr>
        <p:txBody>
          <a:bodyPr wrap="square">
            <a:spAutoFit/>
          </a:bodyPr>
          <a:lstStyle/>
          <a:p>
            <a:r>
              <a:rPr lang="en-US" sz="2000" dirty="0"/>
              <a:t>“Prior to celebrating diversity, we must first eliminate intolerance. No matter what form it takes or who does it, we must all take action to stop intolerance when it happens. Working towards a celebration of diversity implies working for </a:t>
            </a:r>
            <a:r>
              <a:rPr lang="en-US" sz="2000" b="1" dirty="0"/>
              <a:t>social justice – the elimination of all forms of social oppression</a:t>
            </a:r>
            <a:r>
              <a:rPr lang="en-US" sz="2000" dirty="0"/>
              <a:t>… Social injustice takes many forms. It can be injustice based on a </a:t>
            </a:r>
            <a:r>
              <a:rPr lang="en-US" sz="2000" b="1" dirty="0"/>
              <a:t>person’s gender, race, ethnicity, religion, sexual orientation, physical or mental ability, or economic class</a:t>
            </a:r>
            <a:r>
              <a:rPr lang="en-US" sz="2000" dirty="0"/>
              <a:t>.” – Mary McClintock, “How to Interrupt Oppressive Behavior,”</a:t>
            </a:r>
            <a:r>
              <a:rPr lang="en-US" sz="2000" i="1" dirty="0"/>
              <a:t> Readings for Diversity and Social Justice</a:t>
            </a:r>
            <a:r>
              <a:rPr lang="en-US" sz="2000" dirty="0"/>
              <a:t>, p. 483</a:t>
            </a:r>
          </a:p>
        </p:txBody>
      </p:sp>
      <p:sp>
        <p:nvSpPr>
          <p:cNvPr id="5" name="TextBox 4"/>
          <p:cNvSpPr txBox="1"/>
          <p:nvPr/>
        </p:nvSpPr>
        <p:spPr>
          <a:xfrm>
            <a:off x="628650" y="1690689"/>
            <a:ext cx="2999604" cy="400110"/>
          </a:xfrm>
          <a:prstGeom prst="rect">
            <a:avLst/>
          </a:prstGeom>
          <a:noFill/>
        </p:spPr>
        <p:txBody>
          <a:bodyPr wrap="none" rtlCol="0">
            <a:spAutoFit/>
          </a:bodyPr>
          <a:lstStyle/>
          <a:p>
            <a:r>
              <a:rPr lang="en-US" sz="2000" b="1" dirty="0"/>
              <a:t>Definition of social justice:</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52680" y="2579118"/>
            <a:ext cx="2547355" cy="3639079"/>
          </a:xfrm>
          <a:prstGeom prst="rect">
            <a:avLst/>
          </a:prstGeom>
        </p:spPr>
      </p:pic>
    </p:spTree>
    <p:extLst>
      <p:ext uri="{BB962C8B-B14F-4D97-AF65-F5344CB8AC3E}">
        <p14:creationId xmlns:p14="http://schemas.microsoft.com/office/powerpoint/2010/main" val="42914963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FC9CC-5280-48B4-599C-FC4DEE5998E4}"/>
              </a:ext>
            </a:extLst>
          </p:cNvPr>
          <p:cNvSpPr>
            <a:spLocks noGrp="1"/>
          </p:cNvSpPr>
          <p:nvPr>
            <p:ph type="title"/>
          </p:nvPr>
        </p:nvSpPr>
        <p:spPr>
          <a:xfrm>
            <a:off x="499314" y="365126"/>
            <a:ext cx="8413865" cy="1325563"/>
          </a:xfrm>
        </p:spPr>
        <p:txBody>
          <a:bodyPr>
            <a:normAutofit/>
          </a:bodyPr>
          <a:lstStyle/>
          <a:p>
            <a:r>
              <a:rPr lang="en-US" sz="3400" dirty="0"/>
              <a:t>From Karl Marx to contemporary critical theory</a:t>
            </a:r>
          </a:p>
        </p:txBody>
      </p:sp>
      <p:sp>
        <p:nvSpPr>
          <p:cNvPr id="3" name="Content Placeholder 2">
            <a:extLst>
              <a:ext uri="{FF2B5EF4-FFF2-40B4-BE49-F238E27FC236}">
                <a16:creationId xmlns:a16="http://schemas.microsoft.com/office/drawing/2014/main" id="{C0E5DFCF-6741-AFC4-4B2C-9476ECC5852F}"/>
              </a:ext>
            </a:extLst>
          </p:cNvPr>
          <p:cNvSpPr>
            <a:spLocks noGrp="1"/>
          </p:cNvSpPr>
          <p:nvPr>
            <p:ph idx="1"/>
          </p:nvPr>
        </p:nvSpPr>
        <p:spPr>
          <a:xfrm>
            <a:off x="484953" y="3504833"/>
            <a:ext cx="4032127" cy="2213469"/>
          </a:xfrm>
        </p:spPr>
        <p:txBody>
          <a:bodyPr>
            <a:normAutofit/>
          </a:bodyPr>
          <a:lstStyle/>
          <a:p>
            <a:r>
              <a:rPr lang="en-US" sz="2600" dirty="0"/>
              <a:t>Class conflict</a:t>
            </a:r>
          </a:p>
          <a:p>
            <a:r>
              <a:rPr lang="en-US" sz="2600" dirty="0"/>
              <a:t>Ideology</a:t>
            </a:r>
          </a:p>
          <a:p>
            <a:r>
              <a:rPr lang="en-US" sz="2600" dirty="0"/>
              <a:t>False consciousness</a:t>
            </a:r>
          </a:p>
          <a:p>
            <a:r>
              <a:rPr lang="en-US" sz="2600" dirty="0"/>
              <a:t>Liberatory praxis</a:t>
            </a:r>
          </a:p>
          <a:p>
            <a:endParaRPr lang="en-US" sz="2600" dirty="0"/>
          </a:p>
          <a:p>
            <a:endParaRPr lang="en-US" sz="2600" dirty="0"/>
          </a:p>
        </p:txBody>
      </p:sp>
      <p:pic>
        <p:nvPicPr>
          <p:cNvPr id="5" name="Picture 4">
            <a:extLst>
              <a:ext uri="{FF2B5EF4-FFF2-40B4-BE49-F238E27FC236}">
                <a16:creationId xmlns:a16="http://schemas.microsoft.com/office/drawing/2014/main" id="{01A88064-46F4-CDDB-7433-B2EDCE38130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4953" y="1541872"/>
            <a:ext cx="1364556" cy="1728653"/>
          </a:xfrm>
          <a:prstGeom prst="rect">
            <a:avLst/>
          </a:prstGeom>
        </p:spPr>
      </p:pic>
      <p:pic>
        <p:nvPicPr>
          <p:cNvPr id="17" name="Picture 16">
            <a:extLst>
              <a:ext uri="{FF2B5EF4-FFF2-40B4-BE49-F238E27FC236}">
                <a16:creationId xmlns:a16="http://schemas.microsoft.com/office/drawing/2014/main" id="{C23E2AE8-7780-F17A-6B1A-BD49246B524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28095" y="1537988"/>
            <a:ext cx="1410393" cy="1728653"/>
          </a:xfrm>
          <a:prstGeom prst="rect">
            <a:avLst/>
          </a:prstGeom>
        </p:spPr>
      </p:pic>
      <p:sp>
        <p:nvSpPr>
          <p:cNvPr id="18" name="Arrow: Right 17">
            <a:extLst>
              <a:ext uri="{FF2B5EF4-FFF2-40B4-BE49-F238E27FC236}">
                <a16:creationId xmlns:a16="http://schemas.microsoft.com/office/drawing/2014/main" id="{E4D8F94F-B4D8-294F-A967-FDE18044AA67}"/>
              </a:ext>
            </a:extLst>
          </p:cNvPr>
          <p:cNvSpPr/>
          <p:nvPr/>
        </p:nvSpPr>
        <p:spPr>
          <a:xfrm>
            <a:off x="4352377" y="4126935"/>
            <a:ext cx="826555" cy="484632"/>
          </a:xfrm>
          <a:prstGeom prst="rightArrow">
            <a:avLst/>
          </a:prstGeom>
          <a:solidFill>
            <a:srgbClr val="12235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2">
            <a:extLst>
              <a:ext uri="{FF2B5EF4-FFF2-40B4-BE49-F238E27FC236}">
                <a16:creationId xmlns:a16="http://schemas.microsoft.com/office/drawing/2014/main" id="{6B3870BE-2428-DFDC-40AB-D6F9619A1A09}"/>
              </a:ext>
            </a:extLst>
          </p:cNvPr>
          <p:cNvSpPr txBox="1">
            <a:spLocks/>
          </p:cNvSpPr>
          <p:nvPr/>
        </p:nvSpPr>
        <p:spPr>
          <a:xfrm>
            <a:off x="5868513" y="3504833"/>
            <a:ext cx="3390896" cy="2213469"/>
          </a:xfrm>
          <a:prstGeom prst="rect">
            <a:avLst/>
          </a:prstGeom>
        </p:spPr>
        <p:txBody>
          <a:bodyPr vert="horz" wrap="none"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Social binary</a:t>
            </a:r>
          </a:p>
          <a:p>
            <a:r>
              <a:rPr lang="en-US" dirty="0"/>
              <a:t>Oppression through </a:t>
            </a:r>
            <a:br>
              <a:rPr lang="en-US" dirty="0"/>
            </a:br>
            <a:r>
              <a:rPr lang="en-US" dirty="0"/>
              <a:t>ideology</a:t>
            </a:r>
          </a:p>
          <a:p>
            <a:r>
              <a:rPr lang="en-US" dirty="0"/>
              <a:t>Lived experience</a:t>
            </a:r>
          </a:p>
          <a:p>
            <a:r>
              <a:rPr lang="en-US" dirty="0"/>
              <a:t>Social justice</a:t>
            </a:r>
          </a:p>
        </p:txBody>
      </p:sp>
      <p:grpSp>
        <p:nvGrpSpPr>
          <p:cNvPr id="20" name="Group 19">
            <a:extLst>
              <a:ext uri="{FF2B5EF4-FFF2-40B4-BE49-F238E27FC236}">
                <a16:creationId xmlns:a16="http://schemas.microsoft.com/office/drawing/2014/main" id="{A195FED6-5D9D-E453-7FC3-4B7237BB59D7}"/>
              </a:ext>
            </a:extLst>
          </p:cNvPr>
          <p:cNvGrpSpPr/>
          <p:nvPr/>
        </p:nvGrpSpPr>
        <p:grpSpPr>
          <a:xfrm>
            <a:off x="544936" y="5956493"/>
            <a:ext cx="7970414" cy="850925"/>
            <a:chOff x="544936" y="5956493"/>
            <a:chExt cx="7970414" cy="850925"/>
          </a:xfrm>
          <a:solidFill>
            <a:srgbClr val="122355"/>
          </a:solidFill>
        </p:grpSpPr>
        <p:cxnSp>
          <p:nvCxnSpPr>
            <p:cNvPr id="21" name="Straight Arrow Connector 20">
              <a:extLst>
                <a:ext uri="{FF2B5EF4-FFF2-40B4-BE49-F238E27FC236}">
                  <a16:creationId xmlns:a16="http://schemas.microsoft.com/office/drawing/2014/main" id="{2E6B4F0A-A5B3-7FB2-5940-14D4E7052CEC}"/>
                </a:ext>
              </a:extLst>
            </p:cNvPr>
            <p:cNvCxnSpPr/>
            <p:nvPr/>
          </p:nvCxnSpPr>
          <p:spPr>
            <a:xfrm>
              <a:off x="628650" y="6163191"/>
              <a:ext cx="7886700" cy="0"/>
            </a:xfrm>
            <a:prstGeom prst="straightConnector1">
              <a:avLst/>
            </a:prstGeom>
            <a:grpFill/>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C278D4B-675F-D65E-9987-FDE730A24082}"/>
                </a:ext>
              </a:extLst>
            </p:cNvPr>
            <p:cNvCxnSpPr/>
            <p:nvPr/>
          </p:nvCxnSpPr>
          <p:spPr>
            <a:xfrm>
              <a:off x="8890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DAF3F47-50C1-195F-AC30-FBC214331B98}"/>
                </a:ext>
              </a:extLst>
            </p:cNvPr>
            <p:cNvCxnSpPr/>
            <p:nvPr/>
          </p:nvCxnSpPr>
          <p:spPr>
            <a:xfrm>
              <a:off x="31496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763DDD0-7BD0-09FF-72C1-D1B99A2607A9}"/>
                </a:ext>
              </a:extLst>
            </p:cNvPr>
            <p:cNvCxnSpPr/>
            <p:nvPr/>
          </p:nvCxnSpPr>
          <p:spPr>
            <a:xfrm>
              <a:off x="54102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C9508C8-E15F-E075-C28F-B973239B02F1}"/>
                </a:ext>
              </a:extLst>
            </p:cNvPr>
            <p:cNvCxnSpPr/>
            <p:nvPr/>
          </p:nvCxnSpPr>
          <p:spPr>
            <a:xfrm>
              <a:off x="76708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7D3F8E6-03E7-EB46-047E-4962127DAC85}"/>
                </a:ext>
              </a:extLst>
            </p:cNvPr>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27" name="TextBox 26">
              <a:extLst>
                <a:ext uri="{FF2B5EF4-FFF2-40B4-BE49-F238E27FC236}">
                  <a16:creationId xmlns:a16="http://schemas.microsoft.com/office/drawing/2014/main" id="{8AF6A702-7053-08C4-4716-C20EB6A54997}"/>
                </a:ext>
              </a:extLst>
            </p:cNvPr>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28" name="TextBox 27">
              <a:extLst>
                <a:ext uri="{FF2B5EF4-FFF2-40B4-BE49-F238E27FC236}">
                  <a16:creationId xmlns:a16="http://schemas.microsoft.com/office/drawing/2014/main" id="{0848F844-C9B4-6E42-5283-E9F2A6E724BA}"/>
                </a:ext>
              </a:extLst>
            </p:cNvPr>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29" name="TextBox 28">
              <a:extLst>
                <a:ext uri="{FF2B5EF4-FFF2-40B4-BE49-F238E27FC236}">
                  <a16:creationId xmlns:a16="http://schemas.microsoft.com/office/drawing/2014/main" id="{5696857A-F29F-9851-391C-68F8201FCBAE}"/>
                </a:ext>
              </a:extLst>
            </p:cNvPr>
            <p:cNvSpPr txBox="1"/>
            <p:nvPr/>
          </p:nvSpPr>
          <p:spPr>
            <a:xfrm>
              <a:off x="7203494" y="6345753"/>
              <a:ext cx="806631" cy="461665"/>
            </a:xfrm>
            <a:prstGeom prst="rect">
              <a:avLst/>
            </a:prstGeom>
            <a:noFill/>
          </p:spPr>
          <p:txBody>
            <a:bodyPr wrap="none" rtlCol="0">
              <a:spAutoFit/>
            </a:bodyPr>
            <a:lstStyle/>
            <a:p>
              <a:r>
                <a:rPr lang="en-US" sz="2400" dirty="0"/>
                <a:t>2000</a:t>
              </a:r>
            </a:p>
          </p:txBody>
        </p:sp>
      </p:grpSp>
      <p:sp>
        <p:nvSpPr>
          <p:cNvPr id="30" name="Oval 29">
            <a:extLst>
              <a:ext uri="{FF2B5EF4-FFF2-40B4-BE49-F238E27FC236}">
                <a16:creationId xmlns:a16="http://schemas.microsoft.com/office/drawing/2014/main" id="{AA12B3B3-B1AC-3942-8356-8A284E75F5C3}"/>
              </a:ext>
            </a:extLst>
          </p:cNvPr>
          <p:cNvSpPr/>
          <p:nvPr/>
        </p:nvSpPr>
        <p:spPr>
          <a:xfrm>
            <a:off x="3971735"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CA9807FB-E9C1-9C5F-F3C3-977F4F91FF47}"/>
              </a:ext>
            </a:extLst>
          </p:cNvPr>
          <p:cNvSpPr/>
          <p:nvPr/>
        </p:nvSpPr>
        <p:spPr>
          <a:xfrm>
            <a:off x="5877507"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D245B5A6-F8F5-D0F8-31E6-3EF41F54FE01}"/>
              </a:ext>
            </a:extLst>
          </p:cNvPr>
          <p:cNvSpPr/>
          <p:nvPr/>
        </p:nvSpPr>
        <p:spPr>
          <a:xfrm>
            <a:off x="3572289"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C6555209-2D45-EF32-025A-AB492CA1639E}"/>
              </a:ext>
            </a:extLst>
          </p:cNvPr>
          <p:cNvSpPr/>
          <p:nvPr/>
        </p:nvSpPr>
        <p:spPr>
          <a:xfrm>
            <a:off x="7129659"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6A7B0956-7910-5045-6949-D1AA146CB1ED}"/>
              </a:ext>
            </a:extLst>
          </p:cNvPr>
          <p:cNvSpPr/>
          <p:nvPr/>
        </p:nvSpPr>
        <p:spPr>
          <a:xfrm>
            <a:off x="5407328"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7B068B6D-42AF-5953-1FFA-57E9C562F748}"/>
              </a:ext>
            </a:extLst>
          </p:cNvPr>
          <p:cNvSpPr/>
          <p:nvPr/>
        </p:nvSpPr>
        <p:spPr>
          <a:xfrm>
            <a:off x="6659480"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5D4D4E93-DDAD-0A10-2F53-F7BEA2CAD020}"/>
              </a:ext>
            </a:extLst>
          </p:cNvPr>
          <p:cNvSpPr/>
          <p:nvPr/>
        </p:nvSpPr>
        <p:spPr>
          <a:xfrm>
            <a:off x="6175776"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A6B7B2F2-3759-D241-57BC-83065D522270}"/>
              </a:ext>
            </a:extLst>
          </p:cNvPr>
          <p:cNvSpPr/>
          <p:nvPr/>
        </p:nvSpPr>
        <p:spPr>
          <a:xfrm>
            <a:off x="7209667"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2E387277-FD61-DB1F-B7BF-D73102A85A0E}"/>
              </a:ext>
            </a:extLst>
          </p:cNvPr>
          <p:cNvSpPr/>
          <p:nvPr/>
        </p:nvSpPr>
        <p:spPr>
          <a:xfrm>
            <a:off x="4372094"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94C19ED3-5D7C-CDE5-F0FB-C71687BB5552}"/>
              </a:ext>
            </a:extLst>
          </p:cNvPr>
          <p:cNvSpPr/>
          <p:nvPr/>
        </p:nvSpPr>
        <p:spPr>
          <a:xfrm>
            <a:off x="625687" y="6057900"/>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39">
            <a:extLst>
              <a:ext uri="{FF2B5EF4-FFF2-40B4-BE49-F238E27FC236}">
                <a16:creationId xmlns:a16="http://schemas.microsoft.com/office/drawing/2014/main" id="{430DF12E-6C4F-BAA1-7586-AC3B486B7C36}"/>
              </a:ext>
            </a:extLst>
          </p:cNvPr>
          <p:cNvSpPr/>
          <p:nvPr/>
        </p:nvSpPr>
        <p:spPr>
          <a:xfrm>
            <a:off x="8208764"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90552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20000"/>
          </a:bodyPr>
          <a:lstStyle/>
          <a:p>
            <a:r>
              <a:rPr lang="en-US" dirty="0"/>
              <a:t>Why should we care?</a:t>
            </a:r>
          </a:p>
          <a:p>
            <a:r>
              <a:rPr lang="en-US" dirty="0"/>
              <a:t>The history of critical theory</a:t>
            </a:r>
          </a:p>
          <a:p>
            <a:r>
              <a:rPr lang="en-US" dirty="0"/>
              <a:t>What is “contemporary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contemporary critical theory?</a:t>
            </a:r>
          </a:p>
          <a:p>
            <a:r>
              <a:rPr lang="en-US" dirty="0"/>
              <a:t>Conclusions</a:t>
            </a:r>
          </a:p>
        </p:txBody>
      </p:sp>
      <p:sp>
        <p:nvSpPr>
          <p:cNvPr id="4" name="Rectangle 3"/>
          <p:cNvSpPr/>
          <p:nvPr/>
        </p:nvSpPr>
        <p:spPr>
          <a:xfrm>
            <a:off x="246184" y="4305669"/>
            <a:ext cx="8651631" cy="321816"/>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2523437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#1. Emphasis on the sinfulness of oppression</a:t>
            </a:r>
          </a:p>
        </p:txBody>
      </p:sp>
      <p:sp>
        <p:nvSpPr>
          <p:cNvPr id="3" name="Content Placeholder 2"/>
          <p:cNvSpPr>
            <a:spLocks noGrp="1"/>
          </p:cNvSpPr>
          <p:nvPr>
            <p:ph idx="1"/>
          </p:nvPr>
        </p:nvSpPr>
        <p:spPr>
          <a:xfrm>
            <a:off x="356803" y="1929907"/>
            <a:ext cx="5002823" cy="3263504"/>
          </a:xfrm>
        </p:spPr>
        <p:txBody>
          <a:bodyPr>
            <a:noAutofit/>
          </a:bodyPr>
          <a:lstStyle/>
          <a:p>
            <a:r>
              <a:rPr lang="en-US" sz="2000" dirty="0"/>
              <a:t>“Learn to do good; seek justice, correct oppression; bring justice to the fatherless, plead the widow's cause.” – Is. 1:17</a:t>
            </a:r>
          </a:p>
          <a:p>
            <a:r>
              <a:rPr lang="en-US" sz="2000" dirty="0"/>
              <a:t>“Do not oppress the widow, the fatherless, the sojourner, or the poor, and let none of you devise evil against another in your heart.” – Zech. 7:20</a:t>
            </a:r>
          </a:p>
          <a:p>
            <a:r>
              <a:rPr lang="en-US" sz="2000" baseline="30000" dirty="0"/>
              <a:t>“</a:t>
            </a:r>
            <a:r>
              <a:rPr lang="en-US" sz="2000" dirty="0"/>
              <a:t>Love your neighbor as yourself.” – Mark 12:30</a:t>
            </a:r>
          </a:p>
          <a:p>
            <a:r>
              <a:rPr lang="en-US" sz="2000" dirty="0"/>
              <a:t>“Listen! The wages of the laborers who mowed your fields which you kept back by fraud, cry out, and the cries of the har­vesters have reached the ears of the Lord of hosts” – James 5:4</a:t>
            </a: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359626" y="2358275"/>
            <a:ext cx="3663021" cy="2930417"/>
          </a:xfrm>
          <a:prstGeom prst="rect">
            <a:avLst/>
          </a:prstGeom>
        </p:spPr>
      </p:pic>
    </p:spTree>
    <p:extLst>
      <p:ext uri="{BB962C8B-B14F-4D97-AF65-F5344CB8AC3E}">
        <p14:creationId xmlns:p14="http://schemas.microsoft.com/office/powerpoint/2010/main" val="32846137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#2. Focus on structures, systems, and norms</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2880" y="2240850"/>
            <a:ext cx="3558587" cy="3558587"/>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10404" y="2240851"/>
            <a:ext cx="4744782" cy="3558586"/>
          </a:xfrm>
          <a:prstGeom prst="rect">
            <a:avLst/>
          </a:prstGeom>
        </p:spPr>
      </p:pic>
    </p:spTree>
    <p:extLst>
      <p:ext uri="{BB962C8B-B14F-4D97-AF65-F5344CB8AC3E}">
        <p14:creationId xmlns:p14="http://schemas.microsoft.com/office/powerpoint/2010/main" val="10597737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#3: Recognition of hegemonic power</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2125267"/>
            <a:ext cx="6512155" cy="4341436"/>
          </a:xfrm>
          <a:prstGeom prst="rect">
            <a:avLst/>
          </a:prstGeom>
        </p:spPr>
      </p:pic>
    </p:spTree>
    <p:extLst>
      <p:ext uri="{BB962C8B-B14F-4D97-AF65-F5344CB8AC3E}">
        <p14:creationId xmlns:p14="http://schemas.microsoft.com/office/powerpoint/2010/main" val="3878438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Why should we care?</a:t>
            </a:r>
          </a:p>
          <a:p>
            <a:r>
              <a:rPr lang="en-US" dirty="0"/>
              <a:t>The history of critical theory</a:t>
            </a:r>
          </a:p>
          <a:p>
            <a:r>
              <a:rPr lang="en-US" dirty="0"/>
              <a:t>What is “contemporary critical theory”?</a:t>
            </a:r>
          </a:p>
          <a:p>
            <a:r>
              <a:rPr lang="en-US" dirty="0"/>
              <a:t>What are the problems with contemporary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Conclusions</a:t>
            </a:r>
          </a:p>
        </p:txBody>
      </p:sp>
      <p:sp>
        <p:nvSpPr>
          <p:cNvPr id="4" name="Rectangle 3"/>
          <p:cNvSpPr/>
          <p:nvPr/>
        </p:nvSpPr>
        <p:spPr>
          <a:xfrm>
            <a:off x="246184" y="3994951"/>
            <a:ext cx="8651631" cy="355107"/>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40490014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Worldview questions</a:t>
            </a:r>
          </a:p>
        </p:txBody>
      </p:sp>
      <p:sp>
        <p:nvSpPr>
          <p:cNvPr id="3" name="Content Placeholder 2"/>
          <p:cNvSpPr>
            <a:spLocks noGrp="1"/>
          </p:cNvSpPr>
          <p:nvPr>
            <p:ph idx="1"/>
          </p:nvPr>
        </p:nvSpPr>
        <p:spPr/>
        <p:txBody>
          <a:bodyPr>
            <a:normAutofit/>
          </a:bodyPr>
          <a:lstStyle/>
          <a:p>
            <a:r>
              <a:rPr lang="en-US" sz="3200" dirty="0"/>
              <a:t>Who are we?</a:t>
            </a:r>
          </a:p>
          <a:p>
            <a:r>
              <a:rPr lang="en-US" sz="3200" dirty="0"/>
              <a:t>What is our fundamental problem as human beings?</a:t>
            </a:r>
          </a:p>
          <a:p>
            <a:r>
              <a:rPr lang="en-US" sz="3200" dirty="0"/>
              <a:t>What is the solution to our problem?</a:t>
            </a:r>
          </a:p>
          <a:p>
            <a:r>
              <a:rPr lang="en-US" sz="3200" dirty="0"/>
              <a:t>What is our primary moral duty?</a:t>
            </a:r>
          </a:p>
          <a:p>
            <a:r>
              <a:rPr lang="en-US" sz="3200" dirty="0"/>
              <a:t>What is our purpose in life?</a:t>
            </a:r>
          </a:p>
        </p:txBody>
      </p:sp>
    </p:spTree>
    <p:extLst>
      <p:ext uri="{BB962C8B-B14F-4D97-AF65-F5344CB8AC3E}">
        <p14:creationId xmlns:p14="http://schemas.microsoft.com/office/powerpoint/2010/main" val="12584005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431202" y="481544"/>
            <a:ext cx="8471013" cy="1323439"/>
          </a:xfrm>
          <a:prstGeom prst="rect">
            <a:avLst/>
          </a:prstGeom>
        </p:spPr>
        <p:txBody>
          <a:bodyPr wrap="square">
            <a:spAutoFit/>
          </a:bodyPr>
          <a:lstStyle/>
          <a:p>
            <a:r>
              <a:rPr lang="en-US" sz="4000" dirty="0">
                <a:latin typeface="+mj-lt"/>
              </a:rPr>
              <a:t>Christianity and contemporary critical theory are competing worldviews</a:t>
            </a:r>
          </a:p>
        </p:txBody>
      </p:sp>
      <p:pic>
        <p:nvPicPr>
          <p:cNvPr id="2" name="Picture 1">
            <a:extLst>
              <a:ext uri="{FF2B5EF4-FFF2-40B4-BE49-F238E27FC236}">
                <a16:creationId xmlns:a16="http://schemas.microsoft.com/office/drawing/2014/main" id="{CE887F92-6D59-321B-2461-3DF267C9650C}"/>
              </a:ext>
            </a:extLst>
          </p:cNvPr>
          <p:cNvPicPr>
            <a:picLocks noChangeAspect="1"/>
          </p:cNvPicPr>
          <p:nvPr/>
        </p:nvPicPr>
        <p:blipFill>
          <a:blip r:embed="rId3"/>
          <a:stretch>
            <a:fillRect/>
          </a:stretch>
        </p:blipFill>
        <p:spPr>
          <a:xfrm>
            <a:off x="1058662" y="1921399"/>
            <a:ext cx="7026675" cy="4455057"/>
          </a:xfrm>
          <a:prstGeom prst="rect">
            <a:avLst/>
          </a:prstGeom>
        </p:spPr>
      </p:pic>
      <p:sp>
        <p:nvSpPr>
          <p:cNvPr id="3" name="TextBox 2">
            <a:extLst>
              <a:ext uri="{FF2B5EF4-FFF2-40B4-BE49-F238E27FC236}">
                <a16:creationId xmlns:a16="http://schemas.microsoft.com/office/drawing/2014/main" id="{44802169-5ACB-711D-B373-6B66100210ED}"/>
              </a:ext>
            </a:extLst>
          </p:cNvPr>
          <p:cNvSpPr txBox="1"/>
          <p:nvPr/>
        </p:nvSpPr>
        <p:spPr>
          <a:xfrm>
            <a:off x="97655" y="6488668"/>
            <a:ext cx="4269759" cy="369332"/>
          </a:xfrm>
          <a:prstGeom prst="rect">
            <a:avLst/>
          </a:prstGeom>
          <a:noFill/>
        </p:spPr>
        <p:txBody>
          <a:bodyPr wrap="none" rtlCol="0">
            <a:spAutoFit/>
          </a:bodyPr>
          <a:lstStyle/>
          <a:p>
            <a:r>
              <a:rPr lang="en-US" dirty="0" err="1"/>
              <a:t>Shenvi</a:t>
            </a:r>
            <a:r>
              <a:rPr lang="en-US" dirty="0"/>
              <a:t> and Sawyer, </a:t>
            </a:r>
            <a:r>
              <a:rPr lang="en-US" i="1" dirty="0"/>
              <a:t>Critical Dilemma</a:t>
            </a:r>
            <a:r>
              <a:rPr lang="en-US" dirty="0"/>
              <a:t>, p. 284</a:t>
            </a:r>
          </a:p>
        </p:txBody>
      </p:sp>
    </p:spTree>
    <p:extLst>
      <p:ext uri="{BB962C8B-B14F-4D97-AF65-F5344CB8AC3E}">
        <p14:creationId xmlns:p14="http://schemas.microsoft.com/office/powerpoint/2010/main" val="27223705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Worldview questions</a:t>
            </a:r>
          </a:p>
        </p:txBody>
      </p:sp>
      <p:graphicFrame>
        <p:nvGraphicFramePr>
          <p:cNvPr id="5" name="Table 4"/>
          <p:cNvGraphicFramePr>
            <a:graphicFrameLocks noGrp="1"/>
          </p:cNvGraphicFramePr>
          <p:nvPr>
            <p:extLst>
              <p:ext uri="{D42A27DB-BD31-4B8C-83A1-F6EECF244321}">
                <p14:modId xmlns:p14="http://schemas.microsoft.com/office/powerpoint/2010/main" val="608402039"/>
              </p:ext>
            </p:extLst>
          </p:nvPr>
        </p:nvGraphicFramePr>
        <p:xfrm>
          <a:off x="628652" y="2125270"/>
          <a:ext cx="7886701" cy="2756386"/>
        </p:xfrm>
        <a:graphic>
          <a:graphicData uri="http://schemas.openxmlformats.org/drawingml/2006/table">
            <a:tbl>
              <a:tblPr firstRow="1" bandRow="1">
                <a:tableStyleId>{073A0DAA-6AF3-43AB-8588-CEC1D06C72B9}</a:tableStyleId>
              </a:tblPr>
              <a:tblGrid>
                <a:gridCol w="2625734">
                  <a:extLst>
                    <a:ext uri="{9D8B030D-6E8A-4147-A177-3AD203B41FA5}">
                      <a16:colId xmlns:a16="http://schemas.microsoft.com/office/drawing/2014/main" val="20000"/>
                    </a:ext>
                  </a:extLst>
                </a:gridCol>
                <a:gridCol w="1940778">
                  <a:extLst>
                    <a:ext uri="{9D8B030D-6E8A-4147-A177-3AD203B41FA5}">
                      <a16:colId xmlns:a16="http://schemas.microsoft.com/office/drawing/2014/main" val="20001"/>
                    </a:ext>
                  </a:extLst>
                </a:gridCol>
                <a:gridCol w="3320189">
                  <a:extLst>
                    <a:ext uri="{9D8B030D-6E8A-4147-A177-3AD203B41FA5}">
                      <a16:colId xmlns:a16="http://schemas.microsoft.com/office/drawing/2014/main" val="20002"/>
                    </a:ext>
                  </a:extLst>
                </a:gridCol>
              </a:tblGrid>
              <a:tr h="461001">
                <a:tc>
                  <a:txBody>
                    <a:bodyPr/>
                    <a:lstStyle/>
                    <a:p>
                      <a:endParaRPr lang="en-US" sz="2100" dirty="0"/>
                    </a:p>
                  </a:txBody>
                  <a:tcPr marL="68580" marR="68580" marT="34290" marB="34290"/>
                </a:tc>
                <a:tc>
                  <a:txBody>
                    <a:bodyPr/>
                    <a:lstStyle/>
                    <a:p>
                      <a:r>
                        <a:rPr lang="en-US" sz="2100" dirty="0"/>
                        <a:t>Christianity</a:t>
                      </a:r>
                    </a:p>
                  </a:txBody>
                  <a:tcPr marL="68580" marR="68580" marT="34290" marB="34290"/>
                </a:tc>
                <a:tc>
                  <a:txBody>
                    <a:bodyPr/>
                    <a:lstStyle/>
                    <a:p>
                      <a:r>
                        <a:rPr lang="en-US" sz="2100" dirty="0"/>
                        <a:t>Critical</a:t>
                      </a:r>
                      <a:r>
                        <a:rPr lang="en-US" sz="2100" baseline="0" dirty="0"/>
                        <a:t> theory</a:t>
                      </a:r>
                      <a:endParaRPr lang="en-US" sz="2100" dirty="0"/>
                    </a:p>
                  </a:txBody>
                  <a:tcPr marL="68580" marR="68580" marT="34290" marB="34290"/>
                </a:tc>
                <a:extLst>
                  <a:ext uri="{0D108BD9-81ED-4DB2-BD59-A6C34878D82A}">
                    <a16:rowId xmlns:a16="http://schemas.microsoft.com/office/drawing/2014/main" val="10000"/>
                  </a:ext>
                </a:extLst>
              </a:tr>
              <a:tr h="459077">
                <a:tc>
                  <a:txBody>
                    <a:bodyPr/>
                    <a:lstStyle/>
                    <a:p>
                      <a:r>
                        <a:rPr lang="en-US" sz="2100" dirty="0"/>
                        <a:t>Who</a:t>
                      </a:r>
                      <a:r>
                        <a:rPr lang="en-US" sz="2100" baseline="0" dirty="0"/>
                        <a:t> are we?</a:t>
                      </a:r>
                      <a:endParaRPr lang="en-US" sz="2100" dirty="0"/>
                    </a:p>
                  </a:txBody>
                  <a:tcPr marL="68580" marR="68580" marT="34290" marB="34290"/>
                </a:tc>
                <a:tc>
                  <a:txBody>
                    <a:bodyPr/>
                    <a:lstStyle/>
                    <a:p>
                      <a:r>
                        <a:rPr lang="en-US" sz="2100" dirty="0"/>
                        <a:t>God’s creatures</a:t>
                      </a:r>
                    </a:p>
                  </a:txBody>
                  <a:tcPr marL="68580" marR="68580" marT="34290" marB="34290"/>
                </a:tc>
                <a:tc>
                  <a:txBody>
                    <a:bodyPr/>
                    <a:lstStyle/>
                    <a:p>
                      <a:r>
                        <a:rPr lang="en-US" sz="2100" dirty="0"/>
                        <a:t>Members of various groups</a:t>
                      </a:r>
                    </a:p>
                  </a:txBody>
                  <a:tcPr marL="68580" marR="68580" marT="34290" marB="34290"/>
                </a:tc>
                <a:extLst>
                  <a:ext uri="{0D108BD9-81ED-4DB2-BD59-A6C34878D82A}">
                    <a16:rowId xmlns:a16="http://schemas.microsoft.com/office/drawing/2014/main" val="10001"/>
                  </a:ext>
                </a:extLst>
              </a:tr>
              <a:tr h="459077">
                <a:tc>
                  <a:txBody>
                    <a:bodyPr/>
                    <a:lstStyle/>
                    <a:p>
                      <a:r>
                        <a:rPr lang="en-US" sz="2100" dirty="0"/>
                        <a:t>What is</a:t>
                      </a:r>
                      <a:r>
                        <a:rPr lang="en-US" sz="2100" baseline="0" dirty="0"/>
                        <a:t> our problem?</a:t>
                      </a:r>
                      <a:endParaRPr lang="en-US" sz="2100" dirty="0"/>
                    </a:p>
                  </a:txBody>
                  <a:tcPr marL="68580" marR="68580" marT="34290" marB="34290"/>
                </a:tc>
                <a:tc>
                  <a:txBody>
                    <a:bodyPr/>
                    <a:lstStyle/>
                    <a:p>
                      <a:r>
                        <a:rPr lang="en-US" sz="2100" dirty="0"/>
                        <a:t>Sin</a:t>
                      </a:r>
                    </a:p>
                  </a:txBody>
                  <a:tcPr marL="68580" marR="68580" marT="34290" marB="34290"/>
                </a:tc>
                <a:tc>
                  <a:txBody>
                    <a:bodyPr/>
                    <a:lstStyle/>
                    <a:p>
                      <a:r>
                        <a:rPr lang="en-US" sz="2100" dirty="0"/>
                        <a:t>Oppression</a:t>
                      </a:r>
                    </a:p>
                  </a:txBody>
                  <a:tcPr marL="68580" marR="68580" marT="34290" marB="34290"/>
                </a:tc>
                <a:extLst>
                  <a:ext uri="{0D108BD9-81ED-4DB2-BD59-A6C34878D82A}">
                    <a16:rowId xmlns:a16="http://schemas.microsoft.com/office/drawing/2014/main" val="10002"/>
                  </a:ext>
                </a:extLst>
              </a:tr>
              <a:tr h="459077">
                <a:tc>
                  <a:txBody>
                    <a:bodyPr/>
                    <a:lstStyle/>
                    <a:p>
                      <a:r>
                        <a:rPr lang="en-US" sz="2100" dirty="0"/>
                        <a:t>What is the solution?</a:t>
                      </a:r>
                    </a:p>
                  </a:txBody>
                  <a:tcPr marL="68580" marR="68580" marT="34290" marB="34290"/>
                </a:tc>
                <a:tc>
                  <a:txBody>
                    <a:bodyPr/>
                    <a:lstStyle/>
                    <a:p>
                      <a:r>
                        <a:rPr lang="en-US" sz="2100" dirty="0"/>
                        <a:t>Jesus</a:t>
                      </a:r>
                    </a:p>
                  </a:txBody>
                  <a:tcPr marL="68580" marR="68580" marT="34290" marB="34290"/>
                </a:tc>
                <a:tc>
                  <a:txBody>
                    <a:bodyPr/>
                    <a:lstStyle/>
                    <a:p>
                      <a:r>
                        <a:rPr lang="en-US" sz="2100" dirty="0"/>
                        <a:t>Liberation</a:t>
                      </a:r>
                    </a:p>
                  </a:txBody>
                  <a:tcPr marL="68580" marR="68580" marT="34290" marB="34290"/>
                </a:tc>
                <a:extLst>
                  <a:ext uri="{0D108BD9-81ED-4DB2-BD59-A6C34878D82A}">
                    <a16:rowId xmlns:a16="http://schemas.microsoft.com/office/drawing/2014/main" val="10003"/>
                  </a:ext>
                </a:extLst>
              </a:tr>
              <a:tr h="459077">
                <a:tc>
                  <a:txBody>
                    <a:bodyPr/>
                    <a:lstStyle/>
                    <a:p>
                      <a:r>
                        <a:rPr lang="en-US" sz="2100" dirty="0"/>
                        <a:t>What is our duty?</a:t>
                      </a:r>
                    </a:p>
                  </a:txBody>
                  <a:tcPr marL="68580" marR="68580" marT="34290" marB="34290"/>
                </a:tc>
                <a:tc>
                  <a:txBody>
                    <a:bodyPr/>
                    <a:lstStyle/>
                    <a:p>
                      <a:r>
                        <a:rPr lang="en-US" sz="2100" dirty="0"/>
                        <a:t>Loving God</a:t>
                      </a:r>
                    </a:p>
                  </a:txBody>
                  <a:tcPr marL="68580" marR="68580" marT="34290" marB="34290"/>
                </a:tc>
                <a:tc>
                  <a:txBody>
                    <a:bodyPr/>
                    <a:lstStyle/>
                    <a:p>
                      <a:r>
                        <a:rPr lang="en-US" sz="2100" dirty="0"/>
                        <a:t>Liberating the oppressed</a:t>
                      </a:r>
                    </a:p>
                  </a:txBody>
                  <a:tcPr marL="68580" marR="68580" marT="34290" marB="34290"/>
                </a:tc>
                <a:extLst>
                  <a:ext uri="{0D108BD9-81ED-4DB2-BD59-A6C34878D82A}">
                    <a16:rowId xmlns:a16="http://schemas.microsoft.com/office/drawing/2014/main" val="10004"/>
                  </a:ext>
                </a:extLst>
              </a:tr>
              <a:tr h="459077">
                <a:tc>
                  <a:txBody>
                    <a:bodyPr/>
                    <a:lstStyle/>
                    <a:p>
                      <a:r>
                        <a:rPr lang="en-US" sz="2100" dirty="0"/>
                        <a:t>What is our purpose?</a:t>
                      </a:r>
                    </a:p>
                  </a:txBody>
                  <a:tcPr marL="68580" marR="68580" marT="34290" marB="34290"/>
                </a:tc>
                <a:tc>
                  <a:txBody>
                    <a:bodyPr/>
                    <a:lstStyle/>
                    <a:p>
                      <a:r>
                        <a:rPr lang="en-US" sz="2100" dirty="0"/>
                        <a:t>Glorifying</a:t>
                      </a:r>
                      <a:r>
                        <a:rPr lang="en-US" sz="2100" baseline="0" dirty="0"/>
                        <a:t> </a:t>
                      </a:r>
                      <a:r>
                        <a:rPr lang="en-US" sz="2100" dirty="0"/>
                        <a:t>God</a:t>
                      </a:r>
                    </a:p>
                  </a:txBody>
                  <a:tcPr marL="68580" marR="68580" marT="34290" marB="34290"/>
                </a:tc>
                <a:tc>
                  <a:txBody>
                    <a:bodyPr/>
                    <a:lstStyle/>
                    <a:p>
                      <a:r>
                        <a:rPr lang="en-US" sz="2100" dirty="0"/>
                        <a:t>Working for liberation</a:t>
                      </a:r>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2287578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7236A8D-29CB-49D9-B998-CC746E450818}"/>
              </a:ext>
            </a:extLst>
          </p:cNvPr>
          <p:cNvSpPr txBox="1"/>
          <p:nvPr/>
        </p:nvSpPr>
        <p:spPr>
          <a:xfrm>
            <a:off x="172264" y="6396078"/>
            <a:ext cx="8799471" cy="369332"/>
          </a:xfrm>
          <a:prstGeom prst="rect">
            <a:avLst/>
          </a:prstGeom>
          <a:noFill/>
        </p:spPr>
        <p:txBody>
          <a:bodyPr wrap="square" rtlCol="0">
            <a:spAutoFit/>
          </a:bodyPr>
          <a:lstStyle/>
          <a:p>
            <a:pPr marL="0" indent="0">
              <a:buNone/>
            </a:pPr>
            <a:r>
              <a:rPr lang="en-US" sz="1800" dirty="0" err="1"/>
              <a:t>Trueman</a:t>
            </a:r>
            <a:r>
              <a:rPr lang="en-US" sz="1800" dirty="0"/>
              <a:t>, </a:t>
            </a:r>
            <a:r>
              <a:rPr lang="en-US" sz="1800" i="1" dirty="0"/>
              <a:t>The Rise and Triumph of the Modern Self, </a:t>
            </a:r>
            <a:r>
              <a:rPr lang="en-US" sz="1800" b="0" dirty="0">
                <a:effectLst/>
              </a:rPr>
              <a:t>p. 225-226</a:t>
            </a:r>
            <a:endParaRPr lang="en-US" sz="1800" dirty="0"/>
          </a:p>
        </p:txBody>
      </p:sp>
      <p:sp>
        <p:nvSpPr>
          <p:cNvPr id="2" name="Title 1">
            <a:extLst>
              <a:ext uri="{FF2B5EF4-FFF2-40B4-BE49-F238E27FC236}">
                <a16:creationId xmlns:a16="http://schemas.microsoft.com/office/drawing/2014/main" id="{A76CC1DD-CD0C-4FBF-B9B4-4A59C68E80AA}"/>
              </a:ext>
            </a:extLst>
          </p:cNvPr>
          <p:cNvSpPr>
            <a:spLocks noGrp="1"/>
          </p:cNvSpPr>
          <p:nvPr>
            <p:ph type="title"/>
          </p:nvPr>
        </p:nvSpPr>
        <p:spPr/>
        <p:txBody>
          <a:bodyPr/>
          <a:lstStyle/>
          <a:p>
            <a:r>
              <a:rPr lang="en-US" dirty="0"/>
              <a:t>Unifying themes of critical theory</a:t>
            </a:r>
          </a:p>
        </p:txBody>
      </p:sp>
      <p:sp>
        <p:nvSpPr>
          <p:cNvPr id="3" name="Content Placeholder 2">
            <a:extLst>
              <a:ext uri="{FF2B5EF4-FFF2-40B4-BE49-F238E27FC236}">
                <a16:creationId xmlns:a16="http://schemas.microsoft.com/office/drawing/2014/main" id="{9AB772AF-589E-4BD1-8670-B6FC4A19B2FA}"/>
              </a:ext>
            </a:extLst>
          </p:cNvPr>
          <p:cNvSpPr>
            <a:spLocks noGrp="1"/>
          </p:cNvSpPr>
          <p:nvPr>
            <p:ph idx="1"/>
          </p:nvPr>
        </p:nvSpPr>
        <p:spPr>
          <a:xfrm>
            <a:off x="628650" y="1449424"/>
            <a:ext cx="6425442" cy="5223910"/>
          </a:xfrm>
        </p:spPr>
        <p:txBody>
          <a:bodyPr>
            <a:noAutofit/>
          </a:bodyPr>
          <a:lstStyle/>
          <a:p>
            <a:pPr marL="0" indent="0">
              <a:buNone/>
            </a:pPr>
            <a:r>
              <a:rPr lang="en-US" sz="2200" b="0" dirty="0">
                <a:effectLst/>
              </a:rPr>
              <a:t>“the cluster of philosophical approaches to [issues of identity is] </a:t>
            </a:r>
            <a:r>
              <a:rPr lang="en-US" sz="2200" b="1" dirty="0">
                <a:effectLst/>
              </a:rPr>
              <a:t>known by the umbrella term critical theory. </a:t>
            </a:r>
            <a:r>
              <a:rPr lang="en-US" sz="2200" b="0" dirty="0">
                <a:effectLst/>
              </a:rPr>
              <a:t>Critical theory is today a diverse phenomenon that draws deeply and variously on strands of Marxist thought, psychoanalysis, feminist theory, postcolonialism, poststructuralism, queer theory, and deconstruction… at the core of the various approaches of critical theorists lies a relatively simple set of convictions: </a:t>
            </a:r>
            <a:r>
              <a:rPr lang="en-US" sz="2200" b="1" dirty="0">
                <a:effectLst/>
              </a:rPr>
              <a:t>the world is to be divided up between those who have power and those who do not; the dominant Western narrative of truth is really an ideological construct designed to preserve the power structure of the status quo; and the goal of critical theory is therefore to destabilize this power structure by destabilizing the dominant narratives that are used to justify –to ‘naturalize’– it</a:t>
            </a:r>
            <a:r>
              <a:rPr lang="en-US" sz="2200" b="0" dirty="0">
                <a:effectLst/>
              </a:rPr>
              <a:t>”</a:t>
            </a:r>
          </a:p>
        </p:txBody>
      </p:sp>
      <p:pic>
        <p:nvPicPr>
          <p:cNvPr id="1026" name="Picture 2" descr="Dr Carl Trueman to deliver Annual Church History Lecture 2021 - Edinburgh  Theological Seminary">
            <a:extLst>
              <a:ext uri="{FF2B5EF4-FFF2-40B4-BE49-F238E27FC236}">
                <a16:creationId xmlns:a16="http://schemas.microsoft.com/office/drawing/2014/main" id="{3AA07D55-DF0E-43E8-9D8D-923DC9870F7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733" r="29063"/>
          <a:stretch/>
        </p:blipFill>
        <p:spPr bwMode="auto">
          <a:xfrm>
            <a:off x="7054092" y="2230015"/>
            <a:ext cx="1769529" cy="3007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2182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ADE8-EF5F-4D62-9384-B4831D6CC84F}"/>
              </a:ext>
            </a:extLst>
          </p:cNvPr>
          <p:cNvSpPr>
            <a:spLocks noGrp="1"/>
          </p:cNvSpPr>
          <p:nvPr>
            <p:ph type="title"/>
          </p:nvPr>
        </p:nvSpPr>
        <p:spPr/>
        <p:txBody>
          <a:bodyPr/>
          <a:lstStyle/>
          <a:p>
            <a:r>
              <a:rPr lang="en-US" dirty="0"/>
              <a:t>Critical theory as worldview</a:t>
            </a:r>
          </a:p>
        </p:txBody>
      </p:sp>
      <p:sp>
        <p:nvSpPr>
          <p:cNvPr id="3" name="Content Placeholder 2">
            <a:extLst>
              <a:ext uri="{FF2B5EF4-FFF2-40B4-BE49-F238E27FC236}">
                <a16:creationId xmlns:a16="http://schemas.microsoft.com/office/drawing/2014/main" id="{63537007-B365-4061-A15E-39D9398AABFB}"/>
              </a:ext>
            </a:extLst>
          </p:cNvPr>
          <p:cNvSpPr>
            <a:spLocks noGrp="1"/>
          </p:cNvSpPr>
          <p:nvPr>
            <p:ph idx="1"/>
          </p:nvPr>
        </p:nvSpPr>
        <p:spPr>
          <a:xfrm>
            <a:off x="628648" y="1400322"/>
            <a:ext cx="5903781" cy="5178031"/>
          </a:xfrm>
        </p:spPr>
        <p:txBody>
          <a:bodyPr>
            <a:normAutofit/>
          </a:bodyPr>
          <a:lstStyle/>
          <a:p>
            <a:pPr marL="0" indent="0">
              <a:buNone/>
            </a:pPr>
            <a:r>
              <a:rPr lang="en-US" sz="2000" dirty="0">
                <a:effectLst/>
                <a:latin typeface="Calibri" panose="020F0502020204030204" pitchFamily="34" charset="0"/>
                <a:ea typeface="Times New Roman" panose="02020603050405020304" pitchFamily="18" charset="0"/>
              </a:rPr>
              <a:t>“</a:t>
            </a:r>
            <a:r>
              <a:rPr lang="en-US" sz="2000" b="1" dirty="0">
                <a:effectLst/>
                <a:latin typeface="Calibri" panose="020F0502020204030204" pitchFamily="34" charset="0"/>
                <a:ea typeface="Times New Roman" panose="02020603050405020304" pitchFamily="18" charset="0"/>
              </a:rPr>
              <a:t>we now have Social Justice texts--forming a kind of Gospel of Social Justice-</a:t>
            </a:r>
            <a:r>
              <a:rPr lang="en-US" sz="2000" dirty="0">
                <a:effectLst/>
                <a:latin typeface="Calibri" panose="020F0502020204030204" pitchFamily="34" charset="0"/>
                <a:ea typeface="Times New Roman" panose="02020603050405020304" pitchFamily="18" charset="0"/>
              </a:rPr>
              <a:t>-that express, with absolute certainty, that all white people are racist, all men are sexist, racism and sexism are systems that can exist and oppress absent even a single person with racist or sexist intentions or beliefs..., sex is not biological and exists on a spectrum, language can be literal violence, denial of gender identity is killing people, the wish to remedy disability and obesity is hateful, and everything needs to be decolonized.</a:t>
            </a:r>
            <a:endParaRPr lang="en-US" sz="2000" dirty="0">
              <a:latin typeface="Calibri" panose="020F0502020204030204" pitchFamily="34" charset="0"/>
            </a:endParaRPr>
          </a:p>
          <a:p>
            <a:pPr marL="0" indent="0">
              <a:buNone/>
            </a:pPr>
            <a:r>
              <a:rPr lang="en-US" sz="2000" b="1" dirty="0">
                <a:effectLst/>
                <a:latin typeface="Calibri" panose="020F0502020204030204" pitchFamily="34" charset="0"/>
                <a:ea typeface="Times New Roman" panose="02020603050405020304" pitchFamily="18" charset="0"/>
              </a:rPr>
              <a:t>Does this sound like a metanarrative? That's because it is</a:t>
            </a:r>
            <a:r>
              <a:rPr lang="en-US" sz="2000" dirty="0">
                <a:effectLst/>
                <a:latin typeface="Calibri" panose="020F0502020204030204" pitchFamily="34" charset="0"/>
                <a:ea typeface="Times New Roman" panose="02020603050405020304" pitchFamily="18" charset="0"/>
              </a:rPr>
              <a:t>. Social Justice scholarship and its educators and activists see these principles and conclusions as </a:t>
            </a:r>
            <a:r>
              <a:rPr lang="en-US" sz="2000" i="1" dirty="0">
                <a:effectLst/>
                <a:latin typeface="Calibri" panose="020F0502020204030204" pitchFamily="34" charset="0"/>
                <a:ea typeface="Times New Roman" panose="02020603050405020304" pitchFamily="18" charset="0"/>
              </a:rPr>
              <a:t>The Truth</a:t>
            </a:r>
            <a:r>
              <a:rPr lang="en-US" sz="2000" dirty="0">
                <a:effectLst/>
                <a:latin typeface="Calibri" panose="020F0502020204030204" pitchFamily="34" charset="0"/>
                <a:ea typeface="Times New Roman" panose="02020603050405020304" pitchFamily="18" charset="0"/>
              </a:rPr>
              <a:t> According to Social Justice--and they treat it as though they have discovered the analogue of the germ theory of disease, but for bigotry and oppression”</a:t>
            </a:r>
          </a:p>
        </p:txBody>
      </p:sp>
      <p:pic>
        <p:nvPicPr>
          <p:cNvPr id="4" name="Picture 4" descr="Image result for james lindsay">
            <a:extLst>
              <a:ext uri="{FF2B5EF4-FFF2-40B4-BE49-F238E27FC236}">
                <a16:creationId xmlns:a16="http://schemas.microsoft.com/office/drawing/2014/main" id="{9F297576-06B8-4732-919A-4480FC3CA2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772" r="25772" b="26638"/>
          <a:stretch/>
        </p:blipFill>
        <p:spPr bwMode="auto">
          <a:xfrm>
            <a:off x="6680702" y="3946598"/>
            <a:ext cx="1564251" cy="23682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helen pluckrose">
            <a:extLst>
              <a:ext uri="{FF2B5EF4-FFF2-40B4-BE49-F238E27FC236}">
                <a16:creationId xmlns:a16="http://schemas.microsoft.com/office/drawing/2014/main" id="{BF3A139E-AFFB-46DE-BF33-0C6D59D590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49" r="16427"/>
          <a:stretch/>
        </p:blipFill>
        <p:spPr bwMode="auto">
          <a:xfrm>
            <a:off x="6532430" y="1400322"/>
            <a:ext cx="1860796" cy="236826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7672B87-4533-5635-EA99-E0F107A5A4D3}"/>
              </a:ext>
            </a:extLst>
          </p:cNvPr>
          <p:cNvSpPr txBox="1"/>
          <p:nvPr/>
        </p:nvSpPr>
        <p:spPr>
          <a:xfrm>
            <a:off x="172264" y="6396078"/>
            <a:ext cx="8799471" cy="369332"/>
          </a:xfrm>
          <a:prstGeom prst="rect">
            <a:avLst/>
          </a:prstGeom>
          <a:noFill/>
        </p:spPr>
        <p:txBody>
          <a:bodyPr wrap="square" rtlCol="0">
            <a:spAutoFit/>
          </a:bodyPr>
          <a:lstStyle/>
          <a:p>
            <a:pPr marL="0" indent="0">
              <a:buNone/>
            </a:pPr>
            <a:r>
              <a:rPr lang="en-US" sz="1800" dirty="0" err="1">
                <a:latin typeface="Calibri" panose="020F0502020204030204" pitchFamily="34" charset="0"/>
              </a:rPr>
              <a:t>Pluckrose</a:t>
            </a:r>
            <a:r>
              <a:rPr lang="en-US" sz="1800" dirty="0">
                <a:latin typeface="Calibri" panose="020F0502020204030204" pitchFamily="34" charset="0"/>
              </a:rPr>
              <a:t> and Lindsay, </a:t>
            </a:r>
            <a:r>
              <a:rPr lang="en-US" sz="1800" i="1" dirty="0">
                <a:latin typeface="Calibri" panose="020F0502020204030204" pitchFamily="34" charset="0"/>
              </a:rPr>
              <a:t>Cynical Theories</a:t>
            </a:r>
            <a:r>
              <a:rPr lang="en-US" sz="1800" dirty="0">
                <a:latin typeface="Calibri" panose="020F0502020204030204" pitchFamily="34" charset="0"/>
              </a:rPr>
              <a:t>, p. 182-183</a:t>
            </a:r>
            <a:endParaRPr lang="en-US" sz="2800" dirty="0"/>
          </a:p>
        </p:txBody>
      </p:sp>
    </p:spTree>
    <p:extLst>
      <p:ext uri="{BB962C8B-B14F-4D97-AF65-F5344CB8AC3E}">
        <p14:creationId xmlns:p14="http://schemas.microsoft.com/office/powerpoint/2010/main" val="34538078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Why should we care?</a:t>
            </a:r>
          </a:p>
          <a:p>
            <a:r>
              <a:rPr lang="en-US" dirty="0"/>
              <a:t>The history of critical theory</a:t>
            </a:r>
          </a:p>
          <a:p>
            <a:r>
              <a:rPr lang="en-US" dirty="0"/>
              <a:t>What is “contemporary critical theory”?</a:t>
            </a:r>
          </a:p>
          <a:p>
            <a:r>
              <a:rPr lang="en-US" dirty="0"/>
              <a:t>What are the problems with contemporary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Conclusions</a:t>
            </a:r>
          </a:p>
        </p:txBody>
      </p:sp>
      <p:sp>
        <p:nvSpPr>
          <p:cNvPr id="4" name="Rectangle 3"/>
          <p:cNvSpPr/>
          <p:nvPr/>
        </p:nvSpPr>
        <p:spPr>
          <a:xfrm>
            <a:off x="246184" y="4314547"/>
            <a:ext cx="8651631" cy="355107"/>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9335010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Epistemology</a:t>
            </a:r>
          </a:p>
        </p:txBody>
      </p:sp>
      <p:sp>
        <p:nvSpPr>
          <p:cNvPr id="3" name="Rectangle 2"/>
          <p:cNvSpPr/>
          <p:nvPr/>
        </p:nvSpPr>
        <p:spPr>
          <a:xfrm>
            <a:off x="3274544" y="2125269"/>
            <a:ext cx="1507525" cy="42845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Claim</a:t>
            </a:r>
            <a:endParaRPr lang="en-US" sz="1600" dirty="0">
              <a:solidFill>
                <a:schemeClr val="tx1"/>
              </a:solidFill>
            </a:endParaRPr>
          </a:p>
        </p:txBody>
      </p:sp>
      <p:sp>
        <p:nvSpPr>
          <p:cNvPr id="4" name="Rectangle 3"/>
          <p:cNvSpPr/>
          <p:nvPr/>
        </p:nvSpPr>
        <p:spPr>
          <a:xfrm>
            <a:off x="2854413" y="4873198"/>
            <a:ext cx="2347784" cy="667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Evidence</a:t>
            </a:r>
          </a:p>
        </p:txBody>
      </p:sp>
      <p:sp>
        <p:nvSpPr>
          <p:cNvPr id="5" name="Down Arrow 4"/>
          <p:cNvSpPr/>
          <p:nvPr/>
        </p:nvSpPr>
        <p:spPr>
          <a:xfrm>
            <a:off x="3914003" y="2692231"/>
            <a:ext cx="228600" cy="2106827"/>
          </a:xfrm>
          <a:prstGeom prst="down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p:cNvSpPr txBox="1"/>
          <p:nvPr/>
        </p:nvSpPr>
        <p:spPr>
          <a:xfrm>
            <a:off x="4142603" y="3009468"/>
            <a:ext cx="1604670" cy="1384995"/>
          </a:xfrm>
          <a:prstGeom prst="rect">
            <a:avLst/>
          </a:prstGeom>
          <a:noFill/>
        </p:spPr>
        <p:txBody>
          <a:bodyPr wrap="none" rtlCol="0">
            <a:spAutoFit/>
          </a:bodyPr>
          <a:lstStyle/>
          <a:p>
            <a:r>
              <a:rPr lang="en-US" sz="2800" dirty="0"/>
              <a:t>reason,</a:t>
            </a:r>
          </a:p>
          <a:p>
            <a:r>
              <a:rPr lang="en-US" sz="2800" dirty="0"/>
              <a:t>logic,</a:t>
            </a:r>
            <a:br>
              <a:rPr lang="en-US" sz="2800" dirty="0"/>
            </a:br>
            <a:r>
              <a:rPr lang="en-US" sz="2800" dirty="0"/>
              <a:t>argument</a:t>
            </a:r>
          </a:p>
        </p:txBody>
      </p:sp>
    </p:spTree>
    <p:extLst>
      <p:ext uri="{BB962C8B-B14F-4D97-AF65-F5344CB8AC3E}">
        <p14:creationId xmlns:p14="http://schemas.microsoft.com/office/powerpoint/2010/main" val="11926699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Bulverism</a:t>
            </a:r>
            <a:endParaRPr lang="en-US" dirty="0"/>
          </a:p>
        </p:txBody>
      </p:sp>
      <p:sp>
        <p:nvSpPr>
          <p:cNvPr id="3" name="Rectangle 2"/>
          <p:cNvSpPr/>
          <p:nvPr/>
        </p:nvSpPr>
        <p:spPr>
          <a:xfrm>
            <a:off x="3274544" y="2125269"/>
            <a:ext cx="1507525" cy="42845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Claim</a:t>
            </a:r>
            <a:endParaRPr lang="en-US" sz="1600" dirty="0">
              <a:solidFill>
                <a:schemeClr val="tx1"/>
              </a:solidFill>
            </a:endParaRPr>
          </a:p>
        </p:txBody>
      </p:sp>
      <p:sp>
        <p:nvSpPr>
          <p:cNvPr id="4" name="Rectangle 3"/>
          <p:cNvSpPr/>
          <p:nvPr/>
        </p:nvSpPr>
        <p:spPr>
          <a:xfrm>
            <a:off x="2854413" y="4873198"/>
            <a:ext cx="2347784" cy="667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Evidence</a:t>
            </a:r>
          </a:p>
        </p:txBody>
      </p:sp>
      <p:sp>
        <p:nvSpPr>
          <p:cNvPr id="5" name="Down Arrow 4"/>
          <p:cNvSpPr/>
          <p:nvPr/>
        </p:nvSpPr>
        <p:spPr>
          <a:xfrm>
            <a:off x="3914003" y="2692231"/>
            <a:ext cx="228600" cy="2106827"/>
          </a:xfrm>
          <a:prstGeom prst="down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p:cNvSpPr txBox="1"/>
          <p:nvPr/>
        </p:nvSpPr>
        <p:spPr>
          <a:xfrm>
            <a:off x="4142603" y="3009468"/>
            <a:ext cx="1604670" cy="1384995"/>
          </a:xfrm>
          <a:prstGeom prst="rect">
            <a:avLst/>
          </a:prstGeom>
          <a:noFill/>
        </p:spPr>
        <p:txBody>
          <a:bodyPr wrap="none" rtlCol="0">
            <a:spAutoFit/>
          </a:bodyPr>
          <a:lstStyle/>
          <a:p>
            <a:r>
              <a:rPr lang="en-US" sz="2800" dirty="0">
                <a:solidFill>
                  <a:schemeClr val="bg1">
                    <a:lumMod val="75000"/>
                  </a:schemeClr>
                </a:solidFill>
              </a:rPr>
              <a:t>reason,</a:t>
            </a:r>
          </a:p>
          <a:p>
            <a:r>
              <a:rPr lang="en-US" sz="2800" dirty="0">
                <a:solidFill>
                  <a:schemeClr val="bg1">
                    <a:lumMod val="75000"/>
                  </a:schemeClr>
                </a:solidFill>
              </a:rPr>
              <a:t>logic,</a:t>
            </a:r>
            <a:br>
              <a:rPr lang="en-US" sz="2800" dirty="0">
                <a:solidFill>
                  <a:schemeClr val="bg1">
                    <a:lumMod val="75000"/>
                  </a:schemeClr>
                </a:solidFill>
              </a:rPr>
            </a:br>
            <a:r>
              <a:rPr lang="en-US" sz="2800" dirty="0">
                <a:solidFill>
                  <a:schemeClr val="bg1">
                    <a:lumMod val="75000"/>
                  </a:schemeClr>
                </a:solidFill>
              </a:rPr>
              <a:t>argument</a:t>
            </a:r>
          </a:p>
        </p:txBody>
      </p:sp>
      <p:cxnSp>
        <p:nvCxnSpPr>
          <p:cNvPr id="7" name="Straight Arrow Connector 6"/>
          <p:cNvCxnSpPr/>
          <p:nvPr/>
        </p:nvCxnSpPr>
        <p:spPr>
          <a:xfrm flipH="1">
            <a:off x="2577013" y="2677169"/>
            <a:ext cx="604938" cy="51760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315623" y="1779423"/>
            <a:ext cx="1620124" cy="1200329"/>
          </a:xfrm>
          <a:prstGeom prst="rect">
            <a:avLst/>
          </a:prstGeom>
          <a:noFill/>
        </p:spPr>
        <p:txBody>
          <a:bodyPr wrap="none" rtlCol="0">
            <a:spAutoFit/>
          </a:bodyPr>
          <a:lstStyle/>
          <a:p>
            <a:r>
              <a:rPr lang="en-US" sz="2400" dirty="0"/>
              <a:t>psychology,</a:t>
            </a:r>
            <a:br>
              <a:rPr lang="en-US" sz="2400" dirty="0"/>
            </a:br>
            <a:r>
              <a:rPr lang="en-US" sz="2400" dirty="0"/>
              <a:t>economics,</a:t>
            </a:r>
            <a:br>
              <a:rPr lang="en-US" sz="2400" dirty="0"/>
            </a:br>
            <a:r>
              <a:rPr lang="en-US" sz="2400" dirty="0"/>
              <a:t>politics</a:t>
            </a:r>
          </a:p>
        </p:txBody>
      </p:sp>
      <p:sp>
        <p:nvSpPr>
          <p:cNvPr id="10" name="Rectangle 9"/>
          <p:cNvSpPr/>
          <p:nvPr/>
        </p:nvSpPr>
        <p:spPr>
          <a:xfrm>
            <a:off x="556001" y="3342749"/>
            <a:ext cx="2470014" cy="138741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Motivation/</a:t>
            </a:r>
            <a:br>
              <a:rPr lang="en-US" sz="2400" dirty="0">
                <a:solidFill>
                  <a:schemeClr val="tx1"/>
                </a:solidFill>
              </a:rPr>
            </a:br>
            <a:r>
              <a:rPr lang="en-US" sz="2400" dirty="0">
                <a:solidFill>
                  <a:schemeClr val="tx1"/>
                </a:solidFill>
              </a:rPr>
              <a:t>hidden agenda</a:t>
            </a:r>
            <a:endParaRPr lang="en-US" sz="1000" dirty="0">
              <a:solidFill>
                <a:schemeClr val="tx1"/>
              </a:solidFill>
            </a:endParaRPr>
          </a:p>
        </p:txBody>
      </p:sp>
      <p:sp>
        <p:nvSpPr>
          <p:cNvPr id="11" name="Oval 10"/>
          <p:cNvSpPr/>
          <p:nvPr/>
        </p:nvSpPr>
        <p:spPr>
          <a:xfrm>
            <a:off x="414626" y="3268912"/>
            <a:ext cx="2696869" cy="146125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84111" y="1845181"/>
            <a:ext cx="2682094" cy="3876845"/>
          </a:xfrm>
          <a:prstGeom prst="rect">
            <a:avLst/>
          </a:prstGeom>
        </p:spPr>
      </p:pic>
      <p:grpSp>
        <p:nvGrpSpPr>
          <p:cNvPr id="16" name="Group 15"/>
          <p:cNvGrpSpPr/>
          <p:nvPr/>
        </p:nvGrpSpPr>
        <p:grpSpPr>
          <a:xfrm>
            <a:off x="4142603" y="2865959"/>
            <a:ext cx="1560731" cy="1525838"/>
            <a:chOff x="4142603" y="2865959"/>
            <a:chExt cx="1560731" cy="1525838"/>
          </a:xfrm>
        </p:grpSpPr>
        <p:cxnSp>
          <p:nvCxnSpPr>
            <p:cNvPr id="15" name="Straight Connector 14"/>
            <p:cNvCxnSpPr/>
            <p:nvPr/>
          </p:nvCxnSpPr>
          <p:spPr>
            <a:xfrm>
              <a:off x="4142603" y="2875005"/>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186542" y="2865959"/>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221338" y="4981832"/>
            <a:ext cx="1560731" cy="461520"/>
            <a:chOff x="4142603" y="2865959"/>
            <a:chExt cx="1560731" cy="1525838"/>
          </a:xfrm>
        </p:grpSpPr>
        <p:cxnSp>
          <p:nvCxnSpPr>
            <p:cNvPr id="21" name="Straight Connector 20"/>
            <p:cNvCxnSpPr/>
            <p:nvPr/>
          </p:nvCxnSpPr>
          <p:spPr>
            <a:xfrm>
              <a:off x="4142603" y="2875005"/>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186542" y="2865959"/>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012412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Epistemology</a:t>
            </a:r>
          </a:p>
        </p:txBody>
      </p:sp>
      <p:sp>
        <p:nvSpPr>
          <p:cNvPr id="3" name="Rectangle 2"/>
          <p:cNvSpPr/>
          <p:nvPr/>
        </p:nvSpPr>
        <p:spPr>
          <a:xfrm>
            <a:off x="3274544" y="2125269"/>
            <a:ext cx="1507525" cy="42845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Claim</a:t>
            </a:r>
            <a:endParaRPr lang="en-US" sz="1600" dirty="0">
              <a:solidFill>
                <a:schemeClr val="tx1"/>
              </a:solidFill>
            </a:endParaRPr>
          </a:p>
        </p:txBody>
      </p:sp>
      <p:sp>
        <p:nvSpPr>
          <p:cNvPr id="4" name="Rectangle 3"/>
          <p:cNvSpPr/>
          <p:nvPr/>
        </p:nvSpPr>
        <p:spPr>
          <a:xfrm>
            <a:off x="2854413" y="4873198"/>
            <a:ext cx="2347784" cy="667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Scripture</a:t>
            </a:r>
          </a:p>
        </p:txBody>
      </p:sp>
      <p:sp>
        <p:nvSpPr>
          <p:cNvPr id="5" name="Down Arrow 4"/>
          <p:cNvSpPr/>
          <p:nvPr/>
        </p:nvSpPr>
        <p:spPr>
          <a:xfrm>
            <a:off x="3914003" y="2692231"/>
            <a:ext cx="228600" cy="2106827"/>
          </a:xfrm>
          <a:prstGeom prst="down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p:cNvSpPr txBox="1"/>
          <p:nvPr/>
        </p:nvSpPr>
        <p:spPr>
          <a:xfrm>
            <a:off x="4142603" y="3009468"/>
            <a:ext cx="1694438" cy="1815882"/>
          </a:xfrm>
          <a:prstGeom prst="rect">
            <a:avLst/>
          </a:prstGeom>
          <a:noFill/>
        </p:spPr>
        <p:txBody>
          <a:bodyPr wrap="none" rtlCol="0">
            <a:spAutoFit/>
          </a:bodyPr>
          <a:lstStyle/>
          <a:p>
            <a:r>
              <a:rPr lang="en-US" sz="2800" dirty="0">
                <a:solidFill>
                  <a:schemeClr val="bg1">
                    <a:lumMod val="75000"/>
                  </a:schemeClr>
                </a:solidFill>
              </a:rPr>
              <a:t>reason,</a:t>
            </a:r>
          </a:p>
          <a:p>
            <a:r>
              <a:rPr lang="en-US" sz="2800" dirty="0">
                <a:solidFill>
                  <a:schemeClr val="bg1">
                    <a:lumMod val="75000"/>
                  </a:schemeClr>
                </a:solidFill>
              </a:rPr>
              <a:t>logic,</a:t>
            </a:r>
            <a:br>
              <a:rPr lang="en-US" sz="2800" dirty="0">
                <a:solidFill>
                  <a:schemeClr val="bg1">
                    <a:lumMod val="75000"/>
                  </a:schemeClr>
                </a:solidFill>
              </a:rPr>
            </a:br>
            <a:r>
              <a:rPr lang="en-US" sz="2800" dirty="0">
                <a:solidFill>
                  <a:schemeClr val="bg1">
                    <a:lumMod val="75000"/>
                  </a:schemeClr>
                </a:solidFill>
              </a:rPr>
              <a:t>argument,</a:t>
            </a:r>
          </a:p>
          <a:p>
            <a:r>
              <a:rPr lang="en-US" sz="2800" dirty="0">
                <a:solidFill>
                  <a:srgbClr val="00B050"/>
                </a:solidFill>
              </a:rPr>
              <a:t>exegesis</a:t>
            </a:r>
          </a:p>
        </p:txBody>
      </p:sp>
      <p:cxnSp>
        <p:nvCxnSpPr>
          <p:cNvPr id="7" name="Straight Arrow Connector 6"/>
          <p:cNvCxnSpPr/>
          <p:nvPr/>
        </p:nvCxnSpPr>
        <p:spPr>
          <a:xfrm flipH="1">
            <a:off x="2577013" y="2677169"/>
            <a:ext cx="604938" cy="51760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315623" y="1779423"/>
            <a:ext cx="1620124" cy="1200329"/>
          </a:xfrm>
          <a:prstGeom prst="rect">
            <a:avLst/>
          </a:prstGeom>
          <a:noFill/>
        </p:spPr>
        <p:txBody>
          <a:bodyPr wrap="none" rtlCol="0">
            <a:spAutoFit/>
          </a:bodyPr>
          <a:lstStyle/>
          <a:p>
            <a:r>
              <a:rPr lang="en-US" sz="2400" dirty="0"/>
              <a:t>psychology,</a:t>
            </a:r>
            <a:br>
              <a:rPr lang="en-US" sz="2400" dirty="0"/>
            </a:br>
            <a:r>
              <a:rPr lang="en-US" sz="2400" dirty="0"/>
              <a:t>economics,</a:t>
            </a:r>
            <a:br>
              <a:rPr lang="en-US" sz="2400" dirty="0"/>
            </a:br>
            <a:r>
              <a:rPr lang="en-US" sz="2400" dirty="0"/>
              <a:t>politics</a:t>
            </a:r>
          </a:p>
        </p:txBody>
      </p:sp>
      <p:sp>
        <p:nvSpPr>
          <p:cNvPr id="9" name="Rectangle 8"/>
          <p:cNvSpPr/>
          <p:nvPr/>
        </p:nvSpPr>
        <p:spPr>
          <a:xfrm>
            <a:off x="806359" y="4053937"/>
            <a:ext cx="2048054" cy="745121"/>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“internalized oppression”</a:t>
            </a:r>
            <a:endParaRPr lang="en-US" sz="1000" dirty="0">
              <a:solidFill>
                <a:schemeClr val="tx1"/>
              </a:solidFill>
            </a:endParaRPr>
          </a:p>
        </p:txBody>
      </p:sp>
      <p:sp>
        <p:nvSpPr>
          <p:cNvPr id="10" name="Rectangle 9"/>
          <p:cNvSpPr/>
          <p:nvPr/>
        </p:nvSpPr>
        <p:spPr>
          <a:xfrm>
            <a:off x="806359" y="3268912"/>
            <a:ext cx="2048054" cy="7108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“maintaining supremacy”</a:t>
            </a:r>
            <a:endParaRPr lang="en-US" sz="1000" dirty="0">
              <a:solidFill>
                <a:schemeClr val="tx1"/>
              </a:solidFill>
            </a:endParaRPr>
          </a:p>
        </p:txBody>
      </p:sp>
      <p:sp>
        <p:nvSpPr>
          <p:cNvPr id="11" name="Oval 10"/>
          <p:cNvSpPr/>
          <p:nvPr/>
        </p:nvSpPr>
        <p:spPr>
          <a:xfrm>
            <a:off x="435220" y="3053892"/>
            <a:ext cx="2696869" cy="196513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84111" y="1845181"/>
            <a:ext cx="2682094" cy="3876845"/>
          </a:xfrm>
          <a:prstGeom prst="rect">
            <a:avLst/>
          </a:prstGeom>
        </p:spPr>
      </p:pic>
      <p:grpSp>
        <p:nvGrpSpPr>
          <p:cNvPr id="16" name="Group 15"/>
          <p:cNvGrpSpPr/>
          <p:nvPr/>
        </p:nvGrpSpPr>
        <p:grpSpPr>
          <a:xfrm>
            <a:off x="4142603" y="2865959"/>
            <a:ext cx="1560731" cy="1907392"/>
            <a:chOff x="4142603" y="2865959"/>
            <a:chExt cx="1560731" cy="1525838"/>
          </a:xfrm>
        </p:grpSpPr>
        <p:cxnSp>
          <p:nvCxnSpPr>
            <p:cNvPr id="15" name="Straight Connector 14"/>
            <p:cNvCxnSpPr/>
            <p:nvPr/>
          </p:nvCxnSpPr>
          <p:spPr>
            <a:xfrm>
              <a:off x="4142603" y="2875005"/>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186542" y="2865959"/>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221338" y="4981832"/>
            <a:ext cx="1560731" cy="461520"/>
            <a:chOff x="4142603" y="2865959"/>
            <a:chExt cx="1560731" cy="1525838"/>
          </a:xfrm>
        </p:grpSpPr>
        <p:cxnSp>
          <p:nvCxnSpPr>
            <p:cNvPr id="21" name="Straight Connector 20"/>
            <p:cNvCxnSpPr/>
            <p:nvPr/>
          </p:nvCxnSpPr>
          <p:spPr>
            <a:xfrm>
              <a:off x="4142603" y="2875005"/>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186542" y="2865959"/>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663941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Why should we care?</a:t>
            </a:r>
          </a:p>
          <a:p>
            <a:r>
              <a:rPr lang="en-US" dirty="0"/>
              <a:t>The history of critical theory</a:t>
            </a:r>
          </a:p>
          <a:p>
            <a:r>
              <a:rPr lang="en-US" dirty="0"/>
              <a:t>What is “contemporary critical theory”?</a:t>
            </a:r>
          </a:p>
          <a:p>
            <a:r>
              <a:rPr lang="en-US" dirty="0"/>
              <a:t>What are the problems with contemporary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Conclusions</a:t>
            </a:r>
          </a:p>
        </p:txBody>
      </p:sp>
      <p:sp>
        <p:nvSpPr>
          <p:cNvPr id="4" name="Rectangle 3"/>
          <p:cNvSpPr/>
          <p:nvPr/>
        </p:nvSpPr>
        <p:spPr>
          <a:xfrm>
            <a:off x="246184" y="4643020"/>
            <a:ext cx="8651631" cy="355107"/>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0737132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35" name="Freeform 34"/>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 name="Group 35"/>
          <p:cNvGrpSpPr/>
          <p:nvPr/>
        </p:nvGrpSpPr>
        <p:grpSpPr>
          <a:xfrm>
            <a:off x="1041671" y="2255952"/>
            <a:ext cx="2952318" cy="972594"/>
            <a:chOff x="1485619" y="2402204"/>
            <a:chExt cx="2508369" cy="826342"/>
          </a:xfrm>
        </p:grpSpPr>
        <p:pic>
          <p:nvPicPr>
            <p:cNvPr id="37" name="Picture 3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38" name="Picture 37"/>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39" name="Picture 38"/>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40" name="Picture 39"/>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41" name="Picture 4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42" name="Picture 4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43" name="Picture 4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44" name="Picture 4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45" name="Group 44"/>
          <p:cNvGrpSpPr/>
          <p:nvPr/>
        </p:nvGrpSpPr>
        <p:grpSpPr>
          <a:xfrm>
            <a:off x="4848977" y="2250895"/>
            <a:ext cx="3404801" cy="979210"/>
            <a:chOff x="5013734" y="2402203"/>
            <a:chExt cx="3026957" cy="827901"/>
          </a:xfrm>
        </p:grpSpPr>
        <p:pic>
          <p:nvPicPr>
            <p:cNvPr id="46" name="Picture 45"/>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47" name="Picture 46"/>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48" name="Picture 4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49" name="Picture 4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50" name="Picture 4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51" name="Picture 5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52" name="Picture 5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53" name="Picture 5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Tree>
    <p:extLst>
      <p:ext uri="{BB962C8B-B14F-4D97-AF65-F5344CB8AC3E}">
        <p14:creationId xmlns:p14="http://schemas.microsoft.com/office/powerpoint/2010/main" val="16296000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17" name="Freeform 16"/>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 name="Group 2"/>
          <p:cNvGrpSpPr/>
          <p:nvPr/>
        </p:nvGrpSpPr>
        <p:grpSpPr>
          <a:xfrm>
            <a:off x="1041671" y="2255952"/>
            <a:ext cx="2952318" cy="972594"/>
            <a:chOff x="1485619" y="2402204"/>
            <a:chExt cx="2508369" cy="826342"/>
          </a:xfrm>
        </p:grpSpPr>
        <p:pic>
          <p:nvPicPr>
            <p:cNvPr id="4" name="Picture 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21" name="Picture 2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22" name="Picture 2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23" name="Picture 2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24" name="Picture 2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25" name="Picture 2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26" name="Picture 25"/>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27" name="Picture 2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6" name="Group 5"/>
          <p:cNvGrpSpPr/>
          <p:nvPr/>
        </p:nvGrpSpPr>
        <p:grpSpPr>
          <a:xfrm>
            <a:off x="4848977" y="2250895"/>
            <a:ext cx="3404801" cy="979210"/>
            <a:chOff x="5013734" y="2402203"/>
            <a:chExt cx="3026957" cy="827901"/>
          </a:xfrm>
        </p:grpSpPr>
        <p:pic>
          <p:nvPicPr>
            <p:cNvPr id="5" name="Picture 4"/>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28" name="Picture 2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29" name="Picture 2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30" name="Picture 2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31" name="Picture 3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32" name="Picture 3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33" name="Picture 3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34" name="Picture 33"/>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6" name="Rectangle 35"/>
          <p:cNvSpPr/>
          <p:nvPr/>
        </p:nvSpPr>
        <p:spPr>
          <a:xfrm>
            <a:off x="628652" y="5127929"/>
            <a:ext cx="7919495"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Redemption</a:t>
            </a:r>
          </a:p>
        </p:txBody>
      </p:sp>
      <p:sp>
        <p:nvSpPr>
          <p:cNvPr id="38" name="Rectangle 37"/>
          <p:cNvSpPr/>
          <p:nvPr/>
        </p:nvSpPr>
        <p:spPr>
          <a:xfrm>
            <a:off x="897924" y="4098885"/>
            <a:ext cx="7380952"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Sin</a:t>
            </a:r>
          </a:p>
        </p:txBody>
      </p:sp>
      <p:sp>
        <p:nvSpPr>
          <p:cNvPr id="39" name="Rectangle 38"/>
          <p:cNvSpPr/>
          <p:nvPr/>
        </p:nvSpPr>
        <p:spPr>
          <a:xfrm>
            <a:off x="1161535" y="3220995"/>
            <a:ext cx="6853730" cy="88456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Creation</a:t>
            </a:r>
          </a:p>
        </p:txBody>
      </p:sp>
    </p:spTree>
    <p:extLst>
      <p:ext uri="{BB962C8B-B14F-4D97-AF65-F5344CB8AC3E}">
        <p14:creationId xmlns:p14="http://schemas.microsoft.com/office/powerpoint/2010/main" val="24382422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Why should we care?</a:t>
            </a:r>
          </a:p>
          <a:p>
            <a:r>
              <a:rPr lang="en-US" dirty="0"/>
              <a:t>The history of critical theory</a:t>
            </a:r>
          </a:p>
          <a:p>
            <a:r>
              <a:rPr lang="en-US" dirty="0"/>
              <a:t>What is “contemporary critical theory”?</a:t>
            </a:r>
          </a:p>
          <a:p>
            <a:r>
              <a:rPr lang="en-US" dirty="0"/>
              <a:t>What are the problems with contemporary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Conclusions</a:t>
            </a:r>
          </a:p>
        </p:txBody>
      </p:sp>
      <p:sp>
        <p:nvSpPr>
          <p:cNvPr id="4" name="Rectangle 3"/>
          <p:cNvSpPr/>
          <p:nvPr/>
        </p:nvSpPr>
        <p:spPr>
          <a:xfrm>
            <a:off x="246184" y="5015882"/>
            <a:ext cx="8651631" cy="355107"/>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9685486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Christianity as hegemonic discourse</a:t>
            </a: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8651" y="2125268"/>
            <a:ext cx="2336006" cy="3564731"/>
          </a:xfrm>
          <a:prstGeom prst="rect">
            <a:avLst/>
          </a:prstGeom>
        </p:spPr>
      </p:pic>
      <p:cxnSp>
        <p:nvCxnSpPr>
          <p:cNvPr id="6" name="Straight Arrow Connector 5"/>
          <p:cNvCxnSpPr/>
          <p:nvPr/>
        </p:nvCxnSpPr>
        <p:spPr>
          <a:xfrm>
            <a:off x="3132441" y="2648980"/>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132441" y="3378029"/>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132441" y="4107077"/>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132441" y="4836126"/>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132441" y="5565175"/>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132442" y="3031882"/>
            <a:ext cx="1112099" cy="415498"/>
          </a:xfrm>
          <a:prstGeom prst="rect">
            <a:avLst/>
          </a:prstGeom>
          <a:noFill/>
        </p:spPr>
        <p:txBody>
          <a:bodyPr wrap="none" rtlCol="0">
            <a:spAutoFit/>
          </a:bodyPr>
          <a:lstStyle/>
          <a:p>
            <a:r>
              <a:rPr lang="en-US" sz="2100" dirty="0"/>
              <a:t>Morality</a:t>
            </a:r>
          </a:p>
        </p:txBody>
      </p:sp>
      <p:sp>
        <p:nvSpPr>
          <p:cNvPr id="12" name="TextBox 11"/>
          <p:cNvSpPr txBox="1"/>
          <p:nvPr/>
        </p:nvSpPr>
        <p:spPr>
          <a:xfrm>
            <a:off x="3132439" y="2312010"/>
            <a:ext cx="1058367" cy="415498"/>
          </a:xfrm>
          <a:prstGeom prst="rect">
            <a:avLst/>
          </a:prstGeom>
          <a:noFill/>
        </p:spPr>
        <p:txBody>
          <a:bodyPr wrap="none" rtlCol="0">
            <a:spAutoFit/>
          </a:bodyPr>
          <a:lstStyle/>
          <a:p>
            <a:r>
              <a:rPr lang="en-US" sz="2100" dirty="0"/>
              <a:t>Religion</a:t>
            </a:r>
          </a:p>
        </p:txBody>
      </p:sp>
      <p:sp>
        <p:nvSpPr>
          <p:cNvPr id="13" name="TextBox 12"/>
          <p:cNvSpPr txBox="1"/>
          <p:nvPr/>
        </p:nvSpPr>
        <p:spPr>
          <a:xfrm>
            <a:off x="3132438" y="3761032"/>
            <a:ext cx="1158972" cy="415498"/>
          </a:xfrm>
          <a:prstGeom prst="rect">
            <a:avLst/>
          </a:prstGeom>
          <a:noFill/>
        </p:spPr>
        <p:txBody>
          <a:bodyPr wrap="none" rtlCol="0">
            <a:spAutoFit/>
          </a:bodyPr>
          <a:lstStyle/>
          <a:p>
            <a:r>
              <a:rPr lang="en-US" sz="2100" dirty="0"/>
              <a:t>Sexuality</a:t>
            </a:r>
          </a:p>
        </p:txBody>
      </p:sp>
      <p:sp>
        <p:nvSpPr>
          <p:cNvPr id="14" name="TextBox 13"/>
          <p:cNvSpPr txBox="1"/>
          <p:nvPr/>
        </p:nvSpPr>
        <p:spPr>
          <a:xfrm>
            <a:off x="3132442" y="4489979"/>
            <a:ext cx="1000595" cy="415498"/>
          </a:xfrm>
          <a:prstGeom prst="rect">
            <a:avLst/>
          </a:prstGeom>
          <a:noFill/>
        </p:spPr>
        <p:txBody>
          <a:bodyPr wrap="none" rtlCol="0">
            <a:spAutoFit/>
          </a:bodyPr>
          <a:lstStyle/>
          <a:p>
            <a:r>
              <a:rPr lang="en-US" sz="2100" dirty="0"/>
              <a:t>Gender</a:t>
            </a:r>
          </a:p>
        </p:txBody>
      </p:sp>
      <p:sp>
        <p:nvSpPr>
          <p:cNvPr id="15" name="TextBox 14"/>
          <p:cNvSpPr txBox="1"/>
          <p:nvPr/>
        </p:nvSpPr>
        <p:spPr>
          <a:xfrm>
            <a:off x="3132440" y="5218926"/>
            <a:ext cx="704104" cy="415498"/>
          </a:xfrm>
          <a:prstGeom prst="rect">
            <a:avLst/>
          </a:prstGeom>
          <a:noFill/>
        </p:spPr>
        <p:txBody>
          <a:bodyPr wrap="none" rtlCol="0">
            <a:spAutoFit/>
          </a:bodyPr>
          <a:lstStyle/>
          <a:p>
            <a:r>
              <a:rPr lang="en-US" sz="2100" dirty="0" err="1"/>
              <a:t>etc</a:t>
            </a:r>
            <a:r>
              <a:rPr lang="en-US" sz="2100" dirty="0"/>
              <a:t>…</a:t>
            </a:r>
          </a:p>
        </p:txBody>
      </p:sp>
    </p:spTree>
    <p:extLst>
      <p:ext uri="{BB962C8B-B14F-4D97-AF65-F5344CB8AC3E}">
        <p14:creationId xmlns:p14="http://schemas.microsoft.com/office/powerpoint/2010/main" val="12941610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The history of critical theory</a:t>
            </a:r>
          </a:p>
          <a:p>
            <a:r>
              <a:rPr lang="en-US" dirty="0"/>
              <a:t>What is “contemporary critical theory”?</a:t>
            </a:r>
          </a:p>
          <a:p>
            <a:r>
              <a:rPr lang="en-US" dirty="0"/>
              <a:t>What are the problems with contemporary critical theory?</a:t>
            </a:r>
          </a:p>
          <a:p>
            <a:r>
              <a:rPr lang="en-US" dirty="0"/>
              <a:t>Conclusions</a:t>
            </a:r>
          </a:p>
        </p:txBody>
      </p:sp>
      <p:sp>
        <p:nvSpPr>
          <p:cNvPr id="4" name="Rectangle 3"/>
          <p:cNvSpPr/>
          <p:nvPr/>
        </p:nvSpPr>
        <p:spPr>
          <a:xfrm>
            <a:off x="246184" y="4385568"/>
            <a:ext cx="8651631" cy="470518"/>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8060667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431202" y="481544"/>
            <a:ext cx="8471013" cy="1323439"/>
          </a:xfrm>
          <a:prstGeom prst="rect">
            <a:avLst/>
          </a:prstGeom>
        </p:spPr>
        <p:txBody>
          <a:bodyPr wrap="square">
            <a:spAutoFit/>
          </a:bodyPr>
          <a:lstStyle/>
          <a:p>
            <a:r>
              <a:rPr lang="en-US" sz="4000" dirty="0">
                <a:latin typeface="+mj-lt"/>
              </a:rPr>
              <a:t>Christianity and contemporary critical theory are competing worldviews</a:t>
            </a:r>
          </a:p>
        </p:txBody>
      </p:sp>
      <p:pic>
        <p:nvPicPr>
          <p:cNvPr id="2" name="Picture 1">
            <a:extLst>
              <a:ext uri="{FF2B5EF4-FFF2-40B4-BE49-F238E27FC236}">
                <a16:creationId xmlns:a16="http://schemas.microsoft.com/office/drawing/2014/main" id="{CE887F92-6D59-321B-2461-3DF267C9650C}"/>
              </a:ext>
            </a:extLst>
          </p:cNvPr>
          <p:cNvPicPr>
            <a:picLocks noChangeAspect="1"/>
          </p:cNvPicPr>
          <p:nvPr/>
        </p:nvPicPr>
        <p:blipFill>
          <a:blip r:embed="rId3"/>
          <a:stretch>
            <a:fillRect/>
          </a:stretch>
        </p:blipFill>
        <p:spPr>
          <a:xfrm>
            <a:off x="1058662" y="1921399"/>
            <a:ext cx="7026675" cy="4455057"/>
          </a:xfrm>
          <a:prstGeom prst="rect">
            <a:avLst/>
          </a:prstGeom>
        </p:spPr>
      </p:pic>
      <p:sp>
        <p:nvSpPr>
          <p:cNvPr id="3" name="TextBox 2">
            <a:extLst>
              <a:ext uri="{FF2B5EF4-FFF2-40B4-BE49-F238E27FC236}">
                <a16:creationId xmlns:a16="http://schemas.microsoft.com/office/drawing/2014/main" id="{44802169-5ACB-711D-B373-6B66100210ED}"/>
              </a:ext>
            </a:extLst>
          </p:cNvPr>
          <p:cNvSpPr txBox="1"/>
          <p:nvPr/>
        </p:nvSpPr>
        <p:spPr>
          <a:xfrm>
            <a:off x="97655" y="6488668"/>
            <a:ext cx="4269759" cy="369332"/>
          </a:xfrm>
          <a:prstGeom prst="rect">
            <a:avLst/>
          </a:prstGeom>
          <a:noFill/>
        </p:spPr>
        <p:txBody>
          <a:bodyPr wrap="none" rtlCol="0">
            <a:spAutoFit/>
          </a:bodyPr>
          <a:lstStyle/>
          <a:p>
            <a:r>
              <a:rPr lang="en-US" dirty="0" err="1"/>
              <a:t>Shenvi</a:t>
            </a:r>
            <a:r>
              <a:rPr lang="en-US" dirty="0"/>
              <a:t> and Sawyer, </a:t>
            </a:r>
            <a:r>
              <a:rPr lang="en-US" i="1" dirty="0"/>
              <a:t>Critical Dilemma</a:t>
            </a:r>
            <a:r>
              <a:rPr lang="en-US" dirty="0"/>
              <a:t>, p. 284</a:t>
            </a:r>
          </a:p>
        </p:txBody>
      </p:sp>
    </p:spTree>
    <p:extLst>
      <p:ext uri="{BB962C8B-B14F-4D97-AF65-F5344CB8AC3E}">
        <p14:creationId xmlns:p14="http://schemas.microsoft.com/office/powerpoint/2010/main" val="21281164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FC9CC-5280-48B4-599C-FC4DEE5998E4}"/>
              </a:ext>
            </a:extLst>
          </p:cNvPr>
          <p:cNvSpPr>
            <a:spLocks noGrp="1"/>
          </p:cNvSpPr>
          <p:nvPr>
            <p:ph type="title"/>
          </p:nvPr>
        </p:nvSpPr>
        <p:spPr/>
        <p:txBody>
          <a:bodyPr/>
          <a:lstStyle/>
          <a:p>
            <a:r>
              <a:rPr lang="en-US" dirty="0"/>
              <a:t>The enduring importance of Marx</a:t>
            </a:r>
          </a:p>
        </p:txBody>
      </p:sp>
      <p:sp>
        <p:nvSpPr>
          <p:cNvPr id="3" name="Content Placeholder 2">
            <a:extLst>
              <a:ext uri="{FF2B5EF4-FFF2-40B4-BE49-F238E27FC236}">
                <a16:creationId xmlns:a16="http://schemas.microsoft.com/office/drawing/2014/main" id="{C0E5DFCF-6741-AFC4-4B2C-9476ECC5852F}"/>
              </a:ext>
            </a:extLst>
          </p:cNvPr>
          <p:cNvSpPr>
            <a:spLocks noGrp="1"/>
          </p:cNvSpPr>
          <p:nvPr>
            <p:ph idx="1"/>
          </p:nvPr>
        </p:nvSpPr>
        <p:spPr>
          <a:xfrm>
            <a:off x="628650" y="1737094"/>
            <a:ext cx="7886700" cy="3593439"/>
          </a:xfrm>
        </p:spPr>
        <p:txBody>
          <a:bodyPr>
            <a:normAutofit fontScale="92500" lnSpcReduction="10000"/>
          </a:bodyPr>
          <a:lstStyle/>
          <a:p>
            <a:pPr marL="0" indent="0">
              <a:buNone/>
            </a:pPr>
            <a:r>
              <a:rPr lang="en-US" dirty="0"/>
              <a:t>Labor theory of value</a:t>
            </a:r>
          </a:p>
          <a:p>
            <a:pPr marL="0" indent="0">
              <a:buNone/>
            </a:pPr>
            <a:r>
              <a:rPr lang="en-US" dirty="0"/>
              <a:t>Alienation</a:t>
            </a:r>
          </a:p>
          <a:p>
            <a:pPr marL="0" indent="0">
              <a:buNone/>
            </a:pPr>
            <a:r>
              <a:rPr lang="en-US" dirty="0"/>
              <a:t>Dialectical materialism</a:t>
            </a:r>
          </a:p>
          <a:p>
            <a:endParaRPr lang="en-US" dirty="0"/>
          </a:p>
          <a:p>
            <a:pPr marL="0" indent="0">
              <a:buNone/>
            </a:pPr>
            <a:r>
              <a:rPr lang="en-US" dirty="0"/>
              <a:t>Class conflict</a:t>
            </a:r>
          </a:p>
          <a:p>
            <a:pPr marL="0" indent="0">
              <a:buNone/>
            </a:pPr>
            <a:r>
              <a:rPr lang="en-US" dirty="0"/>
              <a:t>Ideology</a:t>
            </a:r>
          </a:p>
          <a:p>
            <a:pPr marL="0" indent="0">
              <a:buNone/>
            </a:pPr>
            <a:r>
              <a:rPr lang="en-US" dirty="0"/>
              <a:t>False consciousness</a:t>
            </a:r>
          </a:p>
          <a:p>
            <a:pPr marL="0" indent="0">
              <a:buNone/>
            </a:pPr>
            <a:r>
              <a:rPr lang="en-US" dirty="0"/>
              <a:t>Liberatory praxis</a:t>
            </a:r>
          </a:p>
          <a:p>
            <a:endParaRPr lang="en-US" dirty="0"/>
          </a:p>
          <a:p>
            <a:endParaRPr lang="en-US" dirty="0"/>
          </a:p>
        </p:txBody>
      </p:sp>
      <p:pic>
        <p:nvPicPr>
          <p:cNvPr id="4" name="Picture 3">
            <a:extLst>
              <a:ext uri="{FF2B5EF4-FFF2-40B4-BE49-F238E27FC236}">
                <a16:creationId xmlns:a16="http://schemas.microsoft.com/office/drawing/2014/main" id="{9B8D6230-B17D-C9C0-0B5C-A66E8E3AED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76883" y="1737093"/>
            <a:ext cx="2699962" cy="3420379"/>
          </a:xfrm>
          <a:prstGeom prst="rect">
            <a:avLst/>
          </a:prstGeom>
        </p:spPr>
      </p:pic>
      <p:pic>
        <p:nvPicPr>
          <p:cNvPr id="3074" name="Picture 2" descr="❌ Cross Mark emoji Meaning | Dictionary.com">
            <a:extLst>
              <a:ext uri="{FF2B5EF4-FFF2-40B4-BE49-F238E27FC236}">
                <a16:creationId xmlns:a16="http://schemas.microsoft.com/office/drawing/2014/main" id="{9CE7EC56-11BE-7F86-F7B3-18F08748EA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851" y="1791310"/>
            <a:ext cx="270799" cy="2707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 Cross Mark emoji Meaning | Dictionary.com">
            <a:extLst>
              <a:ext uri="{FF2B5EF4-FFF2-40B4-BE49-F238E27FC236}">
                <a16:creationId xmlns:a16="http://schemas.microsoft.com/office/drawing/2014/main" id="{FAEC67D8-EE57-C4AC-120A-7C8BADC3AB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851" y="2227238"/>
            <a:ext cx="270799" cy="27079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 Cross Mark emoji Meaning | Dictionary.com">
            <a:extLst>
              <a:ext uri="{FF2B5EF4-FFF2-40B4-BE49-F238E27FC236}">
                <a16:creationId xmlns:a16="http://schemas.microsoft.com/office/drawing/2014/main" id="{DA04A864-0084-84F3-67E8-A1665488116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851" y="2690379"/>
            <a:ext cx="270799" cy="27079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39047333-DF23-AF16-4FBC-75FB5D4B96B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7851" y="3564165"/>
            <a:ext cx="270799" cy="283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B08B5835-251A-2F5D-46E4-AE2AC5A206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7851" y="4020551"/>
            <a:ext cx="270799" cy="2833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a:extLst>
              <a:ext uri="{FF2B5EF4-FFF2-40B4-BE49-F238E27FC236}">
                <a16:creationId xmlns:a16="http://schemas.microsoft.com/office/drawing/2014/main" id="{F380D5B0-4748-60FF-CD99-6A39C721A5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7851" y="4417762"/>
            <a:ext cx="270799" cy="2833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a:extLst>
              <a:ext uri="{FF2B5EF4-FFF2-40B4-BE49-F238E27FC236}">
                <a16:creationId xmlns:a16="http://schemas.microsoft.com/office/drawing/2014/main" id="{4223913E-0F7E-B95E-DD46-BDF818E1329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7851" y="4874147"/>
            <a:ext cx="270799" cy="28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0924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59BD3-456D-BF69-FD5E-A61C39EB8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808706-25BC-9B55-096A-7914F7ADA45D}"/>
              </a:ext>
            </a:extLst>
          </p:cNvPr>
          <p:cNvSpPr>
            <a:spLocks noGrp="1"/>
          </p:cNvSpPr>
          <p:nvPr>
            <p:ph type="title"/>
          </p:nvPr>
        </p:nvSpPr>
        <p:spPr>
          <a:xfrm>
            <a:off x="628650" y="34680"/>
            <a:ext cx="8219786" cy="1325563"/>
          </a:xfrm>
        </p:spPr>
        <p:txBody>
          <a:bodyPr>
            <a:normAutofit/>
          </a:bodyPr>
          <a:lstStyle/>
          <a:p>
            <a:r>
              <a:rPr lang="en-US" sz="4000" dirty="0"/>
              <a:t>The Woke Right</a:t>
            </a:r>
          </a:p>
        </p:txBody>
      </p:sp>
      <p:grpSp>
        <p:nvGrpSpPr>
          <p:cNvPr id="17" name="Group 16">
            <a:extLst>
              <a:ext uri="{FF2B5EF4-FFF2-40B4-BE49-F238E27FC236}">
                <a16:creationId xmlns:a16="http://schemas.microsoft.com/office/drawing/2014/main" id="{5EB4053D-A001-1D89-97B2-4642CB8EA7CA}"/>
              </a:ext>
            </a:extLst>
          </p:cNvPr>
          <p:cNvGrpSpPr/>
          <p:nvPr/>
        </p:nvGrpSpPr>
        <p:grpSpPr>
          <a:xfrm>
            <a:off x="628650" y="960583"/>
            <a:ext cx="7351568" cy="5788850"/>
            <a:chOff x="628649" y="862837"/>
            <a:chExt cx="7402987" cy="5886595"/>
          </a:xfrm>
        </p:grpSpPr>
        <p:grpSp>
          <p:nvGrpSpPr>
            <p:cNvPr id="16" name="Group 15">
              <a:extLst>
                <a:ext uri="{FF2B5EF4-FFF2-40B4-BE49-F238E27FC236}">
                  <a16:creationId xmlns:a16="http://schemas.microsoft.com/office/drawing/2014/main" id="{D1840AEB-2C58-F77B-9B54-8755BAF27E75}"/>
                </a:ext>
              </a:extLst>
            </p:cNvPr>
            <p:cNvGrpSpPr/>
            <p:nvPr/>
          </p:nvGrpSpPr>
          <p:grpSpPr>
            <a:xfrm>
              <a:off x="628651" y="862837"/>
              <a:ext cx="7402985" cy="4017615"/>
              <a:chOff x="628651" y="1045133"/>
              <a:chExt cx="7067081" cy="3835319"/>
            </a:xfrm>
          </p:grpSpPr>
          <p:pic>
            <p:nvPicPr>
              <p:cNvPr id="3074" name="Picture 2" descr="World of the Right: Radical Conservatism and Global Order">
                <a:extLst>
                  <a:ext uri="{FF2B5EF4-FFF2-40B4-BE49-F238E27FC236}">
                    <a16:creationId xmlns:a16="http://schemas.microsoft.com/office/drawing/2014/main" id="{2E065065-0FA6-D085-AE55-8965026262F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651" y="1045133"/>
                <a:ext cx="2526845" cy="3834201"/>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244FFA78-811E-AF81-0851-EC5677E01F92}"/>
                  </a:ext>
                </a:extLst>
              </p:cNvPr>
              <p:cNvGrpSpPr/>
              <p:nvPr/>
            </p:nvGrpSpPr>
            <p:grpSpPr>
              <a:xfrm>
                <a:off x="3155496" y="1045133"/>
                <a:ext cx="4540236" cy="3835319"/>
                <a:chOff x="3491401" y="1892705"/>
                <a:chExt cx="4540236" cy="3835319"/>
              </a:xfrm>
            </p:grpSpPr>
            <p:pic>
              <p:nvPicPr>
                <p:cNvPr id="3076" name="Picture 4" descr="Image">
                  <a:extLst>
                    <a:ext uri="{FF2B5EF4-FFF2-40B4-BE49-F238E27FC236}">
                      <a16:creationId xmlns:a16="http://schemas.microsoft.com/office/drawing/2014/main" id="{C65E9EFB-45BC-C8A6-639F-E6B8382C66E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91401" y="1892705"/>
                  <a:ext cx="4540236" cy="383531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6D9AD6C-E21F-D2A9-C93B-0627BBB50089}"/>
                    </a:ext>
                  </a:extLst>
                </p:cNvPr>
                <p:cNvSpPr/>
                <p:nvPr/>
              </p:nvSpPr>
              <p:spPr>
                <a:xfrm>
                  <a:off x="4220852" y="1995537"/>
                  <a:ext cx="3648173" cy="95446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grpSp>
          <p:nvGrpSpPr>
            <p:cNvPr id="4" name="Group 3">
              <a:extLst>
                <a:ext uri="{FF2B5EF4-FFF2-40B4-BE49-F238E27FC236}">
                  <a16:creationId xmlns:a16="http://schemas.microsoft.com/office/drawing/2014/main" id="{876C28DC-D83C-B154-39DD-B624E91E9B0B}"/>
                </a:ext>
              </a:extLst>
            </p:cNvPr>
            <p:cNvGrpSpPr/>
            <p:nvPr/>
          </p:nvGrpSpPr>
          <p:grpSpPr>
            <a:xfrm>
              <a:off x="628649" y="4879699"/>
              <a:ext cx="7402987" cy="1869733"/>
              <a:chOff x="219770" y="3816187"/>
              <a:chExt cx="11942051" cy="2860324"/>
            </a:xfrm>
          </p:grpSpPr>
          <p:pic>
            <p:nvPicPr>
              <p:cNvPr id="5" name="Picture 2" descr="Which Cookie Run character do you think is a Gigachad based on their  behaviors, actions and opinions? : r/Cookierun">
                <a:extLst>
                  <a:ext uri="{FF2B5EF4-FFF2-40B4-BE49-F238E27FC236}">
                    <a16:creationId xmlns:a16="http://schemas.microsoft.com/office/drawing/2014/main" id="{63126A4E-9694-FC34-AF7D-781AD80D095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2231" r="16326"/>
              <a:stretch/>
            </p:blipFill>
            <p:spPr bwMode="auto">
              <a:xfrm>
                <a:off x="8763149" y="5246349"/>
                <a:ext cx="1562083" cy="14296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epe the Frog Meme Listed as a Hate Symbol - The New York Times">
                <a:extLst>
                  <a:ext uri="{FF2B5EF4-FFF2-40B4-BE49-F238E27FC236}">
                    <a16:creationId xmlns:a16="http://schemas.microsoft.com/office/drawing/2014/main" id="{8398E4C9-D8A6-A339-50B3-0243513FFE8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92859" y="3818286"/>
                <a:ext cx="1428588" cy="142858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Image">
                <a:extLst>
                  <a:ext uri="{FF2B5EF4-FFF2-40B4-BE49-F238E27FC236}">
                    <a16:creationId xmlns:a16="http://schemas.microsoft.com/office/drawing/2014/main" id="{D1F3866C-2A20-43F7-D40A-842824786F8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28291" y="5245825"/>
                <a:ext cx="1430686" cy="14306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Image">
                <a:extLst>
                  <a:ext uri="{FF2B5EF4-FFF2-40B4-BE49-F238E27FC236}">
                    <a16:creationId xmlns:a16="http://schemas.microsoft.com/office/drawing/2014/main" id="{2DA7431F-DB56-2A60-5860-7B88A669E51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8479"/>
              <a:stretch/>
            </p:blipFill>
            <p:spPr bwMode="auto">
              <a:xfrm>
                <a:off x="8763723" y="3826663"/>
                <a:ext cx="1560936" cy="142858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Anime Avatar Maker 2 - Apps on Google Play">
                <a:extLst>
                  <a:ext uri="{FF2B5EF4-FFF2-40B4-BE49-F238E27FC236}">
                    <a16:creationId xmlns:a16="http://schemas.microsoft.com/office/drawing/2014/main" id="{D0A7D01F-FE5D-7BAD-7461-052F5A563D7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28291" y="3817237"/>
                <a:ext cx="1428588" cy="14285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The Concept of the Political: Expanded Edition">
                <a:extLst>
                  <a:ext uri="{FF2B5EF4-FFF2-40B4-BE49-F238E27FC236}">
                    <a16:creationId xmlns:a16="http://schemas.microsoft.com/office/drawing/2014/main" id="{4887A762-4201-26CB-7CF7-855944E0DEC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19770" y="3817237"/>
                <a:ext cx="1873089" cy="285927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Deus Vult Crusader | Joke Battles Wikia | Fandom">
                <a:extLst>
                  <a:ext uri="{FF2B5EF4-FFF2-40B4-BE49-F238E27FC236}">
                    <a16:creationId xmlns:a16="http://schemas.microsoft.com/office/drawing/2014/main" id="{1482ED66-E538-1A79-A7F3-E24F998AD1EB}"/>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6278" t="-6629" r="18978" b="12589"/>
              <a:stretch/>
            </p:blipFill>
            <p:spPr bwMode="auto">
              <a:xfrm>
                <a:off x="2092858" y="5120232"/>
                <a:ext cx="1428589" cy="155627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a:extLst>
                  <a:ext uri="{FF2B5EF4-FFF2-40B4-BE49-F238E27FC236}">
                    <a16:creationId xmlns:a16="http://schemas.microsoft.com/office/drawing/2014/main" id="{75011CCD-27F4-6911-BAE2-983D0D8A901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521447" y="3817237"/>
                <a:ext cx="1906844" cy="285927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The Boniface Option: A Strategy For Christian Counteroffensive in a  Post-Christian Nation">
                <a:extLst>
                  <a:ext uri="{FF2B5EF4-FFF2-40B4-BE49-F238E27FC236}">
                    <a16:creationId xmlns:a16="http://schemas.microsoft.com/office/drawing/2014/main" id="{1A7A5D8D-6C09-250F-3872-C8C1FECB591C}"/>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311896" y="3816187"/>
                <a:ext cx="1849925" cy="28592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descr="The Case for Christian Nationalism [Book]">
                <a:extLst>
                  <a:ext uri="{FF2B5EF4-FFF2-40B4-BE49-F238E27FC236}">
                    <a16:creationId xmlns:a16="http://schemas.microsoft.com/office/drawing/2014/main" id="{8EA75186-BC18-2E14-9BC9-01F64985774B}"/>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856879" y="3816188"/>
                <a:ext cx="1906844" cy="2859274"/>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7582215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8706631" cy="1325563"/>
          </a:xfrm>
        </p:spPr>
        <p:txBody>
          <a:bodyPr/>
          <a:lstStyle/>
          <a:p>
            <a:pPr algn="ctr"/>
            <a:r>
              <a:rPr lang="en-US" i="1" dirty="0"/>
              <a:t>Critical Dilemma </a:t>
            </a:r>
            <a:r>
              <a:rPr lang="en-US" dirty="0"/>
              <a:t>(2023)</a:t>
            </a:r>
          </a:p>
        </p:txBody>
      </p:sp>
      <p:pic>
        <p:nvPicPr>
          <p:cNvPr id="3" name="Picture 2" descr="Critical Dilemma: The Rise of Critical... by Shenvi, Neil">
            <a:extLst>
              <a:ext uri="{FF2B5EF4-FFF2-40B4-BE49-F238E27FC236}">
                <a16:creationId xmlns:a16="http://schemas.microsoft.com/office/drawing/2014/main" id="{0A8261A0-E223-0A9A-F739-6F89684889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458" y="1936797"/>
            <a:ext cx="2775884" cy="416816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1C8AF3D-6FD7-02EE-4621-B50DE6324495}"/>
              </a:ext>
            </a:extLst>
          </p:cNvPr>
          <p:cNvSpPr txBox="1"/>
          <p:nvPr/>
        </p:nvSpPr>
        <p:spPr>
          <a:xfrm>
            <a:off x="4434841" y="1936797"/>
            <a:ext cx="4389120" cy="4401205"/>
          </a:xfrm>
          <a:prstGeom prst="rect">
            <a:avLst/>
          </a:prstGeom>
          <a:noFill/>
        </p:spPr>
        <p:txBody>
          <a:bodyPr wrap="square" rtlCol="0">
            <a:spAutoFit/>
          </a:bodyPr>
          <a:lstStyle/>
          <a:p>
            <a:r>
              <a:rPr lang="en-US" sz="2000" dirty="0"/>
              <a:t>Academic and comprehensive</a:t>
            </a:r>
          </a:p>
          <a:p>
            <a:endParaRPr lang="en-US" sz="2000" dirty="0"/>
          </a:p>
          <a:p>
            <a:pPr marL="285750" indent="-285750">
              <a:buFont typeface="Arial" panose="020B0604020202020204" pitchFamily="34" charset="0"/>
              <a:buChar char="•"/>
            </a:pPr>
            <a:r>
              <a:rPr lang="en-US" sz="2000" dirty="0"/>
              <a:t>500+ pages</a:t>
            </a:r>
          </a:p>
          <a:p>
            <a:pPr marL="285750" indent="-285750">
              <a:buFont typeface="Arial" panose="020B0604020202020204" pitchFamily="34" charset="0"/>
              <a:buChar char="•"/>
            </a:pPr>
            <a:r>
              <a:rPr lang="en-US" sz="2000" dirty="0"/>
              <a:t>770+ footnotes</a:t>
            </a:r>
          </a:p>
          <a:p>
            <a:pPr marL="285750" indent="-285750">
              <a:buFont typeface="Arial" panose="020B0604020202020204" pitchFamily="34" charset="0"/>
              <a:buChar char="•"/>
            </a:pPr>
            <a:r>
              <a:rPr lang="en-US" sz="2000" dirty="0"/>
              <a:t>200+ primary sources on critical theory</a:t>
            </a:r>
          </a:p>
          <a:p>
            <a:pPr marL="285750" indent="-285750">
              <a:buFont typeface="Arial" panose="020B0604020202020204" pitchFamily="34" charset="0"/>
              <a:buChar char="•"/>
            </a:pPr>
            <a:r>
              <a:rPr lang="en-US" sz="2000" dirty="0"/>
              <a:t>Thousands of words of quotes from primary sources</a:t>
            </a:r>
          </a:p>
          <a:p>
            <a:pPr marL="285750" indent="-285750">
              <a:buFont typeface="Arial" panose="020B0604020202020204" pitchFamily="34" charset="0"/>
              <a:buChar char="•"/>
            </a:pPr>
            <a:r>
              <a:rPr lang="en-US" sz="2000" dirty="0"/>
              <a:t>Endorsements from: Ligon Duncan, JD Greear, Nancy Pearcey, Thomas Chatterton Williams, Alisa Childers, Peter Boghossian, John Cooper, Natasha Crain, Thaddeus Williams, John Stonestreet</a:t>
            </a:r>
          </a:p>
        </p:txBody>
      </p:sp>
    </p:spTree>
    <p:extLst>
      <p:ext uri="{BB962C8B-B14F-4D97-AF65-F5344CB8AC3E}">
        <p14:creationId xmlns:p14="http://schemas.microsoft.com/office/powerpoint/2010/main" val="37230331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D2382-5273-291B-3A01-03A0050B79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8CBF99-5FFB-55AB-7040-28F6C1C8F18A}"/>
              </a:ext>
            </a:extLst>
          </p:cNvPr>
          <p:cNvSpPr>
            <a:spLocks noGrp="1"/>
          </p:cNvSpPr>
          <p:nvPr>
            <p:ph type="title"/>
          </p:nvPr>
        </p:nvSpPr>
        <p:spPr>
          <a:xfrm>
            <a:off x="240145" y="365126"/>
            <a:ext cx="8706631" cy="1325563"/>
          </a:xfrm>
        </p:spPr>
        <p:txBody>
          <a:bodyPr/>
          <a:lstStyle/>
          <a:p>
            <a:pPr algn="ctr"/>
            <a:r>
              <a:rPr lang="en-US" i="1" dirty="0"/>
              <a:t>Post Woke </a:t>
            </a:r>
            <a:r>
              <a:rPr lang="en-US" dirty="0"/>
              <a:t>(2026)</a:t>
            </a:r>
          </a:p>
        </p:txBody>
      </p:sp>
      <p:sp>
        <p:nvSpPr>
          <p:cNvPr id="4" name="TextBox 3">
            <a:extLst>
              <a:ext uri="{FF2B5EF4-FFF2-40B4-BE49-F238E27FC236}">
                <a16:creationId xmlns:a16="http://schemas.microsoft.com/office/drawing/2014/main" id="{24CA4791-F359-B87A-0167-723FDD5C1628}"/>
              </a:ext>
            </a:extLst>
          </p:cNvPr>
          <p:cNvSpPr txBox="1"/>
          <p:nvPr/>
        </p:nvSpPr>
        <p:spPr>
          <a:xfrm>
            <a:off x="4434841" y="1936797"/>
            <a:ext cx="4389120" cy="4401205"/>
          </a:xfrm>
          <a:prstGeom prst="rect">
            <a:avLst/>
          </a:prstGeom>
          <a:noFill/>
        </p:spPr>
        <p:txBody>
          <a:bodyPr wrap="square" rtlCol="0">
            <a:spAutoFit/>
          </a:bodyPr>
          <a:lstStyle/>
          <a:p>
            <a:r>
              <a:rPr lang="en-US" sz="2000" dirty="0"/>
              <a:t>Accessible and practical</a:t>
            </a:r>
          </a:p>
          <a:p>
            <a:endParaRPr lang="en-US" sz="2000" dirty="0"/>
          </a:p>
          <a:p>
            <a:pPr marL="285750" indent="-285750">
              <a:buFont typeface="Arial" panose="020B0604020202020204" pitchFamily="34" charset="0"/>
              <a:buChar char="•"/>
            </a:pPr>
            <a:r>
              <a:rPr lang="en-US" sz="2000" dirty="0"/>
              <a:t>288 pages</a:t>
            </a:r>
          </a:p>
          <a:p>
            <a:pPr marL="285750" indent="-285750">
              <a:buFont typeface="Arial" panose="020B0604020202020204" pitchFamily="34" charset="0"/>
              <a:buChar char="•"/>
            </a:pPr>
            <a:r>
              <a:rPr lang="en-US" sz="2000" dirty="0"/>
              <a:t>250+ footnotes</a:t>
            </a:r>
          </a:p>
          <a:p>
            <a:pPr marL="285750" indent="-285750">
              <a:buFont typeface="Arial" panose="020B0604020202020204" pitchFamily="34" charset="0"/>
              <a:buChar char="•"/>
            </a:pPr>
            <a:r>
              <a:rPr lang="en-US" sz="2000" dirty="0"/>
              <a:t>200+ Scripture references</a:t>
            </a:r>
          </a:p>
          <a:p>
            <a:pPr marL="285750" indent="-285750">
              <a:buFont typeface="Arial" panose="020B0604020202020204" pitchFamily="34" charset="0"/>
              <a:buChar char="•"/>
            </a:pPr>
            <a:r>
              <a:rPr lang="en-US" sz="2000" dirty="0"/>
              <a:t>Examples, illustrations, case studies, action plans</a:t>
            </a:r>
          </a:p>
          <a:p>
            <a:pPr marL="285750" indent="-285750">
              <a:buFont typeface="Arial" panose="020B0604020202020204" pitchFamily="34" charset="0"/>
              <a:buChar char="•"/>
            </a:pPr>
            <a:r>
              <a:rPr lang="en-US" sz="2000" dirty="0"/>
              <a:t>Endorsements from: Kevin DeYoung, Christopher Yuan, Gavin </a:t>
            </a:r>
            <a:r>
              <a:rPr lang="en-US" sz="2000" dirty="0" err="1"/>
              <a:t>Ortlund</a:t>
            </a:r>
            <a:r>
              <a:rPr lang="en-US" sz="2000" dirty="0"/>
              <a:t>, Erwin Lutzer, Hillary Ferrer, Sean McDowell, Carl Trueman, Melissa Doherty</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p:txBody>
      </p:sp>
      <p:sp>
        <p:nvSpPr>
          <p:cNvPr id="5" name="Rectangle 4">
            <a:extLst>
              <a:ext uri="{FF2B5EF4-FFF2-40B4-BE49-F238E27FC236}">
                <a16:creationId xmlns:a16="http://schemas.microsoft.com/office/drawing/2014/main" id="{5F57DB5C-8843-9FC8-9463-9838F1FCBA86}"/>
              </a:ext>
            </a:extLst>
          </p:cNvPr>
          <p:cNvSpPr/>
          <p:nvPr/>
        </p:nvSpPr>
        <p:spPr>
          <a:xfrm>
            <a:off x="569945" y="1874982"/>
            <a:ext cx="2986054" cy="43688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a:extLst>
              <a:ext uri="{FF2B5EF4-FFF2-40B4-BE49-F238E27FC236}">
                <a16:creationId xmlns:a16="http://schemas.microsoft.com/office/drawing/2014/main" id="{0C4D4262-02B0-5126-2D03-C08418FE06C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3538" y="2062008"/>
            <a:ext cx="2547318" cy="3935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7226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 and additional resources</a:t>
            </a:r>
          </a:p>
        </p:txBody>
      </p:sp>
      <p:sp>
        <p:nvSpPr>
          <p:cNvPr id="7" name="TextBox 6"/>
          <p:cNvSpPr txBox="1"/>
          <p:nvPr/>
        </p:nvSpPr>
        <p:spPr>
          <a:xfrm>
            <a:off x="628650" y="1690689"/>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4804540" y="1690689"/>
            <a:ext cx="1969129"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628649" y="5001209"/>
            <a:ext cx="8377127" cy="1754326"/>
          </a:xfrm>
          <a:prstGeom prst="rect">
            <a:avLst/>
          </a:prstGeom>
          <a:noFill/>
        </p:spPr>
        <p:txBody>
          <a:bodyPr wrap="square" rtlCol="0">
            <a:spAutoFit/>
          </a:bodyPr>
          <a:lstStyle/>
          <a:p>
            <a:pPr marL="285750" indent="-285750">
              <a:buFont typeface="Arial" panose="020B0604020202020204" pitchFamily="34" charset="0"/>
              <a:buChar char="•"/>
            </a:pPr>
            <a:r>
              <a:rPr lang="en-US" dirty="0"/>
              <a:t>www.shenviapologetics.com/slides/</a:t>
            </a:r>
          </a:p>
          <a:p>
            <a:pPr marL="285750" indent="-285750">
              <a:buFont typeface="Arial" panose="020B0604020202020204" pitchFamily="34" charset="0"/>
              <a:buChar char="•"/>
            </a:pPr>
            <a:r>
              <a:rPr lang="en-US" dirty="0"/>
              <a:t>“The Incompatibility of Critical Theory and Christianity,” </a:t>
            </a:r>
            <a:r>
              <a:rPr lang="en-US" i="1" dirty="0"/>
              <a:t>The Gospel Coalition</a:t>
            </a:r>
          </a:p>
          <a:p>
            <a:pPr marL="285750" indent="-285750">
              <a:buFont typeface="Arial" panose="020B0604020202020204" pitchFamily="34" charset="0"/>
              <a:buChar char="•"/>
            </a:pPr>
            <a:r>
              <a:rPr lang="en-US" dirty="0"/>
              <a:t>“Gender, Intersectionality, and Critical Theory,” </a:t>
            </a:r>
            <a:r>
              <a:rPr lang="en-US" i="1" dirty="0"/>
              <a:t>Eikon</a:t>
            </a:r>
            <a:endParaRPr lang="en-US" dirty="0"/>
          </a:p>
          <a:p>
            <a:pPr marL="285750" indent="-285750">
              <a:buFont typeface="Arial" panose="020B0604020202020204" pitchFamily="34" charset="0"/>
              <a:buChar char="•"/>
            </a:pPr>
            <a:r>
              <a:rPr lang="en-US" dirty="0"/>
              <a:t>“Critical Theory and the Social Justice Movement” </a:t>
            </a:r>
            <a:r>
              <a:rPr lang="en-US" i="1" dirty="0"/>
              <a:t>Journal of Christian Legal Thought</a:t>
            </a:r>
          </a:p>
          <a:p>
            <a:pPr marL="285750" indent="-285750">
              <a:buFont typeface="Arial" panose="020B0604020202020204" pitchFamily="34" charset="0"/>
              <a:buChar char="•"/>
            </a:pPr>
            <a:r>
              <a:rPr lang="en-US" dirty="0"/>
              <a:t>shenviapologetics.com/</a:t>
            </a:r>
          </a:p>
          <a:p>
            <a:pPr marL="285750" indent="-285750">
              <a:buFont typeface="Arial" panose="020B0604020202020204" pitchFamily="34" charset="0"/>
              <a:buChar char="•"/>
            </a:pPr>
            <a:r>
              <a:rPr lang="en-US" dirty="0"/>
              <a:t>Twitter @</a:t>
            </a:r>
            <a:r>
              <a:rPr lang="en-US" dirty="0" err="1"/>
              <a:t>NeilShenvi</a:t>
            </a:r>
            <a:r>
              <a:rPr lang="en-US" dirty="0"/>
              <a:t>, @</a:t>
            </a:r>
            <a:r>
              <a:rPr lang="en-US" dirty="0" err="1"/>
              <a:t>RealPatSawyer</a:t>
            </a:r>
            <a:endParaRPr lang="en-US" dirty="0"/>
          </a:p>
        </p:txBody>
      </p:sp>
      <p:pic>
        <p:nvPicPr>
          <p:cNvPr id="3074" name="Picture 2" descr="Shenvi Appointed President of the Association of Professional Women in  Medical Sciences (APWIMS) | Newsroom">
            <a:extLst>
              <a:ext uri="{FF2B5EF4-FFF2-40B4-BE49-F238E27FC236}">
                <a16:creationId xmlns:a16="http://schemas.microsoft.com/office/drawing/2014/main" id="{DB3A8FD6-4359-31E8-7091-103141753F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678" t="13592" r="17151" b="25583"/>
          <a:stretch/>
        </p:blipFill>
        <p:spPr bwMode="auto">
          <a:xfrm>
            <a:off x="731520" y="2152354"/>
            <a:ext cx="2975126" cy="26940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76636A2D-F14E-390A-4DB0-0092E71DF9A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58" r="4606" b="17829"/>
          <a:stretch/>
        </p:blipFill>
        <p:spPr bwMode="auto">
          <a:xfrm>
            <a:off x="4339461" y="2150536"/>
            <a:ext cx="3052198" cy="2695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0707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13884</TotalTime>
  <Words>3329</Words>
  <Application>Microsoft Office PowerPoint</Application>
  <PresentationFormat>On-screen Show (4:3)</PresentationFormat>
  <Paragraphs>452</Paragraphs>
  <Slides>69</Slides>
  <Notes>57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69</vt:i4>
      </vt:variant>
    </vt:vector>
  </HeadingPairs>
  <TitlesOfParts>
    <vt:vector size="77" baseType="lpstr">
      <vt:lpstr>Arial</vt:lpstr>
      <vt:lpstr>Calibri</vt:lpstr>
      <vt:lpstr>Calibri Light</vt:lpstr>
      <vt:lpstr>freight-sans-pro</vt:lpstr>
      <vt:lpstr>Showcard Gothic</vt:lpstr>
      <vt:lpstr>Times New Roman</vt:lpstr>
      <vt:lpstr>TwitterChirp</vt:lpstr>
      <vt:lpstr>Office Theme</vt:lpstr>
      <vt:lpstr>Critical Theory and Christianity: Are They Compatible?</vt:lpstr>
      <vt:lpstr>This talk is not about Trump</vt:lpstr>
      <vt:lpstr>This talk is not about Trump</vt:lpstr>
      <vt:lpstr>This talk is not about Trump</vt:lpstr>
      <vt:lpstr>This talk is not about Trump</vt:lpstr>
      <vt:lpstr>This talk is not about Trump</vt:lpstr>
      <vt:lpstr>NYTimes word usage</vt:lpstr>
      <vt:lpstr>Smithsonian NMAAHC</vt:lpstr>
      <vt:lpstr>Black Lives Matter</vt:lpstr>
      <vt:lpstr>Is wokeness dead?</vt:lpstr>
      <vt:lpstr>Wokeness is not dead</vt:lpstr>
      <vt:lpstr>Wokeness is not dead</vt:lpstr>
      <vt:lpstr>Wokeness is not dead</vt:lpstr>
      <vt:lpstr>Wokeness is not dead</vt:lpstr>
      <vt:lpstr>Outline</vt:lpstr>
      <vt:lpstr>Why should we care?</vt:lpstr>
      <vt:lpstr>Why should we care?</vt:lpstr>
      <vt:lpstr>Why should we care?</vt:lpstr>
      <vt:lpstr>Outline</vt:lpstr>
      <vt:lpstr>Karl Marx and critical theory</vt:lpstr>
      <vt:lpstr>Karl Marx and critical theory</vt:lpstr>
      <vt:lpstr>Marx and class conflict</vt:lpstr>
      <vt:lpstr>Marx and ideology</vt:lpstr>
      <vt:lpstr>Marx and false consciousness</vt:lpstr>
      <vt:lpstr>Marx and liberatory praxis</vt:lpstr>
      <vt:lpstr>Critical theory and the Frankfurt School</vt:lpstr>
      <vt:lpstr>PowerPoint Presentation</vt:lpstr>
      <vt:lpstr>Critical theory and Antonio Gramsci</vt:lpstr>
      <vt:lpstr>Other critical social theorists</vt:lpstr>
      <vt:lpstr>The evolution of critical social theory</vt:lpstr>
      <vt:lpstr>Outline</vt:lpstr>
      <vt:lpstr>The central premises of contemporary critical theory</vt:lpstr>
      <vt:lpstr>Premise #1: Society is divided into oppressed and oppressor groups</vt:lpstr>
      <vt:lpstr>Premise #1: Society is divided into oppressed and oppressor groups</vt:lpstr>
      <vt:lpstr>Outline</vt:lpstr>
      <vt:lpstr>Premise #2: Oppression occurs through hegemonic power</vt:lpstr>
      <vt:lpstr>Premise #2: Oppression occurs through hegemonic power</vt:lpstr>
      <vt:lpstr>Outline</vt:lpstr>
      <vt:lpstr>Premise #3: ‘Lived experience’ gives oppressed groups privileged access to truth</vt:lpstr>
      <vt:lpstr>Premise #3: ‘Lived experience’ gives oppressed groups privileged access to truth</vt:lpstr>
      <vt:lpstr>Outline</vt:lpstr>
      <vt:lpstr>Premise #4: Social justice demands the liberation of oppressed groups</vt:lpstr>
      <vt:lpstr>From Karl Marx to contemporary critical theory</vt:lpstr>
      <vt:lpstr>Outline</vt:lpstr>
      <vt:lpstr>Strength #1. Emphasis on the sinfulness of oppression</vt:lpstr>
      <vt:lpstr>Strength #2. Focus on structures, systems, and norms</vt:lpstr>
      <vt:lpstr>Strength #3: Recognition of hegemonic power</vt:lpstr>
      <vt:lpstr>Outline</vt:lpstr>
      <vt:lpstr>Worldview questions</vt:lpstr>
      <vt:lpstr>PowerPoint Presentation</vt:lpstr>
      <vt:lpstr>Worldview questions</vt:lpstr>
      <vt:lpstr>Unifying themes of critical theory</vt:lpstr>
      <vt:lpstr>Critical theory as worldview</vt:lpstr>
      <vt:lpstr>Outline</vt:lpstr>
      <vt:lpstr>Epistemology</vt:lpstr>
      <vt:lpstr>Bulverism</vt:lpstr>
      <vt:lpstr>Epistemology</vt:lpstr>
      <vt:lpstr>Outline</vt:lpstr>
      <vt:lpstr>Identity and solidarity</vt:lpstr>
      <vt:lpstr>Identity and solidarity</vt:lpstr>
      <vt:lpstr>Outline</vt:lpstr>
      <vt:lpstr>Christianity as hegemonic discourse</vt:lpstr>
      <vt:lpstr>Outline</vt:lpstr>
      <vt:lpstr>PowerPoint Presentation</vt:lpstr>
      <vt:lpstr>The enduring importance of Marx</vt:lpstr>
      <vt:lpstr>The Woke Right</vt:lpstr>
      <vt:lpstr>Critical Dilemma (2023)</vt:lpstr>
      <vt:lpstr>Post Woke (2026)</vt:lpstr>
      <vt:lpstr>Acknowledgements and 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Justice, Critical Theory, and Christianity: Are They Compatible?</dc:title>
  <dc:creator>Shenvi, Christina L</dc:creator>
  <cp:lastModifiedBy>Neil Shenvi</cp:lastModifiedBy>
  <cp:revision>92</cp:revision>
  <dcterms:created xsi:type="dcterms:W3CDTF">2020-10-12T19:12:00Z</dcterms:created>
  <dcterms:modified xsi:type="dcterms:W3CDTF">2026-02-25T00:36:11Z</dcterms:modified>
</cp:coreProperties>
</file>