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835" r:id="rId2"/>
    <p:sldId id="849" r:id="rId3"/>
    <p:sldId id="259" r:id="rId4"/>
    <p:sldId id="258" r:id="rId5"/>
    <p:sldId id="862" r:id="rId6"/>
    <p:sldId id="859" r:id="rId7"/>
    <p:sldId id="860" r:id="rId8"/>
    <p:sldId id="262" r:id="rId9"/>
    <p:sldId id="305" r:id="rId10"/>
    <p:sldId id="863" r:id="rId11"/>
    <p:sldId id="837" r:id="rId12"/>
    <p:sldId id="265" r:id="rId13"/>
    <p:sldId id="864" r:id="rId14"/>
    <p:sldId id="294" r:id="rId15"/>
    <p:sldId id="268" r:id="rId16"/>
    <p:sldId id="269" r:id="rId17"/>
    <p:sldId id="881" r:id="rId18"/>
    <p:sldId id="865" r:id="rId19"/>
    <p:sldId id="840" r:id="rId20"/>
    <p:sldId id="861" r:id="rId21"/>
    <p:sldId id="866" r:id="rId22"/>
    <p:sldId id="870" r:id="rId23"/>
    <p:sldId id="871" r:id="rId24"/>
    <p:sldId id="872" r:id="rId25"/>
    <p:sldId id="874" r:id="rId26"/>
    <p:sldId id="867" r:id="rId27"/>
    <p:sldId id="272" r:id="rId28"/>
    <p:sldId id="280" r:id="rId29"/>
    <p:sldId id="868" r:id="rId30"/>
    <p:sldId id="311" r:id="rId31"/>
    <p:sldId id="300" r:id="rId32"/>
    <p:sldId id="877" r:id="rId33"/>
    <p:sldId id="878" r:id="rId34"/>
    <p:sldId id="879" r:id="rId35"/>
    <p:sldId id="880" r:id="rId36"/>
    <p:sldId id="273" r:id="rId37"/>
    <p:sldId id="296" r:id="rId38"/>
    <p:sldId id="274" r:id="rId39"/>
    <p:sldId id="782" r:id="rId40"/>
    <p:sldId id="87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C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370" y="67"/>
      </p:cViewPr>
      <p:guideLst>
        <p:guide orient="horz" pos="2160"/>
        <p:guide pos="3840"/>
      </p:guideLst>
    </p:cSldViewPr>
  </p:slideViewPr>
  <p:notesTextViewPr>
    <p:cViewPr>
      <p:scale>
        <a:sx n="1" d="1"/>
        <a:sy n="1" d="1"/>
      </p:scale>
      <p:origin x="0" y="0"/>
    </p:cViewPr>
  </p:notesTextViewPr>
  <p:sorterViewPr>
    <p:cViewPr>
      <p:scale>
        <a:sx n="100" d="100"/>
        <a:sy n="100" d="100"/>
      </p:scale>
      <p:origin x="0" y="59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4F32C-029A-430A-8D19-6F72DB00A0BD}" type="datetimeFigureOut">
              <a:rPr lang="en-US" smtClean="0"/>
              <a:t>11/8/2025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CF045-51B9-4EE6-968B-941B345D7069}" type="slidenum">
              <a:rPr lang="en-US" smtClean="0"/>
              <a:t>‹#›</a:t>
            </a:fld>
            <a:endParaRPr lang="en-US"/>
          </a:p>
        </p:txBody>
      </p:sp>
    </p:spTree>
    <p:extLst>
      <p:ext uri="{BB962C8B-B14F-4D97-AF65-F5344CB8AC3E}">
        <p14:creationId xmlns:p14="http://schemas.microsoft.com/office/powerpoint/2010/main" val="31032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2B1E188-FFAD-4B32-8274-96EB01021A30}"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pic>
        <p:nvPicPr>
          <p:cNvPr id="10" name="Picture 9">
            <a:extLst>
              <a:ext uri="{FF2B5EF4-FFF2-40B4-BE49-F238E27FC236}">
                <a16:creationId xmlns:a16="http://schemas.microsoft.com/office/drawing/2014/main" id="{BDEDD9E6-BE06-3FD2-DBD5-B699978DA6C3}"/>
              </a:ext>
            </a:extLst>
          </p:cNvPr>
          <p:cNvPicPr>
            <a:picLocks noChangeAspect="1"/>
          </p:cNvPicPr>
          <p:nvPr userDrawn="1"/>
        </p:nvPicPr>
        <p:blipFill>
          <a:blip r:embed="rId2"/>
          <a:stretch>
            <a:fillRect/>
          </a:stretch>
        </p:blipFill>
        <p:spPr>
          <a:xfrm>
            <a:off x="0" y="35778"/>
            <a:ext cx="12192000" cy="1183422"/>
          </a:xfrm>
          <a:prstGeom prst="rect">
            <a:avLst/>
          </a:prstGeom>
        </p:spPr>
      </p:pic>
    </p:spTree>
    <p:extLst>
      <p:ext uri="{BB962C8B-B14F-4D97-AF65-F5344CB8AC3E}">
        <p14:creationId xmlns:p14="http://schemas.microsoft.com/office/powerpoint/2010/main" val="2298365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2B1E188-FFAD-4B32-8274-96EB01021A30}"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31705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B1E188-FFAD-4B32-8274-96EB01021A30}"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1465174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B1E188-FFAD-4B32-8274-96EB01021A30}"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499636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B1E188-FFAD-4B32-8274-96EB01021A30}" type="datetimeFigureOut">
              <a:rPr lang="en-US" smtClean="0"/>
              <a:t>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141439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B1E188-FFAD-4B32-8274-96EB01021A30}" type="datetimeFigureOut">
              <a:rPr lang="en-US" smtClean="0"/>
              <a:t>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425763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1E188-FFAD-4B32-8274-96EB01021A30}" type="datetimeFigureOut">
              <a:rPr lang="en-US" smtClean="0"/>
              <a:t>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3901903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B1E188-FFAD-4B32-8274-96EB01021A30}"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418412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B1E188-FFAD-4B32-8274-96EB01021A30}"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1430372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B1E188-FFAD-4B32-8274-96EB01021A30}"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381022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B1E188-FFAD-4B32-8274-96EB01021A30}"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2579982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1E188-FFAD-4B32-8274-96EB01021A30}" type="datetimeFigureOut">
              <a:rPr lang="en-US" smtClean="0"/>
              <a:t>11/8/2025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6888B5-77BC-4F1B-BD38-2D5EFD58564F}" type="slidenum">
              <a:rPr lang="en-US" smtClean="0"/>
              <a:t>‹#›</a:t>
            </a:fld>
            <a:endParaRPr lang="en-US"/>
          </a:p>
        </p:txBody>
      </p:sp>
      <p:sp>
        <p:nvSpPr>
          <p:cNvPr id="8" name="Rectangle 7"/>
          <p:cNvSpPr/>
          <p:nvPr userDrawn="1"/>
        </p:nvSpPr>
        <p:spPr>
          <a:xfrm>
            <a:off x="0" y="0"/>
            <a:ext cx="12192000" cy="228600"/>
          </a:xfrm>
          <a:prstGeom prst="rect">
            <a:avLst/>
          </a:prstGeom>
          <a:solidFill>
            <a:srgbClr val="18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629400"/>
            <a:ext cx="12192000" cy="228600"/>
          </a:xfrm>
          <a:prstGeom prst="rect">
            <a:avLst/>
          </a:prstGeom>
          <a:solidFill>
            <a:srgbClr val="18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15576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32655CB-D58D-F569-2A0E-2E6F6F2FC6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65" r="-11064"/>
          <a:stretch>
            <a:fillRect/>
          </a:stretch>
        </p:blipFill>
        <p:spPr bwMode="auto">
          <a:xfrm>
            <a:off x="0" y="0"/>
            <a:ext cx="13708860" cy="6858000"/>
          </a:xfrm>
          <a:prstGeom prst="rect">
            <a:avLst/>
          </a:prstGeom>
          <a:solidFill>
            <a:srgbClr val="1D3B4A"/>
          </a:solidFill>
        </p:spPr>
      </p:pic>
      <p:pic>
        <p:nvPicPr>
          <p:cNvPr id="1028" name="Picture 4">
            <a:extLst>
              <a:ext uri="{FF2B5EF4-FFF2-40B4-BE49-F238E27FC236}">
                <a16:creationId xmlns:a16="http://schemas.microsoft.com/office/drawing/2014/main" id="{6E1AD103-010A-F815-141F-EC0D56B27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0"/>
            <a:ext cx="2857500" cy="1990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BA4980-C1BD-D872-7297-AF90F90BDD01}"/>
              </a:ext>
            </a:extLst>
          </p:cNvPr>
          <p:cNvSpPr txBox="1"/>
          <p:nvPr/>
        </p:nvSpPr>
        <p:spPr>
          <a:xfrm>
            <a:off x="1143000" y="1990725"/>
            <a:ext cx="10591800" cy="1600438"/>
          </a:xfrm>
          <a:prstGeom prst="rect">
            <a:avLst/>
          </a:prstGeom>
          <a:noFill/>
        </p:spPr>
        <p:txBody>
          <a:bodyPr wrap="square" rtlCol="0">
            <a:spAutoFit/>
          </a:bodyPr>
          <a:lstStyle/>
          <a:p>
            <a:pPr algn="ctr"/>
            <a:r>
              <a:rPr lang="en-US" sz="5400" b="1" dirty="0">
                <a:solidFill>
                  <a:schemeClr val="bg1"/>
                </a:solidFill>
                <a:latin typeface="Calibri" panose="020F0502020204030204" pitchFamily="34" charset="0"/>
                <a:cs typeface="Calibri" panose="020F0502020204030204" pitchFamily="34" charset="0"/>
              </a:rPr>
              <a:t>Truth-Seeking as Evidence for God</a:t>
            </a:r>
            <a:br>
              <a:rPr lang="en-US" sz="4400" b="1" dirty="0">
                <a:solidFill>
                  <a:schemeClr val="bg1"/>
                </a:solidFill>
                <a:latin typeface="Calibri" panose="020F0502020204030204" pitchFamily="34" charset="0"/>
                <a:cs typeface="Calibri" panose="020F0502020204030204" pitchFamily="34" charset="0"/>
              </a:rPr>
            </a:br>
            <a:endParaRPr lang="en-US" sz="4400" dirty="0">
              <a:solidFill>
                <a:schemeClr val="bg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757F817-22DA-C1F4-4977-955E3420D15C}"/>
              </a:ext>
            </a:extLst>
          </p:cNvPr>
          <p:cNvSpPr txBox="1"/>
          <p:nvPr/>
        </p:nvSpPr>
        <p:spPr>
          <a:xfrm>
            <a:off x="3593831" y="4607094"/>
            <a:ext cx="5540643" cy="1569660"/>
          </a:xfrm>
          <a:prstGeom prst="rect">
            <a:avLst/>
          </a:prstGeom>
          <a:noFill/>
        </p:spPr>
        <p:txBody>
          <a:bodyPr wrap="square" rtlCol="0">
            <a:spAutoFit/>
          </a:bodyPr>
          <a:lstStyle/>
          <a:p>
            <a:pPr algn="ctr"/>
            <a:r>
              <a:rPr lang="en-US" sz="3200" dirty="0">
                <a:solidFill>
                  <a:schemeClr val="bg1"/>
                </a:solidFill>
              </a:rPr>
              <a:t>Dr. Neil </a:t>
            </a:r>
            <a:r>
              <a:rPr lang="en-US" sz="3200" dirty="0" err="1">
                <a:solidFill>
                  <a:schemeClr val="bg1"/>
                </a:solidFill>
              </a:rPr>
              <a:t>Shenvi</a:t>
            </a:r>
            <a:endParaRPr lang="en-US" sz="3200" dirty="0">
              <a:solidFill>
                <a:schemeClr val="bg1"/>
              </a:solidFill>
            </a:endParaRPr>
          </a:p>
          <a:p>
            <a:pPr algn="ctr"/>
            <a:r>
              <a:rPr lang="en-US" sz="3200" dirty="0">
                <a:solidFill>
                  <a:schemeClr val="bg1"/>
                </a:solidFill>
              </a:rPr>
              <a:t>Indianapolis, IN</a:t>
            </a:r>
          </a:p>
          <a:p>
            <a:pPr algn="ctr"/>
            <a:r>
              <a:rPr lang="en-US" sz="3200" dirty="0">
                <a:solidFill>
                  <a:schemeClr val="bg1"/>
                </a:solidFill>
              </a:rPr>
              <a:t>Nov. 8, 2025</a:t>
            </a:r>
          </a:p>
        </p:txBody>
      </p:sp>
    </p:spTree>
    <p:extLst>
      <p:ext uri="{BB962C8B-B14F-4D97-AF65-F5344CB8AC3E}">
        <p14:creationId xmlns:p14="http://schemas.microsoft.com/office/powerpoint/2010/main" val="1265008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82E05-85B3-B2D0-2022-8DC1D42A1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1D285-4AA7-20B4-F7B3-E4BCF56F712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AE082B6A-6BF7-0779-A7A8-9718616853C7}"/>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FAA94866-2585-8209-EF3C-7065E276207A}"/>
              </a:ext>
            </a:extLst>
          </p:cNvPr>
          <p:cNvSpPr/>
          <p:nvPr/>
        </p:nvSpPr>
        <p:spPr>
          <a:xfrm>
            <a:off x="571500" y="1361768"/>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153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Definitions</a:t>
            </a:r>
          </a:p>
        </p:txBody>
      </p:sp>
      <p:sp>
        <p:nvSpPr>
          <p:cNvPr id="3" name="Content Placeholder 2"/>
          <p:cNvSpPr>
            <a:spLocks noGrp="1"/>
          </p:cNvSpPr>
          <p:nvPr>
            <p:ph idx="1"/>
          </p:nvPr>
        </p:nvSpPr>
        <p:spPr/>
        <p:txBody>
          <a:bodyPr>
            <a:normAutofit/>
          </a:bodyPr>
          <a:lstStyle/>
          <a:p>
            <a:r>
              <a:rPr lang="en-US" b="1" dirty="0"/>
              <a:t>Objective moral values</a:t>
            </a:r>
            <a:r>
              <a:rPr lang="en-US" dirty="0"/>
              <a:t> – values like compassion, love, and justice which are “good” or “evil” independent of human belief</a:t>
            </a:r>
          </a:p>
          <a:p>
            <a:r>
              <a:rPr lang="en-US" b="1" dirty="0"/>
              <a:t>Objective moral duties </a:t>
            </a:r>
            <a:r>
              <a:rPr lang="en-US" dirty="0"/>
              <a:t>– obligations which are binding on us independent of our acceptance of them</a:t>
            </a:r>
          </a:p>
          <a:p>
            <a:r>
              <a:rPr lang="en-US" b="1" dirty="0"/>
              <a:t>Moral facts </a:t>
            </a:r>
            <a:r>
              <a:rPr lang="en-US" dirty="0"/>
              <a:t>– statements about morality which can be objectively true or false, just like physical facts</a:t>
            </a:r>
          </a:p>
        </p:txBody>
      </p:sp>
    </p:spTree>
    <p:extLst>
      <p:ext uri="{BB962C8B-B14F-4D97-AF65-F5344CB8AC3E}">
        <p14:creationId xmlns:p14="http://schemas.microsoft.com/office/powerpoint/2010/main" val="251889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moral argument</a:t>
            </a:r>
          </a:p>
        </p:txBody>
      </p:sp>
      <p:sp>
        <p:nvSpPr>
          <p:cNvPr id="3" name="Content Placeholder 2"/>
          <p:cNvSpPr>
            <a:spLocks noGrp="1"/>
          </p:cNvSpPr>
          <p:nvPr>
            <p:ph idx="1"/>
          </p:nvPr>
        </p:nvSpPr>
        <p:spPr/>
        <p:txBody>
          <a:bodyPr/>
          <a:lstStyle/>
          <a:p>
            <a:pPr marL="0" indent="0">
              <a:buNone/>
            </a:pPr>
            <a:r>
              <a:rPr lang="en-US" dirty="0"/>
              <a:t>P1. If God does not exist, then objective moral values and duties do not exist.</a:t>
            </a:r>
          </a:p>
          <a:p>
            <a:pPr marL="0" indent="0">
              <a:buNone/>
            </a:pPr>
            <a:r>
              <a:rPr lang="en-US" dirty="0"/>
              <a:t>P2. Objective moral values and duties do exist.</a:t>
            </a:r>
          </a:p>
          <a:p>
            <a:pPr marL="0" indent="0">
              <a:buNone/>
            </a:pPr>
            <a:r>
              <a:rPr lang="en-US" dirty="0"/>
              <a:t>Therefore,</a:t>
            </a:r>
          </a:p>
          <a:p>
            <a:pPr marL="0" indent="0">
              <a:buNone/>
            </a:pPr>
            <a:r>
              <a:rPr lang="en-US" dirty="0"/>
              <a:t>C. God exists</a:t>
            </a:r>
          </a:p>
        </p:txBody>
      </p:sp>
      <p:sp>
        <p:nvSpPr>
          <p:cNvPr id="4" name="TextBox 3"/>
          <p:cNvSpPr txBox="1"/>
          <p:nvPr/>
        </p:nvSpPr>
        <p:spPr>
          <a:xfrm>
            <a:off x="609600" y="5257800"/>
            <a:ext cx="8153400" cy="1077218"/>
          </a:xfrm>
          <a:prstGeom prst="rect">
            <a:avLst/>
          </a:prstGeom>
          <a:noFill/>
          <a:ln w="28575">
            <a:solidFill>
              <a:schemeClr val="accent2">
                <a:lumMod val="75000"/>
              </a:schemeClr>
            </a:solidFill>
          </a:ln>
        </p:spPr>
        <p:txBody>
          <a:bodyPr wrap="square" rtlCol="0">
            <a:spAutoFit/>
          </a:bodyPr>
          <a:lstStyle/>
          <a:p>
            <a:r>
              <a:rPr lang="en-US" sz="3200" dirty="0"/>
              <a:t>This argument is valid, but is it sound?  Are the two premises true?</a:t>
            </a:r>
          </a:p>
        </p:txBody>
      </p:sp>
    </p:spTree>
    <p:extLst>
      <p:ext uri="{BB962C8B-B14F-4D97-AF65-F5344CB8AC3E}">
        <p14:creationId xmlns:p14="http://schemas.microsoft.com/office/powerpoint/2010/main" val="2812770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A6893-3AFE-5EAA-746A-11285B7BD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A7ED7C-E2F6-B39D-24B7-AE833B2BFE4C}"/>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634B51F8-254D-F5A0-F22D-940DB4351F6D}"/>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FB500CCE-8B54-D4FB-82CB-8B5E2BF31155}"/>
              </a:ext>
            </a:extLst>
          </p:cNvPr>
          <p:cNvSpPr/>
          <p:nvPr/>
        </p:nvSpPr>
        <p:spPr>
          <a:xfrm>
            <a:off x="571500" y="1828800"/>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44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1E39-5DB9-169D-7397-DD3B9E11E7D5}"/>
              </a:ext>
            </a:extLst>
          </p:cNvPr>
          <p:cNvSpPr>
            <a:spLocks noGrp="1"/>
          </p:cNvSpPr>
          <p:nvPr>
            <p:ph type="title"/>
          </p:nvPr>
        </p:nvSpPr>
        <p:spPr/>
        <p:txBody>
          <a:bodyPr/>
          <a:lstStyle/>
          <a:p>
            <a:r>
              <a:rPr lang="en-US" dirty="0"/>
              <a:t>Is morality grounded in human flourishing?</a:t>
            </a:r>
          </a:p>
        </p:txBody>
      </p:sp>
      <p:sp>
        <p:nvSpPr>
          <p:cNvPr id="3" name="Content Placeholder 2">
            <a:extLst>
              <a:ext uri="{FF2B5EF4-FFF2-40B4-BE49-F238E27FC236}">
                <a16:creationId xmlns:a16="http://schemas.microsoft.com/office/drawing/2014/main" id="{CFBE8B55-C695-0A72-AF0B-B061339FDEC0}"/>
              </a:ext>
            </a:extLst>
          </p:cNvPr>
          <p:cNvSpPr>
            <a:spLocks noGrp="1"/>
          </p:cNvSpPr>
          <p:nvPr>
            <p:ph idx="1"/>
          </p:nvPr>
        </p:nvSpPr>
        <p:spPr/>
        <p:txBody>
          <a:bodyPr>
            <a:normAutofit lnSpcReduction="10000"/>
          </a:bodyPr>
          <a:lstStyle/>
          <a:p>
            <a:r>
              <a:rPr lang="en-US" dirty="0"/>
              <a:t>“the question whether a [moral] code is good or bad is the same as the question </a:t>
            </a:r>
            <a:r>
              <a:rPr lang="en-US" dirty="0">
                <a:solidFill>
                  <a:srgbClr val="C00000"/>
                </a:solidFill>
              </a:rPr>
              <a:t>whether or not it promotes human happiness</a:t>
            </a:r>
            <a:r>
              <a:rPr lang="en-US" dirty="0"/>
              <a:t>” – Bertrand Russell, “Our Sexual Ethics,” </a:t>
            </a:r>
            <a:r>
              <a:rPr lang="en-US" i="1" dirty="0"/>
              <a:t>Why I Am Not a Christian</a:t>
            </a:r>
            <a:r>
              <a:rPr lang="en-US" dirty="0"/>
              <a:t>, 169. </a:t>
            </a:r>
          </a:p>
          <a:p>
            <a:r>
              <a:rPr lang="en-US" dirty="0"/>
              <a:t>“questions of right and wrong are really questions about the </a:t>
            </a:r>
            <a:r>
              <a:rPr lang="en-US" dirty="0">
                <a:solidFill>
                  <a:srgbClr val="C00000"/>
                </a:solidFill>
              </a:rPr>
              <a:t>happiness and suffering of sentient creatures</a:t>
            </a:r>
            <a:r>
              <a:rPr lang="en-US" dirty="0"/>
              <a:t>. If we are in a position to affect the happiness or suffering of others, we have ethical responsibilities towards them.” – Sam Harris,</a:t>
            </a:r>
            <a:r>
              <a:rPr lang="en-US" i="1" dirty="0"/>
              <a:t> The End of Faith, </a:t>
            </a:r>
            <a:r>
              <a:rPr lang="en-US" dirty="0"/>
              <a:t>170-171 </a:t>
            </a:r>
          </a:p>
        </p:txBody>
      </p:sp>
    </p:spTree>
    <p:extLst>
      <p:ext uri="{BB962C8B-B14F-4D97-AF65-F5344CB8AC3E}">
        <p14:creationId xmlns:p14="http://schemas.microsoft.com/office/powerpoint/2010/main" val="2482659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D39A-C2F4-67AD-2B75-825117493912}"/>
              </a:ext>
            </a:extLst>
          </p:cNvPr>
          <p:cNvSpPr>
            <a:spLocks noGrp="1"/>
          </p:cNvSpPr>
          <p:nvPr>
            <p:ph type="title"/>
          </p:nvPr>
        </p:nvSpPr>
        <p:spPr/>
        <p:txBody>
          <a:bodyPr/>
          <a:lstStyle/>
          <a:p>
            <a:r>
              <a:rPr lang="en-US" dirty="0"/>
              <a:t>Morality versus human flourishing</a:t>
            </a:r>
          </a:p>
        </p:txBody>
      </p:sp>
      <p:sp>
        <p:nvSpPr>
          <p:cNvPr id="3" name="Content Placeholder 2">
            <a:extLst>
              <a:ext uri="{FF2B5EF4-FFF2-40B4-BE49-F238E27FC236}">
                <a16:creationId xmlns:a16="http://schemas.microsoft.com/office/drawing/2014/main" id="{383B3FA9-35FD-3A97-BAF6-98867B579DF3}"/>
              </a:ext>
            </a:extLst>
          </p:cNvPr>
          <p:cNvSpPr>
            <a:spLocks noGrp="1"/>
          </p:cNvSpPr>
          <p:nvPr>
            <p:ph idx="1"/>
          </p:nvPr>
        </p:nvSpPr>
        <p:spPr/>
        <p:txBody>
          <a:bodyPr/>
          <a:lstStyle/>
          <a:p>
            <a:r>
              <a:rPr lang="en-US" dirty="0"/>
              <a:t>The morality of lying</a:t>
            </a:r>
          </a:p>
          <a:p>
            <a:r>
              <a:rPr lang="en-US" dirty="0"/>
              <a:t>Victim-free immorality</a:t>
            </a:r>
          </a:p>
          <a:p>
            <a:r>
              <a:rPr lang="en-US" dirty="0"/>
              <a:t>Group flourishing versus individual suffering</a:t>
            </a:r>
          </a:p>
        </p:txBody>
      </p:sp>
    </p:spTree>
    <p:extLst>
      <p:ext uri="{BB962C8B-B14F-4D97-AF65-F5344CB8AC3E}">
        <p14:creationId xmlns:p14="http://schemas.microsoft.com/office/powerpoint/2010/main" val="315598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wardrobe experiment</a:t>
            </a:r>
          </a:p>
        </p:txBody>
      </p:sp>
      <p:pic>
        <p:nvPicPr>
          <p:cNvPr id="1026" name="Picture 2" descr="http://www.ikea.com/PIAimages/0149466_PE307775_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752600"/>
            <a:ext cx="3124200" cy="3124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ikea.com/PIAimages/0149466_PE307775_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752600"/>
            <a:ext cx="3124200" cy="3124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84851" y="5257801"/>
            <a:ext cx="8279497" cy="1200329"/>
          </a:xfrm>
          <a:prstGeom prst="rect">
            <a:avLst/>
          </a:prstGeom>
          <a:noFill/>
        </p:spPr>
        <p:txBody>
          <a:bodyPr wrap="square" rtlCol="0">
            <a:spAutoFit/>
          </a:bodyPr>
          <a:lstStyle/>
          <a:p>
            <a:r>
              <a:rPr lang="en-US" sz="2400" dirty="0"/>
              <a:t>Destroy one wardrobe.  One contains a human being.  One contains a highly complex self-sustaining chemical reaction of DNA, RNA, proteins and lipids.  Which one do you destroy?  </a:t>
            </a:r>
          </a:p>
        </p:txBody>
      </p:sp>
    </p:spTree>
    <p:extLst>
      <p:ext uri="{BB962C8B-B14F-4D97-AF65-F5344CB8AC3E}">
        <p14:creationId xmlns:p14="http://schemas.microsoft.com/office/powerpoint/2010/main" val="395853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A724F-D241-3F30-6520-711E1650D89B}"/>
              </a:ext>
            </a:extLst>
          </p:cNvPr>
          <p:cNvSpPr>
            <a:spLocks noGrp="1"/>
          </p:cNvSpPr>
          <p:nvPr>
            <p:ph type="title"/>
          </p:nvPr>
        </p:nvSpPr>
        <p:spPr>
          <a:xfrm>
            <a:off x="1981200" y="381000"/>
            <a:ext cx="8229600" cy="1143000"/>
          </a:xfrm>
        </p:spPr>
        <p:txBody>
          <a:bodyPr>
            <a:normAutofit fontScale="90000"/>
          </a:bodyPr>
          <a:lstStyle/>
          <a:p>
            <a:r>
              <a:rPr lang="en-US" dirty="0"/>
              <a:t>Premise 1: Is God necessary to ground morality?</a:t>
            </a:r>
          </a:p>
        </p:txBody>
      </p:sp>
      <p:sp>
        <p:nvSpPr>
          <p:cNvPr id="4" name="Content Placeholder 2">
            <a:extLst>
              <a:ext uri="{FF2B5EF4-FFF2-40B4-BE49-F238E27FC236}">
                <a16:creationId xmlns:a16="http://schemas.microsoft.com/office/drawing/2014/main" id="{CE3F68C1-B194-D3E1-3028-085615522E09}"/>
              </a:ext>
            </a:extLst>
          </p:cNvPr>
          <p:cNvSpPr>
            <a:spLocks noGrp="1"/>
          </p:cNvSpPr>
          <p:nvPr>
            <p:ph idx="1"/>
          </p:nvPr>
        </p:nvSpPr>
        <p:spPr>
          <a:xfrm>
            <a:off x="762000" y="1676401"/>
            <a:ext cx="10896600" cy="4525963"/>
          </a:xfrm>
        </p:spPr>
        <p:txBody>
          <a:bodyPr>
            <a:normAutofit/>
          </a:bodyPr>
          <a:lstStyle/>
          <a:p>
            <a:pPr algn="l"/>
            <a:r>
              <a:rPr lang="en-US" sz="2400" dirty="0"/>
              <a:t>“God does not exist [and] all possibility of finding values in a heaven of ideas </a:t>
            </a:r>
            <a:r>
              <a:rPr lang="en-US" sz="2400" dirty="0">
                <a:solidFill>
                  <a:srgbClr val="C00000"/>
                </a:solidFill>
              </a:rPr>
              <a:t>disappears along with Him</a:t>
            </a:r>
            <a:r>
              <a:rPr lang="en-US" sz="2400" dirty="0"/>
              <a:t>. . . . Everything is permissible if God does not exist.” - Jean-Paul Sartre</a:t>
            </a:r>
            <a:r>
              <a:rPr lang="en-US" sz="2400" i="1" dirty="0"/>
              <a:t>, Existentialism and Human Emotions, </a:t>
            </a:r>
            <a:r>
              <a:rPr lang="en-US" sz="2400" dirty="0"/>
              <a:t>22</a:t>
            </a:r>
          </a:p>
          <a:p>
            <a:pPr algn="l"/>
            <a:r>
              <a:rPr lang="en-US" sz="2400" dirty="0"/>
              <a:t>“[Moral facts] constitute so odd a cluster of qualities and relations that they are most unlikely to have arisen in the ordinary course of events, </a:t>
            </a:r>
            <a:r>
              <a:rPr lang="en-US" sz="2400" dirty="0">
                <a:solidFill>
                  <a:srgbClr val="C00000"/>
                </a:solidFill>
              </a:rPr>
              <a:t>without an all-powerful god to create them</a:t>
            </a:r>
            <a:r>
              <a:rPr lang="en-US" sz="2400" dirty="0"/>
              <a:t>.” - J. L. Mackie, </a:t>
            </a:r>
            <a:r>
              <a:rPr lang="en-US" sz="2400" i="1" dirty="0"/>
              <a:t>The Miracle of Theism: Arguments for and against the Existence of God, </a:t>
            </a:r>
            <a:r>
              <a:rPr lang="en-US" sz="2400" dirty="0"/>
              <a:t>115</a:t>
            </a:r>
          </a:p>
          <a:p>
            <a:pPr algn="l"/>
            <a:r>
              <a:rPr lang="en-US" sz="2400" dirty="0"/>
              <a:t>“A ‘soft atheist’ would hold that one could be an atheist and still believe in morality [but] </a:t>
            </a:r>
            <a:r>
              <a:rPr lang="en-US" sz="2400" dirty="0">
                <a:solidFill>
                  <a:srgbClr val="C00000"/>
                </a:solidFill>
              </a:rPr>
              <a:t>the religious fundamentalists are correct: without God, there is no morality</a:t>
            </a:r>
            <a:r>
              <a:rPr lang="en-US" sz="2400" dirty="0"/>
              <a:t>.” - Joel Marks, “An Amoral Manifesto (Part I)” </a:t>
            </a:r>
            <a:r>
              <a:rPr lang="en-US" sz="2400" i="1" dirty="0"/>
              <a:t>Philosophy Now </a:t>
            </a:r>
            <a:r>
              <a:rPr lang="en-US" sz="2400" dirty="0"/>
              <a:t>80 (2010), 30–33.</a:t>
            </a:r>
            <a:endParaRPr lang="en-US" sz="3600" dirty="0"/>
          </a:p>
        </p:txBody>
      </p:sp>
    </p:spTree>
    <p:extLst>
      <p:ext uri="{BB962C8B-B14F-4D97-AF65-F5344CB8AC3E}">
        <p14:creationId xmlns:p14="http://schemas.microsoft.com/office/powerpoint/2010/main" val="222123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5996F-08ED-B5C0-C081-2D7F3F87E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371C5F-92A9-CC30-46B4-D0C983CCD20E}"/>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152988D2-F146-9989-CD5B-A73A7510156E}"/>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DE200678-F6D0-389D-F727-13924E297B96}"/>
              </a:ext>
            </a:extLst>
          </p:cNvPr>
          <p:cNvSpPr/>
          <p:nvPr/>
        </p:nvSpPr>
        <p:spPr>
          <a:xfrm>
            <a:off x="571500" y="2362200"/>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53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ED17-2E3E-1E4F-5C41-7078D81C0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58A44-45B8-F05E-959A-438096C57FA7}"/>
              </a:ext>
            </a:extLst>
          </p:cNvPr>
          <p:cNvSpPr>
            <a:spLocks noGrp="1"/>
          </p:cNvSpPr>
          <p:nvPr>
            <p:ph type="title"/>
          </p:nvPr>
        </p:nvSpPr>
        <p:spPr>
          <a:xfrm>
            <a:off x="1981200" y="381000"/>
            <a:ext cx="8229600" cy="1143000"/>
          </a:xfrm>
        </p:spPr>
        <p:txBody>
          <a:bodyPr>
            <a:normAutofit fontScale="90000"/>
          </a:bodyPr>
          <a:lstStyle/>
          <a:p>
            <a:r>
              <a:rPr lang="en-US" dirty="0"/>
              <a:t>There is empirical evidence that objective moral facts exist</a:t>
            </a:r>
          </a:p>
        </p:txBody>
      </p:sp>
      <p:sp>
        <p:nvSpPr>
          <p:cNvPr id="3" name="Content Placeholder 2">
            <a:extLst>
              <a:ext uri="{FF2B5EF4-FFF2-40B4-BE49-F238E27FC236}">
                <a16:creationId xmlns:a16="http://schemas.microsoft.com/office/drawing/2014/main" id="{26C2C187-A6AA-654E-F530-70BB55493111}"/>
              </a:ext>
            </a:extLst>
          </p:cNvPr>
          <p:cNvSpPr>
            <a:spLocks noGrp="1"/>
          </p:cNvSpPr>
          <p:nvPr>
            <p:ph idx="1"/>
          </p:nvPr>
        </p:nvSpPr>
        <p:spPr>
          <a:xfrm>
            <a:off x="609600" y="2057400"/>
            <a:ext cx="10972800" cy="4525963"/>
          </a:xfrm>
        </p:spPr>
        <p:txBody>
          <a:bodyPr>
            <a:normAutofit/>
          </a:bodyPr>
          <a:lstStyle/>
          <a:p>
            <a:r>
              <a:rPr lang="en-US" dirty="0"/>
              <a:t>The ubiquity of basic moral behavior and true altruism.</a:t>
            </a:r>
          </a:p>
          <a:p>
            <a:r>
              <a:rPr lang="en-US" dirty="0"/>
              <a:t>The moral behavior of moral relativists.</a:t>
            </a:r>
          </a:p>
          <a:p>
            <a:r>
              <a:rPr lang="en-US" dirty="0"/>
              <a:t>Universal human moral intuition of objective moral categories.</a:t>
            </a:r>
          </a:p>
          <a:p>
            <a:r>
              <a:rPr lang="en-US" dirty="0"/>
              <a:t>The moral realism of philosophers.</a:t>
            </a:r>
          </a:p>
          <a:p>
            <a:r>
              <a:rPr lang="en-US" dirty="0"/>
              <a:t>The moral realism of naturalists.</a:t>
            </a:r>
          </a:p>
        </p:txBody>
      </p:sp>
    </p:spTree>
    <p:extLst>
      <p:ext uri="{BB962C8B-B14F-4D97-AF65-F5344CB8AC3E}">
        <p14:creationId xmlns:p14="http://schemas.microsoft.com/office/powerpoint/2010/main" val="3996165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8229600" cy="1143000"/>
          </a:xfrm>
        </p:spPr>
        <p:txBody>
          <a:bodyPr>
            <a:normAutofit fontScale="90000"/>
          </a:bodyPr>
          <a:lstStyle/>
          <a:p>
            <a:r>
              <a:rPr lang="en-US" dirty="0"/>
              <a:t>Premise 2: do objective moral values and duties exist?</a:t>
            </a:r>
          </a:p>
        </p:txBody>
      </p:sp>
      <p:sp>
        <p:nvSpPr>
          <p:cNvPr id="3" name="Content Placeholder 2"/>
          <p:cNvSpPr>
            <a:spLocks noGrp="1"/>
          </p:cNvSpPr>
          <p:nvPr>
            <p:ph idx="1"/>
          </p:nvPr>
        </p:nvSpPr>
        <p:spPr/>
        <p:txBody>
          <a:bodyPr>
            <a:normAutofit/>
          </a:bodyPr>
          <a:lstStyle/>
          <a:p>
            <a:r>
              <a:rPr lang="en-US" dirty="0"/>
              <a:t>Morality is a </a:t>
            </a:r>
            <a:r>
              <a:rPr lang="en-US" dirty="0">
                <a:solidFill>
                  <a:srgbClr val="C00000"/>
                </a:solidFill>
              </a:rPr>
              <a:t>properly basic belief</a:t>
            </a:r>
            <a:r>
              <a:rPr lang="en-US" b="1" dirty="0">
                <a:solidFill>
                  <a:srgbClr val="C00000"/>
                </a:solidFill>
              </a:rPr>
              <a:t> </a:t>
            </a:r>
            <a:r>
              <a:rPr lang="en-US" dirty="0"/>
              <a:t>because it need not be justified by other beliefs</a:t>
            </a:r>
          </a:p>
          <a:p>
            <a:r>
              <a:rPr lang="en-US" dirty="0"/>
              <a:t>Other properly basic beliefs include belief in the existence of the external universe, belief in the existence of other minds or belief in the reliability of memory</a:t>
            </a:r>
          </a:p>
          <a:p>
            <a:r>
              <a:rPr lang="en-US" dirty="0"/>
              <a:t>Belief in the existence of objective moral categories of right and wrong is basic and intrinsic to human beings</a:t>
            </a:r>
          </a:p>
          <a:p>
            <a:endParaRPr lang="en-US" dirty="0"/>
          </a:p>
        </p:txBody>
      </p:sp>
    </p:spTree>
    <p:extLst>
      <p:ext uri="{BB962C8B-B14F-4D97-AF65-F5344CB8AC3E}">
        <p14:creationId xmlns:p14="http://schemas.microsoft.com/office/powerpoint/2010/main" val="150466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0D76D-A864-D18B-356B-FBCB02C06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3353FE-1915-D6EF-4B08-B4351DF2024F}"/>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482A574A-7C34-1A43-F05B-B5ED23467491}"/>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A008CC56-93E0-38FF-3B23-C48939EFEFFF}"/>
              </a:ext>
            </a:extLst>
          </p:cNvPr>
          <p:cNvSpPr/>
          <p:nvPr/>
        </p:nvSpPr>
        <p:spPr>
          <a:xfrm>
            <a:off x="571500" y="2895600"/>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2141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criticism</a:t>
            </a:r>
          </a:p>
        </p:txBody>
      </p:sp>
      <p:pic>
        <p:nvPicPr>
          <p:cNvPr id="20482" name="Picture 2" descr="http://a.abcnews.com/images/US/ap_occupy_wall_street_dm_120917_w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05200" y="1219200"/>
            <a:ext cx="5181600" cy="29146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24791" y="4267200"/>
            <a:ext cx="10342418" cy="1015663"/>
          </a:xfrm>
          <a:prstGeom prst="rect">
            <a:avLst/>
          </a:prstGeom>
        </p:spPr>
        <p:txBody>
          <a:bodyPr wrap="square">
            <a:spAutoFit/>
          </a:bodyPr>
          <a:lstStyle/>
          <a:p>
            <a:r>
              <a:rPr lang="en-US" sz="2000" dirty="0"/>
              <a:t>The universe we observe has precisely the properties we should expect if there is, at bottom, </a:t>
            </a:r>
            <a:r>
              <a:rPr lang="en-US" sz="2000" dirty="0">
                <a:solidFill>
                  <a:srgbClr val="C00000"/>
                </a:solidFill>
              </a:rPr>
              <a:t>no design, no purpose, no evil and no good, nothing but blind, pitiless indifference</a:t>
            </a:r>
            <a:r>
              <a:rPr lang="en-US" sz="2000" dirty="0"/>
              <a:t>. – Richard Dawkins, </a:t>
            </a:r>
            <a:r>
              <a:rPr lang="en-US" sz="2000" i="1" dirty="0"/>
              <a:t>River Out of Eden</a:t>
            </a:r>
            <a:r>
              <a:rPr lang="en-US" sz="2000" dirty="0"/>
              <a:t>, p. 132</a:t>
            </a:r>
          </a:p>
        </p:txBody>
      </p:sp>
      <p:sp>
        <p:nvSpPr>
          <p:cNvPr id="6" name="Rectangle 5"/>
          <p:cNvSpPr/>
          <p:nvPr/>
        </p:nvSpPr>
        <p:spPr>
          <a:xfrm>
            <a:off x="852786" y="5259923"/>
            <a:ext cx="10721956" cy="1323439"/>
          </a:xfrm>
          <a:prstGeom prst="rect">
            <a:avLst/>
          </a:prstGeom>
        </p:spPr>
        <p:txBody>
          <a:bodyPr wrap="square">
            <a:spAutoFit/>
          </a:bodyPr>
          <a:lstStyle/>
          <a:p>
            <a:r>
              <a:rPr lang="en-US" sz="2000" dirty="0"/>
              <a:t>“The God of the Old Testament is arguably the most unpleasant character in all fiction: </a:t>
            </a:r>
            <a:r>
              <a:rPr lang="en-US" sz="2000" dirty="0">
                <a:solidFill>
                  <a:srgbClr val="C00000"/>
                </a:solidFill>
              </a:rPr>
              <a:t>jealous and proud of it; a petty, unjust, unforgiving control-freak; a vindictive, bloodthirsty ethnic cleanser; a misogynistic, homophobic, racist, </a:t>
            </a:r>
            <a:r>
              <a:rPr lang="en-US" sz="2000" dirty="0" err="1">
                <a:solidFill>
                  <a:srgbClr val="C00000"/>
                </a:solidFill>
              </a:rPr>
              <a:t>infanticidal</a:t>
            </a:r>
            <a:r>
              <a:rPr lang="en-US" sz="2000" dirty="0">
                <a:solidFill>
                  <a:srgbClr val="C00000"/>
                </a:solidFill>
              </a:rPr>
              <a:t>, genocidal, filicidal, pestilential, megalomaniacal, sadomasochistic, capriciously malevolent bully.</a:t>
            </a:r>
            <a:r>
              <a:rPr lang="en-US" sz="2000" dirty="0"/>
              <a:t>” – Richard Dawkins, </a:t>
            </a:r>
            <a:r>
              <a:rPr lang="en-US" sz="2000" i="1" dirty="0"/>
              <a:t>The God Delusion</a:t>
            </a:r>
            <a:endParaRPr lang="en-US" sz="2000" dirty="0"/>
          </a:p>
        </p:txBody>
      </p:sp>
    </p:spTree>
    <p:extLst>
      <p:ext uri="{BB962C8B-B14F-4D97-AF65-F5344CB8AC3E}">
        <p14:creationId xmlns:p14="http://schemas.microsoft.com/office/powerpoint/2010/main" val="4167609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Cipher’s challenge</a:t>
            </a:r>
          </a:p>
        </p:txBody>
      </p:sp>
      <p:pic>
        <p:nvPicPr>
          <p:cNvPr id="8194" name="Picture 2" descr="http://images2.wikia.nocookie.net/__cb20110307094039/matrix/images/8/84/Matri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363110"/>
            <a:ext cx="5029200" cy="32850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38200" y="4690408"/>
            <a:ext cx="10744202" cy="1938992"/>
          </a:xfrm>
          <a:prstGeom prst="rect">
            <a:avLst/>
          </a:prstGeom>
          <a:noFill/>
        </p:spPr>
        <p:txBody>
          <a:bodyPr wrap="square" rtlCol="0">
            <a:spAutoFit/>
          </a:bodyPr>
          <a:lstStyle/>
          <a:p>
            <a:r>
              <a:rPr lang="en-US" sz="2000" dirty="0"/>
              <a:t>You are offered the chance to have whatever you want most in life in exchange for performing some horrific moral action on people you do not know.  Afterwards, your memory will be erased.  </a:t>
            </a:r>
            <a:r>
              <a:rPr lang="en-US" sz="2000" dirty="0">
                <a:solidFill>
                  <a:srgbClr val="C00000"/>
                </a:solidFill>
              </a:rPr>
              <a:t>Do you accept the offer?</a:t>
            </a:r>
            <a:br>
              <a:rPr lang="en-US" sz="2000" b="1" dirty="0"/>
            </a:br>
            <a:br>
              <a:rPr lang="en-US" sz="2000" b="1" dirty="0"/>
            </a:br>
            <a:r>
              <a:rPr lang="en-US" sz="2000" dirty="0"/>
              <a:t>Follow-up: when you ignore suffering and injustice all over the world to protect your ability to enjoy your life, how is this different than accepting the offer daily?</a:t>
            </a:r>
          </a:p>
        </p:txBody>
      </p:sp>
    </p:spTree>
    <p:extLst>
      <p:ext uri="{BB962C8B-B14F-4D97-AF65-F5344CB8AC3E}">
        <p14:creationId xmlns:p14="http://schemas.microsoft.com/office/powerpoint/2010/main" val="178284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amorality pill</a:t>
            </a:r>
          </a:p>
        </p:txBody>
      </p:sp>
      <p:pic>
        <p:nvPicPr>
          <p:cNvPr id="9218" name="Picture 2" descr="https://encrypted-tbn1.gstatic.com/images?q=tbn:ANd9GcS_v46Nshv5tLRnvFYYerZ7h7hEhc1fAMhWVu5dzXhF39vlYpn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0" y="1295400"/>
            <a:ext cx="4953000" cy="32543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90600" y="4662011"/>
            <a:ext cx="10258426" cy="1631216"/>
          </a:xfrm>
          <a:prstGeom prst="rect">
            <a:avLst/>
          </a:prstGeom>
        </p:spPr>
        <p:txBody>
          <a:bodyPr wrap="square">
            <a:spAutoFit/>
          </a:bodyPr>
          <a:lstStyle/>
          <a:p>
            <a:r>
              <a:rPr lang="en-US" sz="2000" dirty="0"/>
              <a:t>You are offered a pill which will remove all your negative moral emotions like guilt, empathy and remorse, but will leave all positive emotions intact.  In other words, you will still love your family, derive delight from watching your children play, feel tenderness and joy whenever you watch them sleeping.  But if you decide one day, that killing them all would make you happier, you will be able to do so without any pangs of conscience.  </a:t>
            </a:r>
            <a:r>
              <a:rPr lang="en-US" sz="2000" dirty="0">
                <a:solidFill>
                  <a:srgbClr val="C00000"/>
                </a:solidFill>
              </a:rPr>
              <a:t>Would you take the pill?</a:t>
            </a:r>
          </a:p>
        </p:txBody>
      </p:sp>
    </p:spTree>
    <p:extLst>
      <p:ext uri="{BB962C8B-B14F-4D97-AF65-F5344CB8AC3E}">
        <p14:creationId xmlns:p14="http://schemas.microsoft.com/office/powerpoint/2010/main" val="119564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14F84-8B30-7E1E-6561-9E141F966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4C585B-3C45-CB70-33DC-93F8BEA154B6}"/>
              </a:ext>
            </a:extLst>
          </p:cNvPr>
          <p:cNvSpPr>
            <a:spLocks noGrp="1"/>
          </p:cNvSpPr>
          <p:nvPr>
            <p:ph type="title"/>
          </p:nvPr>
        </p:nvSpPr>
        <p:spPr/>
        <p:txBody>
          <a:bodyPr/>
          <a:lstStyle/>
          <a:p>
            <a:r>
              <a:rPr lang="en-US" dirty="0"/>
              <a:t>The moral argument</a:t>
            </a:r>
          </a:p>
        </p:txBody>
      </p:sp>
      <p:sp>
        <p:nvSpPr>
          <p:cNvPr id="3" name="Content Placeholder 2">
            <a:extLst>
              <a:ext uri="{FF2B5EF4-FFF2-40B4-BE49-F238E27FC236}">
                <a16:creationId xmlns:a16="http://schemas.microsoft.com/office/drawing/2014/main" id="{369B17A6-F0AB-F3F5-CDF7-E80D08607746}"/>
              </a:ext>
            </a:extLst>
          </p:cNvPr>
          <p:cNvSpPr>
            <a:spLocks noGrp="1"/>
          </p:cNvSpPr>
          <p:nvPr>
            <p:ph idx="1"/>
          </p:nvPr>
        </p:nvSpPr>
        <p:spPr/>
        <p:txBody>
          <a:bodyPr/>
          <a:lstStyle/>
          <a:p>
            <a:pPr marL="0" indent="0">
              <a:buNone/>
            </a:pPr>
            <a:r>
              <a:rPr lang="en-US" dirty="0"/>
              <a:t>P1. If God does not exist, then objective moral values and duties do not exist.</a:t>
            </a:r>
          </a:p>
          <a:p>
            <a:pPr marL="0" indent="0">
              <a:buNone/>
            </a:pPr>
            <a:r>
              <a:rPr lang="en-US" dirty="0"/>
              <a:t>P2. Objective moral values and duties do exist.</a:t>
            </a:r>
          </a:p>
          <a:p>
            <a:pPr marL="0" indent="0">
              <a:buNone/>
            </a:pPr>
            <a:r>
              <a:rPr lang="en-US" dirty="0"/>
              <a:t>Therefore,</a:t>
            </a:r>
          </a:p>
          <a:p>
            <a:pPr marL="0" indent="0">
              <a:buNone/>
            </a:pPr>
            <a:r>
              <a:rPr lang="en-US" dirty="0"/>
              <a:t>C. God exists</a:t>
            </a:r>
          </a:p>
        </p:txBody>
      </p:sp>
      <p:sp>
        <p:nvSpPr>
          <p:cNvPr id="4" name="TextBox 3">
            <a:extLst>
              <a:ext uri="{FF2B5EF4-FFF2-40B4-BE49-F238E27FC236}">
                <a16:creationId xmlns:a16="http://schemas.microsoft.com/office/drawing/2014/main" id="{9D9D905F-45FD-6FCA-2E8F-FC0F8B4591B1}"/>
              </a:ext>
            </a:extLst>
          </p:cNvPr>
          <p:cNvSpPr txBox="1"/>
          <p:nvPr/>
        </p:nvSpPr>
        <p:spPr>
          <a:xfrm>
            <a:off x="609600" y="5257800"/>
            <a:ext cx="10744200" cy="584775"/>
          </a:xfrm>
          <a:prstGeom prst="rect">
            <a:avLst/>
          </a:prstGeom>
          <a:noFill/>
          <a:ln w="28575">
            <a:solidFill>
              <a:schemeClr val="accent2">
                <a:lumMod val="75000"/>
              </a:schemeClr>
            </a:solidFill>
          </a:ln>
        </p:spPr>
        <p:txBody>
          <a:bodyPr wrap="square" rtlCol="0">
            <a:spAutoFit/>
          </a:bodyPr>
          <a:lstStyle/>
          <a:p>
            <a:r>
              <a:rPr lang="en-US" sz="3200" dirty="0"/>
              <a:t>Both premises are true; therefore, the conclusion is true.</a:t>
            </a:r>
          </a:p>
        </p:txBody>
      </p:sp>
    </p:spTree>
    <p:extLst>
      <p:ext uri="{BB962C8B-B14F-4D97-AF65-F5344CB8AC3E}">
        <p14:creationId xmlns:p14="http://schemas.microsoft.com/office/powerpoint/2010/main" val="3494637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A8160-A351-DC1F-C397-D6AE82C70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99A92-3A62-98AE-F8E3-79EC67584950}"/>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443F6234-30E7-F33F-5F3D-BCEFF670C125}"/>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BD29D7D8-E0D2-842E-63DC-03167783ACA8}"/>
              </a:ext>
            </a:extLst>
          </p:cNvPr>
          <p:cNvSpPr/>
          <p:nvPr/>
        </p:nvSpPr>
        <p:spPr>
          <a:xfrm>
            <a:off x="571500" y="3375819"/>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028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5B4F6-B355-C29A-F3C3-0F71DAF22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29E79-0E6B-10EB-B2E7-8B559661B420}"/>
              </a:ext>
            </a:extLst>
          </p:cNvPr>
          <p:cNvSpPr>
            <a:spLocks noGrp="1"/>
          </p:cNvSpPr>
          <p:nvPr>
            <p:ph type="title"/>
          </p:nvPr>
        </p:nvSpPr>
        <p:spPr/>
        <p:txBody>
          <a:bodyPr/>
          <a:lstStyle/>
          <a:p>
            <a:r>
              <a:rPr lang="en-US" dirty="0"/>
              <a:t>The moral argument</a:t>
            </a:r>
          </a:p>
        </p:txBody>
      </p:sp>
      <p:sp>
        <p:nvSpPr>
          <p:cNvPr id="3" name="Content Placeholder 2">
            <a:extLst>
              <a:ext uri="{FF2B5EF4-FFF2-40B4-BE49-F238E27FC236}">
                <a16:creationId xmlns:a16="http://schemas.microsoft.com/office/drawing/2014/main" id="{50705147-B05B-FC34-931E-D12898F47CDE}"/>
              </a:ext>
            </a:extLst>
          </p:cNvPr>
          <p:cNvSpPr>
            <a:spLocks noGrp="1"/>
          </p:cNvSpPr>
          <p:nvPr>
            <p:ph idx="1"/>
          </p:nvPr>
        </p:nvSpPr>
        <p:spPr/>
        <p:txBody>
          <a:bodyPr/>
          <a:lstStyle/>
          <a:p>
            <a:pPr marL="0" indent="0">
              <a:buNone/>
            </a:pPr>
            <a:r>
              <a:rPr lang="en-US" dirty="0"/>
              <a:t>P1. If God does not exist, then objective moral values and duties do not exist.</a:t>
            </a:r>
          </a:p>
          <a:p>
            <a:pPr marL="0" indent="0">
              <a:buNone/>
            </a:pPr>
            <a:r>
              <a:rPr lang="en-US" dirty="0"/>
              <a:t>P2. Objective moral values and duties do exist.</a:t>
            </a:r>
          </a:p>
          <a:p>
            <a:pPr marL="0" indent="0">
              <a:buNone/>
            </a:pPr>
            <a:r>
              <a:rPr lang="en-US" dirty="0"/>
              <a:t>Therefore,</a:t>
            </a:r>
          </a:p>
          <a:p>
            <a:pPr marL="0" indent="0">
              <a:buNone/>
            </a:pPr>
            <a:r>
              <a:rPr lang="en-US" dirty="0"/>
              <a:t>C. God exists</a:t>
            </a:r>
          </a:p>
        </p:txBody>
      </p:sp>
    </p:spTree>
    <p:extLst>
      <p:ext uri="{BB962C8B-B14F-4D97-AF65-F5344CB8AC3E}">
        <p14:creationId xmlns:p14="http://schemas.microsoft.com/office/powerpoint/2010/main" val="416495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A2FB9-E666-0FB8-1E6C-533A6A07B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D9E79D-3A91-9B25-4829-D45241963803}"/>
              </a:ext>
            </a:extLst>
          </p:cNvPr>
          <p:cNvSpPr>
            <a:spLocks noGrp="1"/>
          </p:cNvSpPr>
          <p:nvPr>
            <p:ph type="title"/>
          </p:nvPr>
        </p:nvSpPr>
        <p:spPr/>
        <p:txBody>
          <a:bodyPr/>
          <a:lstStyle/>
          <a:p>
            <a:r>
              <a:rPr lang="en-US" dirty="0"/>
              <a:t>The transcendental-moral argument</a:t>
            </a:r>
          </a:p>
        </p:txBody>
      </p:sp>
      <p:sp>
        <p:nvSpPr>
          <p:cNvPr id="3" name="Content Placeholder 2">
            <a:extLst>
              <a:ext uri="{FF2B5EF4-FFF2-40B4-BE49-F238E27FC236}">
                <a16:creationId xmlns:a16="http://schemas.microsoft.com/office/drawing/2014/main" id="{B0F91C03-55A4-7052-E864-215B2C5E07FA}"/>
              </a:ext>
            </a:extLst>
          </p:cNvPr>
          <p:cNvSpPr>
            <a:spLocks noGrp="1"/>
          </p:cNvSpPr>
          <p:nvPr>
            <p:ph idx="1"/>
          </p:nvPr>
        </p:nvSpPr>
        <p:spPr/>
        <p:txBody>
          <a:bodyPr/>
          <a:lstStyle/>
          <a:p>
            <a:pPr marL="0" indent="0">
              <a:buNone/>
            </a:pPr>
            <a:r>
              <a:rPr lang="en-US" dirty="0"/>
              <a:t>P1. If </a:t>
            </a:r>
            <a:r>
              <a:rPr lang="en-US" dirty="0">
                <a:solidFill>
                  <a:srgbClr val="00B050"/>
                </a:solidFill>
              </a:rPr>
              <a:t>a truth-loving </a:t>
            </a:r>
            <a:r>
              <a:rPr lang="en-US" dirty="0"/>
              <a:t>God does not exist, then </a:t>
            </a:r>
            <a:r>
              <a:rPr lang="en-US" dirty="0">
                <a:solidFill>
                  <a:srgbClr val="00B050"/>
                </a:solidFill>
              </a:rPr>
              <a:t>a duty to seek the truth</a:t>
            </a:r>
            <a:r>
              <a:rPr lang="en-US" dirty="0"/>
              <a:t> does not exist.</a:t>
            </a:r>
          </a:p>
          <a:p>
            <a:pPr marL="0" indent="0">
              <a:buNone/>
            </a:pPr>
            <a:r>
              <a:rPr lang="en-US" dirty="0"/>
              <a:t>P2. </a:t>
            </a:r>
            <a:r>
              <a:rPr lang="en-US" dirty="0">
                <a:solidFill>
                  <a:srgbClr val="00B050"/>
                </a:solidFill>
              </a:rPr>
              <a:t>A duty to seek the truth</a:t>
            </a:r>
            <a:r>
              <a:rPr lang="en-US" dirty="0"/>
              <a:t> does exist.</a:t>
            </a:r>
          </a:p>
          <a:p>
            <a:pPr marL="0" indent="0">
              <a:buNone/>
            </a:pPr>
            <a:r>
              <a:rPr lang="en-US" dirty="0"/>
              <a:t>Therefore,</a:t>
            </a:r>
          </a:p>
          <a:p>
            <a:pPr marL="0" indent="0">
              <a:buNone/>
            </a:pPr>
            <a:r>
              <a:rPr lang="en-US" dirty="0"/>
              <a:t>C. </a:t>
            </a:r>
            <a:r>
              <a:rPr lang="en-US" dirty="0">
                <a:solidFill>
                  <a:srgbClr val="00B050"/>
                </a:solidFill>
              </a:rPr>
              <a:t>A truth-loving </a:t>
            </a:r>
            <a:r>
              <a:rPr lang="en-US" dirty="0"/>
              <a:t>God exists.</a:t>
            </a:r>
          </a:p>
        </p:txBody>
      </p:sp>
    </p:spTree>
    <p:extLst>
      <p:ext uri="{BB962C8B-B14F-4D97-AF65-F5344CB8AC3E}">
        <p14:creationId xmlns:p14="http://schemas.microsoft.com/office/powerpoint/2010/main" val="1767225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D61E6-B46A-15EE-83FE-F08DB4D974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989EC-A746-861A-C415-A7AAAB753A01}"/>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9AADE45C-F2CD-DE1A-64FB-F10316D257E3}"/>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87CAFC51-5A52-0E57-03F3-E0FC28CF397C}"/>
              </a:ext>
            </a:extLst>
          </p:cNvPr>
          <p:cNvSpPr/>
          <p:nvPr/>
        </p:nvSpPr>
        <p:spPr>
          <a:xfrm>
            <a:off x="571500" y="3889887"/>
            <a:ext cx="8839200" cy="910713"/>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5488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CE5FB-C541-5052-8438-48185A2C5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1B80E-E250-8A2A-C927-306A65AD9B14}"/>
              </a:ext>
            </a:extLst>
          </p:cNvPr>
          <p:cNvSpPr>
            <a:spLocks noGrp="1"/>
          </p:cNvSpPr>
          <p:nvPr>
            <p:ph type="title"/>
          </p:nvPr>
        </p:nvSpPr>
        <p:spPr/>
        <p:txBody>
          <a:bodyPr>
            <a:normAutofit fontScale="90000"/>
          </a:bodyPr>
          <a:lstStyle/>
          <a:p>
            <a:r>
              <a:rPr lang="en-US" dirty="0"/>
              <a:t>Recall: atheists tend to ground morality in human flourishing</a:t>
            </a:r>
          </a:p>
        </p:txBody>
      </p:sp>
      <p:sp>
        <p:nvSpPr>
          <p:cNvPr id="3" name="Content Placeholder 2">
            <a:extLst>
              <a:ext uri="{FF2B5EF4-FFF2-40B4-BE49-F238E27FC236}">
                <a16:creationId xmlns:a16="http://schemas.microsoft.com/office/drawing/2014/main" id="{5D28D6AD-9F9B-77C7-8A94-58EA2697E8E4}"/>
              </a:ext>
            </a:extLst>
          </p:cNvPr>
          <p:cNvSpPr>
            <a:spLocks noGrp="1"/>
          </p:cNvSpPr>
          <p:nvPr>
            <p:ph idx="1"/>
          </p:nvPr>
        </p:nvSpPr>
        <p:spPr/>
        <p:txBody>
          <a:bodyPr>
            <a:normAutofit lnSpcReduction="10000"/>
          </a:bodyPr>
          <a:lstStyle/>
          <a:p>
            <a:r>
              <a:rPr lang="en-US" dirty="0"/>
              <a:t>“the question whether a [moral] code is good or bad is the same as the question whether or not it promotes human happiness” – Bertrand Russell, “Our Sexual Ethics,” </a:t>
            </a:r>
            <a:r>
              <a:rPr lang="en-US" i="1" dirty="0"/>
              <a:t>Why I Am Not a Christian</a:t>
            </a:r>
            <a:r>
              <a:rPr lang="en-US" dirty="0"/>
              <a:t>, 169. </a:t>
            </a:r>
          </a:p>
          <a:p>
            <a:r>
              <a:rPr lang="en-US" dirty="0"/>
              <a:t>“questions of right and wrong are really questions about the happiness and suffering of sentient creatures. If we are in a position to affect the happiness or suffering of others, we have ethical responsibilities towards them.” – Sam Harris,</a:t>
            </a:r>
            <a:r>
              <a:rPr lang="en-US" i="1" dirty="0"/>
              <a:t> The End of Faith, </a:t>
            </a:r>
            <a:r>
              <a:rPr lang="en-US" dirty="0"/>
              <a:t>170-171 </a:t>
            </a:r>
          </a:p>
        </p:txBody>
      </p:sp>
    </p:spTree>
    <p:extLst>
      <p:ext uri="{BB962C8B-B14F-4D97-AF65-F5344CB8AC3E}">
        <p14:creationId xmlns:p14="http://schemas.microsoft.com/office/powerpoint/2010/main" val="2746853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6448-B973-4480-06FF-4C318FC77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88F83-F0FF-8419-1C23-0B6623D71CF1}"/>
              </a:ext>
            </a:extLst>
          </p:cNvPr>
          <p:cNvSpPr>
            <a:spLocks noGrp="1"/>
          </p:cNvSpPr>
          <p:nvPr>
            <p:ph type="title"/>
          </p:nvPr>
        </p:nvSpPr>
        <p:spPr/>
        <p:txBody>
          <a:bodyPr>
            <a:normAutofit/>
          </a:bodyPr>
          <a:lstStyle/>
          <a:p>
            <a:r>
              <a:rPr lang="en-US" dirty="0"/>
              <a:t>Truth can be opposed to human flourishing</a:t>
            </a:r>
          </a:p>
        </p:txBody>
      </p:sp>
      <p:sp>
        <p:nvSpPr>
          <p:cNvPr id="3" name="Content Placeholder 2">
            <a:extLst>
              <a:ext uri="{FF2B5EF4-FFF2-40B4-BE49-F238E27FC236}">
                <a16:creationId xmlns:a16="http://schemas.microsoft.com/office/drawing/2014/main" id="{5585F9C9-2BBD-5109-4751-57F0384A800C}"/>
              </a:ext>
            </a:extLst>
          </p:cNvPr>
          <p:cNvSpPr>
            <a:spLocks noGrp="1"/>
          </p:cNvSpPr>
          <p:nvPr>
            <p:ph idx="1"/>
          </p:nvPr>
        </p:nvSpPr>
        <p:spPr>
          <a:xfrm>
            <a:off x="607142" y="1371600"/>
            <a:ext cx="10972800" cy="4525963"/>
          </a:xfrm>
        </p:spPr>
        <p:txBody>
          <a:bodyPr>
            <a:noAutofit/>
          </a:bodyPr>
          <a:lstStyle/>
          <a:p>
            <a:pPr marL="0" indent="0">
              <a:buNone/>
            </a:pPr>
            <a:r>
              <a:rPr lang="en-US" sz="2400" dirty="0"/>
              <a:t>“That Man is the product of causes which had no prevision of the end they were achieving; that his origin, his growth, his hopes and fears, his loves and his beliefs, are but the outcome of accidental collocations of atoms; that no fire, no heroism, no intensity of thought and feeling, can preserve an individual life beyond the grave…all these things, if not quite beyond dispute, are yet so nearly certain, that no philosophy which rejects them can hope to stand. Only within the scaffolding of these truths, only on </a:t>
            </a:r>
            <a:r>
              <a:rPr lang="en-US" sz="2400" dirty="0">
                <a:solidFill>
                  <a:srgbClr val="00B050"/>
                </a:solidFill>
              </a:rPr>
              <a:t>the firm foundation of unyielding despair</a:t>
            </a:r>
            <a:r>
              <a:rPr lang="en-US" sz="2400" dirty="0"/>
              <a:t>, can the soul’s habitation henceforth be safely built.” – Bertrand Russell, “Our Sexual Ethics,” Why I Am Not a Christian, 169. </a:t>
            </a:r>
          </a:p>
          <a:p>
            <a:pPr marL="0" indent="0">
              <a:buNone/>
            </a:pPr>
            <a:endParaRPr lang="en-US" sz="2400" dirty="0"/>
          </a:p>
          <a:p>
            <a:pPr marL="0" indent="0">
              <a:buNone/>
            </a:pPr>
            <a:r>
              <a:rPr lang="en-US" sz="2400" dirty="0"/>
              <a:t>“If … faith eases [your dying grandmother’s] last moments, it would be churlish to attack it, for </a:t>
            </a:r>
            <a:r>
              <a:rPr lang="en-US" sz="2400" dirty="0">
                <a:solidFill>
                  <a:srgbClr val="00B050"/>
                </a:solidFill>
              </a:rPr>
              <a:t>the costs are high and the benefits nil</a:t>
            </a:r>
            <a:r>
              <a:rPr lang="en-US" sz="2400" dirty="0"/>
              <a:t>… I know of no nonbeliever who would sanction that, or say there’s anything wrong with allowing the dying to retain their faith.” – Jerry Coyne, </a:t>
            </a:r>
            <a:r>
              <a:rPr lang="en-US" sz="2400" i="1" dirty="0"/>
              <a:t>Faith Vs. Fact</a:t>
            </a:r>
            <a:r>
              <a:rPr lang="en-US" sz="2400" dirty="0"/>
              <a:t>, p. 253. </a:t>
            </a:r>
          </a:p>
        </p:txBody>
      </p:sp>
    </p:spTree>
    <p:extLst>
      <p:ext uri="{BB962C8B-B14F-4D97-AF65-F5344CB8AC3E}">
        <p14:creationId xmlns:p14="http://schemas.microsoft.com/office/powerpoint/2010/main" val="1787937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540F5-36CA-3375-D622-45723A03DA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DD72D-CBB8-90D1-06B2-FD6C81D45DF9}"/>
              </a:ext>
            </a:extLst>
          </p:cNvPr>
          <p:cNvSpPr>
            <a:spLocks noGrp="1"/>
          </p:cNvSpPr>
          <p:nvPr>
            <p:ph type="title"/>
          </p:nvPr>
        </p:nvSpPr>
        <p:spPr/>
        <p:txBody>
          <a:bodyPr>
            <a:normAutofit/>
          </a:bodyPr>
          <a:lstStyle/>
          <a:p>
            <a:r>
              <a:rPr lang="en-US" dirty="0"/>
              <a:t>Falsehood can promote human flourishing</a:t>
            </a:r>
          </a:p>
        </p:txBody>
      </p:sp>
      <p:pic>
        <p:nvPicPr>
          <p:cNvPr id="6" name="Picture 8" descr="Krispy Kreme Launches Simpsons-Inspired Doughnut | MyRecipes">
            <a:extLst>
              <a:ext uri="{FF2B5EF4-FFF2-40B4-BE49-F238E27FC236}">
                <a16:creationId xmlns:a16="http://schemas.microsoft.com/office/drawing/2014/main" id="{BC0698A0-5AD5-2D4A-0958-087B33F386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981200"/>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at is the New Age Movement? - InspiredWalk.com">
            <a:extLst>
              <a:ext uri="{FF2B5EF4-FFF2-40B4-BE49-F238E27FC236}">
                <a16:creationId xmlns:a16="http://schemas.microsoft.com/office/drawing/2014/main" id="{1E9E6561-89F5-A021-0723-65825A9E51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70" r="10870"/>
          <a:stretch>
            <a:fillRect/>
          </a:stretch>
        </p:blipFill>
        <p:spPr bwMode="auto">
          <a:xfrm>
            <a:off x="6035120" y="1981200"/>
            <a:ext cx="5013879"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661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B1A7B-C1D1-A00B-B173-8829FAF01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DFAD3-6B7B-9325-0CFE-8631AD4023F9}"/>
              </a:ext>
            </a:extLst>
          </p:cNvPr>
          <p:cNvSpPr>
            <a:spLocks noGrp="1"/>
          </p:cNvSpPr>
          <p:nvPr>
            <p:ph type="title"/>
          </p:nvPr>
        </p:nvSpPr>
        <p:spPr/>
        <p:txBody>
          <a:bodyPr>
            <a:normAutofit fontScale="90000"/>
          </a:bodyPr>
          <a:lstStyle/>
          <a:p>
            <a:r>
              <a:rPr lang="en-US" dirty="0"/>
              <a:t>If a truth-loving God does not exist, truth-seeking cannot be a moral duty</a:t>
            </a:r>
          </a:p>
        </p:txBody>
      </p:sp>
      <p:sp>
        <p:nvSpPr>
          <p:cNvPr id="3" name="Content Placeholder 2">
            <a:extLst>
              <a:ext uri="{FF2B5EF4-FFF2-40B4-BE49-F238E27FC236}">
                <a16:creationId xmlns:a16="http://schemas.microsoft.com/office/drawing/2014/main" id="{F87D055F-EABC-A53B-645E-2CDF53DA955B}"/>
              </a:ext>
            </a:extLst>
          </p:cNvPr>
          <p:cNvSpPr>
            <a:spLocks noGrp="1"/>
          </p:cNvSpPr>
          <p:nvPr>
            <p:ph idx="1"/>
          </p:nvPr>
        </p:nvSpPr>
        <p:spPr>
          <a:xfrm>
            <a:off x="609600" y="1600201"/>
            <a:ext cx="10972800" cy="4525963"/>
          </a:xfrm>
        </p:spPr>
        <p:txBody>
          <a:bodyPr>
            <a:normAutofit/>
          </a:bodyPr>
          <a:lstStyle/>
          <a:p>
            <a:r>
              <a:rPr lang="en-US" dirty="0"/>
              <a:t>Truth does not always lead to human flourishing</a:t>
            </a:r>
          </a:p>
          <a:p>
            <a:r>
              <a:rPr lang="en-US" dirty="0"/>
              <a:t>Falsehood sometimes leads to human flourishing</a:t>
            </a:r>
          </a:p>
          <a:p>
            <a:endParaRPr lang="en-US" dirty="0"/>
          </a:p>
          <a:p>
            <a:pPr marL="0" indent="0">
              <a:buNone/>
            </a:pPr>
            <a:r>
              <a:rPr lang="en-US" dirty="0"/>
              <a:t>Therefore, if morality is grounded in human flourishing:</a:t>
            </a:r>
          </a:p>
          <a:p>
            <a:r>
              <a:rPr lang="en-US" dirty="0"/>
              <a:t>When truth does not lead to human flourishing, we are not morally obligated to seek it.</a:t>
            </a:r>
          </a:p>
          <a:p>
            <a:r>
              <a:rPr lang="en-US" dirty="0"/>
              <a:t>When falsehood does lead to human flourishing, </a:t>
            </a:r>
            <a:r>
              <a:rPr lang="en-US" dirty="0">
                <a:solidFill>
                  <a:srgbClr val="C00000"/>
                </a:solidFill>
              </a:rPr>
              <a:t>we are morally obligated to promote it.</a:t>
            </a:r>
          </a:p>
        </p:txBody>
      </p:sp>
    </p:spTree>
    <p:extLst>
      <p:ext uri="{BB962C8B-B14F-4D97-AF65-F5344CB8AC3E}">
        <p14:creationId xmlns:p14="http://schemas.microsoft.com/office/powerpoint/2010/main" val="1706797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C074D-70A0-C9E8-DA8A-371FCA0DC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3C5F0-8B49-F24B-D87B-B3F78D34D99C}"/>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D7BFDCA8-8DFF-0CFB-0A95-EC7F098FBD89}"/>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2EC2E008-C2B1-2DF9-D9F5-AE67EC4EF730}"/>
              </a:ext>
            </a:extLst>
          </p:cNvPr>
          <p:cNvSpPr/>
          <p:nvPr/>
        </p:nvSpPr>
        <p:spPr>
          <a:xfrm flipV="1">
            <a:off x="571500" y="4800600"/>
            <a:ext cx="8839200" cy="5334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7195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11506200" cy="1143000"/>
          </a:xfrm>
        </p:spPr>
        <p:txBody>
          <a:bodyPr>
            <a:normAutofit/>
          </a:bodyPr>
          <a:lstStyle/>
          <a:p>
            <a:r>
              <a:rPr lang="en-US" dirty="0"/>
              <a:t>Premise 2: Is truth-seeking morally obligatory?</a:t>
            </a:r>
          </a:p>
        </p:txBody>
      </p:sp>
      <p:sp>
        <p:nvSpPr>
          <p:cNvPr id="3" name="Content Placeholder 2"/>
          <p:cNvSpPr>
            <a:spLocks noGrp="1"/>
          </p:cNvSpPr>
          <p:nvPr>
            <p:ph idx="1"/>
          </p:nvPr>
        </p:nvSpPr>
        <p:spPr>
          <a:xfrm>
            <a:off x="685800" y="1722438"/>
            <a:ext cx="10820400" cy="4525963"/>
          </a:xfrm>
        </p:spPr>
        <p:txBody>
          <a:bodyPr>
            <a:normAutofit/>
          </a:bodyPr>
          <a:lstStyle/>
          <a:p>
            <a:r>
              <a:rPr lang="en-US" dirty="0"/>
              <a:t>If truth-seeking is not morally obligatory, then </a:t>
            </a:r>
            <a:r>
              <a:rPr lang="en-US" dirty="0">
                <a:solidFill>
                  <a:srgbClr val="C00000"/>
                </a:solidFill>
              </a:rPr>
              <a:t>why should Christians seek to know whether atheism is true?</a:t>
            </a:r>
          </a:p>
          <a:p>
            <a:r>
              <a:rPr lang="en-US" dirty="0"/>
              <a:t>Paradoxically, atheists who insist that truth-seeking is their highest calling, have no basis to urge others to seek the truth or to seek it themselves!</a:t>
            </a:r>
          </a:p>
        </p:txBody>
      </p:sp>
      <p:sp>
        <p:nvSpPr>
          <p:cNvPr id="4" name="Rectangle 3"/>
          <p:cNvSpPr/>
          <p:nvPr/>
        </p:nvSpPr>
        <p:spPr>
          <a:xfrm>
            <a:off x="1828800" y="5257800"/>
            <a:ext cx="8610600" cy="9144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The only way to ground the intrinsic goodness and obligatory nature of truth-seeking is through the existence of a truth-loving God.</a:t>
            </a:r>
          </a:p>
        </p:txBody>
      </p:sp>
    </p:spTree>
    <p:extLst>
      <p:ext uri="{BB962C8B-B14F-4D97-AF65-F5344CB8AC3E}">
        <p14:creationId xmlns:p14="http://schemas.microsoft.com/office/powerpoint/2010/main" val="2478817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8229600" cy="1143000"/>
          </a:xfrm>
        </p:spPr>
        <p:txBody>
          <a:bodyPr>
            <a:normAutofit fontScale="90000"/>
          </a:bodyPr>
          <a:lstStyle/>
          <a:p>
            <a:r>
              <a:rPr lang="en-US" dirty="0"/>
              <a:t>Does the biblical God love and command truth-seeking?</a:t>
            </a:r>
          </a:p>
        </p:txBody>
      </p:sp>
      <p:sp>
        <p:nvSpPr>
          <p:cNvPr id="6" name="Content Placeholder 5"/>
          <p:cNvSpPr>
            <a:spLocks noGrp="1"/>
          </p:cNvSpPr>
          <p:nvPr>
            <p:ph idx="1"/>
          </p:nvPr>
        </p:nvSpPr>
        <p:spPr>
          <a:xfrm>
            <a:off x="609600" y="1752600"/>
            <a:ext cx="10972800" cy="4525963"/>
          </a:xfrm>
        </p:spPr>
        <p:txBody>
          <a:bodyPr>
            <a:normAutofit fontScale="77500" lnSpcReduction="20000"/>
          </a:bodyPr>
          <a:lstStyle/>
          <a:p>
            <a:r>
              <a:rPr lang="en-US" dirty="0"/>
              <a:t>“Show me your ways, O </a:t>
            </a:r>
            <a:r>
              <a:rPr lang="en-US" cap="small" dirty="0">
                <a:effectLst/>
              </a:rPr>
              <a:t>Lord,</a:t>
            </a:r>
            <a:r>
              <a:rPr lang="en-US" dirty="0"/>
              <a:t> teach me your paths; guide me in your </a:t>
            </a:r>
            <a:r>
              <a:rPr lang="en-US" dirty="0">
                <a:solidFill>
                  <a:srgbClr val="00B050"/>
                </a:solidFill>
              </a:rPr>
              <a:t>truth</a:t>
            </a:r>
            <a:r>
              <a:rPr lang="en-US" dirty="0"/>
              <a:t> and teach me, for you are God my Savior, and my hope is in you all day long.” – Psalm 24:4-5</a:t>
            </a:r>
          </a:p>
          <a:p>
            <a:r>
              <a:rPr lang="en-US" dirty="0"/>
              <a:t>“Into your hands I commit my spirit; redeem me, O Lord, the God of </a:t>
            </a:r>
            <a:r>
              <a:rPr lang="en-US" dirty="0">
                <a:solidFill>
                  <a:srgbClr val="00B050"/>
                </a:solidFill>
              </a:rPr>
              <a:t>truth</a:t>
            </a:r>
            <a:r>
              <a:rPr lang="en-US" dirty="0"/>
              <a:t>.” – Psalm 31:1</a:t>
            </a:r>
          </a:p>
          <a:p>
            <a:r>
              <a:rPr lang="en-US" dirty="0"/>
              <a:t>“Then you will know the </a:t>
            </a:r>
            <a:r>
              <a:rPr lang="en-US" dirty="0">
                <a:solidFill>
                  <a:srgbClr val="00B050"/>
                </a:solidFill>
              </a:rPr>
              <a:t>truth</a:t>
            </a:r>
            <a:r>
              <a:rPr lang="en-US" dirty="0"/>
              <a:t>, and the </a:t>
            </a:r>
            <a:r>
              <a:rPr lang="en-US" dirty="0">
                <a:solidFill>
                  <a:srgbClr val="00B050"/>
                </a:solidFill>
              </a:rPr>
              <a:t>truth</a:t>
            </a:r>
            <a:r>
              <a:rPr lang="en-US" dirty="0"/>
              <a:t> will set you free.” – John 8:32</a:t>
            </a:r>
          </a:p>
          <a:p>
            <a:r>
              <a:rPr lang="en-US" dirty="0"/>
              <a:t>“Jesus answered, “I am the way and the </a:t>
            </a:r>
            <a:r>
              <a:rPr lang="en-US" dirty="0">
                <a:solidFill>
                  <a:srgbClr val="00B050"/>
                </a:solidFill>
              </a:rPr>
              <a:t>truth</a:t>
            </a:r>
            <a:r>
              <a:rPr lang="en-US" dirty="0"/>
              <a:t> and the life. No one comes to the Father except through me.” – John 14:6</a:t>
            </a:r>
          </a:p>
          <a:p>
            <a:r>
              <a:rPr lang="en-US" dirty="0"/>
              <a:t>“The wrath of God is being revealed from heaven against all the godlessness and wickedness of men who suppress the </a:t>
            </a:r>
            <a:r>
              <a:rPr lang="en-US" dirty="0">
                <a:solidFill>
                  <a:srgbClr val="00B050"/>
                </a:solidFill>
              </a:rPr>
              <a:t>truth</a:t>
            </a:r>
            <a:r>
              <a:rPr lang="en-US" dirty="0"/>
              <a:t> by their wickedness” – Rom. 1:18</a:t>
            </a:r>
          </a:p>
          <a:p>
            <a:r>
              <a:rPr lang="en-US" dirty="0"/>
              <a:t>“They perish because they refused to love the </a:t>
            </a:r>
            <a:r>
              <a:rPr lang="en-US" dirty="0">
                <a:solidFill>
                  <a:srgbClr val="00B050"/>
                </a:solidFill>
              </a:rPr>
              <a:t>truth</a:t>
            </a:r>
            <a:r>
              <a:rPr lang="en-US" dirty="0"/>
              <a:t> and so be saved.” – 2 Thess. 2:10</a:t>
            </a:r>
          </a:p>
        </p:txBody>
      </p:sp>
    </p:spTree>
    <p:extLst>
      <p:ext uri="{BB962C8B-B14F-4D97-AF65-F5344CB8AC3E}">
        <p14:creationId xmlns:p14="http://schemas.microsoft.com/office/powerpoint/2010/main" val="4243075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17877-F60E-D982-AF79-CE1D28E33F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8C9FE-96C2-FA15-FBF4-926526612EFC}"/>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AB3DB194-22F4-BE88-3C7B-492CEA0CC820}"/>
              </a:ext>
            </a:extLst>
          </p:cNvPr>
          <p:cNvSpPr>
            <a:spLocks noGrp="1"/>
          </p:cNvSpPr>
          <p:nvPr>
            <p:ph idx="1"/>
          </p:nvPr>
        </p:nvSpPr>
        <p:spPr>
          <a:xfrm>
            <a:off x="609600" y="1295400"/>
            <a:ext cx="8763000" cy="5410200"/>
          </a:xfrm>
        </p:spPr>
        <p:txBody>
          <a:bodyPr>
            <a:normAutofit/>
          </a:bodyPr>
          <a:lstStyle/>
          <a:p>
            <a:r>
              <a:rPr lang="en-US" sz="2800" dirty="0"/>
              <a:t>The moral argument for God’s existence</a:t>
            </a:r>
          </a:p>
          <a:p>
            <a:pPr lvl="1"/>
            <a:r>
              <a:rPr lang="en-US" dirty="0"/>
              <a:t>Premise 1: Is God necessary to ground morality?</a:t>
            </a:r>
          </a:p>
          <a:p>
            <a:pPr lvl="1"/>
            <a:r>
              <a:rPr lang="en-US" dirty="0"/>
              <a:t>Premise 2: Do objective moral facts exist?</a:t>
            </a:r>
          </a:p>
          <a:p>
            <a:pPr lvl="1"/>
            <a:r>
              <a:rPr lang="en-US" dirty="0"/>
              <a:t>Thought experiments</a:t>
            </a:r>
          </a:p>
          <a:p>
            <a:r>
              <a:rPr lang="en-US" sz="2800" dirty="0"/>
              <a:t>The transcendental-moral argument</a:t>
            </a:r>
          </a:p>
          <a:p>
            <a:pPr lvl="1"/>
            <a:r>
              <a:rPr lang="en-US" dirty="0"/>
              <a:t>Premise 1: Is God necessary to ground the moral duty of truth-seeking?</a:t>
            </a:r>
          </a:p>
          <a:p>
            <a:pPr lvl="1"/>
            <a:r>
              <a:rPr lang="en-US" dirty="0"/>
              <a:t>Premise 2: Is truth-seeking a moral duty?</a:t>
            </a:r>
          </a:p>
          <a:p>
            <a:r>
              <a:rPr lang="en-US" sz="2800" dirty="0"/>
              <a:t>Summing up</a:t>
            </a:r>
          </a:p>
        </p:txBody>
      </p:sp>
      <p:sp>
        <p:nvSpPr>
          <p:cNvPr id="4" name="Rectangle 3">
            <a:extLst>
              <a:ext uri="{FF2B5EF4-FFF2-40B4-BE49-F238E27FC236}">
                <a16:creationId xmlns:a16="http://schemas.microsoft.com/office/drawing/2014/main" id="{8912F2E9-4F4D-5ECB-8C44-C58B30CED897}"/>
              </a:ext>
            </a:extLst>
          </p:cNvPr>
          <p:cNvSpPr/>
          <p:nvPr/>
        </p:nvSpPr>
        <p:spPr>
          <a:xfrm>
            <a:off x="571500" y="5334000"/>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7039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Moral Argument</a:t>
            </a:r>
          </a:p>
        </p:txBody>
      </p:sp>
      <p:sp>
        <p:nvSpPr>
          <p:cNvPr id="3" name="Content Placeholder 2"/>
          <p:cNvSpPr>
            <a:spLocks noGrp="1"/>
          </p:cNvSpPr>
          <p:nvPr>
            <p:ph idx="1"/>
          </p:nvPr>
        </p:nvSpPr>
        <p:spPr>
          <a:xfrm>
            <a:off x="762000" y="1600200"/>
            <a:ext cx="10668000" cy="4800600"/>
          </a:xfrm>
        </p:spPr>
        <p:txBody>
          <a:bodyPr>
            <a:noAutofit/>
          </a:bodyPr>
          <a:lstStyle/>
          <a:p>
            <a:pPr marL="0" indent="0">
              <a:buNone/>
            </a:pPr>
            <a:r>
              <a:rPr lang="en-US" sz="2400" dirty="0"/>
              <a:t>P1. If God does not exist, then objective moral values and duties do not exist.</a:t>
            </a:r>
          </a:p>
          <a:p>
            <a:pPr marL="0" indent="0">
              <a:buNone/>
            </a:pPr>
            <a:r>
              <a:rPr lang="en-US" sz="2400" dirty="0"/>
              <a:t>P2. Objective moral values and duties do exist.</a:t>
            </a:r>
          </a:p>
          <a:p>
            <a:pPr marL="0" indent="0">
              <a:buNone/>
            </a:pPr>
            <a:r>
              <a:rPr lang="en-US" sz="2400" dirty="0"/>
              <a:t>Therefore,</a:t>
            </a:r>
          </a:p>
          <a:p>
            <a:pPr marL="0" indent="0">
              <a:buNone/>
            </a:pPr>
            <a:r>
              <a:rPr lang="en-US" sz="2400" dirty="0"/>
              <a:t>C. God exists.</a:t>
            </a:r>
          </a:p>
          <a:p>
            <a:pPr marL="0" indent="0">
              <a:buNone/>
            </a:pPr>
            <a:endParaRPr lang="en-US" sz="2400" b="1" dirty="0"/>
          </a:p>
          <a:p>
            <a:r>
              <a:rPr lang="en-US" sz="2400" dirty="0"/>
              <a:t>Denying P1 is difficult because </a:t>
            </a:r>
            <a:r>
              <a:rPr lang="en-US" sz="2400" dirty="0">
                <a:solidFill>
                  <a:srgbClr val="00B050"/>
                </a:solidFill>
              </a:rPr>
              <a:t>naturalism cannot ground human value or moral obligation.</a:t>
            </a:r>
          </a:p>
          <a:p>
            <a:r>
              <a:rPr lang="en-US" sz="2400" dirty="0"/>
              <a:t>Denying P2 is difficult because </a:t>
            </a:r>
            <a:r>
              <a:rPr lang="en-US" sz="2400" dirty="0">
                <a:solidFill>
                  <a:srgbClr val="00B050"/>
                </a:solidFill>
              </a:rPr>
              <a:t>moral realism is properly basic, explains empirical observations, and avoids inconsistency.</a:t>
            </a:r>
          </a:p>
          <a:p>
            <a:r>
              <a:rPr lang="en-US" sz="2400" dirty="0"/>
              <a:t>Christians can explain </a:t>
            </a:r>
            <a:r>
              <a:rPr lang="en-US" sz="2400" dirty="0">
                <a:solidFill>
                  <a:srgbClr val="00B050"/>
                </a:solidFill>
              </a:rPr>
              <a:t>where morality comes from while atheists cannot.</a:t>
            </a:r>
          </a:p>
          <a:p>
            <a:pPr marL="0" indent="0">
              <a:buNone/>
            </a:pPr>
            <a:endParaRPr lang="en-US" sz="2400" dirty="0"/>
          </a:p>
        </p:txBody>
      </p:sp>
    </p:spTree>
    <p:extLst>
      <p:ext uri="{BB962C8B-B14F-4D97-AF65-F5344CB8AC3E}">
        <p14:creationId xmlns:p14="http://schemas.microsoft.com/office/powerpoint/2010/main" val="2839793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Transcendental-Moral Argument</a:t>
            </a:r>
          </a:p>
        </p:txBody>
      </p:sp>
      <p:sp>
        <p:nvSpPr>
          <p:cNvPr id="3" name="Content Placeholder 2"/>
          <p:cNvSpPr>
            <a:spLocks noGrp="1"/>
          </p:cNvSpPr>
          <p:nvPr>
            <p:ph idx="1"/>
          </p:nvPr>
        </p:nvSpPr>
        <p:spPr>
          <a:xfrm>
            <a:off x="762000" y="1600201"/>
            <a:ext cx="10668000" cy="4525963"/>
          </a:xfrm>
        </p:spPr>
        <p:txBody>
          <a:bodyPr>
            <a:noAutofit/>
          </a:bodyPr>
          <a:lstStyle/>
          <a:p>
            <a:pPr marL="0" indent="0">
              <a:buNone/>
            </a:pPr>
            <a:r>
              <a:rPr lang="en-US" sz="2400" dirty="0"/>
              <a:t>P1. If a truth-loving God does not exist, then a duty to seek the truth does not exist.</a:t>
            </a:r>
          </a:p>
          <a:p>
            <a:pPr marL="0" indent="0">
              <a:buNone/>
            </a:pPr>
            <a:r>
              <a:rPr lang="en-US" sz="2400" dirty="0"/>
              <a:t>P2. A duty to seek the truth does exist.</a:t>
            </a:r>
          </a:p>
          <a:p>
            <a:pPr marL="0" indent="0">
              <a:buNone/>
            </a:pPr>
            <a:r>
              <a:rPr lang="en-US" sz="2400" dirty="0"/>
              <a:t>Therefore,</a:t>
            </a:r>
          </a:p>
          <a:p>
            <a:pPr marL="0" indent="0">
              <a:buNone/>
            </a:pPr>
            <a:r>
              <a:rPr lang="en-US" sz="2400" dirty="0"/>
              <a:t>C. A truth-loving God exists.</a:t>
            </a:r>
          </a:p>
          <a:p>
            <a:pPr marL="0" indent="0">
              <a:buNone/>
            </a:pPr>
            <a:endParaRPr lang="en-US" sz="2400" b="1" dirty="0"/>
          </a:p>
          <a:p>
            <a:r>
              <a:rPr lang="en-US" sz="2400" dirty="0"/>
              <a:t>Denying P1 is difficult </a:t>
            </a:r>
            <a:r>
              <a:rPr lang="en-US" sz="2400" dirty="0">
                <a:solidFill>
                  <a:srgbClr val="00B050"/>
                </a:solidFill>
              </a:rPr>
              <a:t>even if we accept a naturalistic account of moral obligation.</a:t>
            </a:r>
          </a:p>
          <a:p>
            <a:r>
              <a:rPr lang="en-US" sz="2400" dirty="0"/>
              <a:t>Denying P2 is difficult because it means that </a:t>
            </a:r>
            <a:r>
              <a:rPr lang="en-US" sz="2400" dirty="0">
                <a:solidFill>
                  <a:srgbClr val="00B050"/>
                </a:solidFill>
              </a:rPr>
              <a:t>we have no moral obligation to “seek to know the truth of atheism.”</a:t>
            </a:r>
          </a:p>
          <a:p>
            <a:r>
              <a:rPr lang="en-US" sz="2400" dirty="0">
                <a:solidFill>
                  <a:srgbClr val="00B050"/>
                </a:solidFill>
              </a:rPr>
              <a:t>Christians have a basis for urging people to seek to the truth while atheists do not.</a:t>
            </a:r>
          </a:p>
        </p:txBody>
      </p:sp>
    </p:spTree>
    <p:extLst>
      <p:ext uri="{BB962C8B-B14F-4D97-AF65-F5344CB8AC3E}">
        <p14:creationId xmlns:p14="http://schemas.microsoft.com/office/powerpoint/2010/main" val="2446711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BE1D-D2A5-71EA-4112-98EF007757CB}"/>
              </a:ext>
            </a:extLst>
          </p:cNvPr>
          <p:cNvSpPr>
            <a:spLocks noGrp="1"/>
          </p:cNvSpPr>
          <p:nvPr>
            <p:ph type="title"/>
          </p:nvPr>
        </p:nvSpPr>
        <p:spPr/>
        <p:txBody>
          <a:bodyPr/>
          <a:lstStyle/>
          <a:p>
            <a:r>
              <a:rPr lang="en-US" dirty="0"/>
              <a:t>Talking to postmodernists</a:t>
            </a:r>
          </a:p>
        </p:txBody>
      </p:sp>
      <p:sp>
        <p:nvSpPr>
          <p:cNvPr id="3" name="Content Placeholder 2">
            <a:extLst>
              <a:ext uri="{FF2B5EF4-FFF2-40B4-BE49-F238E27FC236}">
                <a16:creationId xmlns:a16="http://schemas.microsoft.com/office/drawing/2014/main" id="{91F6AF8B-1483-59AD-5747-D8F1ADE4906F}"/>
              </a:ext>
            </a:extLst>
          </p:cNvPr>
          <p:cNvSpPr>
            <a:spLocks noGrp="1"/>
          </p:cNvSpPr>
          <p:nvPr>
            <p:ph idx="1"/>
          </p:nvPr>
        </p:nvSpPr>
        <p:spPr/>
        <p:txBody>
          <a:bodyPr/>
          <a:lstStyle/>
          <a:p>
            <a:r>
              <a:rPr lang="en-US" dirty="0"/>
              <a:t>They demand truth in fields they care about: politics, criminal justice, sports, etc.</a:t>
            </a:r>
          </a:p>
          <a:p>
            <a:r>
              <a:rPr lang="en-US" dirty="0"/>
              <a:t>True compassion requires truth, e.g. truth at the hospital.</a:t>
            </a:r>
          </a:p>
          <a:p>
            <a:r>
              <a:rPr lang="en-US" dirty="0">
                <a:solidFill>
                  <a:srgbClr val="00B050"/>
                </a:solidFill>
              </a:rPr>
              <a:t>Denial of objective truth is an objective truth claim.</a:t>
            </a:r>
          </a:p>
          <a:p>
            <a:endParaRPr lang="en-US" dirty="0"/>
          </a:p>
        </p:txBody>
      </p:sp>
      <p:pic>
        <p:nvPicPr>
          <p:cNvPr id="5" name="Picture 4">
            <a:extLst>
              <a:ext uri="{FF2B5EF4-FFF2-40B4-BE49-F238E27FC236}">
                <a16:creationId xmlns:a16="http://schemas.microsoft.com/office/drawing/2014/main" id="{EBE9DAA1-4B65-15C8-997B-673BB968BE47}"/>
              </a:ext>
            </a:extLst>
          </p:cNvPr>
          <p:cNvPicPr>
            <a:picLocks noChangeAspect="1"/>
          </p:cNvPicPr>
          <p:nvPr/>
        </p:nvPicPr>
        <p:blipFill>
          <a:blip r:embed="rId2"/>
          <a:stretch>
            <a:fillRect/>
          </a:stretch>
        </p:blipFill>
        <p:spPr>
          <a:xfrm>
            <a:off x="2971800" y="3962400"/>
            <a:ext cx="6248400" cy="2467180"/>
          </a:xfrm>
          <a:prstGeom prst="rect">
            <a:avLst/>
          </a:prstGeom>
        </p:spPr>
      </p:pic>
    </p:spTree>
    <p:extLst>
      <p:ext uri="{BB962C8B-B14F-4D97-AF65-F5344CB8AC3E}">
        <p14:creationId xmlns:p14="http://schemas.microsoft.com/office/powerpoint/2010/main" val="31784125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6E991-3053-9EEF-4E7F-46B408798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5FE14-014A-1B94-3248-D5C442532503}"/>
              </a:ext>
            </a:extLst>
          </p:cNvPr>
          <p:cNvSpPr>
            <a:spLocks noGrp="1"/>
          </p:cNvSpPr>
          <p:nvPr>
            <p:ph type="title"/>
          </p:nvPr>
        </p:nvSpPr>
        <p:spPr/>
        <p:txBody>
          <a:bodyPr/>
          <a:lstStyle/>
          <a:p>
            <a:r>
              <a:rPr lang="en-US" dirty="0"/>
              <a:t>Talking to religious relativists</a:t>
            </a:r>
          </a:p>
        </p:txBody>
      </p:sp>
      <p:sp>
        <p:nvSpPr>
          <p:cNvPr id="3" name="Content Placeholder 2">
            <a:extLst>
              <a:ext uri="{FF2B5EF4-FFF2-40B4-BE49-F238E27FC236}">
                <a16:creationId xmlns:a16="http://schemas.microsoft.com/office/drawing/2014/main" id="{236299D2-8A17-C01A-F860-F985803ABFDA}"/>
              </a:ext>
            </a:extLst>
          </p:cNvPr>
          <p:cNvSpPr>
            <a:spLocks noGrp="1"/>
          </p:cNvSpPr>
          <p:nvPr>
            <p:ph idx="1"/>
          </p:nvPr>
        </p:nvSpPr>
        <p:spPr/>
        <p:txBody>
          <a:bodyPr/>
          <a:lstStyle/>
          <a:p>
            <a:pPr marL="0" indent="0">
              <a:buNone/>
            </a:pPr>
            <a:r>
              <a:rPr lang="en-US" dirty="0"/>
              <a:t>Religious relativism is a religious truth claim, e.g. the parable of the Blind Men and the Elephant.</a:t>
            </a:r>
          </a:p>
          <a:p>
            <a:endParaRPr lang="en-US" dirty="0"/>
          </a:p>
        </p:txBody>
      </p:sp>
      <p:pic>
        <p:nvPicPr>
          <p:cNvPr id="1026" name="Picture 2" descr="The Six Blind Men and the Requirements: Part One - Enfocus Solutions Inc">
            <a:extLst>
              <a:ext uri="{FF2B5EF4-FFF2-40B4-BE49-F238E27FC236}">
                <a16:creationId xmlns:a16="http://schemas.microsoft.com/office/drawing/2014/main" id="{A8CC9AA1-CE5E-2D8F-D253-D547AD42C3D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33700" y="2504331"/>
            <a:ext cx="6324600" cy="4039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316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8E43D-EF67-1CBB-E048-EB8C536B80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6A13D-A4A5-9ECF-9AA5-130392EFAEE4}"/>
              </a:ext>
            </a:extLst>
          </p:cNvPr>
          <p:cNvSpPr>
            <a:spLocks noGrp="1"/>
          </p:cNvSpPr>
          <p:nvPr>
            <p:ph type="title"/>
          </p:nvPr>
        </p:nvSpPr>
        <p:spPr/>
        <p:txBody>
          <a:bodyPr/>
          <a:lstStyle/>
          <a:p>
            <a:r>
              <a:rPr lang="en-US" dirty="0"/>
              <a:t>Talking to New Atheists</a:t>
            </a:r>
          </a:p>
        </p:txBody>
      </p:sp>
      <p:sp>
        <p:nvSpPr>
          <p:cNvPr id="3" name="Content Placeholder 2">
            <a:extLst>
              <a:ext uri="{FF2B5EF4-FFF2-40B4-BE49-F238E27FC236}">
                <a16:creationId xmlns:a16="http://schemas.microsoft.com/office/drawing/2014/main" id="{8080C1C7-CDDD-A868-B3D5-10151E6459B9}"/>
              </a:ext>
            </a:extLst>
          </p:cNvPr>
          <p:cNvSpPr>
            <a:spLocks noGrp="1"/>
          </p:cNvSpPr>
          <p:nvPr>
            <p:ph idx="1"/>
          </p:nvPr>
        </p:nvSpPr>
        <p:spPr/>
        <p:txBody>
          <a:bodyPr/>
          <a:lstStyle/>
          <a:p>
            <a:r>
              <a:rPr lang="en-US" dirty="0"/>
              <a:t>“Will atheism make me happier?”</a:t>
            </a:r>
          </a:p>
          <a:p>
            <a:r>
              <a:rPr lang="en-US" dirty="0"/>
              <a:t>“Will atheism make other people happier?”</a:t>
            </a:r>
          </a:p>
          <a:p>
            <a:r>
              <a:rPr lang="en-US" dirty="0"/>
              <a:t>“Why should I seek the truth?”</a:t>
            </a:r>
          </a:p>
        </p:txBody>
      </p:sp>
      <p:pic>
        <p:nvPicPr>
          <p:cNvPr id="2050" name="Picture 2" descr="Truth Seekers - Lolly Daskal | Leadership">
            <a:extLst>
              <a:ext uri="{FF2B5EF4-FFF2-40B4-BE49-F238E27FC236}">
                <a16:creationId xmlns:a16="http://schemas.microsoft.com/office/drawing/2014/main" id="{4323C46B-A799-4426-A6DA-0025A7448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0037" y="3429000"/>
            <a:ext cx="3971925" cy="3111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962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1446A-3BC6-D5C4-5D85-B9244F180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BEE15-1ADE-08CB-ECE8-FBA3E13CEE45}"/>
              </a:ext>
            </a:extLst>
          </p:cNvPr>
          <p:cNvSpPr>
            <a:spLocks noGrp="1"/>
          </p:cNvSpPr>
          <p:nvPr>
            <p:ph type="title"/>
          </p:nvPr>
        </p:nvSpPr>
        <p:spPr/>
        <p:txBody>
          <a:bodyPr/>
          <a:lstStyle/>
          <a:p>
            <a:r>
              <a:rPr lang="en-US" dirty="0"/>
              <a:t>Talking to doubting Christians</a:t>
            </a:r>
          </a:p>
        </p:txBody>
      </p:sp>
      <p:sp>
        <p:nvSpPr>
          <p:cNvPr id="3" name="Content Placeholder 2">
            <a:extLst>
              <a:ext uri="{FF2B5EF4-FFF2-40B4-BE49-F238E27FC236}">
                <a16:creationId xmlns:a16="http://schemas.microsoft.com/office/drawing/2014/main" id="{FC084015-4194-7161-1193-134F63F3E7FF}"/>
              </a:ext>
            </a:extLst>
          </p:cNvPr>
          <p:cNvSpPr>
            <a:spLocks noGrp="1"/>
          </p:cNvSpPr>
          <p:nvPr>
            <p:ph idx="1"/>
          </p:nvPr>
        </p:nvSpPr>
        <p:spPr/>
        <p:txBody>
          <a:bodyPr/>
          <a:lstStyle/>
          <a:p>
            <a:r>
              <a:rPr lang="en-US" dirty="0"/>
              <a:t>“Why do you care whether Christianity is true? All that matters is whether it makes you happy!”</a:t>
            </a:r>
          </a:p>
          <a:p>
            <a:r>
              <a:rPr lang="en-US" dirty="0"/>
              <a:t>“You should stop reading atheist books! You should only read books that affirm your beliefs!”</a:t>
            </a:r>
          </a:p>
          <a:p>
            <a:r>
              <a:rPr lang="en-US" dirty="0"/>
              <a:t>To the extent that they reject (and are horrified by) these suggestions, </a:t>
            </a:r>
            <a:r>
              <a:rPr lang="en-US" dirty="0">
                <a:solidFill>
                  <a:srgbClr val="00B050"/>
                </a:solidFill>
              </a:rPr>
              <a:t>they are affirming their duty to seek the truth.</a:t>
            </a:r>
          </a:p>
        </p:txBody>
      </p:sp>
    </p:spTree>
    <p:extLst>
      <p:ext uri="{BB962C8B-B14F-4D97-AF65-F5344CB8AC3E}">
        <p14:creationId xmlns:p14="http://schemas.microsoft.com/office/powerpoint/2010/main" val="1745865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threat of the moral Law</a:t>
            </a:r>
          </a:p>
        </p:txBody>
      </p:sp>
      <p:sp>
        <p:nvSpPr>
          <p:cNvPr id="3" name="Content Placeholder 2"/>
          <p:cNvSpPr>
            <a:spLocks noGrp="1"/>
          </p:cNvSpPr>
          <p:nvPr>
            <p:ph idx="1"/>
          </p:nvPr>
        </p:nvSpPr>
        <p:spPr/>
        <p:txBody>
          <a:bodyPr>
            <a:normAutofit/>
          </a:bodyPr>
          <a:lstStyle/>
          <a:p>
            <a:pPr marL="0" indent="0">
              <a:buNone/>
            </a:pPr>
            <a:r>
              <a:rPr lang="en-US" dirty="0"/>
              <a:t>“This is the verdict: Light has come into the world, but men loved darkness instead of light because their deeds were evil. </a:t>
            </a:r>
            <a:r>
              <a:rPr lang="en-US" dirty="0">
                <a:solidFill>
                  <a:srgbClr val="00B050"/>
                </a:solidFill>
              </a:rPr>
              <a:t>Everyone who does evil hates the light, and will not come into the light for fear that his deeds will be exposed. </a:t>
            </a:r>
            <a:r>
              <a:rPr lang="en-US" dirty="0"/>
              <a:t>But whoever lives by the truth comes into the light, so that it may be seen plainly that what he has done has been done through God” – John 3:19-21</a:t>
            </a:r>
          </a:p>
          <a:p>
            <a:endParaRPr lang="en-US" dirty="0"/>
          </a:p>
        </p:txBody>
      </p:sp>
    </p:spTree>
    <p:extLst>
      <p:ext uri="{BB962C8B-B14F-4D97-AF65-F5344CB8AC3E}">
        <p14:creationId xmlns:p14="http://schemas.microsoft.com/office/powerpoint/2010/main" val="784183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threat of a moral Lawgiver</a:t>
            </a:r>
          </a:p>
        </p:txBody>
      </p:sp>
      <p:sp>
        <p:nvSpPr>
          <p:cNvPr id="3" name="Content Placeholder 2"/>
          <p:cNvSpPr>
            <a:spLocks noGrp="1"/>
          </p:cNvSpPr>
          <p:nvPr>
            <p:ph idx="1"/>
          </p:nvPr>
        </p:nvSpPr>
        <p:spPr/>
        <p:txBody>
          <a:bodyPr>
            <a:normAutofit/>
          </a:bodyPr>
          <a:lstStyle/>
          <a:p>
            <a:pPr marL="0" indent="0">
              <a:buNone/>
            </a:pPr>
            <a:r>
              <a:rPr lang="en-US" dirty="0"/>
              <a:t>“’Woe to me!’ I cried. ‘I am ruined! </a:t>
            </a:r>
            <a:r>
              <a:rPr lang="en-US" dirty="0">
                <a:solidFill>
                  <a:srgbClr val="00B050"/>
                </a:solidFill>
              </a:rPr>
              <a:t>For I am a man of unclean lips</a:t>
            </a:r>
            <a:r>
              <a:rPr lang="en-US" dirty="0"/>
              <a:t>, and I live among a people of unclean lips, </a:t>
            </a:r>
            <a:r>
              <a:rPr lang="en-US" dirty="0">
                <a:solidFill>
                  <a:srgbClr val="00B050"/>
                </a:solidFill>
              </a:rPr>
              <a:t>and my eyes have seen the King, the </a:t>
            </a:r>
            <a:r>
              <a:rPr lang="en-US" cap="small" dirty="0">
                <a:solidFill>
                  <a:srgbClr val="00B050"/>
                </a:solidFill>
              </a:rPr>
              <a:t>Lord</a:t>
            </a:r>
            <a:r>
              <a:rPr lang="en-US" dirty="0">
                <a:solidFill>
                  <a:srgbClr val="00B050"/>
                </a:solidFill>
              </a:rPr>
              <a:t> Almighty.</a:t>
            </a:r>
            <a:r>
              <a:rPr lang="en-US" dirty="0"/>
              <a:t>’” – Is. 6:5</a:t>
            </a:r>
          </a:p>
          <a:p>
            <a:endParaRPr lang="en-US" dirty="0"/>
          </a:p>
        </p:txBody>
      </p:sp>
      <p:sp>
        <p:nvSpPr>
          <p:cNvPr id="4" name="TextBox 3"/>
          <p:cNvSpPr txBox="1"/>
          <p:nvPr/>
        </p:nvSpPr>
        <p:spPr>
          <a:xfrm>
            <a:off x="2590800" y="5410201"/>
            <a:ext cx="7086600" cy="830997"/>
          </a:xfrm>
          <a:prstGeom prst="rect">
            <a:avLst/>
          </a:prstGeom>
          <a:noFill/>
          <a:ln>
            <a:solidFill>
              <a:schemeClr val="accent2">
                <a:lumMod val="75000"/>
              </a:schemeClr>
            </a:solidFill>
          </a:ln>
        </p:spPr>
        <p:txBody>
          <a:bodyPr wrap="square" rtlCol="0">
            <a:spAutoFit/>
          </a:bodyPr>
          <a:lstStyle/>
          <a:p>
            <a:pPr algn="ctr"/>
            <a:r>
              <a:rPr lang="en-US" sz="2400" dirty="0"/>
              <a:t>What will resolve the animosity we feel towards the reality of the moral Law and the moral Lawgiver?</a:t>
            </a:r>
          </a:p>
        </p:txBody>
      </p:sp>
    </p:spTree>
    <p:extLst>
      <p:ext uri="{BB962C8B-B14F-4D97-AF65-F5344CB8AC3E}">
        <p14:creationId xmlns:p14="http://schemas.microsoft.com/office/powerpoint/2010/main" val="2484070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8229600" cy="1143000"/>
          </a:xfrm>
        </p:spPr>
        <p:txBody>
          <a:bodyPr>
            <a:normAutofit fontScale="90000"/>
          </a:bodyPr>
          <a:lstStyle/>
          <a:p>
            <a:r>
              <a:rPr lang="en-US" dirty="0"/>
              <a:t>The unique relationship of morality to the gospel</a:t>
            </a:r>
          </a:p>
        </p:txBody>
      </p:sp>
      <p:sp>
        <p:nvSpPr>
          <p:cNvPr id="3" name="Content Placeholder 2"/>
          <p:cNvSpPr>
            <a:spLocks noGrp="1"/>
          </p:cNvSpPr>
          <p:nvPr>
            <p:ph idx="1"/>
          </p:nvPr>
        </p:nvSpPr>
        <p:spPr>
          <a:xfrm>
            <a:off x="1905000" y="1600201"/>
            <a:ext cx="8534400" cy="3962400"/>
          </a:xfrm>
        </p:spPr>
        <p:txBody>
          <a:bodyPr>
            <a:noAutofit/>
          </a:bodyPr>
          <a:lstStyle/>
          <a:p>
            <a:pPr marL="0" indent="0">
              <a:buNone/>
            </a:pPr>
            <a:r>
              <a:rPr lang="en-US" sz="2200" dirty="0"/>
              <a:t>“As for you, </a:t>
            </a:r>
            <a:r>
              <a:rPr lang="en-US" sz="2200" dirty="0">
                <a:solidFill>
                  <a:srgbClr val="00B050"/>
                </a:solidFill>
              </a:rPr>
              <a:t>you were dead in your transgressions and sins</a:t>
            </a:r>
            <a:r>
              <a:rPr lang="en-US" sz="2200" dirty="0"/>
              <a:t>, in which you used to live when you followed the ways of this world and of the ruler of the kingdom of the air... </a:t>
            </a:r>
            <a:r>
              <a:rPr lang="en-US" sz="2200" dirty="0">
                <a:solidFill>
                  <a:srgbClr val="00B050"/>
                </a:solidFill>
              </a:rPr>
              <a:t>All of us also lived among them at one time</a:t>
            </a:r>
            <a:r>
              <a:rPr lang="en-US" sz="2200" dirty="0"/>
              <a:t>, gratifying the cravings of our flesh</a:t>
            </a:r>
            <a:r>
              <a:rPr lang="en-US" sz="2200" baseline="30000" dirty="0"/>
              <a:t> </a:t>
            </a:r>
            <a:r>
              <a:rPr lang="en-US" sz="2200" dirty="0"/>
              <a:t>and following its desires and thoughts. Like the rest, we were by nature deserving of wrath. </a:t>
            </a:r>
            <a:r>
              <a:rPr lang="en-US" sz="2200" dirty="0">
                <a:solidFill>
                  <a:srgbClr val="00B050"/>
                </a:solidFill>
              </a:rPr>
              <a:t>But because of his great love for us, God, who is rich in mercy, made us alive with Christ even when we were dead in transgressions</a:t>
            </a:r>
            <a:r>
              <a:rPr lang="en-US" sz="2200" dirty="0"/>
              <a:t>... </a:t>
            </a:r>
            <a:r>
              <a:rPr lang="en-US" sz="2200" dirty="0">
                <a:solidFill>
                  <a:srgbClr val="00B050"/>
                </a:solidFill>
              </a:rPr>
              <a:t>For it is by grace you have been saved, through faith—and this is not from yourselves, it is the gift of God</a:t>
            </a:r>
            <a:r>
              <a:rPr lang="en-US" sz="2200" dirty="0"/>
              <a:t>— not by works, so that no one can boast. </a:t>
            </a:r>
            <a:r>
              <a:rPr lang="en-US" sz="2200" dirty="0">
                <a:solidFill>
                  <a:srgbClr val="00B050"/>
                </a:solidFill>
              </a:rPr>
              <a:t>For we are God’s handiwork, created in Christ Jesus to do good works</a:t>
            </a:r>
            <a:r>
              <a:rPr lang="en-US" sz="2200" dirty="0"/>
              <a:t>, which God prepared in advance for us to do.” – Eph. 2:1-5</a:t>
            </a:r>
          </a:p>
          <a:p>
            <a:endParaRPr lang="en-US" sz="2200" dirty="0"/>
          </a:p>
        </p:txBody>
      </p:sp>
      <p:sp>
        <p:nvSpPr>
          <p:cNvPr id="4" name="TextBox 3"/>
          <p:cNvSpPr txBox="1"/>
          <p:nvPr/>
        </p:nvSpPr>
        <p:spPr>
          <a:xfrm>
            <a:off x="2866519" y="5562601"/>
            <a:ext cx="6611362" cy="830997"/>
          </a:xfrm>
          <a:prstGeom prst="rect">
            <a:avLst/>
          </a:prstGeom>
          <a:noFill/>
          <a:ln w="28575">
            <a:solidFill>
              <a:schemeClr val="accent2">
                <a:lumMod val="75000"/>
              </a:schemeClr>
            </a:solidFill>
          </a:ln>
        </p:spPr>
        <p:txBody>
          <a:bodyPr wrap="none" rtlCol="0">
            <a:spAutoFit/>
          </a:bodyPr>
          <a:lstStyle/>
          <a:p>
            <a:r>
              <a:rPr lang="en-US" sz="2400" dirty="0"/>
              <a:t>Other religions: 	morality </a:t>
            </a:r>
            <a:r>
              <a:rPr lang="en-US" sz="2400" dirty="0">
                <a:sym typeface="Wingdings" pitchFamily="2" charset="2"/>
              </a:rPr>
              <a:t> God’s acceptance</a:t>
            </a:r>
            <a:endParaRPr lang="en-US" sz="2400" dirty="0"/>
          </a:p>
          <a:p>
            <a:r>
              <a:rPr lang="en-US" sz="2400" dirty="0"/>
              <a:t>Christianity: 		</a:t>
            </a:r>
            <a:r>
              <a:rPr lang="en-US" sz="2400" dirty="0">
                <a:sym typeface="Wingdings" pitchFamily="2" charset="2"/>
              </a:rPr>
              <a:t>God’s </a:t>
            </a:r>
            <a:r>
              <a:rPr lang="en-US" sz="2400" dirty="0"/>
              <a:t>acceptance </a:t>
            </a:r>
            <a:r>
              <a:rPr lang="en-US" sz="2400" dirty="0">
                <a:sym typeface="Wingdings" pitchFamily="2" charset="2"/>
              </a:rPr>
              <a:t> morality</a:t>
            </a:r>
            <a:endParaRPr lang="en-US" sz="2400" dirty="0"/>
          </a:p>
        </p:txBody>
      </p:sp>
    </p:spTree>
    <p:extLst>
      <p:ext uri="{BB962C8B-B14F-4D97-AF65-F5344CB8AC3E}">
        <p14:creationId xmlns:p14="http://schemas.microsoft.com/office/powerpoint/2010/main" val="807739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Believe?: A Reasoned Approach to Christianity – Faith &amp; Life">
            <a:extLst>
              <a:ext uri="{FF2B5EF4-FFF2-40B4-BE49-F238E27FC236}">
                <a16:creationId xmlns:a16="http://schemas.microsoft.com/office/drawing/2014/main" id="{01FDA741-B713-E8FE-FC44-7AEC72DE6CE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248" t="5567" r="15438" b="7832"/>
          <a:stretch/>
        </p:blipFill>
        <p:spPr bwMode="auto">
          <a:xfrm>
            <a:off x="712076" y="1537331"/>
            <a:ext cx="3783724" cy="486790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F69C368-08A9-023A-C0E7-0E7C4A1A92CD}"/>
              </a:ext>
            </a:extLst>
          </p:cNvPr>
          <p:cNvSpPr>
            <a:spLocks noGrp="1"/>
          </p:cNvSpPr>
          <p:nvPr>
            <p:ph type="title"/>
          </p:nvPr>
        </p:nvSpPr>
        <p:spPr>
          <a:xfrm>
            <a:off x="685800" y="365127"/>
            <a:ext cx="10820400" cy="1325563"/>
          </a:xfrm>
        </p:spPr>
        <p:txBody>
          <a:bodyPr/>
          <a:lstStyle/>
          <a:p>
            <a:pPr algn="l"/>
            <a:r>
              <a:rPr lang="en-US" altLang="en-US" sz="4000" dirty="0"/>
              <a:t>Neil Shenvi, </a:t>
            </a:r>
            <a:r>
              <a:rPr lang="en-US" altLang="en-US" sz="4000" i="1" dirty="0"/>
              <a:t>Why Believe? </a:t>
            </a:r>
            <a:r>
              <a:rPr lang="en-US" altLang="en-US" sz="4000" dirty="0"/>
              <a:t>Chapters 4-5</a:t>
            </a:r>
          </a:p>
        </p:txBody>
      </p:sp>
      <p:pic>
        <p:nvPicPr>
          <p:cNvPr id="3" name="Picture 2">
            <a:extLst>
              <a:ext uri="{FF2B5EF4-FFF2-40B4-BE49-F238E27FC236}">
                <a16:creationId xmlns:a16="http://schemas.microsoft.com/office/drawing/2014/main" id="{ABA810C3-0550-8C8D-85E7-1F82E577F4A6}"/>
              </a:ext>
            </a:extLst>
          </p:cNvPr>
          <p:cNvPicPr>
            <a:picLocks noChangeAspect="1"/>
          </p:cNvPicPr>
          <p:nvPr/>
        </p:nvPicPr>
        <p:blipFill>
          <a:blip r:embed="rId3"/>
          <a:stretch>
            <a:fillRect/>
          </a:stretch>
        </p:blipFill>
        <p:spPr>
          <a:xfrm>
            <a:off x="4648200" y="1746886"/>
            <a:ext cx="6211167" cy="4448796"/>
          </a:xfrm>
          <a:prstGeom prst="rect">
            <a:avLst/>
          </a:prstGeom>
        </p:spPr>
      </p:pic>
      <p:sp>
        <p:nvSpPr>
          <p:cNvPr id="4" name="Rectangle 3">
            <a:extLst>
              <a:ext uri="{FF2B5EF4-FFF2-40B4-BE49-F238E27FC236}">
                <a16:creationId xmlns:a16="http://schemas.microsoft.com/office/drawing/2014/main" id="{CCB4A0BF-281E-50EB-DD73-39BFF9652C1A}"/>
              </a:ext>
            </a:extLst>
          </p:cNvPr>
          <p:cNvSpPr/>
          <p:nvPr/>
        </p:nvSpPr>
        <p:spPr>
          <a:xfrm>
            <a:off x="4830097" y="5088194"/>
            <a:ext cx="3657600" cy="381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2594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865381" y="1690690"/>
            <a:ext cx="259128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Dr. Christina </a:t>
            </a:r>
            <a:r>
              <a:rPr lang="en-US" sz="2400" dirty="0" err="1">
                <a:latin typeface="Calibri" panose="020F0502020204030204" pitchFamily="34" charset="0"/>
                <a:cs typeface="Calibri" panose="020F0502020204030204" pitchFamily="34" charset="0"/>
              </a:rPr>
              <a:t>Shenvi</a:t>
            </a:r>
            <a:endParaRPr lang="en-US" sz="2400" dirty="0">
              <a:latin typeface="Calibri" panose="020F0502020204030204" pitchFamily="34" charset="0"/>
              <a:cs typeface="Calibri" panose="020F0502020204030204" pitchFamily="34" charset="0"/>
            </a:endParaRPr>
          </a:p>
        </p:txBody>
      </p:sp>
      <p:sp>
        <p:nvSpPr>
          <p:cNvPr id="8" name="TextBox 7"/>
          <p:cNvSpPr txBox="1"/>
          <p:nvPr/>
        </p:nvSpPr>
        <p:spPr>
          <a:xfrm>
            <a:off x="5041271" y="1690690"/>
            <a:ext cx="1969129"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Dr. Pat Sawyer</a:t>
            </a:r>
          </a:p>
        </p:txBody>
      </p:sp>
      <p:sp>
        <p:nvSpPr>
          <p:cNvPr id="3" name="TextBox 2"/>
          <p:cNvSpPr txBox="1"/>
          <p:nvPr/>
        </p:nvSpPr>
        <p:spPr>
          <a:xfrm>
            <a:off x="838200" y="5569545"/>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shenviapologetics.com/slides/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https://shenviapologetics.com/why-believe-a-reasoned-approach-to-christianity/</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959246" y="2152353"/>
            <a:ext cx="3300491" cy="32604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5095875" y="2126400"/>
            <a:ext cx="3207616" cy="3291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902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16406</TotalTime>
  <Words>2836</Words>
  <Application>Microsoft Office PowerPoint</Application>
  <PresentationFormat>Widescreen</PresentationFormat>
  <Paragraphs>207</Paragraphs>
  <Slides>40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Wingdings</vt:lpstr>
      <vt:lpstr>Office Theme</vt:lpstr>
      <vt:lpstr>PowerPoint Presentation</vt:lpstr>
      <vt:lpstr>Talk outline</vt:lpstr>
      <vt:lpstr>Definitions</vt:lpstr>
      <vt:lpstr>The moral argument</vt:lpstr>
      <vt:lpstr>Talk outline</vt:lpstr>
      <vt:lpstr>Is morality grounded in human flourishing?</vt:lpstr>
      <vt:lpstr>Morality versus human flourishing</vt:lpstr>
      <vt:lpstr>The wardrobe experiment</vt:lpstr>
      <vt:lpstr>Premise 1: Is God necessary to ground morality?</vt:lpstr>
      <vt:lpstr>Talk outline</vt:lpstr>
      <vt:lpstr>There is empirical evidence that objective moral facts exist</vt:lpstr>
      <vt:lpstr>Premise 2: do objective moral values and duties exist?</vt:lpstr>
      <vt:lpstr>Talk outline</vt:lpstr>
      <vt:lpstr>Moral criticism</vt:lpstr>
      <vt:lpstr>Cipher’s challenge</vt:lpstr>
      <vt:lpstr>The amorality pill</vt:lpstr>
      <vt:lpstr>The moral argument</vt:lpstr>
      <vt:lpstr>Talk outline</vt:lpstr>
      <vt:lpstr>The moral argument</vt:lpstr>
      <vt:lpstr>The transcendental-moral argument</vt:lpstr>
      <vt:lpstr>Talk outline</vt:lpstr>
      <vt:lpstr>Recall: atheists tend to ground morality in human flourishing</vt:lpstr>
      <vt:lpstr>Truth can be opposed to human flourishing</vt:lpstr>
      <vt:lpstr>Falsehood can promote human flourishing</vt:lpstr>
      <vt:lpstr>If a truth-loving God does not exist, truth-seeking cannot be a moral duty</vt:lpstr>
      <vt:lpstr>Talk outline</vt:lpstr>
      <vt:lpstr>Premise 2: Is truth-seeking morally obligatory?</vt:lpstr>
      <vt:lpstr>Does the biblical God love and command truth-seeking?</vt:lpstr>
      <vt:lpstr>Talk outline</vt:lpstr>
      <vt:lpstr>The Moral Argument</vt:lpstr>
      <vt:lpstr>The Transcendental-Moral Argument</vt:lpstr>
      <vt:lpstr>Talking to postmodernists</vt:lpstr>
      <vt:lpstr>Talking to religious relativists</vt:lpstr>
      <vt:lpstr>Talking to New Atheists</vt:lpstr>
      <vt:lpstr>Talking to doubting Christians</vt:lpstr>
      <vt:lpstr>The threat of the moral Law</vt:lpstr>
      <vt:lpstr>The threat of a moral Lawgiver</vt:lpstr>
      <vt:lpstr>The unique relationship of morality to the gospel</vt:lpstr>
      <vt:lpstr>Neil Shenvi, Why Believe? Chapters 4-5</vt:lpstr>
      <vt:lpstr>Acknowledgements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a theoretical chemist think that morality is evidence for God?</dc:title>
  <dc:creator>nashenvi</dc:creator>
  <cp:lastModifiedBy>Neil Shenvi</cp:lastModifiedBy>
  <cp:revision>104</cp:revision>
  <dcterms:created xsi:type="dcterms:W3CDTF">2013-02-23T11:54:25Z</dcterms:created>
  <dcterms:modified xsi:type="dcterms:W3CDTF">2025-11-08T12:57:17Z</dcterms:modified>
</cp:coreProperties>
</file>