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2"/>
  </p:notesMasterIdLst>
  <p:sldIdLst>
    <p:sldId id="256" r:id="rId2"/>
    <p:sldId id="257" r:id="rId3"/>
    <p:sldId id="258" r:id="rId4"/>
    <p:sldId id="874" r:id="rId5"/>
    <p:sldId id="615" r:id="rId6"/>
    <p:sldId id="593" r:id="rId7"/>
    <p:sldId id="635" r:id="rId8"/>
    <p:sldId id="829" r:id="rId9"/>
    <p:sldId id="847" r:id="rId10"/>
    <p:sldId id="848" r:id="rId11"/>
    <p:sldId id="849" r:id="rId12"/>
    <p:sldId id="850" r:id="rId13"/>
    <p:sldId id="598" r:id="rId14"/>
    <p:sldId id="715" r:id="rId15"/>
    <p:sldId id="835" r:id="rId16"/>
    <p:sldId id="746" r:id="rId17"/>
    <p:sldId id="807" r:id="rId18"/>
    <p:sldId id="401" r:id="rId19"/>
    <p:sldId id="524" r:id="rId20"/>
    <p:sldId id="528" r:id="rId21"/>
    <p:sldId id="526" r:id="rId22"/>
    <p:sldId id="535" r:id="rId23"/>
    <p:sldId id="808" r:id="rId24"/>
    <p:sldId id="505" r:id="rId25"/>
    <p:sldId id="867" r:id="rId26"/>
    <p:sldId id="852" r:id="rId27"/>
    <p:sldId id="809" r:id="rId28"/>
    <p:sldId id="832" r:id="rId29"/>
    <p:sldId id="661" r:id="rId30"/>
    <p:sldId id="727" r:id="rId31"/>
    <p:sldId id="875" r:id="rId32"/>
    <p:sldId id="853" r:id="rId33"/>
    <p:sldId id="854" r:id="rId34"/>
    <p:sldId id="876" r:id="rId35"/>
    <p:sldId id="361" r:id="rId36"/>
    <p:sldId id="790" r:id="rId37"/>
    <p:sldId id="791" r:id="rId38"/>
    <p:sldId id="495" r:id="rId39"/>
    <p:sldId id="877" r:id="rId40"/>
    <p:sldId id="857" r:id="rId41"/>
    <p:sldId id="794" r:id="rId42"/>
    <p:sldId id="801" r:id="rId43"/>
    <p:sldId id="878" r:id="rId44"/>
    <p:sldId id="783" r:id="rId45"/>
    <p:sldId id="786" r:id="rId46"/>
    <p:sldId id="785" r:id="rId47"/>
    <p:sldId id="787" r:id="rId48"/>
    <p:sldId id="788" r:id="rId49"/>
    <p:sldId id="796" r:id="rId50"/>
    <p:sldId id="860" r:id="rId51"/>
    <p:sldId id="879" r:id="rId52"/>
    <p:sldId id="884" r:id="rId53"/>
    <p:sldId id="642" r:id="rId54"/>
    <p:sldId id="859" r:id="rId55"/>
    <p:sldId id="880" r:id="rId56"/>
    <p:sldId id="881" r:id="rId57"/>
    <p:sldId id="858" r:id="rId58"/>
    <p:sldId id="861" r:id="rId59"/>
    <p:sldId id="862" r:id="rId60"/>
    <p:sldId id="823" r:id="rId61"/>
    <p:sldId id="825" r:id="rId62"/>
    <p:sldId id="828" r:id="rId63"/>
    <p:sldId id="863" r:id="rId64"/>
    <p:sldId id="868" r:id="rId65"/>
    <p:sldId id="864" r:id="rId66"/>
    <p:sldId id="831" r:id="rId67"/>
    <p:sldId id="882" r:id="rId68"/>
    <p:sldId id="718" r:id="rId69"/>
    <p:sldId id="865" r:id="rId70"/>
    <p:sldId id="883" r:id="rId7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9C38"/>
    <a:srgbClr val="96BB4C"/>
    <a:srgbClr val="B23E4C"/>
    <a:srgbClr val="6188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41" autoAdjust="0"/>
    <p:restoredTop sz="94660"/>
  </p:normalViewPr>
  <p:slideViewPr>
    <p:cSldViewPr snapToGrid="0">
      <p:cViewPr>
        <p:scale>
          <a:sx n="93" d="100"/>
          <a:sy n="93" d="100"/>
        </p:scale>
        <p:origin x="360" y="125"/>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8326B7-163B-45C4-9A3E-616B3AA55509}" type="datetimeFigureOut">
              <a:rPr lang="en-US" smtClean="0"/>
              <a:t>9/25/2025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1C6A60-612B-4BA3-867C-F0BC9A4A57A0}" type="slidenum">
              <a:rPr lang="en-US" smtClean="0"/>
              <a:t>‹#›</a:t>
            </a:fld>
            <a:endParaRPr lang="en-US"/>
          </a:p>
        </p:txBody>
      </p:sp>
    </p:spTree>
    <p:extLst>
      <p:ext uri="{BB962C8B-B14F-4D97-AF65-F5344CB8AC3E}">
        <p14:creationId xmlns:p14="http://schemas.microsoft.com/office/powerpoint/2010/main" val="728161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4</a:t>
            </a:fld>
            <a:endParaRPr lang="en-US"/>
          </a:p>
        </p:txBody>
      </p:sp>
    </p:spTree>
    <p:extLst>
      <p:ext uri="{BB962C8B-B14F-4D97-AF65-F5344CB8AC3E}">
        <p14:creationId xmlns:p14="http://schemas.microsoft.com/office/powerpoint/2010/main" val="793267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BE6CBB-A455-47E8-847C-2F89DFCBF0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14</a:t>
            </a:fld>
            <a:endParaRPr lang="en-US"/>
          </a:p>
        </p:txBody>
      </p:sp>
    </p:spTree>
    <p:extLst>
      <p:ext uri="{BB962C8B-B14F-4D97-AF65-F5344CB8AC3E}">
        <p14:creationId xmlns:p14="http://schemas.microsoft.com/office/powerpoint/2010/main" val="4107054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27</a:t>
            </a:fld>
            <a:endParaRPr lang="en-US"/>
          </a:p>
        </p:txBody>
      </p:sp>
    </p:spTree>
    <p:extLst>
      <p:ext uri="{BB962C8B-B14F-4D97-AF65-F5344CB8AC3E}">
        <p14:creationId xmlns:p14="http://schemas.microsoft.com/office/powerpoint/2010/main" val="3965761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28</a:t>
            </a:fld>
            <a:endParaRPr lang="en-US"/>
          </a:p>
        </p:txBody>
      </p:sp>
    </p:spTree>
    <p:extLst>
      <p:ext uri="{BB962C8B-B14F-4D97-AF65-F5344CB8AC3E}">
        <p14:creationId xmlns:p14="http://schemas.microsoft.com/office/powerpoint/2010/main" val="4130049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266E0-8366-84EA-8FBA-E625FF2768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6294EA-3ECC-2AF0-6604-281FDBAFFC0E}"/>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067497C3-3E12-2C6B-607D-78B6FE2FE905}"/>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F7BDE66D-8A0C-64D2-0180-7F81C3FC1E9A}"/>
              </a:ext>
            </a:extLst>
          </p:cNvPr>
          <p:cNvSpPr>
            <a:spLocks noGrp="1"/>
          </p:cNvSpPr>
          <p:nvPr>
            <p:ph type="sldNum" sz="quarter" idx="10"/>
          </p:nvPr>
        </p:nvSpPr>
        <p:spPr/>
        <p:txBody>
          <a:bodyPr/>
          <a:lstStyle/>
          <a:p>
            <a:fld id="{59BE6CBB-A455-47E8-847C-2F89DFCBF057}" type="slidenum">
              <a:rPr lang="en-US" smtClean="0"/>
              <a:pPr/>
              <a:t>32</a:t>
            </a:fld>
            <a:endParaRPr lang="en-US"/>
          </a:p>
        </p:txBody>
      </p:sp>
    </p:spTree>
    <p:extLst>
      <p:ext uri="{BB962C8B-B14F-4D97-AF65-F5344CB8AC3E}">
        <p14:creationId xmlns:p14="http://schemas.microsoft.com/office/powerpoint/2010/main" val="34821804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35</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4B15D-A02B-1486-EED4-E328EE9F4B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D939B3-0F40-5061-07EF-6210B1EF330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C63B9719-D80A-67E8-9467-A244FEA48A17}"/>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D338A3B2-9DB6-FA61-2D8B-22F92C25599A}"/>
              </a:ext>
            </a:extLst>
          </p:cNvPr>
          <p:cNvSpPr>
            <a:spLocks noGrp="1"/>
          </p:cNvSpPr>
          <p:nvPr>
            <p:ph type="sldNum" sz="quarter" idx="10"/>
          </p:nvPr>
        </p:nvSpPr>
        <p:spPr/>
        <p:txBody>
          <a:bodyPr/>
          <a:lstStyle/>
          <a:p>
            <a:fld id="{59BE6CBB-A455-47E8-847C-2F89DFCBF057}" type="slidenum">
              <a:rPr lang="en-US" smtClean="0"/>
              <a:pPr/>
              <a:t>40</a:t>
            </a:fld>
            <a:endParaRPr lang="en-US"/>
          </a:p>
        </p:txBody>
      </p:sp>
    </p:spTree>
    <p:extLst>
      <p:ext uri="{BB962C8B-B14F-4D97-AF65-F5344CB8AC3E}">
        <p14:creationId xmlns:p14="http://schemas.microsoft.com/office/powerpoint/2010/main" val="23550500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ECEBF-E4EF-7DB2-EEB1-BD837E3A06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7A838B-C888-9D4F-339B-D87B2E672FFA}"/>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7E48466A-E7B6-2966-F553-4AC48A1BB0B9}"/>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13C3989D-A951-8DD6-A591-A50D5F9791E2}"/>
              </a:ext>
            </a:extLst>
          </p:cNvPr>
          <p:cNvSpPr>
            <a:spLocks noGrp="1"/>
          </p:cNvSpPr>
          <p:nvPr>
            <p:ph type="sldNum" sz="quarter" idx="10"/>
          </p:nvPr>
        </p:nvSpPr>
        <p:spPr/>
        <p:txBody>
          <a:bodyPr/>
          <a:lstStyle/>
          <a:p>
            <a:fld id="{59BE6CBB-A455-47E8-847C-2F89DFCBF057}" type="slidenum">
              <a:rPr lang="en-US" smtClean="0"/>
              <a:pPr/>
              <a:t>50</a:t>
            </a:fld>
            <a:endParaRPr lang="en-US"/>
          </a:p>
        </p:txBody>
      </p:sp>
    </p:spTree>
    <p:extLst>
      <p:ext uri="{BB962C8B-B14F-4D97-AF65-F5344CB8AC3E}">
        <p14:creationId xmlns:p14="http://schemas.microsoft.com/office/powerpoint/2010/main" val="23900476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53</a:t>
            </a:fld>
            <a:endParaRPr lang="en-US"/>
          </a:p>
        </p:txBody>
      </p:sp>
    </p:spTree>
    <p:extLst>
      <p:ext uri="{BB962C8B-B14F-4D97-AF65-F5344CB8AC3E}">
        <p14:creationId xmlns:p14="http://schemas.microsoft.com/office/powerpoint/2010/main" val="28299689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371BD-387A-D551-14EE-63E49A9F3F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9BCE77-643E-53A8-0560-FABA5DC612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96984A-ED50-FA8E-572F-84178753397E}"/>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6A264880-57F7-5C7C-B245-BA9B923CC0C4}"/>
              </a:ext>
            </a:extLst>
          </p:cNvPr>
          <p:cNvSpPr>
            <a:spLocks noGrp="1"/>
          </p:cNvSpPr>
          <p:nvPr>
            <p:ph type="sldNum" sz="quarter" idx="10"/>
          </p:nvPr>
        </p:nvSpPr>
        <p:spPr/>
        <p:txBody>
          <a:bodyPr/>
          <a:lstStyle/>
          <a:p>
            <a:fld id="{59BE6CBB-A455-47E8-847C-2F89DFCBF057}" type="slidenum">
              <a:rPr lang="en-US" smtClean="0"/>
              <a:pPr/>
              <a:t>56</a:t>
            </a:fld>
            <a:endParaRPr lang="en-US"/>
          </a:p>
        </p:txBody>
      </p:sp>
    </p:spTree>
    <p:extLst>
      <p:ext uri="{BB962C8B-B14F-4D97-AF65-F5344CB8AC3E}">
        <p14:creationId xmlns:p14="http://schemas.microsoft.com/office/powerpoint/2010/main" val="32029395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66</a:t>
            </a:fld>
            <a:endParaRPr lang="en-US"/>
          </a:p>
        </p:txBody>
      </p:sp>
    </p:spTree>
    <p:extLst>
      <p:ext uri="{BB962C8B-B14F-4D97-AF65-F5344CB8AC3E}">
        <p14:creationId xmlns:p14="http://schemas.microsoft.com/office/powerpoint/2010/main" val="4130049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68</a:t>
            </a:fld>
            <a:endParaRPr lang="en-US"/>
          </a:p>
        </p:txBody>
      </p:sp>
    </p:spTree>
    <p:extLst>
      <p:ext uri="{BB962C8B-B14F-4D97-AF65-F5344CB8AC3E}">
        <p14:creationId xmlns:p14="http://schemas.microsoft.com/office/powerpoint/2010/main" val="1351971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CC262-33AE-AFF7-9FEF-07891DB627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E76D37-B609-AB7C-1F8A-879AB159F5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B8347D-F613-32BF-4864-20508EB65FBE}"/>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384FE68A-DBE8-1C28-62C6-1B99A8C71710}"/>
              </a:ext>
            </a:extLst>
          </p:cNvPr>
          <p:cNvSpPr>
            <a:spLocks noGrp="1"/>
          </p:cNvSpPr>
          <p:nvPr>
            <p:ph type="sldNum" sz="quarter" idx="10"/>
          </p:nvPr>
        </p:nvSpPr>
        <p:spPr/>
        <p:txBody>
          <a:bodyPr/>
          <a:lstStyle/>
          <a:p>
            <a:fld id="{59BE6CBB-A455-47E8-847C-2F89DFCBF057}" type="slidenum">
              <a:rPr lang="en-US" smtClean="0"/>
              <a:pPr/>
              <a:t>69</a:t>
            </a:fld>
            <a:endParaRPr lang="en-US"/>
          </a:p>
        </p:txBody>
      </p:sp>
    </p:spTree>
    <p:extLst>
      <p:ext uri="{BB962C8B-B14F-4D97-AF65-F5344CB8AC3E}">
        <p14:creationId xmlns:p14="http://schemas.microsoft.com/office/powerpoint/2010/main" val="36102984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70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1910602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69410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4BD258-F198-4A40-BD13-6026D6D2957D}" type="datetimeFigureOut">
              <a:rPr lang="en-US" smtClean="0"/>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1113337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D4BD258-F198-4A40-BD13-6026D6D2957D}" type="datetimeFigureOut">
              <a:rPr lang="en-US" smtClean="0"/>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3674882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4BD258-F198-4A40-BD13-6026D6D2957D}" type="datetimeFigureOut">
              <a:rPr lang="en-US" smtClean="0"/>
              <a:t>9/25/2025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731018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D4BD258-F198-4A40-BD13-6026D6D2957D}" type="datetimeFigureOut">
              <a:rPr lang="en-US" smtClean="0"/>
              <a:t>9/25/2025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1742019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4BD258-F198-4A40-BD13-6026D6D2957D}" type="datetimeFigureOut">
              <a:rPr lang="en-US" smtClean="0"/>
              <a:t>9/25/2025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831095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4BD258-F198-4A40-BD13-6026D6D2957D}" type="datetimeFigureOut">
              <a:rPr lang="en-US" smtClean="0"/>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331743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4BD258-F198-4A40-BD13-6026D6D2957D}" type="datetimeFigureOut">
              <a:rPr lang="en-US" smtClean="0"/>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476967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1967363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5381581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Blank 0">
    <p:spTree>
      <p:nvGrpSpPr>
        <p:cNvPr id="1" name=""/>
        <p:cNvGrpSpPr/>
        <p:nvPr/>
      </p:nvGrpSpPr>
      <p:grpSpPr>
        <a:xfrm>
          <a:off x="0" y="0"/>
          <a:ext cx="0" cy="0"/>
          <a:chOff x="0" y="0"/>
          <a:chExt cx="0" cy="0"/>
        </a:xfrm>
      </p:grpSpPr>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0855063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4BD258-F198-4A40-BD13-6026D6D2957D}" type="datetimeFigureOut">
              <a:rPr lang="en-US" smtClean="0"/>
              <a:t>9/25/2025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46E718-F551-4AFE-A206-4DE72BF969F9}" type="slidenum">
              <a:rPr lang="en-US" smtClean="0"/>
              <a:t>‹#›</a:t>
            </a:fld>
            <a:endParaRPr lang="en-US"/>
          </a:p>
        </p:txBody>
      </p:sp>
      <p:sp>
        <p:nvSpPr>
          <p:cNvPr id="7" name="Rectangle 6">
            <a:extLst>
              <a:ext uri="{FF2B5EF4-FFF2-40B4-BE49-F238E27FC236}">
                <a16:creationId xmlns:a16="http://schemas.microsoft.com/office/drawing/2014/main" id="{433AC986-5908-1B7A-74D9-164302F7F18F}"/>
              </a:ext>
            </a:extLst>
          </p:cNvPr>
          <p:cNvSpPr/>
          <p:nvPr userDrawn="1"/>
        </p:nvSpPr>
        <p:spPr>
          <a:xfrm>
            <a:off x="0" y="0"/>
            <a:ext cx="12192000" cy="6858000"/>
          </a:xfrm>
          <a:prstGeom prst="rect">
            <a:avLst/>
          </a:prstGeom>
          <a:no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050284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jpeg"/></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jpeg"/></Relationships>
</file>

<file path=ppt/slides/_rels/slide4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6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7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 name="Picture 5" descr="Picture 5"/>
          <p:cNvPicPr>
            <a:picLocks noChangeAspect="1"/>
          </p:cNvPicPr>
          <p:nvPr/>
        </p:nvPicPr>
        <p:blipFill>
          <a:blip r:embed="rId2"/>
          <a:stretch>
            <a:fillRect/>
          </a:stretch>
        </p:blipFill>
        <p:spPr>
          <a:xfrm>
            <a:off x="0" y="0"/>
            <a:ext cx="12192000" cy="6858000"/>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 name="Picture 1" descr="Picture 1"/>
          <p:cNvPicPr>
            <a:picLocks noChangeAspect="1"/>
          </p:cNvPicPr>
          <p:nvPr/>
        </p:nvPicPr>
        <p:blipFill>
          <a:blip r:embed="rId2"/>
          <a:stretch>
            <a:fillRect/>
          </a:stretch>
        </p:blipFill>
        <p:spPr>
          <a:xfrm>
            <a:off x="19" y="9"/>
            <a:ext cx="12191981" cy="6857991"/>
          </a:xfrm>
          <a:prstGeom prst="rect">
            <a:avLst/>
          </a:prstGeom>
          <a:ln w="12700">
            <a:miter lim="400000"/>
          </a:ln>
        </p:spPr>
      </p:pic>
      <p:sp>
        <p:nvSpPr>
          <p:cNvPr id="180" name="Freeform: Shape 21"/>
          <p:cNvSpPr/>
          <p:nvPr/>
        </p:nvSpPr>
        <p:spPr>
          <a:xfrm>
            <a:off x="0" y="3733800"/>
            <a:ext cx="762001" cy="31242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lnTo>
                  <a:pt x="0" y="21600"/>
                </a:lnTo>
                <a:close/>
              </a:path>
            </a:pathLst>
          </a:custGeom>
          <a:solidFill>
            <a:schemeClr val="accent1"/>
          </a:solidFill>
          <a:ln w="12700">
            <a:miter lim="400000"/>
          </a:ln>
        </p:spPr>
        <p:txBody>
          <a:bodyPr lIns="45719" rIns="45719" anchor="ctr"/>
          <a:lstStyle/>
          <a:p>
            <a:pPr algn="ctr">
              <a:defRPr>
                <a:solidFill>
                  <a:srgbClr val="FFFFFF"/>
                </a:solidFill>
              </a:defRPr>
            </a:pPr>
            <a:endParaRPr/>
          </a:p>
        </p:txBody>
      </p:sp>
      <p:sp>
        <p:nvSpPr>
          <p:cNvPr id="181" name="Straight Connector 22"/>
          <p:cNvSpPr/>
          <p:nvPr/>
        </p:nvSpPr>
        <p:spPr>
          <a:xfrm flipV="1">
            <a:off x="9274002" y="4502552"/>
            <a:ext cx="2917999" cy="2355449"/>
          </a:xfrm>
          <a:prstGeom prst="line">
            <a:avLst/>
          </a:prstGeom>
          <a:ln w="12700" cap="rnd">
            <a:solidFill>
              <a:srgbClr val="FFFFFF"/>
            </a:solidFill>
          </a:ln>
        </p:spPr>
        <p:txBody>
          <a:bodyPr lIns="45719" rIns="45719"/>
          <a:lstStyle/>
          <a:p>
            <a:endParaRPr/>
          </a:p>
        </p:txBody>
      </p:sp>
      <p:sp>
        <p:nvSpPr>
          <p:cNvPr id="182" name="Straight Connector 23"/>
          <p:cNvSpPr/>
          <p:nvPr/>
        </p:nvSpPr>
        <p:spPr>
          <a:xfrm>
            <a:off x="8953500" y="-16626"/>
            <a:ext cx="2667483" cy="6874626"/>
          </a:xfrm>
          <a:prstGeom prst="line">
            <a:avLst/>
          </a:prstGeom>
          <a:ln w="12700" cap="rnd">
            <a:solidFill>
              <a:srgbClr val="FFFFFF"/>
            </a:solidFill>
          </a:ln>
        </p:spPr>
        <p:txBody>
          <a:bodyPr lIns="45719" rIns="45719"/>
          <a:lstStyle/>
          <a:p>
            <a:endParaRPr/>
          </a:p>
        </p:txBody>
      </p:sp>
      <p:sp>
        <p:nvSpPr>
          <p:cNvPr id="183" name="Freeform: Shape 24"/>
          <p:cNvSpPr/>
          <p:nvPr/>
        </p:nvSpPr>
        <p:spPr>
          <a:xfrm>
            <a:off x="10922923" y="-16626"/>
            <a:ext cx="1269078" cy="6874626"/>
          </a:xfrm>
          <a:custGeom>
            <a:avLst/>
            <a:gdLst/>
            <a:ahLst/>
            <a:cxnLst>
              <a:cxn ang="0">
                <a:pos x="wd2" y="hd2"/>
              </a:cxn>
              <a:cxn ang="5400000">
                <a:pos x="wd2" y="hd2"/>
              </a:cxn>
              <a:cxn ang="10800000">
                <a:pos x="wd2" y="hd2"/>
              </a:cxn>
              <a:cxn ang="16200000">
                <a:pos x="wd2" y="hd2"/>
              </a:cxn>
            </a:cxnLst>
            <a:rect l="0" t="0" r="r" b="b"/>
            <a:pathLst>
              <a:path w="21600" h="21600" extrusionOk="0">
                <a:moveTo>
                  <a:pt x="12168" y="0"/>
                </a:moveTo>
                <a:lnTo>
                  <a:pt x="21600" y="52"/>
                </a:lnTo>
                <a:lnTo>
                  <a:pt x="21600" y="21600"/>
                </a:lnTo>
                <a:lnTo>
                  <a:pt x="0" y="21600"/>
                </a:lnTo>
                <a:close/>
              </a:path>
            </a:pathLst>
          </a:custGeom>
          <a:solidFill>
            <a:schemeClr val="accent1">
              <a:alpha val="87000"/>
            </a:schemeClr>
          </a:solidFill>
          <a:ln w="12700">
            <a:miter lim="400000"/>
          </a:ln>
        </p:spPr>
        <p:txBody>
          <a:bodyPr lIns="45719" rIns="45719" anchor="ctr"/>
          <a:lstStyle/>
          <a:p>
            <a:pPr algn="ctr">
              <a:defRPr>
                <a:solidFill>
                  <a:srgbClr val="FFFFFF"/>
                </a:solidFill>
              </a:defRPr>
            </a:pPr>
            <a:endParaRPr/>
          </a:p>
        </p:txBody>
      </p:sp>
      <p:sp>
        <p:nvSpPr>
          <p:cNvPr id="184" name="Freeform: Shape 25"/>
          <p:cNvSpPr/>
          <p:nvPr/>
        </p:nvSpPr>
        <p:spPr>
          <a:xfrm>
            <a:off x="10208373" y="-16625"/>
            <a:ext cx="1983627" cy="687462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16575" y="21600"/>
                </a:lnTo>
                <a:close/>
              </a:path>
            </a:pathLst>
          </a:custGeom>
          <a:solidFill>
            <a:schemeClr val="accent1">
              <a:alpha val="71000"/>
            </a:schemeClr>
          </a:solidFill>
          <a:ln w="12700">
            <a:miter lim="400000"/>
          </a:ln>
        </p:spPr>
        <p:txBody>
          <a:bodyPr lIns="45719" rIns="45719" anchor="ctr"/>
          <a:lstStyle/>
          <a:p>
            <a:pPr algn="ctr">
              <a:defRPr>
                <a:solidFill>
                  <a:srgbClr val="FFFFFF"/>
                </a:solidFill>
              </a:defRPr>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66043" y="1634346"/>
            <a:ext cx="8859914" cy="1635377"/>
          </a:xfrm>
        </p:spPr>
        <p:txBody>
          <a:bodyPr anchor="b">
            <a:normAutofit fontScale="90000"/>
          </a:bodyPr>
          <a:lstStyle/>
          <a:p>
            <a:r>
              <a:rPr lang="en-US" dirty="0">
                <a:solidFill>
                  <a:srgbClr val="000000"/>
                </a:solidFill>
                <a:latin typeface="+mn-lt"/>
              </a:rPr>
              <a:t>Christianity and Critical Theory: Are They Compatible?</a:t>
            </a:r>
            <a:endParaRPr lang="en-US" sz="25800" dirty="0">
              <a:latin typeface="+mn-lt"/>
            </a:endParaRPr>
          </a:p>
        </p:txBody>
      </p:sp>
      <p:sp>
        <p:nvSpPr>
          <p:cNvPr id="7" name="Subtitle 6">
            <a:extLst>
              <a:ext uri="{FF2B5EF4-FFF2-40B4-BE49-F238E27FC236}">
                <a16:creationId xmlns:a16="http://schemas.microsoft.com/office/drawing/2014/main" id="{81A76FD6-92A8-4D17-9426-C65DF1A85391}"/>
              </a:ext>
            </a:extLst>
          </p:cNvPr>
          <p:cNvSpPr>
            <a:spLocks noGrp="1"/>
          </p:cNvSpPr>
          <p:nvPr>
            <p:ph type="subTitle" idx="1"/>
          </p:nvPr>
        </p:nvSpPr>
        <p:spPr>
          <a:xfrm>
            <a:off x="2003161" y="4405966"/>
            <a:ext cx="8182233" cy="1687814"/>
          </a:xfrm>
        </p:spPr>
        <p:txBody>
          <a:bodyPr anchor="t">
            <a:noAutofit/>
          </a:bodyPr>
          <a:lstStyle/>
          <a:p>
            <a:r>
              <a:rPr lang="en-US" sz="3600" dirty="0"/>
              <a:t>Dr. Neil </a:t>
            </a:r>
            <a:r>
              <a:rPr lang="en-US" sz="3600" dirty="0" err="1"/>
              <a:t>Shenvi</a:t>
            </a:r>
            <a:endParaRPr lang="en-US" sz="3600" dirty="0"/>
          </a:p>
          <a:p>
            <a:r>
              <a:rPr lang="en-US" sz="3600" dirty="0" err="1"/>
              <a:t>Missio</a:t>
            </a:r>
            <a:r>
              <a:rPr lang="en-US" sz="3600" dirty="0"/>
              <a:t> Nexus</a:t>
            </a:r>
          </a:p>
          <a:p>
            <a:r>
              <a:rPr lang="en-US" sz="3600" dirty="0"/>
              <a:t>Sept. 25, 2025</a:t>
            </a:r>
          </a:p>
        </p:txBody>
      </p:sp>
      <p:pic>
        <p:nvPicPr>
          <p:cNvPr id="1026" name="Picture 2" descr="MissioNexus.org">
            <a:extLst>
              <a:ext uri="{FF2B5EF4-FFF2-40B4-BE49-F238E27FC236}">
                <a16:creationId xmlns:a16="http://schemas.microsoft.com/office/drawing/2014/main" id="{5333CC3C-9BF0-559F-544D-1634EBD023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782618" cy="1782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0552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65127"/>
            <a:ext cx="9005455" cy="1325563"/>
          </a:xfrm>
        </p:spPr>
        <p:txBody>
          <a:bodyPr/>
          <a:lstStyle/>
          <a:p>
            <a:r>
              <a:rPr lang="en-US" dirty="0"/>
              <a:t>This talk is not about Trump</a:t>
            </a:r>
          </a:p>
        </p:txBody>
      </p:sp>
      <p:pic>
        <p:nvPicPr>
          <p:cNvPr id="6" name="Picture 5" descr="File:Donald Trump official portrait (cropped 2).jpg - Wikimedia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4182" y="1422401"/>
            <a:ext cx="3711024" cy="505936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Trump news, commentary and analysis - CNN">
            <a:extLst>
              <a:ext uri="{FF2B5EF4-FFF2-40B4-BE49-F238E27FC236}">
                <a16:creationId xmlns:a16="http://schemas.microsoft.com/office/drawing/2014/main" id="{11052F31-82FF-EBF6-D722-80712CBA3CE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193" t="-3503" r="15733" b="-3503"/>
          <a:stretch>
            <a:fillRect/>
          </a:stretch>
        </p:blipFill>
        <p:spPr bwMode="auto">
          <a:xfrm>
            <a:off x="4462160" y="1362836"/>
            <a:ext cx="3464636" cy="263979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President Donald Trump Tweetstorm – The Saturday Edition – Deadline">
            <a:extLst>
              <a:ext uri="{FF2B5EF4-FFF2-40B4-BE49-F238E27FC236}">
                <a16:creationId xmlns:a16="http://schemas.microsoft.com/office/drawing/2014/main" id="{0BB617AD-1175-9852-8096-7A7ADFAFC64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5722"/>
          <a:stretch>
            <a:fillRect/>
          </a:stretch>
        </p:blipFill>
        <p:spPr bwMode="auto">
          <a:xfrm>
            <a:off x="8117233" y="1451542"/>
            <a:ext cx="3492013" cy="246888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Coronavirus: Trump valet tests positive for Covid-19">
            <a:extLst>
              <a:ext uri="{FF2B5EF4-FFF2-40B4-BE49-F238E27FC236}">
                <a16:creationId xmlns:a16="http://schemas.microsoft.com/office/drawing/2014/main" id="{EB41E05A-2EF7-0243-93B2-D0F481B68720}"/>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0463" t="-4576" r="10463" b="-4576"/>
          <a:stretch>
            <a:fillRect/>
          </a:stretch>
        </p:blipFill>
        <p:spPr bwMode="auto">
          <a:xfrm>
            <a:off x="4462160" y="3918028"/>
            <a:ext cx="3464636" cy="268752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Trump denies heart attack, praises his 'gorgeous chest' at Florida ...">
            <a:extLst>
              <a:ext uri="{FF2B5EF4-FFF2-40B4-BE49-F238E27FC236}">
                <a16:creationId xmlns:a16="http://schemas.microsoft.com/office/drawing/2014/main" id="{4A95F354-F2F7-BA33-0DE5-4144AAA15B18}"/>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4771" t="375" r="5451" b="-375"/>
          <a:stretch/>
        </p:blipFill>
        <p:spPr bwMode="auto">
          <a:xfrm>
            <a:off x="8117233" y="4039939"/>
            <a:ext cx="3492013" cy="2462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3908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n Smithsonian Race Guidelines, Rational Thinking and Hard Work Are White  Values">
            <a:extLst>
              <a:ext uri="{FF2B5EF4-FFF2-40B4-BE49-F238E27FC236}">
                <a16:creationId xmlns:a16="http://schemas.microsoft.com/office/drawing/2014/main" id="{3713566A-27C0-9DC6-F3E9-3E67F3874B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417270"/>
            <a:ext cx="5107045" cy="427725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838200" y="1378773"/>
            <a:ext cx="8219786" cy="923330"/>
          </a:xfrm>
          <a:prstGeom prst="rect">
            <a:avLst/>
          </a:prstGeom>
        </p:spPr>
        <p:txBody>
          <a:bodyPr wrap="square">
            <a:spAutoFit/>
          </a:bodyPr>
          <a:lstStyle/>
          <a:p>
            <a:r>
              <a:rPr lang="en-US" i="1" dirty="0">
                <a:solidFill>
                  <a:srgbClr val="333333"/>
                </a:solidFill>
                <a:latin typeface="freight-sans-pro"/>
              </a:rPr>
              <a:t>“Whiteness</a:t>
            </a:r>
            <a:r>
              <a:rPr lang="en-US" dirty="0">
                <a:solidFill>
                  <a:srgbClr val="333333"/>
                </a:solidFill>
                <a:latin typeface="freight-sans-pro"/>
              </a:rPr>
              <a:t> and white racialized identity refer to the way that white people, their customs, culture, and beliefs operate as the standard by which all other groups of are compared.”</a:t>
            </a:r>
            <a:endParaRPr lang="en-US" dirty="0"/>
          </a:p>
        </p:txBody>
      </p:sp>
      <p:sp>
        <p:nvSpPr>
          <p:cNvPr id="7" name="Title 1"/>
          <p:cNvSpPr>
            <a:spLocks noGrp="1"/>
          </p:cNvSpPr>
          <p:nvPr>
            <p:ph type="title"/>
          </p:nvPr>
        </p:nvSpPr>
        <p:spPr/>
        <p:txBody>
          <a:bodyPr/>
          <a:lstStyle/>
          <a:p>
            <a:r>
              <a:rPr lang="en-US" dirty="0"/>
              <a:t>Smithsonian NMAAHC</a:t>
            </a:r>
          </a:p>
        </p:txBody>
      </p:sp>
      <p:sp>
        <p:nvSpPr>
          <p:cNvPr id="3" name="Oval 2"/>
          <p:cNvSpPr/>
          <p:nvPr/>
        </p:nvSpPr>
        <p:spPr>
          <a:xfrm>
            <a:off x="3391722" y="5940531"/>
            <a:ext cx="2113395" cy="54494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In Smithsonian Race Guidelines, Rational Thinking and Hard Work Are White  Values - Newsweek">
            <a:extLst>
              <a:ext uri="{FF2B5EF4-FFF2-40B4-BE49-F238E27FC236}">
                <a16:creationId xmlns:a16="http://schemas.microsoft.com/office/drawing/2014/main" id="{990E3A95-0EDF-CDFB-F545-D02FFF8A8A8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3142" b="34032"/>
          <a:stretch>
            <a:fillRect/>
          </a:stretch>
        </p:blipFill>
        <p:spPr bwMode="auto">
          <a:xfrm>
            <a:off x="6096000" y="2417270"/>
            <a:ext cx="5107045" cy="4195966"/>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38D95316-DBB8-BD4C-F26D-AEFCA752AC0D}"/>
              </a:ext>
            </a:extLst>
          </p:cNvPr>
          <p:cNvSpPr/>
          <p:nvPr/>
        </p:nvSpPr>
        <p:spPr>
          <a:xfrm>
            <a:off x="8471722" y="2884054"/>
            <a:ext cx="2113395" cy="54494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5942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F8835-46C9-4787-BD4D-5FB19AA74690}"/>
              </a:ext>
            </a:extLst>
          </p:cNvPr>
          <p:cNvSpPr>
            <a:spLocks noGrp="1"/>
          </p:cNvSpPr>
          <p:nvPr>
            <p:ph type="title"/>
          </p:nvPr>
        </p:nvSpPr>
        <p:spPr/>
        <p:txBody>
          <a:bodyPr/>
          <a:lstStyle/>
          <a:p>
            <a:r>
              <a:rPr lang="en-US" dirty="0"/>
              <a:t>Blue’s Clues Pride Month Cartoon</a:t>
            </a:r>
          </a:p>
        </p:txBody>
      </p:sp>
      <p:pic>
        <p:nvPicPr>
          <p:cNvPr id="6146" name="Picture 2">
            <a:extLst>
              <a:ext uri="{FF2B5EF4-FFF2-40B4-BE49-F238E27FC236}">
                <a16:creationId xmlns:a16="http://schemas.microsoft.com/office/drawing/2014/main" id="{89AB0138-4311-4903-B99D-2143C91517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522297"/>
            <a:ext cx="4137511" cy="470122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BAD8574-33F2-42DA-A205-50D04D066358}"/>
              </a:ext>
            </a:extLst>
          </p:cNvPr>
          <p:cNvSpPr txBox="1"/>
          <p:nvPr/>
        </p:nvSpPr>
        <p:spPr>
          <a:xfrm>
            <a:off x="5258887" y="1522298"/>
            <a:ext cx="3914807" cy="4524315"/>
          </a:xfrm>
          <a:prstGeom prst="rect">
            <a:avLst/>
          </a:prstGeom>
          <a:noFill/>
        </p:spPr>
        <p:txBody>
          <a:bodyPr wrap="square">
            <a:spAutoFit/>
          </a:bodyPr>
          <a:lstStyle/>
          <a:p>
            <a:r>
              <a:rPr lang="en-US" dirty="0">
                <a:solidFill>
                  <a:srgbClr val="1D2228"/>
                </a:solidFill>
                <a:latin typeface="Yahoo Sans"/>
              </a:rPr>
              <a:t>“Families marching one-by-one</a:t>
            </a:r>
            <a:br>
              <a:rPr lang="en-US" dirty="0">
                <a:solidFill>
                  <a:srgbClr val="1D2228"/>
                </a:solidFill>
                <a:latin typeface="Yahoo Sans"/>
              </a:rPr>
            </a:br>
            <a:r>
              <a:rPr lang="en-US" dirty="0">
                <a:solidFill>
                  <a:srgbClr val="1D2228"/>
                </a:solidFill>
                <a:latin typeface="Yahoo Sans"/>
              </a:rPr>
              <a:t>Hurrah, hurrah</a:t>
            </a:r>
          </a:p>
          <a:p>
            <a:r>
              <a:rPr lang="en-US" dirty="0">
                <a:solidFill>
                  <a:srgbClr val="1D2228"/>
                </a:solidFill>
                <a:latin typeface="Yahoo Sans"/>
              </a:rPr>
              <a:t>Families marching one-by-one</a:t>
            </a:r>
            <a:br>
              <a:rPr lang="en-US" dirty="0">
                <a:solidFill>
                  <a:srgbClr val="1D2228"/>
                </a:solidFill>
                <a:latin typeface="Yahoo Sans"/>
              </a:rPr>
            </a:br>
            <a:r>
              <a:rPr lang="en-US" dirty="0">
                <a:solidFill>
                  <a:srgbClr val="1D2228"/>
                </a:solidFill>
                <a:latin typeface="Yahoo Sans"/>
              </a:rPr>
              <a:t>Hurrah, hurrah</a:t>
            </a:r>
          </a:p>
          <a:p>
            <a:r>
              <a:rPr lang="en-US" dirty="0">
                <a:solidFill>
                  <a:srgbClr val="1D2228"/>
                </a:solidFill>
                <a:latin typeface="Yahoo Sans"/>
              </a:rPr>
              <a:t>This family has two mommies</a:t>
            </a:r>
          </a:p>
          <a:p>
            <a:r>
              <a:rPr lang="en-US" dirty="0">
                <a:solidFill>
                  <a:srgbClr val="1D2228"/>
                </a:solidFill>
                <a:latin typeface="Yahoo Sans"/>
              </a:rPr>
              <a:t>They love each other so proudly</a:t>
            </a:r>
          </a:p>
          <a:p>
            <a:r>
              <a:rPr lang="en-US" dirty="0">
                <a:solidFill>
                  <a:srgbClr val="1D2228"/>
                </a:solidFill>
                <a:latin typeface="Yahoo Sans"/>
              </a:rPr>
              <a:t>And they all go marching in the Big Parade…</a:t>
            </a:r>
          </a:p>
          <a:p>
            <a:endParaRPr lang="en-US" dirty="0">
              <a:solidFill>
                <a:srgbClr val="1D2228"/>
              </a:solidFill>
              <a:latin typeface="Yahoo Sans"/>
            </a:endParaRPr>
          </a:p>
          <a:p>
            <a:r>
              <a:rPr lang="en-US" dirty="0">
                <a:solidFill>
                  <a:srgbClr val="1D2228"/>
                </a:solidFill>
                <a:latin typeface="Yahoo Sans"/>
              </a:rPr>
              <a:t>These </a:t>
            </a:r>
            <a:r>
              <a:rPr lang="en-US" dirty="0" err="1">
                <a:solidFill>
                  <a:srgbClr val="1D2228"/>
                </a:solidFill>
                <a:latin typeface="Yahoo Sans"/>
              </a:rPr>
              <a:t>babas</a:t>
            </a:r>
            <a:r>
              <a:rPr lang="en-US" dirty="0">
                <a:solidFill>
                  <a:srgbClr val="1D2228"/>
                </a:solidFill>
                <a:latin typeface="Yahoo Sans"/>
              </a:rPr>
              <a:t> are non-binary</a:t>
            </a:r>
          </a:p>
          <a:p>
            <a:r>
              <a:rPr lang="en-US" dirty="0">
                <a:solidFill>
                  <a:srgbClr val="1D2228"/>
                </a:solidFill>
                <a:latin typeface="Yahoo Sans"/>
              </a:rPr>
              <a:t>They love each other so proudly…</a:t>
            </a:r>
          </a:p>
          <a:p>
            <a:endParaRPr lang="en-US" dirty="0">
              <a:solidFill>
                <a:srgbClr val="1D2228"/>
              </a:solidFill>
              <a:latin typeface="Yahoo Sans"/>
            </a:endParaRPr>
          </a:p>
          <a:p>
            <a:r>
              <a:rPr lang="en-US" dirty="0">
                <a:solidFill>
                  <a:srgbClr val="1D2228"/>
                </a:solidFill>
                <a:latin typeface="Yahoo Sans"/>
              </a:rPr>
              <a:t>Ace, bi and pan grown-ups you see can love each other so proudly</a:t>
            </a:r>
          </a:p>
          <a:p>
            <a:r>
              <a:rPr lang="en-US" dirty="0">
                <a:solidFill>
                  <a:srgbClr val="1D2228"/>
                </a:solidFill>
                <a:latin typeface="Yahoo Sans"/>
              </a:rPr>
              <a:t>And they all go marching in the Big Parade"</a:t>
            </a:r>
            <a:endParaRPr lang="en-US" dirty="0"/>
          </a:p>
        </p:txBody>
      </p:sp>
    </p:spTree>
    <p:extLst>
      <p:ext uri="{BB962C8B-B14F-4D97-AF65-F5344CB8AC3E}">
        <p14:creationId xmlns:p14="http://schemas.microsoft.com/office/powerpoint/2010/main" val="3822947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8CAEC-C8CB-A32E-6553-2435521B1FB4}"/>
              </a:ext>
            </a:extLst>
          </p:cNvPr>
          <p:cNvSpPr>
            <a:spLocks noGrp="1"/>
          </p:cNvSpPr>
          <p:nvPr>
            <p:ph type="title"/>
          </p:nvPr>
        </p:nvSpPr>
        <p:spPr/>
        <p:txBody>
          <a:bodyPr/>
          <a:lstStyle/>
          <a:p>
            <a:r>
              <a:rPr lang="en-US" dirty="0"/>
              <a:t>Queers for Palestine</a:t>
            </a:r>
          </a:p>
        </p:txBody>
      </p:sp>
      <p:grpSp>
        <p:nvGrpSpPr>
          <p:cNvPr id="4" name="Group 3">
            <a:extLst>
              <a:ext uri="{FF2B5EF4-FFF2-40B4-BE49-F238E27FC236}">
                <a16:creationId xmlns:a16="http://schemas.microsoft.com/office/drawing/2014/main" id="{A43C986A-5F92-67BA-A6CB-9B22C43E4049}"/>
              </a:ext>
            </a:extLst>
          </p:cNvPr>
          <p:cNvGrpSpPr/>
          <p:nvPr/>
        </p:nvGrpSpPr>
        <p:grpSpPr>
          <a:xfrm>
            <a:off x="838200" y="1378187"/>
            <a:ext cx="9162472" cy="5404126"/>
            <a:chOff x="838200" y="1396660"/>
            <a:chExt cx="9162472" cy="5404126"/>
          </a:xfrm>
        </p:grpSpPr>
        <p:pic>
          <p:nvPicPr>
            <p:cNvPr id="1026" name="Picture 2">
              <a:extLst>
                <a:ext uri="{FF2B5EF4-FFF2-40B4-BE49-F238E27FC236}">
                  <a16:creationId xmlns:a16="http://schemas.microsoft.com/office/drawing/2014/main" id="{A995AC50-CF41-22E6-E676-C203BCDDCD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4"/>
            <a:stretch/>
          </p:blipFill>
          <p:spPr bwMode="auto">
            <a:xfrm>
              <a:off x="838200" y="3346804"/>
              <a:ext cx="9162472" cy="345398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laire Lehmann on LinkedIn: Queers for Palestine: Identity Politics at Its  Most Absurd">
              <a:extLst>
                <a:ext uri="{FF2B5EF4-FFF2-40B4-BE49-F238E27FC236}">
                  <a16:creationId xmlns:a16="http://schemas.microsoft.com/office/drawing/2014/main" id="{49BD9D7A-A12C-86EB-F947-ADDCEC0655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706" b="21763"/>
            <a:stretch>
              <a:fillRect/>
            </a:stretch>
          </p:blipFill>
          <p:spPr bwMode="auto">
            <a:xfrm>
              <a:off x="4858612" y="1396660"/>
              <a:ext cx="5142060" cy="190806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ananya Naftali on LinkedIn: Queers For Palestine VS. Queers In Palestine.  This is hypocrisy. The hate… | 123 comments">
              <a:extLst>
                <a:ext uri="{FF2B5EF4-FFF2-40B4-BE49-F238E27FC236}">
                  <a16:creationId xmlns:a16="http://schemas.microsoft.com/office/drawing/2014/main" id="{5FB39043-8851-57DA-D68E-A353F01435E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9897" b="50000"/>
            <a:stretch/>
          </p:blipFill>
          <p:spPr bwMode="auto">
            <a:xfrm>
              <a:off x="838200" y="1396660"/>
              <a:ext cx="3890262" cy="195014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537143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D5716-6E21-61A2-47FE-807842537A24}"/>
              </a:ext>
            </a:extLst>
          </p:cNvPr>
          <p:cNvSpPr>
            <a:spLocks noGrp="1"/>
          </p:cNvSpPr>
          <p:nvPr>
            <p:ph type="title"/>
          </p:nvPr>
        </p:nvSpPr>
        <p:spPr/>
        <p:txBody>
          <a:bodyPr/>
          <a:lstStyle/>
          <a:p>
            <a:r>
              <a:rPr lang="en-US" dirty="0"/>
              <a:t>Is wokeness dead?</a:t>
            </a:r>
          </a:p>
        </p:txBody>
      </p:sp>
      <p:grpSp>
        <p:nvGrpSpPr>
          <p:cNvPr id="3" name="Group 2">
            <a:extLst>
              <a:ext uri="{FF2B5EF4-FFF2-40B4-BE49-F238E27FC236}">
                <a16:creationId xmlns:a16="http://schemas.microsoft.com/office/drawing/2014/main" id="{21B0654F-B5B5-0799-4335-55E7AD76A558}"/>
              </a:ext>
            </a:extLst>
          </p:cNvPr>
          <p:cNvGrpSpPr/>
          <p:nvPr/>
        </p:nvGrpSpPr>
        <p:grpSpPr>
          <a:xfrm>
            <a:off x="838200" y="1432935"/>
            <a:ext cx="5504873" cy="5236080"/>
            <a:chOff x="838200" y="1432935"/>
            <a:chExt cx="5504873" cy="5236080"/>
          </a:xfrm>
        </p:grpSpPr>
        <p:pic>
          <p:nvPicPr>
            <p:cNvPr id="2050" name="Picture 2">
              <a:extLst>
                <a:ext uri="{FF2B5EF4-FFF2-40B4-BE49-F238E27FC236}">
                  <a16:creationId xmlns:a16="http://schemas.microsoft.com/office/drawing/2014/main" id="{EF6E49CB-58D0-CE05-BD54-FEE5605E5E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432935"/>
              <a:ext cx="5504873" cy="523608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Donald J. Trump – The White House">
              <a:extLst>
                <a:ext uri="{FF2B5EF4-FFF2-40B4-BE49-F238E27FC236}">
                  <a16:creationId xmlns:a16="http://schemas.microsoft.com/office/drawing/2014/main" id="{D88D8CB7-9B80-2B31-53B6-47CA676EE00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242" t="10440" r="28683" b="43043"/>
            <a:stretch>
              <a:fillRect/>
            </a:stretch>
          </p:blipFill>
          <p:spPr bwMode="auto">
            <a:xfrm rot="19800000">
              <a:off x="3330022" y="3479468"/>
              <a:ext cx="821259" cy="1027785"/>
            </a:xfrm>
            <a:prstGeom prst="ellipse">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92162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35357-E99E-C590-8591-4B8C09A1E704}"/>
              </a:ext>
            </a:extLst>
          </p:cNvPr>
          <p:cNvSpPr>
            <a:spLocks noGrp="1"/>
          </p:cNvSpPr>
          <p:nvPr>
            <p:ph type="title"/>
          </p:nvPr>
        </p:nvSpPr>
        <p:spPr/>
        <p:txBody>
          <a:bodyPr/>
          <a:lstStyle/>
          <a:p>
            <a:r>
              <a:rPr lang="en-US" dirty="0"/>
              <a:t>Wokeness is not dead</a:t>
            </a:r>
          </a:p>
        </p:txBody>
      </p:sp>
      <p:grpSp>
        <p:nvGrpSpPr>
          <p:cNvPr id="3" name="Group 2">
            <a:extLst>
              <a:ext uri="{FF2B5EF4-FFF2-40B4-BE49-F238E27FC236}">
                <a16:creationId xmlns:a16="http://schemas.microsoft.com/office/drawing/2014/main" id="{908E0D73-DB6B-B15F-C275-E322741581F9}"/>
              </a:ext>
            </a:extLst>
          </p:cNvPr>
          <p:cNvGrpSpPr/>
          <p:nvPr/>
        </p:nvGrpSpPr>
        <p:grpSpPr>
          <a:xfrm>
            <a:off x="838200" y="1320801"/>
            <a:ext cx="6620799" cy="4789054"/>
            <a:chOff x="2152651" y="1320801"/>
            <a:chExt cx="6620799" cy="4789054"/>
          </a:xfrm>
        </p:grpSpPr>
        <p:pic>
          <p:nvPicPr>
            <p:cNvPr id="5" name="Picture 4">
              <a:extLst>
                <a:ext uri="{FF2B5EF4-FFF2-40B4-BE49-F238E27FC236}">
                  <a16:creationId xmlns:a16="http://schemas.microsoft.com/office/drawing/2014/main" id="{96B84BFD-AA49-F40A-99A4-471B1B82288E}"/>
                </a:ext>
              </a:extLst>
            </p:cNvPr>
            <p:cNvPicPr>
              <a:picLocks noChangeAspect="1"/>
            </p:cNvPicPr>
            <p:nvPr/>
          </p:nvPicPr>
          <p:blipFill>
            <a:blip r:embed="rId2"/>
            <a:stretch>
              <a:fillRect/>
            </a:stretch>
          </p:blipFill>
          <p:spPr>
            <a:xfrm>
              <a:off x="2152651" y="1320801"/>
              <a:ext cx="6238327" cy="2720407"/>
            </a:xfrm>
            <a:prstGeom prst="rect">
              <a:avLst/>
            </a:prstGeom>
          </p:spPr>
        </p:pic>
        <p:pic>
          <p:nvPicPr>
            <p:cNvPr id="7" name="Picture 6">
              <a:extLst>
                <a:ext uri="{FF2B5EF4-FFF2-40B4-BE49-F238E27FC236}">
                  <a16:creationId xmlns:a16="http://schemas.microsoft.com/office/drawing/2014/main" id="{09AA7AA9-E5A7-696B-9EE9-A6C9C1C04E17}"/>
                </a:ext>
              </a:extLst>
            </p:cNvPr>
            <p:cNvPicPr>
              <a:picLocks noChangeAspect="1"/>
            </p:cNvPicPr>
            <p:nvPr/>
          </p:nvPicPr>
          <p:blipFill>
            <a:blip r:embed="rId3"/>
            <a:stretch>
              <a:fillRect/>
            </a:stretch>
          </p:blipFill>
          <p:spPr>
            <a:xfrm>
              <a:off x="2152651" y="4204589"/>
              <a:ext cx="6620799" cy="1905266"/>
            </a:xfrm>
            <a:prstGeom prst="rect">
              <a:avLst/>
            </a:prstGeom>
          </p:spPr>
        </p:pic>
        <p:sp>
          <p:nvSpPr>
            <p:cNvPr id="8" name="Oval 7">
              <a:extLst>
                <a:ext uri="{FF2B5EF4-FFF2-40B4-BE49-F238E27FC236}">
                  <a16:creationId xmlns:a16="http://schemas.microsoft.com/office/drawing/2014/main" id="{15878DAA-6D7B-D6D3-87D4-CB083E593499}"/>
                </a:ext>
              </a:extLst>
            </p:cNvPr>
            <p:cNvSpPr/>
            <p:nvPr/>
          </p:nvSpPr>
          <p:spPr>
            <a:xfrm>
              <a:off x="2152651" y="3456709"/>
              <a:ext cx="1648373" cy="265545"/>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5B4D0ED8-3215-B844-347B-D6C8C7CED51B}"/>
                </a:ext>
              </a:extLst>
            </p:cNvPr>
            <p:cNvCxnSpPr>
              <a:cxnSpLocks/>
            </p:cNvCxnSpPr>
            <p:nvPr/>
          </p:nvCxnSpPr>
          <p:spPr>
            <a:xfrm>
              <a:off x="2378105" y="4572000"/>
              <a:ext cx="601287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9D16261-557A-DFD4-CA21-BF1557291FE4}"/>
                </a:ext>
              </a:extLst>
            </p:cNvPr>
            <p:cNvCxnSpPr>
              <a:cxnSpLocks/>
            </p:cNvCxnSpPr>
            <p:nvPr/>
          </p:nvCxnSpPr>
          <p:spPr>
            <a:xfrm>
              <a:off x="2378105" y="4867564"/>
              <a:ext cx="4299786"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86402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D4F5-DA51-7B88-7423-5099AD3728DB}"/>
              </a:ext>
            </a:extLst>
          </p:cNvPr>
          <p:cNvSpPr>
            <a:spLocks noGrp="1"/>
          </p:cNvSpPr>
          <p:nvPr>
            <p:ph type="title"/>
          </p:nvPr>
        </p:nvSpPr>
        <p:spPr/>
        <p:txBody>
          <a:bodyPr/>
          <a:lstStyle/>
          <a:p>
            <a:r>
              <a:rPr lang="en-US" dirty="0"/>
              <a:t>Wokeness is not dead</a:t>
            </a:r>
          </a:p>
        </p:txBody>
      </p:sp>
      <p:grpSp>
        <p:nvGrpSpPr>
          <p:cNvPr id="8" name="Group 7">
            <a:extLst>
              <a:ext uri="{FF2B5EF4-FFF2-40B4-BE49-F238E27FC236}">
                <a16:creationId xmlns:a16="http://schemas.microsoft.com/office/drawing/2014/main" id="{ABF6B618-A95D-326B-E16D-1712B3A7E2B1}"/>
              </a:ext>
            </a:extLst>
          </p:cNvPr>
          <p:cNvGrpSpPr/>
          <p:nvPr/>
        </p:nvGrpSpPr>
        <p:grpSpPr>
          <a:xfrm>
            <a:off x="838200" y="1452994"/>
            <a:ext cx="6956961" cy="5216955"/>
            <a:chOff x="3332348" y="1452994"/>
            <a:chExt cx="6956961" cy="5216955"/>
          </a:xfrm>
        </p:grpSpPr>
        <p:pic>
          <p:nvPicPr>
            <p:cNvPr id="5" name="Picture 4">
              <a:extLst>
                <a:ext uri="{FF2B5EF4-FFF2-40B4-BE49-F238E27FC236}">
                  <a16:creationId xmlns:a16="http://schemas.microsoft.com/office/drawing/2014/main" id="{2FD74D5D-8E8B-C9F5-75DA-718F9E95624C}"/>
                </a:ext>
              </a:extLst>
            </p:cNvPr>
            <p:cNvPicPr>
              <a:picLocks noChangeAspect="1"/>
            </p:cNvPicPr>
            <p:nvPr/>
          </p:nvPicPr>
          <p:blipFill>
            <a:blip r:embed="rId2"/>
            <a:stretch>
              <a:fillRect/>
            </a:stretch>
          </p:blipFill>
          <p:spPr>
            <a:xfrm>
              <a:off x="6714838" y="1452994"/>
              <a:ext cx="3574471" cy="5216955"/>
            </a:xfrm>
            <a:prstGeom prst="rect">
              <a:avLst/>
            </a:prstGeom>
          </p:spPr>
        </p:pic>
        <p:pic>
          <p:nvPicPr>
            <p:cNvPr id="4" name="Picture 3">
              <a:extLst>
                <a:ext uri="{FF2B5EF4-FFF2-40B4-BE49-F238E27FC236}">
                  <a16:creationId xmlns:a16="http://schemas.microsoft.com/office/drawing/2014/main" id="{3C2333A5-CDCD-F7CC-BCE7-5D64C17A70F5}"/>
                </a:ext>
              </a:extLst>
            </p:cNvPr>
            <p:cNvPicPr>
              <a:picLocks noChangeAspect="1"/>
            </p:cNvPicPr>
            <p:nvPr/>
          </p:nvPicPr>
          <p:blipFill>
            <a:blip r:embed="rId3"/>
            <a:srcRect b="4547"/>
            <a:stretch>
              <a:fillRect/>
            </a:stretch>
          </p:blipFill>
          <p:spPr>
            <a:xfrm>
              <a:off x="3332348" y="1452994"/>
              <a:ext cx="3382490" cy="5216954"/>
            </a:xfrm>
            <a:prstGeom prst="rect">
              <a:avLst/>
            </a:prstGeom>
          </p:spPr>
        </p:pic>
        <p:sp>
          <p:nvSpPr>
            <p:cNvPr id="6" name="Oval 5">
              <a:extLst>
                <a:ext uri="{FF2B5EF4-FFF2-40B4-BE49-F238E27FC236}">
                  <a16:creationId xmlns:a16="http://schemas.microsoft.com/office/drawing/2014/main" id="{BCBB536B-EC1D-1704-34B4-31C8D17E9CBE}"/>
                </a:ext>
              </a:extLst>
            </p:cNvPr>
            <p:cNvSpPr/>
            <p:nvPr/>
          </p:nvSpPr>
          <p:spPr>
            <a:xfrm>
              <a:off x="3375220" y="6385932"/>
              <a:ext cx="1076707" cy="265545"/>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CB1EEA7A-F8F6-FB84-08B6-9C6315A5B2D4}"/>
                </a:ext>
              </a:extLst>
            </p:cNvPr>
            <p:cNvSpPr/>
            <p:nvPr/>
          </p:nvSpPr>
          <p:spPr>
            <a:xfrm>
              <a:off x="6714838" y="6385932"/>
              <a:ext cx="1136071" cy="265545"/>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63139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466F3-513B-5498-4A64-B3E61F6E22AB}"/>
              </a:ext>
            </a:extLst>
          </p:cNvPr>
          <p:cNvSpPr>
            <a:spLocks noGrp="1"/>
          </p:cNvSpPr>
          <p:nvPr>
            <p:ph type="title"/>
          </p:nvPr>
        </p:nvSpPr>
        <p:spPr/>
        <p:txBody>
          <a:bodyPr/>
          <a:lstStyle/>
          <a:p>
            <a:r>
              <a:rPr lang="en-US" dirty="0"/>
              <a:t>Wokeness is not dead</a:t>
            </a:r>
          </a:p>
        </p:txBody>
      </p:sp>
      <p:grpSp>
        <p:nvGrpSpPr>
          <p:cNvPr id="4" name="Group 3">
            <a:extLst>
              <a:ext uri="{FF2B5EF4-FFF2-40B4-BE49-F238E27FC236}">
                <a16:creationId xmlns:a16="http://schemas.microsoft.com/office/drawing/2014/main" id="{C1ABC67E-3E58-CD93-78D2-D959F459319B}"/>
              </a:ext>
            </a:extLst>
          </p:cNvPr>
          <p:cNvGrpSpPr/>
          <p:nvPr/>
        </p:nvGrpSpPr>
        <p:grpSpPr>
          <a:xfrm>
            <a:off x="838200" y="1455569"/>
            <a:ext cx="7545533" cy="5200738"/>
            <a:chOff x="2152650" y="1455569"/>
            <a:chExt cx="7545533" cy="5200738"/>
          </a:xfrm>
        </p:grpSpPr>
        <p:grpSp>
          <p:nvGrpSpPr>
            <p:cNvPr id="3" name="Group 2">
              <a:extLst>
                <a:ext uri="{FF2B5EF4-FFF2-40B4-BE49-F238E27FC236}">
                  <a16:creationId xmlns:a16="http://schemas.microsoft.com/office/drawing/2014/main" id="{D75BDA27-0C0D-A9C3-0CD6-F31FCF9C03DB}"/>
                </a:ext>
              </a:extLst>
            </p:cNvPr>
            <p:cNvGrpSpPr/>
            <p:nvPr/>
          </p:nvGrpSpPr>
          <p:grpSpPr>
            <a:xfrm>
              <a:off x="2152650" y="1455569"/>
              <a:ext cx="7545533" cy="5200738"/>
              <a:chOff x="2152650" y="1455569"/>
              <a:chExt cx="7545533" cy="5200738"/>
            </a:xfrm>
          </p:grpSpPr>
          <p:pic>
            <p:nvPicPr>
              <p:cNvPr id="7" name="Picture 6">
                <a:extLst>
                  <a:ext uri="{FF2B5EF4-FFF2-40B4-BE49-F238E27FC236}">
                    <a16:creationId xmlns:a16="http://schemas.microsoft.com/office/drawing/2014/main" id="{40427555-3D15-468C-D266-C7B6897BC85D}"/>
                  </a:ext>
                </a:extLst>
              </p:cNvPr>
              <p:cNvPicPr>
                <a:picLocks noChangeAspect="1"/>
              </p:cNvPicPr>
              <p:nvPr/>
            </p:nvPicPr>
            <p:blipFill>
              <a:blip r:embed="rId2"/>
              <a:stretch>
                <a:fillRect/>
              </a:stretch>
            </p:blipFill>
            <p:spPr>
              <a:xfrm>
                <a:off x="2152650" y="1455569"/>
                <a:ext cx="5424908" cy="3446412"/>
              </a:xfrm>
              <a:prstGeom prst="rect">
                <a:avLst/>
              </a:prstGeom>
            </p:spPr>
          </p:pic>
          <p:sp>
            <p:nvSpPr>
              <p:cNvPr id="8" name="TextBox 7">
                <a:extLst>
                  <a:ext uri="{FF2B5EF4-FFF2-40B4-BE49-F238E27FC236}">
                    <a16:creationId xmlns:a16="http://schemas.microsoft.com/office/drawing/2014/main" id="{76DD2E7E-4CAE-D1C3-1EB7-D868BBA0B267}"/>
                  </a:ext>
                </a:extLst>
              </p:cNvPr>
              <p:cNvSpPr txBox="1"/>
              <p:nvPr/>
            </p:nvSpPr>
            <p:spPr>
              <a:xfrm>
                <a:off x="2152652" y="4901981"/>
                <a:ext cx="7545531" cy="1754326"/>
              </a:xfrm>
              <a:prstGeom prst="rect">
                <a:avLst/>
              </a:prstGeom>
              <a:noFill/>
            </p:spPr>
            <p:txBody>
              <a:bodyPr wrap="square" rtlCol="0">
                <a:spAutoFit/>
              </a:bodyPr>
              <a:lstStyle/>
              <a:p>
                <a:r>
                  <a:rPr lang="en-US" dirty="0"/>
                  <a:t>“</a:t>
                </a:r>
                <a:r>
                  <a:rPr lang="en-US" b="1" dirty="0">
                    <a:solidFill>
                      <a:srgbClr val="FF0000"/>
                    </a:solidFill>
                  </a:rPr>
                  <a:t>Dominant science (sometimes referred to as Western science) is rooted in colonization, racism and white supremacy</a:t>
                </a:r>
                <a:r>
                  <a:rPr lang="en-US" dirty="0"/>
                  <a:t>…The scientific community must acknowledge the value of research that is led by Indigenous communities, as well as research that </a:t>
                </a:r>
                <a:r>
                  <a:rPr lang="en-US" dirty="0" err="1"/>
                  <a:t>centres</a:t>
                </a:r>
                <a:r>
                  <a:rPr lang="en-US" dirty="0"/>
                  <a:t> Indigenous Knowledge systems… </a:t>
                </a:r>
                <a:r>
                  <a:rPr lang="en-US" b="1" dirty="0">
                    <a:solidFill>
                      <a:srgbClr val="FF0000"/>
                    </a:solidFill>
                  </a:rPr>
                  <a:t>universities must stop treating Indigenous Knowledge as supplementary to ‘real knowledge’; this perpetuates white supremacy in science</a:t>
                </a:r>
                <a:r>
                  <a:rPr lang="en-US" dirty="0"/>
                  <a:t>.”</a:t>
                </a:r>
              </a:p>
            </p:txBody>
          </p:sp>
        </p:grpSp>
        <p:sp>
          <p:nvSpPr>
            <p:cNvPr id="9" name="Oval 8">
              <a:extLst>
                <a:ext uri="{FF2B5EF4-FFF2-40B4-BE49-F238E27FC236}">
                  <a16:creationId xmlns:a16="http://schemas.microsoft.com/office/drawing/2014/main" id="{4A5D5E34-BB78-B897-7095-0E3145A76557}"/>
                </a:ext>
              </a:extLst>
            </p:cNvPr>
            <p:cNvSpPr/>
            <p:nvPr/>
          </p:nvSpPr>
          <p:spPr>
            <a:xfrm>
              <a:off x="2826328" y="2724728"/>
              <a:ext cx="868219" cy="235359"/>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26212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hitePeop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54127" y="1457130"/>
            <a:ext cx="2828066" cy="424731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38200" y="1457130"/>
            <a:ext cx="6493476" cy="4247317"/>
          </a:xfrm>
          <a:prstGeom prst="rect">
            <a:avLst/>
          </a:prstGeom>
        </p:spPr>
        <p:txBody>
          <a:bodyPr wrap="square">
            <a:spAutoFit/>
          </a:bodyPr>
          <a:lstStyle/>
          <a:p>
            <a:pPr defTabSz="914400"/>
            <a:r>
              <a:rPr lang="en-US" dirty="0">
                <a:solidFill>
                  <a:prstClr val="black"/>
                </a:solidFill>
                <a:latin typeface="Calibri"/>
              </a:rPr>
              <a:t>“Decolonizing Salvation” - Andrea Smith in Sechrest et al., </a:t>
            </a:r>
            <a:r>
              <a:rPr lang="en-US" i="1" dirty="0">
                <a:solidFill>
                  <a:prstClr val="black"/>
                </a:solidFill>
                <a:latin typeface="Calibri"/>
              </a:rPr>
              <a:t>Can ‘White’ People Be Saved? </a:t>
            </a:r>
            <a:r>
              <a:rPr lang="en-US" dirty="0">
                <a:solidFill>
                  <a:prstClr val="black"/>
                </a:solidFill>
                <a:latin typeface="Calibri"/>
              </a:rPr>
              <a:t>(2019)</a:t>
            </a:r>
            <a:br>
              <a:rPr lang="en-US" dirty="0">
                <a:solidFill>
                  <a:prstClr val="black"/>
                </a:solidFill>
                <a:latin typeface="Calibri"/>
              </a:rPr>
            </a:br>
            <a:endParaRPr lang="en-US" dirty="0">
              <a:solidFill>
                <a:prstClr val="black"/>
              </a:solidFill>
              <a:latin typeface="Calibri"/>
            </a:endParaRPr>
          </a:p>
          <a:p>
            <a:pPr defTabSz="914400"/>
            <a:r>
              <a:rPr lang="en-US" dirty="0">
                <a:solidFill>
                  <a:prstClr val="black"/>
                </a:solidFill>
                <a:latin typeface="Calibri"/>
              </a:rPr>
              <a:t>“what we presume to be true of the Bible is primarily the result of the history of European interpretation as translated into European languages… </a:t>
            </a:r>
            <a:r>
              <a:rPr lang="en-US" b="1" dirty="0">
                <a:solidFill>
                  <a:prstClr val="black"/>
                </a:solidFill>
                <a:latin typeface="Calibri"/>
              </a:rPr>
              <a:t>we would have a completely different understanding of the Bible if we read it through Indigenous languages</a:t>
            </a:r>
            <a:r>
              <a:rPr lang="en-US" dirty="0">
                <a:solidFill>
                  <a:prstClr val="black"/>
                </a:solidFill>
                <a:latin typeface="Calibri"/>
              </a:rPr>
              <a:t> translated directly from Greek and Hebrew.” (p. 54)</a:t>
            </a:r>
            <a:br>
              <a:rPr lang="en-US" dirty="0">
                <a:solidFill>
                  <a:prstClr val="black"/>
                </a:solidFill>
                <a:latin typeface="Calibri"/>
              </a:rPr>
            </a:br>
            <a:br>
              <a:rPr lang="en-US" dirty="0">
                <a:solidFill>
                  <a:prstClr val="black"/>
                </a:solidFill>
                <a:latin typeface="Calibri"/>
              </a:rPr>
            </a:br>
            <a:r>
              <a:rPr lang="en-US" dirty="0">
                <a:solidFill>
                  <a:prstClr val="black"/>
                </a:solidFill>
                <a:latin typeface="Calibri"/>
              </a:rPr>
              <a:t>“According to the European positivist grammar of truth, if proposition </a:t>
            </a:r>
            <a:r>
              <a:rPr lang="en-US" i="1" dirty="0">
                <a:solidFill>
                  <a:prstClr val="black"/>
                </a:solidFill>
                <a:latin typeface="Calibri"/>
              </a:rPr>
              <a:t>p</a:t>
            </a:r>
            <a:r>
              <a:rPr lang="en-US" dirty="0">
                <a:solidFill>
                  <a:prstClr val="black"/>
                </a:solidFill>
                <a:latin typeface="Calibri"/>
              </a:rPr>
              <a:t> is true, then not-</a:t>
            </a:r>
            <a:r>
              <a:rPr lang="en-US" i="1" dirty="0">
                <a:solidFill>
                  <a:prstClr val="black"/>
                </a:solidFill>
                <a:latin typeface="Calibri"/>
              </a:rPr>
              <a:t>p</a:t>
            </a:r>
            <a:r>
              <a:rPr lang="en-US" dirty="0">
                <a:solidFill>
                  <a:prstClr val="black"/>
                </a:solidFill>
                <a:latin typeface="Calibri"/>
              </a:rPr>
              <a:t> must be false. </a:t>
            </a:r>
            <a:r>
              <a:rPr lang="en-US" b="1" dirty="0">
                <a:solidFill>
                  <a:prstClr val="black"/>
                </a:solidFill>
                <a:latin typeface="Calibri"/>
              </a:rPr>
              <a:t>Indigenous epistemologies are not beholden to such logic systems.</a:t>
            </a:r>
            <a:r>
              <a:rPr lang="en-US" dirty="0">
                <a:solidFill>
                  <a:prstClr val="black"/>
                </a:solidFill>
                <a:latin typeface="Calibri"/>
              </a:rPr>
              <a:t> Beliefs, even systems of belief that seem contradictory to European and Euro-American culture–for example, Christianity and Indigenous religions–can coexist in Indigenous culture” (p. 62)</a:t>
            </a:r>
          </a:p>
        </p:txBody>
      </p:sp>
      <p:sp>
        <p:nvSpPr>
          <p:cNvPr id="6" name="Title 5">
            <a:extLst>
              <a:ext uri="{FF2B5EF4-FFF2-40B4-BE49-F238E27FC236}">
                <a16:creationId xmlns:a16="http://schemas.microsoft.com/office/drawing/2014/main" id="{73309125-0C0F-9051-5CB7-4B76C51D84F0}"/>
              </a:ext>
            </a:extLst>
          </p:cNvPr>
          <p:cNvSpPr>
            <a:spLocks noGrp="1"/>
          </p:cNvSpPr>
          <p:nvPr>
            <p:ph type="title"/>
          </p:nvPr>
        </p:nvSpPr>
        <p:spPr/>
        <p:txBody>
          <a:bodyPr/>
          <a:lstStyle/>
          <a:p>
            <a:r>
              <a:rPr lang="en-US" dirty="0"/>
              <a:t>Why should we care?</a:t>
            </a:r>
          </a:p>
        </p:txBody>
      </p:sp>
    </p:spTree>
    <p:extLst>
      <p:ext uri="{BB962C8B-B14F-4D97-AF65-F5344CB8AC3E}">
        <p14:creationId xmlns:p14="http://schemas.microsoft.com/office/powerpoint/2010/main" val="3004150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should we care?</a:t>
            </a:r>
          </a:p>
        </p:txBody>
      </p:sp>
      <p:pic>
        <p:nvPicPr>
          <p:cNvPr id="2050" name="Picture 2">
            <a:extLst>
              <a:ext uri="{FF2B5EF4-FFF2-40B4-BE49-F238E27FC236}">
                <a16:creationId xmlns:a16="http://schemas.microsoft.com/office/drawing/2014/main" id="{DEE8C949-14C9-403E-9BDD-479AE31996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454" y="1794008"/>
            <a:ext cx="3659366" cy="306689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a:extLst>
              <a:ext uri="{FF2B5EF4-FFF2-40B4-BE49-F238E27FC236}">
                <a16:creationId xmlns:a16="http://schemas.microsoft.com/office/drawing/2014/main" id="{9411B6B8-A384-4E50-AACA-96CFBF59891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64253" y="1783023"/>
            <a:ext cx="2300174" cy="306689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A471024-ED82-407E-B147-FF62A699131A}"/>
              </a:ext>
            </a:extLst>
          </p:cNvPr>
          <p:cNvSpPr txBox="1"/>
          <p:nvPr/>
        </p:nvSpPr>
        <p:spPr>
          <a:xfrm>
            <a:off x="2430822" y="1338865"/>
            <a:ext cx="806631" cy="461665"/>
          </a:xfrm>
          <a:prstGeom prst="rect">
            <a:avLst/>
          </a:prstGeom>
          <a:noFill/>
        </p:spPr>
        <p:txBody>
          <a:bodyPr wrap="none" rtlCol="0">
            <a:spAutoFit/>
          </a:bodyPr>
          <a:lstStyle/>
          <a:p>
            <a:r>
              <a:rPr lang="en-US" sz="2400" dirty="0"/>
              <a:t>2015</a:t>
            </a:r>
          </a:p>
        </p:txBody>
      </p:sp>
      <p:sp>
        <p:nvSpPr>
          <p:cNvPr id="10" name="TextBox 9">
            <a:extLst>
              <a:ext uri="{FF2B5EF4-FFF2-40B4-BE49-F238E27FC236}">
                <a16:creationId xmlns:a16="http://schemas.microsoft.com/office/drawing/2014/main" id="{B3247ED9-6732-4B7C-B7AE-9A6FB6A1591F}"/>
              </a:ext>
            </a:extLst>
          </p:cNvPr>
          <p:cNvSpPr txBox="1"/>
          <p:nvPr/>
        </p:nvSpPr>
        <p:spPr>
          <a:xfrm>
            <a:off x="6436591" y="1338865"/>
            <a:ext cx="806631" cy="461665"/>
          </a:xfrm>
          <a:prstGeom prst="rect">
            <a:avLst/>
          </a:prstGeom>
          <a:noFill/>
        </p:spPr>
        <p:txBody>
          <a:bodyPr wrap="none" rtlCol="0">
            <a:spAutoFit/>
          </a:bodyPr>
          <a:lstStyle/>
          <a:p>
            <a:r>
              <a:rPr lang="en-US" sz="2400" dirty="0"/>
              <a:t>2019</a:t>
            </a:r>
          </a:p>
        </p:txBody>
      </p:sp>
      <p:sp>
        <p:nvSpPr>
          <p:cNvPr id="12" name="TextBox 11">
            <a:extLst>
              <a:ext uri="{FF2B5EF4-FFF2-40B4-BE49-F238E27FC236}">
                <a16:creationId xmlns:a16="http://schemas.microsoft.com/office/drawing/2014/main" id="{21E43EAC-ABBA-4116-B80F-42BE8F2B6C5B}"/>
              </a:ext>
            </a:extLst>
          </p:cNvPr>
          <p:cNvSpPr txBox="1"/>
          <p:nvPr/>
        </p:nvSpPr>
        <p:spPr>
          <a:xfrm>
            <a:off x="838200" y="5934670"/>
            <a:ext cx="11196782" cy="646331"/>
          </a:xfrm>
          <a:prstGeom prst="rect">
            <a:avLst/>
          </a:prstGeom>
          <a:noFill/>
        </p:spPr>
        <p:txBody>
          <a:bodyPr wrap="square">
            <a:spAutoFit/>
          </a:bodyPr>
          <a:lstStyle/>
          <a:p>
            <a:r>
              <a:rPr lang="en-US" dirty="0">
                <a:solidFill>
                  <a:srgbClr val="0F1419"/>
                </a:solidFill>
                <a:latin typeface="TwitterChirp"/>
              </a:rPr>
              <a:t>"More than anything, we must eradicate the transphobia within ourselves and our communities. For if God is a Black woman, then She's a Black trans woman. Obviously" - Cleveland, </a:t>
            </a:r>
            <a:r>
              <a:rPr lang="en-US" i="1" dirty="0">
                <a:solidFill>
                  <a:srgbClr val="0F1419"/>
                </a:solidFill>
                <a:latin typeface="TwitterChirp"/>
              </a:rPr>
              <a:t>God is a Black Woman</a:t>
            </a:r>
            <a:r>
              <a:rPr lang="en-US" dirty="0">
                <a:solidFill>
                  <a:srgbClr val="0F1419"/>
                </a:solidFill>
                <a:latin typeface="TwitterChirp"/>
              </a:rPr>
              <a:t>, p. 232 (2022)</a:t>
            </a:r>
            <a:endParaRPr lang="en-US" dirty="0"/>
          </a:p>
        </p:txBody>
      </p:sp>
      <p:sp>
        <p:nvSpPr>
          <p:cNvPr id="13" name="TextBox 12">
            <a:extLst>
              <a:ext uri="{FF2B5EF4-FFF2-40B4-BE49-F238E27FC236}">
                <a16:creationId xmlns:a16="http://schemas.microsoft.com/office/drawing/2014/main" id="{0D0BC53E-2A4F-4617-AFC7-2553BFF58F3C}"/>
              </a:ext>
            </a:extLst>
          </p:cNvPr>
          <p:cNvSpPr txBox="1"/>
          <p:nvPr/>
        </p:nvSpPr>
        <p:spPr>
          <a:xfrm>
            <a:off x="838200" y="5011340"/>
            <a:ext cx="11196782" cy="923330"/>
          </a:xfrm>
          <a:prstGeom prst="rect">
            <a:avLst/>
          </a:prstGeom>
          <a:noFill/>
        </p:spPr>
        <p:txBody>
          <a:bodyPr wrap="square">
            <a:spAutoFit/>
          </a:bodyPr>
          <a:lstStyle/>
          <a:p>
            <a:r>
              <a:rPr lang="en-US" dirty="0">
                <a:solidFill>
                  <a:srgbClr val="0F1419"/>
                </a:solidFill>
                <a:latin typeface="TwitterChirp"/>
              </a:rPr>
              <a:t>“Paul, Peter, Luke, John, James, and the writer of Hebrews repeatedly and emphatically make the same point: the unified church is the vehicle through which the kingdom of God is powerfully communicated to the world” – Cleveland, </a:t>
            </a:r>
            <a:r>
              <a:rPr lang="en-US" i="1" dirty="0">
                <a:solidFill>
                  <a:srgbClr val="0F1419"/>
                </a:solidFill>
                <a:latin typeface="TwitterChirp"/>
              </a:rPr>
              <a:t>Disunity in Christ</a:t>
            </a:r>
            <a:r>
              <a:rPr lang="en-US" dirty="0">
                <a:solidFill>
                  <a:srgbClr val="0F1419"/>
                </a:solidFill>
                <a:latin typeface="TwitterChirp"/>
              </a:rPr>
              <a:t>, p. 37-38 (2013)</a:t>
            </a:r>
            <a:endParaRPr lang="en-US" dirty="0"/>
          </a:p>
        </p:txBody>
      </p:sp>
      <p:sp>
        <p:nvSpPr>
          <p:cNvPr id="8" name="TextBox 7">
            <a:extLst>
              <a:ext uri="{FF2B5EF4-FFF2-40B4-BE49-F238E27FC236}">
                <a16:creationId xmlns:a16="http://schemas.microsoft.com/office/drawing/2014/main" id="{6A8FC856-5203-7999-9F90-E701C1929196}"/>
              </a:ext>
            </a:extLst>
          </p:cNvPr>
          <p:cNvSpPr txBox="1"/>
          <p:nvPr/>
        </p:nvSpPr>
        <p:spPr>
          <a:xfrm>
            <a:off x="9711024" y="1338865"/>
            <a:ext cx="806631" cy="461665"/>
          </a:xfrm>
          <a:prstGeom prst="rect">
            <a:avLst/>
          </a:prstGeom>
          <a:noFill/>
        </p:spPr>
        <p:txBody>
          <a:bodyPr wrap="none" rtlCol="0">
            <a:spAutoFit/>
          </a:bodyPr>
          <a:lstStyle/>
          <a:p>
            <a:r>
              <a:rPr lang="en-US" sz="2400" dirty="0"/>
              <a:t>2022</a:t>
            </a:r>
          </a:p>
        </p:txBody>
      </p:sp>
      <p:sp>
        <p:nvSpPr>
          <p:cNvPr id="3" name="TextBox 2">
            <a:extLst>
              <a:ext uri="{FF2B5EF4-FFF2-40B4-BE49-F238E27FC236}">
                <a16:creationId xmlns:a16="http://schemas.microsoft.com/office/drawing/2014/main" id="{9292843F-6793-FB5F-E1D0-69FC2534B575}"/>
              </a:ext>
            </a:extLst>
          </p:cNvPr>
          <p:cNvSpPr txBox="1"/>
          <p:nvPr/>
        </p:nvSpPr>
        <p:spPr>
          <a:xfrm>
            <a:off x="4821824" y="1800530"/>
            <a:ext cx="3984425" cy="3170099"/>
          </a:xfrm>
          <a:prstGeom prst="rect">
            <a:avLst/>
          </a:prstGeom>
          <a:noFill/>
        </p:spPr>
        <p:txBody>
          <a:bodyPr wrap="square" rtlCol="0">
            <a:spAutoFit/>
          </a:bodyPr>
          <a:lstStyle/>
          <a:p>
            <a:r>
              <a:rPr lang="en-US" b="1" dirty="0"/>
              <a:t>“Missions as </a:t>
            </a:r>
            <a:r>
              <a:rPr lang="en-US" b="1" dirty="0" err="1"/>
              <a:t>Heroicization</a:t>
            </a:r>
            <a:r>
              <a:rPr lang="en-US" b="1" dirty="0"/>
              <a:t> of Whiteness: </a:t>
            </a:r>
            <a:r>
              <a:rPr lang="en-US" b="1" dirty="0" err="1"/>
              <a:t>Newbigin</a:t>
            </a:r>
            <a:r>
              <a:rPr lang="en-US" b="1" dirty="0"/>
              <a:t> through a Critical Race Lens”</a:t>
            </a:r>
            <a:br>
              <a:rPr lang="en-US" dirty="0"/>
            </a:br>
            <a:br>
              <a:rPr lang="en-US" dirty="0"/>
            </a:br>
            <a:r>
              <a:rPr lang="en-US" sz="1600" dirty="0"/>
              <a:t>“there is a racial hierarchy.. Whiteness is about ideas. Whiteness is about culture. Whiteness is about power…white, cis, heterosexual, married, middle-class, formally educated men…at the top. And everybody else all the way down at the bottom, which would probably be black, transgender women.”</a:t>
            </a:r>
            <a:endParaRPr lang="en-US" dirty="0"/>
          </a:p>
        </p:txBody>
      </p:sp>
    </p:spTree>
    <p:extLst>
      <p:ext uri="{BB962C8B-B14F-4D97-AF65-F5344CB8AC3E}">
        <p14:creationId xmlns:p14="http://schemas.microsoft.com/office/powerpoint/2010/main" val="3853978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5BDA1-866F-0FD9-A14E-81333C7653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7C58FA-EE85-D06C-1458-AF04C0CC370E}"/>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353DDAA2-2596-507D-4C3B-539E98298174}"/>
              </a:ext>
            </a:extLst>
          </p:cNvPr>
          <p:cNvSpPr>
            <a:spLocks noGrp="1"/>
          </p:cNvSpPr>
          <p:nvPr>
            <p:ph idx="1"/>
          </p:nvPr>
        </p:nvSpPr>
        <p:spPr/>
        <p:txBody>
          <a:bodyPr/>
          <a:lstStyle/>
          <a:p>
            <a:r>
              <a:rPr lang="en-US" dirty="0"/>
              <a:t>Contemporary Critical Theory</a:t>
            </a:r>
          </a:p>
          <a:p>
            <a:r>
              <a:rPr lang="en-US" dirty="0"/>
              <a:t>Contemporary Critical Theory vs. Christianity</a:t>
            </a:r>
          </a:p>
          <a:p>
            <a:r>
              <a:rPr lang="en-US" dirty="0"/>
              <a:t>Woke Terminology</a:t>
            </a:r>
          </a:p>
          <a:p>
            <a:r>
              <a:rPr lang="en-US" dirty="0"/>
              <a:t>The Woke Right?</a:t>
            </a:r>
          </a:p>
          <a:p>
            <a:r>
              <a:rPr lang="en-US" dirty="0"/>
              <a:t>Conclusions</a:t>
            </a:r>
          </a:p>
        </p:txBody>
      </p:sp>
      <p:sp>
        <p:nvSpPr>
          <p:cNvPr id="4" name="Rectangle 3">
            <a:extLst>
              <a:ext uri="{FF2B5EF4-FFF2-40B4-BE49-F238E27FC236}">
                <a16:creationId xmlns:a16="http://schemas.microsoft.com/office/drawing/2014/main" id="{7D0A1C07-7C4C-5A23-49E4-64C132A16389}"/>
              </a:ext>
            </a:extLst>
          </p:cNvPr>
          <p:cNvSpPr/>
          <p:nvPr/>
        </p:nvSpPr>
        <p:spPr>
          <a:xfrm>
            <a:off x="838200" y="1838326"/>
            <a:ext cx="8686799" cy="44305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1455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3955F-D199-0FE1-520D-282FEE92A2B4}"/>
              </a:ext>
            </a:extLst>
          </p:cNvPr>
          <p:cNvSpPr>
            <a:spLocks noGrp="1"/>
          </p:cNvSpPr>
          <p:nvPr>
            <p:ph type="title"/>
          </p:nvPr>
        </p:nvSpPr>
        <p:spPr/>
        <p:txBody>
          <a:bodyPr/>
          <a:lstStyle/>
          <a:p>
            <a:r>
              <a:rPr lang="en-US" dirty="0"/>
              <a:t>The history of contemporary critical theory</a:t>
            </a:r>
          </a:p>
        </p:txBody>
      </p:sp>
      <p:sp>
        <p:nvSpPr>
          <p:cNvPr id="6" name="TextBox 5">
            <a:extLst>
              <a:ext uri="{FF2B5EF4-FFF2-40B4-BE49-F238E27FC236}">
                <a16:creationId xmlns:a16="http://schemas.microsoft.com/office/drawing/2014/main" id="{B17975A1-054D-3C65-668C-1E62A4078F67}"/>
              </a:ext>
            </a:extLst>
          </p:cNvPr>
          <p:cNvSpPr txBox="1"/>
          <p:nvPr/>
        </p:nvSpPr>
        <p:spPr>
          <a:xfrm>
            <a:off x="68351" y="6488668"/>
            <a:ext cx="4152740" cy="369332"/>
          </a:xfrm>
          <a:prstGeom prst="rect">
            <a:avLst/>
          </a:prstGeom>
          <a:noFill/>
        </p:spPr>
        <p:txBody>
          <a:bodyPr wrap="none" rtlCol="0">
            <a:spAutoFit/>
          </a:bodyPr>
          <a:lstStyle/>
          <a:p>
            <a:r>
              <a:rPr lang="en-US" dirty="0" err="1"/>
              <a:t>Shenvi</a:t>
            </a:r>
            <a:r>
              <a:rPr lang="en-US" dirty="0"/>
              <a:t> and Sawyer, </a:t>
            </a:r>
            <a:r>
              <a:rPr lang="en-US" i="1" dirty="0"/>
              <a:t>Critical Dilemma</a:t>
            </a:r>
            <a:r>
              <a:rPr lang="en-US" dirty="0"/>
              <a:t>, p. 64</a:t>
            </a:r>
          </a:p>
        </p:txBody>
      </p:sp>
      <p:pic>
        <p:nvPicPr>
          <p:cNvPr id="10" name="Picture 9">
            <a:extLst>
              <a:ext uri="{FF2B5EF4-FFF2-40B4-BE49-F238E27FC236}">
                <a16:creationId xmlns:a16="http://schemas.microsoft.com/office/drawing/2014/main" id="{4D4D4922-5D13-3887-203B-CD2247EAAFFE}"/>
              </a:ext>
            </a:extLst>
          </p:cNvPr>
          <p:cNvPicPr>
            <a:picLocks noChangeAspect="1"/>
          </p:cNvPicPr>
          <p:nvPr/>
        </p:nvPicPr>
        <p:blipFill rotWithShape="1">
          <a:blip r:embed="rId2"/>
          <a:srcRect t="5653" r="2458"/>
          <a:stretch/>
        </p:blipFill>
        <p:spPr>
          <a:xfrm>
            <a:off x="2011218" y="1419972"/>
            <a:ext cx="7215909" cy="5068696"/>
          </a:xfrm>
          <a:prstGeom prst="rect">
            <a:avLst/>
          </a:prstGeom>
        </p:spPr>
      </p:pic>
    </p:spTree>
    <p:extLst>
      <p:ext uri="{BB962C8B-B14F-4D97-AF65-F5344CB8AC3E}">
        <p14:creationId xmlns:p14="http://schemas.microsoft.com/office/powerpoint/2010/main" val="2377847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central ideas of contemporary CT</a:t>
            </a:r>
          </a:p>
        </p:txBody>
      </p:sp>
      <p:sp>
        <p:nvSpPr>
          <p:cNvPr id="3" name="TextBox 2"/>
          <p:cNvSpPr txBox="1"/>
          <p:nvPr/>
        </p:nvSpPr>
        <p:spPr>
          <a:xfrm>
            <a:off x="838200" y="1516867"/>
            <a:ext cx="5478487" cy="2246769"/>
          </a:xfrm>
          <a:prstGeom prst="rect">
            <a:avLst/>
          </a:prstGeom>
          <a:noFill/>
        </p:spPr>
        <p:txBody>
          <a:bodyPr wrap="none" rtlCol="0">
            <a:spAutoFit/>
          </a:bodyPr>
          <a:lstStyle/>
          <a:p>
            <a:r>
              <a:rPr lang="en-US" sz="2800" dirty="0"/>
              <a:t>Idea 1: Social binary</a:t>
            </a:r>
          </a:p>
          <a:p>
            <a:r>
              <a:rPr lang="en-US" sz="2800" dirty="0"/>
              <a:t>Idea 2: Oppression through ideology</a:t>
            </a:r>
          </a:p>
          <a:p>
            <a:r>
              <a:rPr lang="en-US" sz="2800" dirty="0"/>
              <a:t>Idea 3: Lived experience</a:t>
            </a:r>
            <a:br>
              <a:rPr lang="en-US" sz="2800" dirty="0"/>
            </a:br>
            <a:r>
              <a:rPr lang="en-US" sz="2800" dirty="0"/>
              <a:t>Idea 4: Social justice</a:t>
            </a:r>
          </a:p>
          <a:p>
            <a:pPr marL="257168" indent="-257168">
              <a:buAutoNum type="arabicPeriod"/>
            </a:pPr>
            <a:endParaRPr lang="en-US" sz="2800"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82820" y="3390316"/>
            <a:ext cx="2071343" cy="2959062"/>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20688" y="3390316"/>
            <a:ext cx="2129728" cy="2959061"/>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45022" y="3390315"/>
            <a:ext cx="2075494" cy="2959062"/>
          </a:xfrm>
          <a:prstGeom prst="rect">
            <a:avLst/>
          </a:prstGeom>
        </p:spPr>
      </p:pic>
      <p:pic>
        <p:nvPicPr>
          <p:cNvPr id="7" name="Picture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38200" y="3390315"/>
            <a:ext cx="1887882" cy="2959062"/>
          </a:xfrm>
          <a:prstGeom prst="rect">
            <a:avLst/>
          </a:prstGeom>
        </p:spPr>
      </p:pic>
      <p:pic>
        <p:nvPicPr>
          <p:cNvPr id="8" name="Picture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515122" y="3390316"/>
            <a:ext cx="1973094" cy="2959062"/>
          </a:xfrm>
          <a:prstGeom prst="rect">
            <a:avLst/>
          </a:prstGeom>
        </p:spPr>
      </p:pic>
    </p:spTree>
    <p:extLst>
      <p:ext uri="{BB962C8B-B14F-4D97-AF65-F5344CB8AC3E}">
        <p14:creationId xmlns:p14="http://schemas.microsoft.com/office/powerpoint/2010/main" val="1026335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096000" y="2262909"/>
            <a:ext cx="2887404" cy="3609255"/>
          </a:xfrm>
          <a:prstGeom prst="rect">
            <a:avLst/>
          </a:prstGeom>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127881" y="2262909"/>
            <a:ext cx="2944760" cy="3609255"/>
          </a:xfrm>
          <a:prstGeom prst="rect">
            <a:avLst/>
          </a:prstGeom>
        </p:spPr>
      </p:pic>
      <p:sp>
        <p:nvSpPr>
          <p:cNvPr id="6" name="Rectangle 5"/>
          <p:cNvSpPr/>
          <p:nvPr/>
        </p:nvSpPr>
        <p:spPr>
          <a:xfrm>
            <a:off x="615682" y="1945141"/>
            <a:ext cx="5408080" cy="4247317"/>
          </a:xfrm>
          <a:prstGeom prst="rect">
            <a:avLst/>
          </a:prstGeom>
        </p:spPr>
        <p:txBody>
          <a:bodyPr wrap="square">
            <a:spAutoFit/>
          </a:bodyPr>
          <a:lstStyle/>
          <a:p>
            <a:r>
              <a:rPr lang="en-US" dirty="0"/>
              <a:t>“</a:t>
            </a:r>
            <a:r>
              <a:rPr lang="en-US" b="1" dirty="0">
                <a:solidFill>
                  <a:srgbClr val="FF0000"/>
                </a:solidFill>
              </a:rPr>
              <a:t>For every social group, there is an opposite group</a:t>
            </a:r>
            <a:r>
              <a:rPr lang="en-US" dirty="0"/>
              <a:t>… the primary groups that we name here are: race, class, gender, sexuality, ability status/exceptionality, religion, and nationality” </a:t>
            </a:r>
            <a:br>
              <a:rPr lang="en-US" dirty="0"/>
            </a:br>
            <a:br>
              <a:rPr lang="en-US" dirty="0"/>
            </a:br>
            <a:r>
              <a:rPr lang="en-US" dirty="0"/>
              <a:t>“</a:t>
            </a:r>
            <a:r>
              <a:rPr lang="en-US" i="1" dirty="0"/>
              <a:t>Oppression</a:t>
            </a:r>
            <a:r>
              <a:rPr lang="en-US" dirty="0"/>
              <a:t> describes a set of policies, practices, traditions, norms, definitions, and explanations (discourses), which function to systematically exploit one social group to the benefit of another social group. The group that benefits from this exploitation is termed the </a:t>
            </a:r>
            <a:r>
              <a:rPr lang="en-US" i="1" dirty="0"/>
              <a:t>dominant</a:t>
            </a:r>
            <a:r>
              <a:rPr lang="en-US" dirty="0"/>
              <a:t> (or agent) group, and the group that is exploited is termed the </a:t>
            </a:r>
            <a:r>
              <a:rPr lang="en-US" i="1" dirty="0" err="1"/>
              <a:t>minoritized</a:t>
            </a:r>
            <a:r>
              <a:rPr lang="en-US" dirty="0"/>
              <a:t> (or target) group…. </a:t>
            </a:r>
            <a:r>
              <a:rPr lang="en-US" b="1" dirty="0">
                <a:solidFill>
                  <a:srgbClr val="FF0000"/>
                </a:solidFill>
              </a:rPr>
              <a:t>Sexism, racism, classism, ableism, and heterosexism are specific forms of oppression</a:t>
            </a:r>
            <a:r>
              <a:rPr lang="en-US" dirty="0"/>
              <a:t>” – </a:t>
            </a:r>
            <a:r>
              <a:rPr lang="en-US" dirty="0" err="1"/>
              <a:t>Sensoy</a:t>
            </a:r>
            <a:r>
              <a:rPr lang="en-US" dirty="0"/>
              <a:t> and </a:t>
            </a:r>
            <a:r>
              <a:rPr lang="en-US" dirty="0" err="1"/>
              <a:t>DiAngelo</a:t>
            </a:r>
            <a:r>
              <a:rPr lang="en-US" dirty="0"/>
              <a:t>, </a:t>
            </a:r>
            <a:r>
              <a:rPr lang="en-US" i="1" dirty="0"/>
              <a:t>Is Everyone Really Equal?</a:t>
            </a:r>
            <a:r>
              <a:rPr lang="en-US" dirty="0"/>
              <a:t> p. 44, 61</a:t>
            </a:r>
          </a:p>
        </p:txBody>
      </p:sp>
      <p:sp>
        <p:nvSpPr>
          <p:cNvPr id="7" name="Title 1"/>
          <p:cNvSpPr>
            <a:spLocks noGrp="1"/>
          </p:cNvSpPr>
          <p:nvPr>
            <p:ph type="title"/>
          </p:nvPr>
        </p:nvSpPr>
        <p:spPr>
          <a:xfrm>
            <a:off x="1688758" y="365127"/>
            <a:ext cx="8350592" cy="1325563"/>
          </a:xfrm>
        </p:spPr>
        <p:txBody>
          <a:bodyPr>
            <a:normAutofit/>
          </a:bodyPr>
          <a:lstStyle/>
          <a:p>
            <a:r>
              <a:rPr lang="en-US" dirty="0"/>
              <a:t>Idea #1: Society is divided into oppressed and oppressor groups</a:t>
            </a:r>
          </a:p>
        </p:txBody>
      </p:sp>
    </p:spTree>
    <p:extLst>
      <p:ext uri="{BB962C8B-B14F-4D97-AF65-F5344CB8AC3E}">
        <p14:creationId xmlns:p14="http://schemas.microsoft.com/office/powerpoint/2010/main" val="7887916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88758" y="1622855"/>
            <a:ext cx="6104238" cy="4909751"/>
          </a:xfrm>
          <a:prstGeom prst="rect">
            <a:avLst/>
          </a:prstGeom>
        </p:spPr>
      </p:pic>
      <p:sp>
        <p:nvSpPr>
          <p:cNvPr id="3" name="TextBox 2"/>
          <p:cNvSpPr txBox="1"/>
          <p:nvPr/>
        </p:nvSpPr>
        <p:spPr>
          <a:xfrm>
            <a:off x="1688758" y="6581002"/>
            <a:ext cx="3427798" cy="276999"/>
          </a:xfrm>
          <a:prstGeom prst="rect">
            <a:avLst/>
          </a:prstGeom>
          <a:noFill/>
        </p:spPr>
        <p:txBody>
          <a:bodyPr wrap="none" rtlCol="0">
            <a:spAutoFit/>
          </a:bodyPr>
          <a:lstStyle/>
          <a:p>
            <a:r>
              <a:rPr lang="en-US" sz="1200" dirty="0" err="1"/>
              <a:t>Sensoy</a:t>
            </a:r>
            <a:r>
              <a:rPr lang="en-US" sz="1200" dirty="0"/>
              <a:t> and </a:t>
            </a:r>
            <a:r>
              <a:rPr lang="en-US" sz="1200" dirty="0" err="1"/>
              <a:t>DiAngelo</a:t>
            </a:r>
            <a:r>
              <a:rPr lang="en-US" sz="1200" dirty="0"/>
              <a:t>, </a:t>
            </a:r>
            <a:r>
              <a:rPr lang="en-US" sz="1200" i="1" dirty="0"/>
              <a:t>Is Everyone Really Equal</a:t>
            </a:r>
            <a:r>
              <a:rPr lang="en-US" sz="1200" dirty="0"/>
              <a:t>, p. 64</a:t>
            </a:r>
          </a:p>
        </p:txBody>
      </p:sp>
      <p:sp>
        <p:nvSpPr>
          <p:cNvPr id="6" name="Title 1">
            <a:extLst>
              <a:ext uri="{FF2B5EF4-FFF2-40B4-BE49-F238E27FC236}">
                <a16:creationId xmlns:a16="http://schemas.microsoft.com/office/drawing/2014/main" id="{B763DB16-EA89-DA0D-A316-1711BDF60374}"/>
              </a:ext>
            </a:extLst>
          </p:cNvPr>
          <p:cNvSpPr>
            <a:spLocks noGrp="1"/>
          </p:cNvSpPr>
          <p:nvPr>
            <p:ph type="title"/>
          </p:nvPr>
        </p:nvSpPr>
        <p:spPr>
          <a:xfrm>
            <a:off x="1688758" y="365127"/>
            <a:ext cx="8350592" cy="1325563"/>
          </a:xfrm>
        </p:spPr>
        <p:txBody>
          <a:bodyPr>
            <a:normAutofit/>
          </a:bodyPr>
          <a:lstStyle/>
          <a:p>
            <a:r>
              <a:rPr lang="en-US" dirty="0"/>
              <a:t>Idea #1: Society is divided into oppressed and oppressor groups</a:t>
            </a:r>
          </a:p>
        </p:txBody>
      </p:sp>
    </p:spTree>
    <p:extLst>
      <p:ext uri="{BB962C8B-B14F-4D97-AF65-F5344CB8AC3E}">
        <p14:creationId xmlns:p14="http://schemas.microsoft.com/office/powerpoint/2010/main" val="3045678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38200" y="1784614"/>
            <a:ext cx="6194854" cy="4093428"/>
          </a:xfrm>
          <a:prstGeom prst="rect">
            <a:avLst/>
          </a:prstGeom>
        </p:spPr>
        <p:txBody>
          <a:bodyPr wrap="square">
            <a:spAutoFit/>
          </a:bodyPr>
          <a:lstStyle/>
          <a:p>
            <a:r>
              <a:rPr lang="en-US" sz="2000" dirty="0"/>
              <a:t>“oppression also traditionally carries a strong connotation of conquest and colonial domination… New left social movements of the 1960s and 1970s, however, shifted the meaning of the concept of oppression. </a:t>
            </a:r>
            <a:r>
              <a:rPr lang="en-US" sz="2000" b="1" dirty="0">
                <a:solidFill>
                  <a:srgbClr val="FF0000"/>
                </a:solidFill>
              </a:rPr>
              <a:t>In its new usage, oppression designates the disadvantage and injustice some people suffer not because a tyrannical power coerces them, but because of the everyday practices of a well-intentioned liberal society…</a:t>
            </a:r>
            <a:r>
              <a:rPr lang="en-US" sz="2000" dirty="0">
                <a:solidFill>
                  <a:srgbClr val="FF0000"/>
                </a:solidFill>
              </a:rPr>
              <a:t> </a:t>
            </a:r>
            <a:r>
              <a:rPr lang="en-US" sz="2000" dirty="0"/>
              <a:t>Oppression in this sense is structural, rather than the result of a few people’s choices or policies. Its causes are embedded in </a:t>
            </a:r>
            <a:r>
              <a:rPr lang="en-US" sz="2000" b="1" dirty="0">
                <a:solidFill>
                  <a:srgbClr val="FF0000"/>
                </a:solidFill>
              </a:rPr>
              <a:t>unquestioned norms, habits, and symbols</a:t>
            </a:r>
            <a:r>
              <a:rPr lang="en-US" sz="2000" dirty="0"/>
              <a:t>.” – Iris Young, “Five Faces of Oppression,” </a:t>
            </a:r>
            <a:r>
              <a:rPr lang="en-US" sz="2000" i="1" dirty="0"/>
              <a:t>Readings for Diversity and Social Justice</a:t>
            </a:r>
            <a:r>
              <a:rPr lang="en-US" sz="2000" dirty="0"/>
              <a:t>, p. 36</a:t>
            </a:r>
          </a:p>
        </p:txBody>
      </p:sp>
      <p:sp>
        <p:nvSpPr>
          <p:cNvPr id="7" name="Title 1"/>
          <p:cNvSpPr>
            <a:spLocks noGrp="1"/>
          </p:cNvSpPr>
          <p:nvPr>
            <p:ph type="title"/>
          </p:nvPr>
        </p:nvSpPr>
        <p:spPr/>
        <p:txBody>
          <a:bodyPr>
            <a:normAutofit/>
          </a:bodyPr>
          <a:lstStyle/>
          <a:p>
            <a:r>
              <a:rPr lang="en-US" dirty="0"/>
              <a:t>Idea #2: Oppression occurs through hegemonic power</a:t>
            </a:r>
          </a:p>
        </p:txBody>
      </p:sp>
      <p:pic>
        <p:nvPicPr>
          <p:cNvPr id="1026" name="Picture 2" descr="Image result for iris young oppression"/>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8297562" y="1784613"/>
            <a:ext cx="2564402" cy="3846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727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38200" y="1866179"/>
            <a:ext cx="4606571" cy="4093428"/>
          </a:xfrm>
          <a:prstGeom prst="rect">
            <a:avLst/>
          </a:prstGeom>
        </p:spPr>
        <p:txBody>
          <a:bodyPr wrap="square">
            <a:spAutoFit/>
          </a:bodyPr>
          <a:lstStyle/>
          <a:p>
            <a:r>
              <a:rPr lang="en-US" sz="2000" dirty="0"/>
              <a:t>“</a:t>
            </a:r>
            <a:r>
              <a:rPr lang="en-US" sz="2000" i="1" dirty="0"/>
              <a:t>Hegemony</a:t>
            </a:r>
            <a:r>
              <a:rPr lang="en-US" sz="2000" dirty="0"/>
              <a:t> refers to the control of the ideology of society. </a:t>
            </a:r>
            <a:r>
              <a:rPr lang="en-US" sz="2000" b="1" dirty="0">
                <a:solidFill>
                  <a:srgbClr val="FF0000"/>
                </a:solidFill>
              </a:rPr>
              <a:t>The dominant group maintains power by imposing their ideology on everyone.”</a:t>
            </a:r>
            <a:br>
              <a:rPr lang="en-US" sz="2000" b="1" dirty="0"/>
            </a:br>
            <a:br>
              <a:rPr lang="en-US" sz="2000" dirty="0"/>
            </a:br>
            <a:r>
              <a:rPr lang="en-US" sz="2000" dirty="0"/>
              <a:t>“From a critical social justice perspective, </a:t>
            </a:r>
            <a:r>
              <a:rPr lang="en-US" sz="2000" b="1" dirty="0">
                <a:solidFill>
                  <a:srgbClr val="FF0000"/>
                </a:solidFill>
              </a:rPr>
              <a:t>privilege is defined as systemically conferred dominance</a:t>
            </a:r>
            <a:r>
              <a:rPr lang="en-US" sz="2000" dirty="0">
                <a:solidFill>
                  <a:srgbClr val="FF0000"/>
                </a:solidFill>
              </a:rPr>
              <a:t> </a:t>
            </a:r>
            <a:r>
              <a:rPr lang="en-US" sz="2000" dirty="0"/>
              <a:t>and the institutional processes by which the beliefs and values of the dominant group are ‘made normal’ and universal.” – </a:t>
            </a:r>
            <a:r>
              <a:rPr lang="en-US" sz="2000" dirty="0" err="1"/>
              <a:t>Sensoy</a:t>
            </a:r>
            <a:r>
              <a:rPr lang="en-US" sz="2000" dirty="0"/>
              <a:t> and </a:t>
            </a:r>
            <a:r>
              <a:rPr lang="en-US" sz="2000" dirty="0" err="1"/>
              <a:t>DiAngelo</a:t>
            </a:r>
            <a:r>
              <a:rPr lang="en-US" sz="2000" dirty="0"/>
              <a:t>, </a:t>
            </a:r>
            <a:r>
              <a:rPr lang="en-US" sz="2000" i="1" dirty="0"/>
              <a:t>Is Everyone Really Equal?</a:t>
            </a:r>
            <a:r>
              <a:rPr lang="en-US" sz="2000" dirty="0"/>
              <a:t> p. 73, 80</a:t>
            </a:r>
          </a:p>
        </p:txBody>
      </p:sp>
      <p:sp>
        <p:nvSpPr>
          <p:cNvPr id="8" name="Title 1">
            <a:extLst>
              <a:ext uri="{FF2B5EF4-FFF2-40B4-BE49-F238E27FC236}">
                <a16:creationId xmlns:a16="http://schemas.microsoft.com/office/drawing/2014/main" id="{D1AFAED6-C7E0-2B33-3D6F-4A0E457D4547}"/>
              </a:ext>
            </a:extLst>
          </p:cNvPr>
          <p:cNvSpPr>
            <a:spLocks noGrp="1"/>
          </p:cNvSpPr>
          <p:nvPr>
            <p:ph type="title"/>
          </p:nvPr>
        </p:nvSpPr>
        <p:spPr>
          <a:xfrm>
            <a:off x="838200" y="365125"/>
            <a:ext cx="10515600" cy="1325563"/>
          </a:xfrm>
        </p:spPr>
        <p:txBody>
          <a:bodyPr>
            <a:normAutofit/>
          </a:bodyPr>
          <a:lstStyle/>
          <a:p>
            <a:r>
              <a:rPr lang="en-US" dirty="0"/>
              <a:t>Idea #2: Oppression occurs through hegemonic power</a:t>
            </a:r>
          </a:p>
        </p:txBody>
      </p:sp>
      <p:pic>
        <p:nvPicPr>
          <p:cNvPr id="2" name="Picture 1">
            <a:extLst>
              <a:ext uri="{FF2B5EF4-FFF2-40B4-BE49-F238E27FC236}">
                <a16:creationId xmlns:a16="http://schemas.microsoft.com/office/drawing/2014/main" id="{F0D9A062-B17D-4DE1-699F-605202B4A64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896378" y="2013961"/>
            <a:ext cx="2887404" cy="3609255"/>
          </a:xfrm>
          <a:prstGeom prst="rect">
            <a:avLst/>
          </a:prstGeom>
        </p:spPr>
      </p:pic>
      <p:pic>
        <p:nvPicPr>
          <p:cNvPr id="3" name="Picture 2">
            <a:extLst>
              <a:ext uri="{FF2B5EF4-FFF2-40B4-BE49-F238E27FC236}">
                <a16:creationId xmlns:a16="http://schemas.microsoft.com/office/drawing/2014/main" id="{A29D1675-DBC4-7037-A2C3-B42CD0CC906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127881" y="2013961"/>
            <a:ext cx="2944760" cy="3609255"/>
          </a:xfrm>
          <a:prstGeom prst="rect">
            <a:avLst/>
          </a:prstGeom>
        </p:spPr>
      </p:pic>
    </p:spTree>
    <p:extLst>
      <p:ext uri="{BB962C8B-B14F-4D97-AF65-F5344CB8AC3E}">
        <p14:creationId xmlns:p14="http://schemas.microsoft.com/office/powerpoint/2010/main" val="21525417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2091283"/>
            <a:ext cx="4643989" cy="3785652"/>
          </a:xfrm>
          <a:prstGeom prst="rect">
            <a:avLst/>
          </a:prstGeom>
        </p:spPr>
        <p:txBody>
          <a:bodyPr wrap="square">
            <a:spAutoFit/>
          </a:bodyPr>
          <a:lstStyle/>
          <a:p>
            <a:r>
              <a:rPr lang="en-US" sz="2400" dirty="0"/>
              <a:t>“The idea that objectivity is best reached only through rational thought is a specifically </a:t>
            </a:r>
            <a:r>
              <a:rPr lang="en-US" sz="2400" b="1" dirty="0">
                <a:solidFill>
                  <a:srgbClr val="FF0000"/>
                </a:solidFill>
              </a:rPr>
              <a:t>Western and masculine way of thinking </a:t>
            </a:r>
            <a:r>
              <a:rPr lang="en-US" sz="2400" dirty="0"/>
              <a:t>– one that we will challenge throughout this book.” – Margaret L. Andersen and Patricia Hill Collins, “Reconstructing Knowledge,” in Anderson and Collins, </a:t>
            </a:r>
            <a:r>
              <a:rPr lang="en-US" sz="2400" i="1" dirty="0"/>
              <a:t>Race, Class, and Gender</a:t>
            </a:r>
            <a:r>
              <a:rPr lang="en-US" sz="2400" dirty="0"/>
              <a:t>, p. 4-5</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89354" y="2453762"/>
            <a:ext cx="3141555" cy="3152133"/>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038074" y="2453762"/>
            <a:ext cx="2932254" cy="3152133"/>
          </a:xfrm>
          <a:prstGeom prst="rect">
            <a:avLst/>
          </a:prstGeom>
        </p:spPr>
      </p:pic>
      <p:sp>
        <p:nvSpPr>
          <p:cNvPr id="7" name="Title 2"/>
          <p:cNvSpPr>
            <a:spLocks noGrp="1"/>
          </p:cNvSpPr>
          <p:nvPr>
            <p:ph type="title"/>
          </p:nvPr>
        </p:nvSpPr>
        <p:spPr/>
        <p:txBody>
          <a:bodyPr>
            <a:normAutofit/>
          </a:bodyPr>
          <a:lstStyle/>
          <a:p>
            <a:r>
              <a:rPr lang="en-US" sz="4000" dirty="0"/>
              <a:t>Idea #3: ‘Lived experience’ gives oppressed groups privileged access to truth</a:t>
            </a:r>
          </a:p>
        </p:txBody>
      </p:sp>
    </p:spTree>
    <p:extLst>
      <p:ext uri="{BB962C8B-B14F-4D97-AF65-F5344CB8AC3E}">
        <p14:creationId xmlns:p14="http://schemas.microsoft.com/office/powerpoint/2010/main" val="16845444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875679" y="2355939"/>
            <a:ext cx="2885649" cy="1769597"/>
          </a:xfrm>
          <a:prstGeom prst="rect">
            <a:avLst/>
          </a:prstGeom>
        </p:spPr>
      </p:pic>
      <p:pic>
        <p:nvPicPr>
          <p:cNvPr id="5" name="Picture 4"/>
          <p:cNvPicPr>
            <a:picLocks noChangeAspect="1"/>
          </p:cNvPicPr>
          <p:nvPr/>
        </p:nvPicPr>
        <p:blipFill>
          <a:blip r:embed="rId4" cstate="screen">
            <a:grayscl/>
            <a:extLst>
              <a:ext uri="{28A0092B-C50C-407E-A947-70E740481C1C}">
                <a14:useLocalDpi xmlns:a14="http://schemas.microsoft.com/office/drawing/2010/main"/>
              </a:ext>
            </a:extLst>
          </a:blip>
          <a:stretch>
            <a:fillRect/>
          </a:stretch>
        </p:blipFill>
        <p:spPr>
          <a:xfrm>
            <a:off x="875679" y="4501622"/>
            <a:ext cx="2885649" cy="1923766"/>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75414" y="4481040"/>
            <a:ext cx="2900904" cy="1933936"/>
          </a:xfrm>
          <a:prstGeom prst="rect">
            <a:avLst/>
          </a:prstGeom>
        </p:spPr>
      </p:pic>
      <p:sp>
        <p:nvSpPr>
          <p:cNvPr id="7" name="TextBox 6"/>
          <p:cNvSpPr txBox="1"/>
          <p:nvPr/>
        </p:nvSpPr>
        <p:spPr>
          <a:xfrm>
            <a:off x="1655698" y="4111708"/>
            <a:ext cx="984244" cy="369332"/>
          </a:xfrm>
          <a:prstGeom prst="rect">
            <a:avLst/>
          </a:prstGeom>
          <a:noFill/>
        </p:spPr>
        <p:txBody>
          <a:bodyPr wrap="none" rtlCol="0">
            <a:spAutoFit/>
          </a:bodyPr>
          <a:lstStyle/>
          <a:p>
            <a:r>
              <a:rPr lang="en-US" dirty="0"/>
              <a:t>Privilege</a:t>
            </a:r>
          </a:p>
        </p:txBody>
      </p:sp>
      <p:sp>
        <p:nvSpPr>
          <p:cNvPr id="8" name="TextBox 7"/>
          <p:cNvSpPr txBox="1"/>
          <p:nvPr/>
        </p:nvSpPr>
        <p:spPr>
          <a:xfrm>
            <a:off x="875678" y="6425388"/>
            <a:ext cx="2380780" cy="369332"/>
          </a:xfrm>
          <a:prstGeom prst="rect">
            <a:avLst/>
          </a:prstGeom>
          <a:noFill/>
        </p:spPr>
        <p:txBody>
          <a:bodyPr wrap="none" rtlCol="0">
            <a:spAutoFit/>
          </a:bodyPr>
          <a:lstStyle/>
          <a:p>
            <a:r>
              <a:rPr lang="en-US" dirty="0"/>
              <a:t>Internalized oppression</a:t>
            </a:r>
          </a:p>
        </p:txBody>
      </p:sp>
      <p:sp>
        <p:nvSpPr>
          <p:cNvPr id="9" name="TextBox 8"/>
          <p:cNvSpPr txBox="1"/>
          <p:nvPr/>
        </p:nvSpPr>
        <p:spPr>
          <a:xfrm>
            <a:off x="6875414" y="6425388"/>
            <a:ext cx="2521588" cy="369332"/>
          </a:xfrm>
          <a:prstGeom prst="rect">
            <a:avLst/>
          </a:prstGeom>
          <a:noFill/>
        </p:spPr>
        <p:txBody>
          <a:bodyPr wrap="none" rtlCol="0">
            <a:spAutoFit/>
          </a:bodyPr>
          <a:lstStyle/>
          <a:p>
            <a:r>
              <a:rPr lang="en-US" dirty="0" err="1"/>
              <a:t>Liberatory</a:t>
            </a:r>
            <a:r>
              <a:rPr lang="en-US" dirty="0"/>
              <a:t> consciousness</a:t>
            </a:r>
          </a:p>
        </p:txBody>
      </p:sp>
      <p:sp>
        <p:nvSpPr>
          <p:cNvPr id="10" name="Right Arrow 9"/>
          <p:cNvSpPr/>
          <p:nvPr/>
        </p:nvSpPr>
        <p:spPr>
          <a:xfrm>
            <a:off x="4899206" y="5200214"/>
            <a:ext cx="1114212" cy="576649"/>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838200" y="1791650"/>
            <a:ext cx="4064446" cy="461665"/>
          </a:xfrm>
          <a:prstGeom prst="rect">
            <a:avLst/>
          </a:prstGeom>
          <a:noFill/>
        </p:spPr>
        <p:txBody>
          <a:bodyPr wrap="none" rtlCol="0">
            <a:spAutoFit/>
          </a:bodyPr>
          <a:lstStyle/>
          <a:p>
            <a:r>
              <a:rPr lang="en-US" sz="2400" b="1" dirty="0"/>
              <a:t>Oppression and epistemology:</a:t>
            </a:r>
          </a:p>
        </p:txBody>
      </p:sp>
      <p:sp>
        <p:nvSpPr>
          <p:cNvPr id="13" name="Title 2"/>
          <p:cNvSpPr>
            <a:spLocks noGrp="1"/>
          </p:cNvSpPr>
          <p:nvPr>
            <p:ph type="title"/>
          </p:nvPr>
        </p:nvSpPr>
        <p:spPr/>
        <p:txBody>
          <a:bodyPr>
            <a:normAutofit/>
          </a:bodyPr>
          <a:lstStyle/>
          <a:p>
            <a:r>
              <a:rPr lang="en-US" sz="4000" dirty="0"/>
              <a:t>Idea #3: ‘Lived experience’ gives oppressed groups privileged access to truth</a:t>
            </a:r>
          </a:p>
        </p:txBody>
      </p:sp>
      <p:sp>
        <p:nvSpPr>
          <p:cNvPr id="2" name="TextBox 1"/>
          <p:cNvSpPr txBox="1"/>
          <p:nvPr/>
        </p:nvSpPr>
        <p:spPr>
          <a:xfrm>
            <a:off x="4796675" y="4604686"/>
            <a:ext cx="1216743" cy="646331"/>
          </a:xfrm>
          <a:prstGeom prst="rect">
            <a:avLst/>
          </a:prstGeom>
          <a:noFill/>
        </p:spPr>
        <p:txBody>
          <a:bodyPr wrap="none" rtlCol="0">
            <a:spAutoFit/>
          </a:bodyPr>
          <a:lstStyle/>
          <a:p>
            <a:pPr algn="ctr"/>
            <a:r>
              <a:rPr lang="en-US" dirty="0"/>
              <a:t>Lived </a:t>
            </a:r>
            <a:br>
              <a:rPr lang="en-US" dirty="0"/>
            </a:br>
            <a:r>
              <a:rPr lang="en-US" dirty="0"/>
              <a:t>experience</a:t>
            </a:r>
          </a:p>
        </p:txBody>
      </p:sp>
    </p:spTree>
    <p:extLst>
      <p:ext uri="{BB962C8B-B14F-4D97-AF65-F5344CB8AC3E}">
        <p14:creationId xmlns:p14="http://schemas.microsoft.com/office/powerpoint/2010/main" val="34646608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Idea #4: Social justice demands the liberation of oppressed groups</a:t>
            </a:r>
          </a:p>
        </p:txBody>
      </p:sp>
      <p:sp>
        <p:nvSpPr>
          <p:cNvPr id="4" name="Rectangle 3"/>
          <p:cNvSpPr/>
          <p:nvPr/>
        </p:nvSpPr>
        <p:spPr>
          <a:xfrm>
            <a:off x="838200" y="2200428"/>
            <a:ext cx="5405582" cy="4093428"/>
          </a:xfrm>
          <a:prstGeom prst="rect">
            <a:avLst/>
          </a:prstGeom>
        </p:spPr>
        <p:txBody>
          <a:bodyPr wrap="square">
            <a:spAutoFit/>
          </a:bodyPr>
          <a:lstStyle/>
          <a:p>
            <a:r>
              <a:rPr lang="en-US" sz="2000" dirty="0"/>
              <a:t>“Prior to celebrating diversity, we must first eliminate intolerance. No matter what form it takes or who does it, we must all take action to stop intolerance when it happens. Working towards a celebration of diversity implies working for </a:t>
            </a:r>
            <a:r>
              <a:rPr lang="en-US" sz="2000" b="1" dirty="0">
                <a:solidFill>
                  <a:srgbClr val="FF0000"/>
                </a:solidFill>
              </a:rPr>
              <a:t>social justice – the elimination of all forms of social oppression</a:t>
            </a:r>
            <a:r>
              <a:rPr lang="en-US" sz="2000" dirty="0"/>
              <a:t>… Social injustice takes many forms. It can be injustice based on a person’s</a:t>
            </a:r>
            <a:r>
              <a:rPr lang="en-US" sz="2000" b="1" dirty="0"/>
              <a:t> </a:t>
            </a:r>
            <a:r>
              <a:rPr lang="en-US" sz="2000" b="1" dirty="0">
                <a:solidFill>
                  <a:srgbClr val="FF0000"/>
                </a:solidFill>
              </a:rPr>
              <a:t>gender, race, ethnicity, religion, sexual orientation, physical or mental ability, or economic class</a:t>
            </a:r>
            <a:r>
              <a:rPr lang="en-US" sz="2000" dirty="0">
                <a:solidFill>
                  <a:srgbClr val="FF0000"/>
                </a:solidFill>
              </a:rPr>
              <a:t>.</a:t>
            </a:r>
            <a:r>
              <a:rPr lang="en-US" sz="2000" dirty="0"/>
              <a:t>” – Mary McClintock, “How to Interrupt Oppressive Behavior,”</a:t>
            </a:r>
            <a:r>
              <a:rPr lang="en-US" sz="2000" i="1" dirty="0"/>
              <a:t> Readings for Diversity and Social Justice</a:t>
            </a:r>
            <a:r>
              <a:rPr lang="en-US" sz="2000" dirty="0"/>
              <a:t>, p. 483</a:t>
            </a:r>
          </a:p>
        </p:txBody>
      </p:sp>
      <p:sp>
        <p:nvSpPr>
          <p:cNvPr id="5" name="TextBox 4"/>
          <p:cNvSpPr txBox="1"/>
          <p:nvPr/>
        </p:nvSpPr>
        <p:spPr>
          <a:xfrm>
            <a:off x="838200" y="1831095"/>
            <a:ext cx="3546502" cy="400110"/>
          </a:xfrm>
          <a:prstGeom prst="rect">
            <a:avLst/>
          </a:prstGeom>
          <a:noFill/>
        </p:spPr>
        <p:txBody>
          <a:bodyPr wrap="square" rtlCol="0">
            <a:spAutoFit/>
          </a:bodyPr>
          <a:lstStyle/>
          <a:p>
            <a:r>
              <a:rPr lang="en-US" sz="2000" b="1" dirty="0"/>
              <a:t>Definition of social justice:</a:t>
            </a:r>
          </a:p>
        </p:txBody>
      </p: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081117" y="1831095"/>
            <a:ext cx="2750048" cy="3928640"/>
          </a:xfrm>
          <a:prstGeom prst="rect">
            <a:avLst/>
          </a:prstGeom>
        </p:spPr>
      </p:pic>
    </p:spTree>
    <p:extLst>
      <p:ext uri="{BB962C8B-B14F-4D97-AF65-F5344CB8AC3E}">
        <p14:creationId xmlns:p14="http://schemas.microsoft.com/office/powerpoint/2010/main" val="42914963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5DC81-0590-F03B-FF32-B8AF30D5D6F5}"/>
              </a:ext>
            </a:extLst>
          </p:cNvPr>
          <p:cNvSpPr>
            <a:spLocks noGrp="1"/>
          </p:cNvSpPr>
          <p:nvPr>
            <p:ph type="title"/>
          </p:nvPr>
        </p:nvSpPr>
        <p:spPr/>
        <p:txBody>
          <a:bodyPr/>
          <a:lstStyle/>
          <a:p>
            <a:r>
              <a:rPr lang="en-US" dirty="0"/>
              <a:t>Positives of contemporary critical theory</a:t>
            </a:r>
          </a:p>
        </p:txBody>
      </p:sp>
      <p:sp>
        <p:nvSpPr>
          <p:cNvPr id="3" name="Content Placeholder 2">
            <a:extLst>
              <a:ext uri="{FF2B5EF4-FFF2-40B4-BE49-F238E27FC236}">
                <a16:creationId xmlns:a16="http://schemas.microsoft.com/office/drawing/2014/main" id="{3FE2643F-E95F-FA50-E684-B9C5152BAF5C}"/>
              </a:ext>
            </a:extLst>
          </p:cNvPr>
          <p:cNvSpPr>
            <a:spLocks noGrp="1"/>
          </p:cNvSpPr>
          <p:nvPr>
            <p:ph idx="1"/>
          </p:nvPr>
        </p:nvSpPr>
        <p:spPr/>
        <p:txBody>
          <a:bodyPr/>
          <a:lstStyle/>
          <a:p>
            <a:r>
              <a:rPr lang="en-US" dirty="0"/>
              <a:t>Emphasis on sinfulness of oppression</a:t>
            </a:r>
          </a:p>
          <a:p>
            <a:r>
              <a:rPr lang="en-US" dirty="0"/>
              <a:t>Focus on structure, systems, and norms</a:t>
            </a:r>
          </a:p>
          <a:p>
            <a:r>
              <a:rPr lang="en-US" dirty="0"/>
              <a:t>Recognition of hegemonic power</a:t>
            </a:r>
          </a:p>
        </p:txBody>
      </p:sp>
      <p:pic>
        <p:nvPicPr>
          <p:cNvPr id="4" name="Picture 3">
            <a:extLst>
              <a:ext uri="{FF2B5EF4-FFF2-40B4-BE49-F238E27FC236}">
                <a16:creationId xmlns:a16="http://schemas.microsoft.com/office/drawing/2014/main" id="{09405BC1-E4C2-27C1-44E3-4A0BDC0CC7F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38200" y="3562458"/>
            <a:ext cx="3663021" cy="2930417"/>
          </a:xfrm>
          <a:prstGeom prst="rect">
            <a:avLst/>
          </a:prstGeom>
        </p:spPr>
      </p:pic>
      <p:pic>
        <p:nvPicPr>
          <p:cNvPr id="5" name="Picture 4">
            <a:extLst>
              <a:ext uri="{FF2B5EF4-FFF2-40B4-BE49-F238E27FC236}">
                <a16:creationId xmlns:a16="http://schemas.microsoft.com/office/drawing/2014/main" id="{65879EEB-EB11-CA59-2400-8B2BA8D9DC2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30791" y="3562458"/>
            <a:ext cx="2930417" cy="2930417"/>
          </a:xfrm>
          <a:prstGeom prst="rect">
            <a:avLst/>
          </a:prstGeom>
        </p:spPr>
      </p:pic>
      <p:pic>
        <p:nvPicPr>
          <p:cNvPr id="6" name="Picture 5">
            <a:extLst>
              <a:ext uri="{FF2B5EF4-FFF2-40B4-BE49-F238E27FC236}">
                <a16:creationId xmlns:a16="http://schemas.microsoft.com/office/drawing/2014/main" id="{AD10F3DD-495B-9B02-08FB-0E15E96394CB}"/>
              </a:ext>
            </a:extLst>
          </p:cNvPr>
          <p:cNvPicPr>
            <a:picLocks noChangeAspect="1"/>
          </p:cNvPicPr>
          <p:nvPr/>
        </p:nvPicPr>
        <p:blipFill>
          <a:blip r:embed="rId4" cstate="screen">
            <a:extLst>
              <a:ext uri="{28A0092B-C50C-407E-A947-70E740481C1C}">
                <a14:useLocalDpi xmlns:a14="http://schemas.microsoft.com/office/drawing/2010/main"/>
              </a:ext>
            </a:extLst>
          </a:blip>
          <a:srcRect l="15239" t="3566" r="21673" b="-3566"/>
          <a:stretch>
            <a:fillRect/>
          </a:stretch>
        </p:blipFill>
        <p:spPr>
          <a:xfrm>
            <a:off x="7899662" y="3557618"/>
            <a:ext cx="2777646" cy="2935257"/>
          </a:xfrm>
          <a:prstGeom prst="rect">
            <a:avLst/>
          </a:prstGeom>
        </p:spPr>
      </p:pic>
    </p:spTree>
    <p:extLst>
      <p:ext uri="{BB962C8B-B14F-4D97-AF65-F5344CB8AC3E}">
        <p14:creationId xmlns:p14="http://schemas.microsoft.com/office/powerpoint/2010/main" val="37303346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2B2B9-BADE-EE22-C88C-75BBEA1D2F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850ADE-3D45-41BD-AC0F-D1C7E038A02E}"/>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0A0AFC21-C5C4-6968-1C54-AE3161F6908D}"/>
              </a:ext>
            </a:extLst>
          </p:cNvPr>
          <p:cNvSpPr>
            <a:spLocks noGrp="1"/>
          </p:cNvSpPr>
          <p:nvPr>
            <p:ph idx="1"/>
          </p:nvPr>
        </p:nvSpPr>
        <p:spPr/>
        <p:txBody>
          <a:bodyPr>
            <a:normAutofit lnSpcReduction="10000"/>
          </a:bodyPr>
          <a:lstStyle/>
          <a:p>
            <a:r>
              <a:rPr lang="en-US" dirty="0"/>
              <a:t>Contemporary Critical Theory</a:t>
            </a:r>
          </a:p>
          <a:p>
            <a:r>
              <a:rPr lang="en-US" dirty="0"/>
              <a:t>Contemporary Critical Theory vs. Christianity</a:t>
            </a:r>
          </a:p>
          <a:p>
            <a:pPr lvl="1"/>
            <a:r>
              <a:rPr lang="en-US" dirty="0"/>
              <a:t>A False Worldview</a:t>
            </a:r>
          </a:p>
          <a:p>
            <a:pPr lvl="1"/>
            <a:r>
              <a:rPr lang="en-US" dirty="0"/>
              <a:t>A False Understanding of Oppression</a:t>
            </a:r>
          </a:p>
          <a:p>
            <a:pPr lvl="1"/>
            <a:r>
              <a:rPr lang="en-US" dirty="0"/>
              <a:t>A False Identity</a:t>
            </a:r>
          </a:p>
          <a:p>
            <a:pPr lvl="1"/>
            <a:r>
              <a:rPr lang="en-US" dirty="0"/>
              <a:t>A False Epistemology</a:t>
            </a:r>
          </a:p>
          <a:p>
            <a:pPr lvl="1"/>
            <a:r>
              <a:rPr lang="en-US" dirty="0"/>
              <a:t>A False Salvation</a:t>
            </a:r>
          </a:p>
          <a:p>
            <a:r>
              <a:rPr lang="en-US" dirty="0"/>
              <a:t>Woke Terminology</a:t>
            </a:r>
          </a:p>
          <a:p>
            <a:r>
              <a:rPr lang="en-US" dirty="0"/>
              <a:t>The Woke Right?</a:t>
            </a:r>
          </a:p>
          <a:p>
            <a:r>
              <a:rPr lang="en-US" dirty="0"/>
              <a:t>Conclusions</a:t>
            </a:r>
          </a:p>
        </p:txBody>
      </p:sp>
      <p:sp>
        <p:nvSpPr>
          <p:cNvPr id="4" name="Rectangle 3">
            <a:extLst>
              <a:ext uri="{FF2B5EF4-FFF2-40B4-BE49-F238E27FC236}">
                <a16:creationId xmlns:a16="http://schemas.microsoft.com/office/drawing/2014/main" id="{2066D638-0C7F-F58D-703E-0A598F5502B8}"/>
              </a:ext>
            </a:extLst>
          </p:cNvPr>
          <p:cNvSpPr/>
          <p:nvPr/>
        </p:nvSpPr>
        <p:spPr>
          <a:xfrm>
            <a:off x="639908" y="2651125"/>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55110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Christianity and contemporary critical theory are competing worldviews</a:t>
            </a:r>
          </a:p>
        </p:txBody>
      </p:sp>
      <p:graphicFrame>
        <p:nvGraphicFramePr>
          <p:cNvPr id="5" name="Table 4"/>
          <p:cNvGraphicFramePr>
            <a:graphicFrameLocks noGrp="1"/>
          </p:cNvGraphicFramePr>
          <p:nvPr>
            <p:extLst>
              <p:ext uri="{D42A27DB-BD31-4B8C-83A1-F6EECF244321}">
                <p14:modId xmlns:p14="http://schemas.microsoft.com/office/powerpoint/2010/main" val="2716463755"/>
              </p:ext>
            </p:extLst>
          </p:nvPr>
        </p:nvGraphicFramePr>
        <p:xfrm>
          <a:off x="838200" y="2125270"/>
          <a:ext cx="10112820" cy="3556486"/>
        </p:xfrm>
        <a:graphic>
          <a:graphicData uri="http://schemas.openxmlformats.org/drawingml/2006/table">
            <a:tbl>
              <a:tblPr firstRow="1" bandRow="1">
                <a:tableStyleId>{073A0DAA-6AF3-43AB-8588-CEC1D06C72B9}</a:tableStyleId>
              </a:tblPr>
              <a:tblGrid>
                <a:gridCol w="3180080">
                  <a:extLst>
                    <a:ext uri="{9D8B030D-6E8A-4147-A177-3AD203B41FA5}">
                      <a16:colId xmlns:a16="http://schemas.microsoft.com/office/drawing/2014/main" val="20000"/>
                    </a:ext>
                  </a:extLst>
                </a:gridCol>
                <a:gridCol w="2458593">
                  <a:extLst>
                    <a:ext uri="{9D8B030D-6E8A-4147-A177-3AD203B41FA5}">
                      <a16:colId xmlns:a16="http://schemas.microsoft.com/office/drawing/2014/main" val="20001"/>
                    </a:ext>
                  </a:extLst>
                </a:gridCol>
                <a:gridCol w="4474147">
                  <a:extLst>
                    <a:ext uri="{9D8B030D-6E8A-4147-A177-3AD203B41FA5}">
                      <a16:colId xmlns:a16="http://schemas.microsoft.com/office/drawing/2014/main" val="20002"/>
                    </a:ext>
                  </a:extLst>
                </a:gridCol>
              </a:tblGrid>
              <a:tr h="461001">
                <a:tc>
                  <a:txBody>
                    <a:bodyPr/>
                    <a:lstStyle/>
                    <a:p>
                      <a:endParaRPr lang="en-US" sz="2400" dirty="0"/>
                    </a:p>
                  </a:txBody>
                  <a:tcPr marL="68580" marR="68580" marT="34290" marB="34290"/>
                </a:tc>
                <a:tc>
                  <a:txBody>
                    <a:bodyPr/>
                    <a:lstStyle/>
                    <a:p>
                      <a:r>
                        <a:rPr lang="en-US" sz="2400" dirty="0"/>
                        <a:t>Christianity</a:t>
                      </a:r>
                    </a:p>
                  </a:txBody>
                  <a:tcPr marL="68580" marR="68580" marT="34290" marB="34290"/>
                </a:tc>
                <a:tc>
                  <a:txBody>
                    <a:bodyPr/>
                    <a:lstStyle/>
                    <a:p>
                      <a:r>
                        <a:rPr lang="en-US" sz="2400" dirty="0"/>
                        <a:t>Contemporary critical</a:t>
                      </a:r>
                      <a:r>
                        <a:rPr lang="en-US" sz="2400" baseline="0" dirty="0"/>
                        <a:t> theory</a:t>
                      </a:r>
                      <a:endParaRPr lang="en-US" sz="2400" dirty="0"/>
                    </a:p>
                  </a:txBody>
                  <a:tcPr marL="68580" marR="68580" marT="34290" marB="34290"/>
                </a:tc>
                <a:extLst>
                  <a:ext uri="{0D108BD9-81ED-4DB2-BD59-A6C34878D82A}">
                    <a16:rowId xmlns:a16="http://schemas.microsoft.com/office/drawing/2014/main" val="10000"/>
                  </a:ext>
                </a:extLst>
              </a:tr>
              <a:tr h="459077">
                <a:tc>
                  <a:txBody>
                    <a:bodyPr/>
                    <a:lstStyle/>
                    <a:p>
                      <a:r>
                        <a:rPr lang="en-US" sz="2400" dirty="0"/>
                        <a:t>Who</a:t>
                      </a:r>
                      <a:r>
                        <a:rPr lang="en-US" sz="2400" baseline="0" dirty="0"/>
                        <a:t> are we?</a:t>
                      </a:r>
                      <a:endParaRPr lang="en-US" sz="2400" dirty="0"/>
                    </a:p>
                  </a:txBody>
                  <a:tcPr marL="68580" marR="68580" marT="34290" marB="34290"/>
                </a:tc>
                <a:tc>
                  <a:txBody>
                    <a:bodyPr/>
                    <a:lstStyle/>
                    <a:p>
                      <a:r>
                        <a:rPr lang="en-US" sz="2400" dirty="0"/>
                        <a:t>God’s creatures</a:t>
                      </a:r>
                    </a:p>
                  </a:txBody>
                  <a:tcPr marL="68580" marR="68580" marT="34290" marB="34290"/>
                </a:tc>
                <a:tc>
                  <a:txBody>
                    <a:bodyPr/>
                    <a:lstStyle/>
                    <a:p>
                      <a:r>
                        <a:rPr lang="en-US" sz="2400" dirty="0"/>
                        <a:t>Members of various groups</a:t>
                      </a:r>
                    </a:p>
                  </a:txBody>
                  <a:tcPr marL="68580" marR="68580" marT="34290" marB="34290"/>
                </a:tc>
                <a:extLst>
                  <a:ext uri="{0D108BD9-81ED-4DB2-BD59-A6C34878D82A}">
                    <a16:rowId xmlns:a16="http://schemas.microsoft.com/office/drawing/2014/main" val="10001"/>
                  </a:ext>
                </a:extLst>
              </a:tr>
              <a:tr h="459077">
                <a:tc>
                  <a:txBody>
                    <a:bodyPr/>
                    <a:lstStyle/>
                    <a:p>
                      <a:r>
                        <a:rPr lang="en-US" sz="2400" dirty="0"/>
                        <a:t>How do we know truth?</a:t>
                      </a:r>
                    </a:p>
                  </a:txBody>
                  <a:tcPr marL="68580" marR="68580" marT="34290" marB="34290"/>
                </a:tc>
                <a:tc>
                  <a:txBody>
                    <a:bodyPr/>
                    <a:lstStyle/>
                    <a:p>
                      <a:r>
                        <a:rPr lang="en-US" sz="2400" dirty="0"/>
                        <a:t>Scripture and reason</a:t>
                      </a:r>
                    </a:p>
                  </a:txBody>
                  <a:tcPr marL="68580" marR="68580" marT="34290" marB="34290"/>
                </a:tc>
                <a:tc>
                  <a:txBody>
                    <a:bodyPr/>
                    <a:lstStyle/>
                    <a:p>
                      <a:r>
                        <a:rPr lang="en-US" sz="2400" dirty="0"/>
                        <a:t>Lived experience and embodied knowledge</a:t>
                      </a:r>
                    </a:p>
                  </a:txBody>
                  <a:tcPr marL="68580" marR="68580" marT="34290" marB="34290"/>
                </a:tc>
                <a:extLst>
                  <a:ext uri="{0D108BD9-81ED-4DB2-BD59-A6C34878D82A}">
                    <a16:rowId xmlns:a16="http://schemas.microsoft.com/office/drawing/2014/main" val="750702787"/>
                  </a:ext>
                </a:extLst>
              </a:tr>
              <a:tr h="459077">
                <a:tc>
                  <a:txBody>
                    <a:bodyPr/>
                    <a:lstStyle/>
                    <a:p>
                      <a:r>
                        <a:rPr lang="en-US" sz="2400" dirty="0"/>
                        <a:t>What is</a:t>
                      </a:r>
                      <a:r>
                        <a:rPr lang="en-US" sz="2400" baseline="0" dirty="0"/>
                        <a:t> our problem?</a:t>
                      </a:r>
                      <a:endParaRPr lang="en-US" sz="2400" dirty="0"/>
                    </a:p>
                  </a:txBody>
                  <a:tcPr marL="68580" marR="68580" marT="34290" marB="34290"/>
                </a:tc>
                <a:tc>
                  <a:txBody>
                    <a:bodyPr/>
                    <a:lstStyle/>
                    <a:p>
                      <a:r>
                        <a:rPr lang="en-US" sz="2400" dirty="0"/>
                        <a:t>Sin</a:t>
                      </a:r>
                    </a:p>
                  </a:txBody>
                  <a:tcPr marL="68580" marR="68580" marT="34290" marB="34290"/>
                </a:tc>
                <a:tc>
                  <a:txBody>
                    <a:bodyPr/>
                    <a:lstStyle/>
                    <a:p>
                      <a:r>
                        <a:rPr lang="en-US" sz="2400" dirty="0"/>
                        <a:t>Oppression</a:t>
                      </a:r>
                    </a:p>
                  </a:txBody>
                  <a:tcPr marL="68580" marR="68580" marT="34290" marB="34290"/>
                </a:tc>
                <a:extLst>
                  <a:ext uri="{0D108BD9-81ED-4DB2-BD59-A6C34878D82A}">
                    <a16:rowId xmlns:a16="http://schemas.microsoft.com/office/drawing/2014/main" val="10002"/>
                  </a:ext>
                </a:extLst>
              </a:tr>
              <a:tr h="459077">
                <a:tc>
                  <a:txBody>
                    <a:bodyPr/>
                    <a:lstStyle/>
                    <a:p>
                      <a:r>
                        <a:rPr lang="en-US" sz="2400" dirty="0"/>
                        <a:t>What is the solution?</a:t>
                      </a:r>
                    </a:p>
                  </a:txBody>
                  <a:tcPr marL="68580" marR="68580" marT="34290" marB="34290"/>
                </a:tc>
                <a:tc>
                  <a:txBody>
                    <a:bodyPr/>
                    <a:lstStyle/>
                    <a:p>
                      <a:r>
                        <a:rPr lang="en-US" sz="2400" dirty="0"/>
                        <a:t>Jesus</a:t>
                      </a:r>
                    </a:p>
                  </a:txBody>
                  <a:tcPr marL="68580" marR="68580" marT="34290" marB="34290"/>
                </a:tc>
                <a:tc>
                  <a:txBody>
                    <a:bodyPr/>
                    <a:lstStyle/>
                    <a:p>
                      <a:r>
                        <a:rPr lang="en-US" sz="2400" dirty="0"/>
                        <a:t>Liberation</a:t>
                      </a:r>
                    </a:p>
                  </a:txBody>
                  <a:tcPr marL="68580" marR="68580" marT="34290" marB="34290"/>
                </a:tc>
                <a:extLst>
                  <a:ext uri="{0D108BD9-81ED-4DB2-BD59-A6C34878D82A}">
                    <a16:rowId xmlns:a16="http://schemas.microsoft.com/office/drawing/2014/main" val="10003"/>
                  </a:ext>
                </a:extLst>
              </a:tr>
              <a:tr h="459077">
                <a:tc>
                  <a:txBody>
                    <a:bodyPr/>
                    <a:lstStyle/>
                    <a:p>
                      <a:r>
                        <a:rPr lang="en-US" sz="2400" dirty="0"/>
                        <a:t>What is our duty?</a:t>
                      </a:r>
                    </a:p>
                  </a:txBody>
                  <a:tcPr marL="68580" marR="68580" marT="34290" marB="34290"/>
                </a:tc>
                <a:tc>
                  <a:txBody>
                    <a:bodyPr/>
                    <a:lstStyle/>
                    <a:p>
                      <a:r>
                        <a:rPr lang="en-US" sz="2400" dirty="0"/>
                        <a:t>Loving God</a:t>
                      </a:r>
                    </a:p>
                  </a:txBody>
                  <a:tcPr marL="68580" marR="68580" marT="34290" marB="34290"/>
                </a:tc>
                <a:tc>
                  <a:txBody>
                    <a:bodyPr/>
                    <a:lstStyle/>
                    <a:p>
                      <a:r>
                        <a:rPr lang="en-US" sz="2400" dirty="0"/>
                        <a:t>Liberating the oppressed</a:t>
                      </a:r>
                    </a:p>
                  </a:txBody>
                  <a:tcPr marL="68580" marR="68580" marT="34290" marB="34290"/>
                </a:tc>
                <a:extLst>
                  <a:ext uri="{0D108BD9-81ED-4DB2-BD59-A6C34878D82A}">
                    <a16:rowId xmlns:a16="http://schemas.microsoft.com/office/drawing/2014/main" val="10004"/>
                  </a:ext>
                </a:extLst>
              </a:tr>
              <a:tr h="459077">
                <a:tc>
                  <a:txBody>
                    <a:bodyPr/>
                    <a:lstStyle/>
                    <a:p>
                      <a:r>
                        <a:rPr lang="en-US" sz="2400" dirty="0"/>
                        <a:t>What is our purpose?</a:t>
                      </a:r>
                    </a:p>
                  </a:txBody>
                  <a:tcPr marL="68580" marR="68580" marT="34290" marB="34290"/>
                </a:tc>
                <a:tc>
                  <a:txBody>
                    <a:bodyPr/>
                    <a:lstStyle/>
                    <a:p>
                      <a:r>
                        <a:rPr lang="en-US" sz="2400" dirty="0"/>
                        <a:t>Glorifying</a:t>
                      </a:r>
                      <a:r>
                        <a:rPr lang="en-US" sz="2400" baseline="0" dirty="0"/>
                        <a:t> </a:t>
                      </a:r>
                      <a:r>
                        <a:rPr lang="en-US" sz="2400" dirty="0"/>
                        <a:t>God</a:t>
                      </a:r>
                    </a:p>
                  </a:txBody>
                  <a:tcPr marL="68580" marR="68580" marT="34290" marB="34290"/>
                </a:tc>
                <a:tc>
                  <a:txBody>
                    <a:bodyPr/>
                    <a:lstStyle/>
                    <a:p>
                      <a:r>
                        <a:rPr lang="en-US" sz="2400" dirty="0"/>
                        <a:t>Working for liberation</a:t>
                      </a:r>
                    </a:p>
                  </a:txBody>
                  <a:tcPr marL="68580" marR="68580" marT="34290" marB="3429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209358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E887F92-6D59-321B-2461-3DF267C9650C}"/>
              </a:ext>
            </a:extLst>
          </p:cNvPr>
          <p:cNvPicPr>
            <a:picLocks noChangeAspect="1"/>
          </p:cNvPicPr>
          <p:nvPr/>
        </p:nvPicPr>
        <p:blipFill>
          <a:blip r:embed="rId3"/>
          <a:stretch>
            <a:fillRect/>
          </a:stretch>
        </p:blipFill>
        <p:spPr>
          <a:xfrm>
            <a:off x="838200" y="1921400"/>
            <a:ext cx="7026675" cy="4455057"/>
          </a:xfrm>
          <a:prstGeom prst="rect">
            <a:avLst/>
          </a:prstGeom>
        </p:spPr>
      </p:pic>
      <p:sp>
        <p:nvSpPr>
          <p:cNvPr id="3" name="TextBox 2">
            <a:extLst>
              <a:ext uri="{FF2B5EF4-FFF2-40B4-BE49-F238E27FC236}">
                <a16:creationId xmlns:a16="http://schemas.microsoft.com/office/drawing/2014/main" id="{44802169-5ACB-711D-B373-6B66100210ED}"/>
              </a:ext>
            </a:extLst>
          </p:cNvPr>
          <p:cNvSpPr txBox="1"/>
          <p:nvPr/>
        </p:nvSpPr>
        <p:spPr>
          <a:xfrm>
            <a:off x="0" y="6488668"/>
            <a:ext cx="4269759" cy="369332"/>
          </a:xfrm>
          <a:prstGeom prst="rect">
            <a:avLst/>
          </a:prstGeom>
          <a:noFill/>
        </p:spPr>
        <p:txBody>
          <a:bodyPr wrap="none" rtlCol="0">
            <a:spAutoFit/>
          </a:bodyPr>
          <a:lstStyle/>
          <a:p>
            <a:r>
              <a:rPr lang="en-US" dirty="0" err="1"/>
              <a:t>Shenvi</a:t>
            </a:r>
            <a:r>
              <a:rPr lang="en-US" dirty="0"/>
              <a:t> and Sawyer, </a:t>
            </a:r>
            <a:r>
              <a:rPr lang="en-US" i="1" dirty="0"/>
              <a:t>Critical Dilemma</a:t>
            </a:r>
            <a:r>
              <a:rPr lang="en-US" dirty="0"/>
              <a:t>, p. 284</a:t>
            </a:r>
          </a:p>
        </p:txBody>
      </p:sp>
      <p:sp>
        <p:nvSpPr>
          <p:cNvPr id="4" name="Title 1">
            <a:extLst>
              <a:ext uri="{FF2B5EF4-FFF2-40B4-BE49-F238E27FC236}">
                <a16:creationId xmlns:a16="http://schemas.microsoft.com/office/drawing/2014/main" id="{F9523B99-540C-56B4-E81A-AE5FB85FC926}"/>
              </a:ext>
            </a:extLst>
          </p:cNvPr>
          <p:cNvSpPr>
            <a:spLocks noGrp="1"/>
          </p:cNvSpPr>
          <p:nvPr>
            <p:ph type="title"/>
          </p:nvPr>
        </p:nvSpPr>
        <p:spPr>
          <a:xfrm>
            <a:off x="838200" y="365125"/>
            <a:ext cx="10515600" cy="1325563"/>
          </a:xfrm>
        </p:spPr>
        <p:txBody>
          <a:bodyPr>
            <a:normAutofit/>
          </a:bodyPr>
          <a:lstStyle/>
          <a:p>
            <a:r>
              <a:rPr lang="en-US" dirty="0"/>
              <a:t>Christianity and contemporary critical theory are competing worldviews</a:t>
            </a:r>
          </a:p>
        </p:txBody>
      </p:sp>
    </p:spTree>
    <p:extLst>
      <p:ext uri="{BB962C8B-B14F-4D97-AF65-F5344CB8AC3E}">
        <p14:creationId xmlns:p14="http://schemas.microsoft.com/office/powerpoint/2010/main" val="33345202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7236A8D-29CB-49D9-B998-CC746E450818}"/>
              </a:ext>
            </a:extLst>
          </p:cNvPr>
          <p:cNvSpPr txBox="1"/>
          <p:nvPr/>
        </p:nvSpPr>
        <p:spPr>
          <a:xfrm>
            <a:off x="0" y="6488668"/>
            <a:ext cx="8799471" cy="369332"/>
          </a:xfrm>
          <a:prstGeom prst="rect">
            <a:avLst/>
          </a:prstGeom>
          <a:noFill/>
        </p:spPr>
        <p:txBody>
          <a:bodyPr wrap="square" rtlCol="0">
            <a:spAutoFit/>
          </a:bodyPr>
          <a:lstStyle/>
          <a:p>
            <a:r>
              <a:rPr lang="en-US" dirty="0" err="1"/>
              <a:t>Trueman</a:t>
            </a:r>
            <a:r>
              <a:rPr lang="en-US" dirty="0"/>
              <a:t>, </a:t>
            </a:r>
            <a:r>
              <a:rPr lang="en-US" i="1" dirty="0"/>
              <a:t>The Rise and Triumph of the Modern Self, </a:t>
            </a:r>
            <a:r>
              <a:rPr lang="en-US" dirty="0"/>
              <a:t>p. 225-226</a:t>
            </a:r>
          </a:p>
        </p:txBody>
      </p:sp>
      <p:sp>
        <p:nvSpPr>
          <p:cNvPr id="2" name="Title 1">
            <a:extLst>
              <a:ext uri="{FF2B5EF4-FFF2-40B4-BE49-F238E27FC236}">
                <a16:creationId xmlns:a16="http://schemas.microsoft.com/office/drawing/2014/main" id="{A76CC1DD-CD0C-4FBF-B9B4-4A59C68E80AA}"/>
              </a:ext>
            </a:extLst>
          </p:cNvPr>
          <p:cNvSpPr>
            <a:spLocks noGrp="1"/>
          </p:cNvSpPr>
          <p:nvPr>
            <p:ph type="title"/>
          </p:nvPr>
        </p:nvSpPr>
        <p:spPr/>
        <p:txBody>
          <a:bodyPr/>
          <a:lstStyle/>
          <a:p>
            <a:r>
              <a:rPr lang="en-US" dirty="0"/>
              <a:t>Unifying themes of critical theory</a:t>
            </a:r>
          </a:p>
        </p:txBody>
      </p:sp>
      <p:sp>
        <p:nvSpPr>
          <p:cNvPr id="3" name="Content Placeholder 2">
            <a:extLst>
              <a:ext uri="{FF2B5EF4-FFF2-40B4-BE49-F238E27FC236}">
                <a16:creationId xmlns:a16="http://schemas.microsoft.com/office/drawing/2014/main" id="{9AB772AF-589E-4BD1-8670-B6FC4A19B2FA}"/>
              </a:ext>
            </a:extLst>
          </p:cNvPr>
          <p:cNvSpPr>
            <a:spLocks noGrp="1"/>
          </p:cNvSpPr>
          <p:nvPr>
            <p:ph idx="1"/>
          </p:nvPr>
        </p:nvSpPr>
        <p:spPr>
          <a:xfrm>
            <a:off x="838200" y="1449424"/>
            <a:ext cx="7739892" cy="5223910"/>
          </a:xfrm>
        </p:spPr>
        <p:txBody>
          <a:bodyPr>
            <a:noAutofit/>
          </a:bodyPr>
          <a:lstStyle/>
          <a:p>
            <a:pPr marL="0" indent="0">
              <a:buNone/>
            </a:pPr>
            <a:r>
              <a:rPr lang="en-US" sz="2400" dirty="0"/>
              <a:t>“the cluster of philosophical approaches to [issues of identity is] </a:t>
            </a:r>
            <a:r>
              <a:rPr lang="en-US" sz="2400" b="1" dirty="0">
                <a:solidFill>
                  <a:srgbClr val="FF0000"/>
                </a:solidFill>
              </a:rPr>
              <a:t>known by the umbrella term critical theory. </a:t>
            </a:r>
            <a:r>
              <a:rPr lang="en-US" sz="2400" dirty="0"/>
              <a:t>Critical theory is today a diverse phenomenon that draws deeply and variously on strands of Marxist thought, psychoanalysis, feminist theory, postcolonialism, poststructuralism, queer theory, and deconstruction… at the core of the various approaches of critical theorists lies a relatively simple set of convictions: </a:t>
            </a:r>
            <a:r>
              <a:rPr lang="en-US" sz="2400" b="1" dirty="0">
                <a:solidFill>
                  <a:srgbClr val="FF0000"/>
                </a:solidFill>
              </a:rPr>
              <a:t>the world is to be divided up between those who have power and those who do not; the dominant Western narrative of truth is really an ideological construct designed to preserve the power structure of the status quo; and the goal of critical theory is therefore to destabilize this power structure by destabilizing the dominant narratives that are used to justify –to ‘naturalize’– it</a:t>
            </a:r>
            <a:r>
              <a:rPr lang="en-US" sz="2400" dirty="0"/>
              <a:t>” - </a:t>
            </a:r>
            <a:r>
              <a:rPr lang="en-US" sz="2400" dirty="0" err="1"/>
              <a:t>Trueman</a:t>
            </a:r>
            <a:endParaRPr lang="en-US" sz="2400" dirty="0"/>
          </a:p>
        </p:txBody>
      </p:sp>
      <p:pic>
        <p:nvPicPr>
          <p:cNvPr id="1026" name="Picture 2" descr="Dr Carl Trueman to deliver Annual Church History Lecture 2021 - Edinburgh  Theological Seminary">
            <a:extLst>
              <a:ext uri="{FF2B5EF4-FFF2-40B4-BE49-F238E27FC236}">
                <a16:creationId xmlns:a16="http://schemas.microsoft.com/office/drawing/2014/main" id="{3AA07D55-DF0E-43E8-9D8D-923DC9870F7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1733" r="29063"/>
          <a:stretch/>
        </p:blipFill>
        <p:spPr bwMode="auto">
          <a:xfrm>
            <a:off x="9081181" y="1690688"/>
            <a:ext cx="2272619" cy="386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79828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4ADE8-EF5F-4D62-9384-B4831D6CC84F}"/>
              </a:ext>
            </a:extLst>
          </p:cNvPr>
          <p:cNvSpPr>
            <a:spLocks noGrp="1"/>
          </p:cNvSpPr>
          <p:nvPr>
            <p:ph type="title"/>
          </p:nvPr>
        </p:nvSpPr>
        <p:spPr/>
        <p:txBody>
          <a:bodyPr/>
          <a:lstStyle/>
          <a:p>
            <a:r>
              <a:rPr lang="en-US" dirty="0"/>
              <a:t>Critical theory as worldview</a:t>
            </a:r>
          </a:p>
        </p:txBody>
      </p:sp>
      <p:sp>
        <p:nvSpPr>
          <p:cNvPr id="3" name="Content Placeholder 2">
            <a:extLst>
              <a:ext uri="{FF2B5EF4-FFF2-40B4-BE49-F238E27FC236}">
                <a16:creationId xmlns:a16="http://schemas.microsoft.com/office/drawing/2014/main" id="{63537007-B365-4061-A15E-39D9398AABFB}"/>
              </a:ext>
            </a:extLst>
          </p:cNvPr>
          <p:cNvSpPr>
            <a:spLocks noGrp="1"/>
          </p:cNvSpPr>
          <p:nvPr>
            <p:ph idx="1"/>
          </p:nvPr>
        </p:nvSpPr>
        <p:spPr>
          <a:xfrm>
            <a:off x="838200" y="1400322"/>
            <a:ext cx="5903781" cy="5274229"/>
          </a:xfrm>
        </p:spPr>
        <p:txBody>
          <a:bodyPr>
            <a:normAutofit/>
          </a:bodyPr>
          <a:lstStyle/>
          <a:p>
            <a:pPr marL="0" indent="0">
              <a:buNone/>
            </a:pPr>
            <a:r>
              <a:rPr lang="en-US" sz="2000" dirty="0">
                <a:latin typeface="Calibri" panose="020F0502020204030204" pitchFamily="34" charset="0"/>
                <a:ea typeface="Times New Roman" panose="02020603050405020304" pitchFamily="18" charset="0"/>
              </a:rPr>
              <a:t>“</a:t>
            </a:r>
            <a:r>
              <a:rPr lang="en-US" sz="2000" b="1" dirty="0">
                <a:solidFill>
                  <a:srgbClr val="FF0000"/>
                </a:solidFill>
                <a:latin typeface="Calibri" panose="020F0502020204030204" pitchFamily="34" charset="0"/>
                <a:ea typeface="Times New Roman" panose="02020603050405020304" pitchFamily="18" charset="0"/>
              </a:rPr>
              <a:t>we now have Social Justice texts--forming a kind of Gospel of Social Justice</a:t>
            </a:r>
            <a:r>
              <a:rPr lang="en-US" sz="2000" dirty="0">
                <a:latin typeface="Calibri" panose="020F0502020204030204" pitchFamily="34" charset="0"/>
                <a:ea typeface="Times New Roman" panose="02020603050405020304" pitchFamily="18" charset="0"/>
              </a:rPr>
              <a:t>--that express, with absolute certainty, that </a:t>
            </a:r>
            <a:r>
              <a:rPr lang="en-US" sz="2000" b="1" dirty="0">
                <a:solidFill>
                  <a:srgbClr val="FF0000"/>
                </a:solidFill>
                <a:latin typeface="Calibri" panose="020F0502020204030204" pitchFamily="34" charset="0"/>
                <a:ea typeface="Times New Roman" panose="02020603050405020304" pitchFamily="18" charset="0"/>
              </a:rPr>
              <a:t>all white people are racist, all men are sexist, racism and sexism are systems that can exist and oppress absent even a single person with racist or sexist intentions or beliefs</a:t>
            </a:r>
            <a:r>
              <a:rPr lang="en-US" sz="2000" dirty="0">
                <a:latin typeface="Calibri" panose="020F0502020204030204" pitchFamily="34" charset="0"/>
                <a:ea typeface="Times New Roman" panose="02020603050405020304" pitchFamily="18" charset="0"/>
              </a:rPr>
              <a:t>..., sex is not biological and exists on a spectrum, language can be literal violence, denial of gender identity is killing people, the wish to remedy disability and obesity is hateful, and everything needs to be decolonized.</a:t>
            </a:r>
            <a:endParaRPr lang="en-US" sz="2000" dirty="0">
              <a:latin typeface="Calibri" panose="020F0502020204030204" pitchFamily="34" charset="0"/>
            </a:endParaRPr>
          </a:p>
          <a:p>
            <a:pPr marL="0" indent="0">
              <a:buNone/>
            </a:pPr>
            <a:r>
              <a:rPr lang="en-US" sz="2000" b="1" dirty="0">
                <a:solidFill>
                  <a:srgbClr val="FF0000"/>
                </a:solidFill>
                <a:latin typeface="Calibri" panose="020F0502020204030204" pitchFamily="34" charset="0"/>
                <a:ea typeface="Times New Roman" panose="02020603050405020304" pitchFamily="18" charset="0"/>
              </a:rPr>
              <a:t>Does this sound like a metanarrative? That's because it is. </a:t>
            </a:r>
            <a:r>
              <a:rPr lang="en-US" sz="2000" dirty="0">
                <a:latin typeface="Calibri" panose="020F0502020204030204" pitchFamily="34" charset="0"/>
                <a:ea typeface="Times New Roman" panose="02020603050405020304" pitchFamily="18" charset="0"/>
              </a:rPr>
              <a:t>Social Justice scholarship and its educators and activists see these principles and conclusions as </a:t>
            </a:r>
            <a:r>
              <a:rPr lang="en-US" sz="2000" i="1" dirty="0">
                <a:latin typeface="Calibri" panose="020F0502020204030204" pitchFamily="34" charset="0"/>
                <a:ea typeface="Times New Roman" panose="02020603050405020304" pitchFamily="18" charset="0"/>
              </a:rPr>
              <a:t>The Truth</a:t>
            </a:r>
            <a:r>
              <a:rPr lang="en-US" sz="2000" dirty="0">
                <a:latin typeface="Calibri" panose="020F0502020204030204" pitchFamily="34" charset="0"/>
                <a:ea typeface="Times New Roman" panose="02020603050405020304" pitchFamily="18" charset="0"/>
              </a:rPr>
              <a:t> According to Social Justice--and they treat it as though they have discovered the analogue of the germ theory of disease, but for bigotry and oppression”</a:t>
            </a:r>
          </a:p>
          <a:p>
            <a:pPr marL="0" indent="0">
              <a:buNone/>
            </a:pPr>
            <a:r>
              <a:rPr lang="en-US" sz="2000" dirty="0">
                <a:latin typeface="Calibri" panose="020F0502020204030204" pitchFamily="34" charset="0"/>
              </a:rPr>
              <a:t>-</a:t>
            </a:r>
            <a:r>
              <a:rPr lang="en-US" sz="2000" dirty="0" err="1">
                <a:latin typeface="Calibri" panose="020F0502020204030204" pitchFamily="34" charset="0"/>
              </a:rPr>
              <a:t>Pluckrose</a:t>
            </a:r>
            <a:r>
              <a:rPr lang="en-US" sz="2000" dirty="0">
                <a:latin typeface="Calibri" panose="020F0502020204030204" pitchFamily="34" charset="0"/>
              </a:rPr>
              <a:t> and Lindsay, </a:t>
            </a:r>
            <a:r>
              <a:rPr lang="en-US" sz="2000" i="1" dirty="0">
                <a:latin typeface="Calibri" panose="020F0502020204030204" pitchFamily="34" charset="0"/>
              </a:rPr>
              <a:t>Cynical Theories</a:t>
            </a:r>
            <a:r>
              <a:rPr lang="en-US" sz="2000" dirty="0">
                <a:latin typeface="Calibri" panose="020F0502020204030204" pitchFamily="34" charset="0"/>
              </a:rPr>
              <a:t>, p. 182-183</a:t>
            </a:r>
            <a:endParaRPr lang="en-US" sz="3200" dirty="0"/>
          </a:p>
        </p:txBody>
      </p:sp>
      <p:pic>
        <p:nvPicPr>
          <p:cNvPr id="4" name="Picture 4" descr="Image result for james lindsay">
            <a:extLst>
              <a:ext uri="{FF2B5EF4-FFF2-40B4-BE49-F238E27FC236}">
                <a16:creationId xmlns:a16="http://schemas.microsoft.com/office/drawing/2014/main" id="{9F297576-06B8-4732-919A-4480FC3CA2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067" r="22067" b="26638"/>
          <a:stretch>
            <a:fillRect/>
          </a:stretch>
        </p:blipFill>
        <p:spPr bwMode="auto">
          <a:xfrm>
            <a:off x="9590157" y="2111521"/>
            <a:ext cx="2445980" cy="321201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helen pluckrose">
            <a:extLst>
              <a:ext uri="{FF2B5EF4-FFF2-40B4-BE49-F238E27FC236}">
                <a16:creationId xmlns:a16="http://schemas.microsoft.com/office/drawing/2014/main" id="{BF3A139E-AFFB-46DE-BF33-0C6D59D590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149" r="16427"/>
          <a:stretch/>
        </p:blipFill>
        <p:spPr bwMode="auto">
          <a:xfrm>
            <a:off x="6904195" y="2111521"/>
            <a:ext cx="2523748" cy="321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31035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3D573-BE7D-9248-7114-B563905B8E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4108D9-FA35-756B-F05B-0504C10EC772}"/>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D18B7605-0554-0A4E-A24F-9ACCD136A822}"/>
              </a:ext>
            </a:extLst>
          </p:cNvPr>
          <p:cNvSpPr>
            <a:spLocks noGrp="1"/>
          </p:cNvSpPr>
          <p:nvPr>
            <p:ph idx="1"/>
          </p:nvPr>
        </p:nvSpPr>
        <p:spPr/>
        <p:txBody>
          <a:bodyPr>
            <a:normAutofit lnSpcReduction="10000"/>
          </a:bodyPr>
          <a:lstStyle/>
          <a:p>
            <a:r>
              <a:rPr lang="en-US" dirty="0"/>
              <a:t>Contemporary Critical Theory</a:t>
            </a:r>
          </a:p>
          <a:p>
            <a:r>
              <a:rPr lang="en-US" dirty="0"/>
              <a:t>Contemporary Critical Theory vs. Christianity</a:t>
            </a:r>
          </a:p>
          <a:p>
            <a:pPr lvl="1"/>
            <a:r>
              <a:rPr lang="en-US" dirty="0"/>
              <a:t>A False Worldview</a:t>
            </a:r>
          </a:p>
          <a:p>
            <a:pPr lvl="1"/>
            <a:r>
              <a:rPr lang="en-US" dirty="0"/>
              <a:t>A False Understanding of Oppression</a:t>
            </a:r>
          </a:p>
          <a:p>
            <a:pPr lvl="1"/>
            <a:r>
              <a:rPr lang="en-US" dirty="0"/>
              <a:t>A False Identity</a:t>
            </a:r>
          </a:p>
          <a:p>
            <a:pPr lvl="1"/>
            <a:r>
              <a:rPr lang="en-US" dirty="0"/>
              <a:t>A False Epistemology</a:t>
            </a:r>
          </a:p>
          <a:p>
            <a:pPr lvl="1"/>
            <a:r>
              <a:rPr lang="en-US" dirty="0"/>
              <a:t>A False Salvation</a:t>
            </a:r>
          </a:p>
          <a:p>
            <a:r>
              <a:rPr lang="en-US" dirty="0"/>
              <a:t>Woke Terminology</a:t>
            </a:r>
          </a:p>
          <a:p>
            <a:r>
              <a:rPr lang="en-US" dirty="0"/>
              <a:t>The Woke Right?</a:t>
            </a:r>
          </a:p>
          <a:p>
            <a:r>
              <a:rPr lang="en-US" dirty="0"/>
              <a:t>Conclusions</a:t>
            </a:r>
          </a:p>
        </p:txBody>
      </p:sp>
      <p:sp>
        <p:nvSpPr>
          <p:cNvPr id="4" name="Rectangle 3">
            <a:extLst>
              <a:ext uri="{FF2B5EF4-FFF2-40B4-BE49-F238E27FC236}">
                <a16:creationId xmlns:a16="http://schemas.microsoft.com/office/drawing/2014/main" id="{526E2796-3D5D-7820-B0A4-9BA222A3E774}"/>
              </a:ext>
            </a:extLst>
          </p:cNvPr>
          <p:cNvSpPr/>
          <p:nvPr/>
        </p:nvSpPr>
        <p:spPr>
          <a:xfrm>
            <a:off x="838200" y="3381759"/>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87387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67138-7F48-0FD0-7DAC-C43F8866492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DF4DDC4-1866-DE1E-1F16-581E632A879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88758" y="1622855"/>
            <a:ext cx="6104238" cy="4909751"/>
          </a:xfrm>
          <a:prstGeom prst="rect">
            <a:avLst/>
          </a:prstGeom>
        </p:spPr>
      </p:pic>
      <p:sp>
        <p:nvSpPr>
          <p:cNvPr id="3" name="TextBox 2">
            <a:extLst>
              <a:ext uri="{FF2B5EF4-FFF2-40B4-BE49-F238E27FC236}">
                <a16:creationId xmlns:a16="http://schemas.microsoft.com/office/drawing/2014/main" id="{DE4F020A-0F8C-8956-1FEE-88CDE22C8FA7}"/>
              </a:ext>
            </a:extLst>
          </p:cNvPr>
          <p:cNvSpPr txBox="1"/>
          <p:nvPr/>
        </p:nvSpPr>
        <p:spPr>
          <a:xfrm>
            <a:off x="1688758" y="6581002"/>
            <a:ext cx="3427798" cy="276999"/>
          </a:xfrm>
          <a:prstGeom prst="rect">
            <a:avLst/>
          </a:prstGeom>
          <a:noFill/>
        </p:spPr>
        <p:txBody>
          <a:bodyPr wrap="none" rtlCol="0">
            <a:spAutoFit/>
          </a:bodyPr>
          <a:lstStyle/>
          <a:p>
            <a:r>
              <a:rPr lang="en-US" sz="1200" dirty="0" err="1"/>
              <a:t>Sensoy</a:t>
            </a:r>
            <a:r>
              <a:rPr lang="en-US" sz="1200" dirty="0"/>
              <a:t> and </a:t>
            </a:r>
            <a:r>
              <a:rPr lang="en-US" sz="1200" dirty="0" err="1"/>
              <a:t>DiAngelo</a:t>
            </a:r>
            <a:r>
              <a:rPr lang="en-US" sz="1200" dirty="0"/>
              <a:t>, </a:t>
            </a:r>
            <a:r>
              <a:rPr lang="en-US" sz="1200" i="1" dirty="0"/>
              <a:t>Is Everyone Really Equal</a:t>
            </a:r>
            <a:r>
              <a:rPr lang="en-US" sz="1200" dirty="0"/>
              <a:t>, p. 64</a:t>
            </a:r>
          </a:p>
        </p:txBody>
      </p:sp>
      <p:sp>
        <p:nvSpPr>
          <p:cNvPr id="6" name="Title 1">
            <a:extLst>
              <a:ext uri="{FF2B5EF4-FFF2-40B4-BE49-F238E27FC236}">
                <a16:creationId xmlns:a16="http://schemas.microsoft.com/office/drawing/2014/main" id="{0EB0E232-1542-FEC9-2CCA-90243A334B1E}"/>
              </a:ext>
            </a:extLst>
          </p:cNvPr>
          <p:cNvSpPr>
            <a:spLocks noGrp="1"/>
          </p:cNvSpPr>
          <p:nvPr>
            <p:ph type="title"/>
          </p:nvPr>
        </p:nvSpPr>
        <p:spPr>
          <a:xfrm>
            <a:off x="1688758" y="365127"/>
            <a:ext cx="8350592" cy="1325563"/>
          </a:xfrm>
        </p:spPr>
        <p:txBody>
          <a:bodyPr>
            <a:normAutofit/>
          </a:bodyPr>
          <a:lstStyle/>
          <a:p>
            <a:r>
              <a:rPr lang="en-US" dirty="0"/>
              <a:t>Idea #1: Society is divided into oppressed and oppressor groups</a:t>
            </a:r>
          </a:p>
        </p:txBody>
      </p:sp>
    </p:spTree>
    <p:extLst>
      <p:ext uri="{BB962C8B-B14F-4D97-AF65-F5344CB8AC3E}">
        <p14:creationId xmlns:p14="http://schemas.microsoft.com/office/powerpoint/2010/main" val="40490631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9193ED00-0DFC-5B02-35A4-1ADD736F4856}"/>
              </a:ext>
            </a:extLst>
          </p:cNvPr>
          <p:cNvGrpSpPr/>
          <p:nvPr/>
        </p:nvGrpSpPr>
        <p:grpSpPr>
          <a:xfrm>
            <a:off x="838200" y="2510381"/>
            <a:ext cx="10235416" cy="3869166"/>
            <a:chOff x="1614488" y="2794058"/>
            <a:chExt cx="7559177" cy="2857501"/>
          </a:xfrm>
        </p:grpSpPr>
        <p:grpSp>
          <p:nvGrpSpPr>
            <p:cNvPr id="19" name="Group 18">
              <a:extLst>
                <a:ext uri="{FF2B5EF4-FFF2-40B4-BE49-F238E27FC236}">
                  <a16:creationId xmlns:a16="http://schemas.microsoft.com/office/drawing/2014/main" id="{08C07F7A-7F2B-3D02-FBB4-1D2AF291BEE0}"/>
                </a:ext>
              </a:extLst>
            </p:cNvPr>
            <p:cNvGrpSpPr/>
            <p:nvPr/>
          </p:nvGrpSpPr>
          <p:grpSpPr>
            <a:xfrm>
              <a:off x="1614488" y="2794058"/>
              <a:ext cx="7559177" cy="2857501"/>
              <a:chOff x="337457" y="1796143"/>
              <a:chExt cx="8054773" cy="3810001"/>
            </a:xfrm>
            <a:solidFill>
              <a:schemeClr val="accent1">
                <a:lumMod val="40000"/>
                <a:lumOff val="60000"/>
              </a:schemeClr>
            </a:solidFill>
          </p:grpSpPr>
          <p:sp>
            <p:nvSpPr>
              <p:cNvPr id="23" name="Rectangle 22">
                <a:extLst>
                  <a:ext uri="{FF2B5EF4-FFF2-40B4-BE49-F238E27FC236}">
                    <a16:creationId xmlns:a16="http://schemas.microsoft.com/office/drawing/2014/main" id="{2928155B-8423-CF0E-AD39-AC6EF3916B1B}"/>
                  </a:ext>
                </a:extLst>
              </p:cNvPr>
              <p:cNvSpPr/>
              <p:nvPr/>
            </p:nvSpPr>
            <p:spPr>
              <a:xfrm>
                <a:off x="337457" y="1796143"/>
                <a:ext cx="2007545" cy="3810001"/>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latin typeface="Calibri"/>
                </a:endParaRPr>
              </a:p>
            </p:txBody>
          </p:sp>
          <p:sp>
            <p:nvSpPr>
              <p:cNvPr id="22" name="Right Triangle 21">
                <a:extLst>
                  <a:ext uri="{FF2B5EF4-FFF2-40B4-BE49-F238E27FC236}">
                    <a16:creationId xmlns:a16="http://schemas.microsoft.com/office/drawing/2014/main" id="{5554E386-3471-F776-9F7D-325B20C88533}"/>
                  </a:ext>
                </a:extLst>
              </p:cNvPr>
              <p:cNvSpPr/>
              <p:nvPr/>
            </p:nvSpPr>
            <p:spPr>
              <a:xfrm>
                <a:off x="2345002" y="1796143"/>
                <a:ext cx="6047228" cy="381000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latin typeface="Calibri"/>
                </a:endParaRPr>
              </a:p>
            </p:txBody>
          </p:sp>
        </p:grpSp>
        <p:pic>
          <p:nvPicPr>
            <p:cNvPr id="20" name="Picture 2">
              <a:extLst>
                <a:ext uri="{FF2B5EF4-FFF2-40B4-BE49-F238E27FC236}">
                  <a16:creationId xmlns:a16="http://schemas.microsoft.com/office/drawing/2014/main" id="{C0428E24-B2C2-6509-584B-26633CC995C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4047237" y="4179154"/>
              <a:ext cx="1341404" cy="134140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Bible Clipart Black and White 4 - Clipart World">
              <a:extLst>
                <a:ext uri="{FF2B5EF4-FFF2-40B4-BE49-F238E27FC236}">
                  <a16:creationId xmlns:a16="http://schemas.microsoft.com/office/drawing/2014/main" id="{9423AF33-6C45-1FD5-C7B7-11A71B60A90E}"/>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32242" y="4121307"/>
              <a:ext cx="1341404" cy="1457095"/>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7279FA5C-EA52-42F2-CA2D-725CF0AA5F1B}"/>
              </a:ext>
            </a:extLst>
          </p:cNvPr>
          <p:cNvSpPr>
            <a:spLocks noGrp="1"/>
          </p:cNvSpPr>
          <p:nvPr>
            <p:ph type="title"/>
          </p:nvPr>
        </p:nvSpPr>
        <p:spPr/>
        <p:txBody>
          <a:bodyPr/>
          <a:lstStyle/>
          <a:p>
            <a:r>
              <a:rPr lang="en-US" dirty="0"/>
              <a:t>Redefining oppression</a:t>
            </a:r>
          </a:p>
        </p:txBody>
      </p:sp>
      <p:sp>
        <p:nvSpPr>
          <p:cNvPr id="5" name="TextBox 4">
            <a:extLst>
              <a:ext uri="{FF2B5EF4-FFF2-40B4-BE49-F238E27FC236}">
                <a16:creationId xmlns:a16="http://schemas.microsoft.com/office/drawing/2014/main" id="{B0D5859E-A006-B4BA-F3FB-A182178D1CDB}"/>
              </a:ext>
            </a:extLst>
          </p:cNvPr>
          <p:cNvSpPr txBox="1"/>
          <p:nvPr/>
        </p:nvSpPr>
        <p:spPr>
          <a:xfrm>
            <a:off x="861042" y="1499886"/>
            <a:ext cx="2089514" cy="1200329"/>
          </a:xfrm>
          <a:prstGeom prst="rect">
            <a:avLst/>
          </a:prstGeom>
          <a:noFill/>
        </p:spPr>
        <p:txBody>
          <a:bodyPr wrap="square" rtlCol="0">
            <a:spAutoFit/>
          </a:bodyPr>
          <a:lstStyle/>
          <a:p>
            <a:r>
              <a:rPr lang="en-US" dirty="0">
                <a:solidFill>
                  <a:prstClr val="black"/>
                </a:solidFill>
                <a:latin typeface="Calibri"/>
              </a:rPr>
              <a:t>Oppression = Unjust, tyrannical treatment </a:t>
            </a:r>
            <a:br>
              <a:rPr lang="en-US" dirty="0">
                <a:solidFill>
                  <a:prstClr val="black"/>
                </a:solidFill>
                <a:latin typeface="Calibri"/>
              </a:rPr>
            </a:br>
            <a:endParaRPr lang="en-US" dirty="0">
              <a:solidFill>
                <a:prstClr val="black"/>
              </a:solidFill>
              <a:latin typeface="Calibri"/>
            </a:endParaRPr>
          </a:p>
        </p:txBody>
      </p:sp>
      <p:grpSp>
        <p:nvGrpSpPr>
          <p:cNvPr id="28" name="Group 27">
            <a:extLst>
              <a:ext uri="{FF2B5EF4-FFF2-40B4-BE49-F238E27FC236}">
                <a16:creationId xmlns:a16="http://schemas.microsoft.com/office/drawing/2014/main" id="{A8F3A0B8-E705-B5B8-9B40-E327DAA6C2A7}"/>
              </a:ext>
            </a:extLst>
          </p:cNvPr>
          <p:cNvGrpSpPr/>
          <p:nvPr/>
        </p:nvGrpSpPr>
        <p:grpSpPr>
          <a:xfrm>
            <a:off x="5105395" y="1971069"/>
            <a:ext cx="1470665" cy="1713486"/>
            <a:chOff x="4209656" y="1971069"/>
            <a:chExt cx="1470665" cy="1713486"/>
          </a:xfrm>
        </p:grpSpPr>
        <p:sp>
          <p:nvSpPr>
            <p:cNvPr id="6" name="TextBox 5">
              <a:extLst>
                <a:ext uri="{FF2B5EF4-FFF2-40B4-BE49-F238E27FC236}">
                  <a16:creationId xmlns:a16="http://schemas.microsoft.com/office/drawing/2014/main" id="{F1947FFA-FBB0-B2D0-93B1-A0FFBEB31C64}"/>
                </a:ext>
              </a:extLst>
            </p:cNvPr>
            <p:cNvSpPr txBox="1"/>
            <p:nvPr/>
          </p:nvSpPr>
          <p:spPr>
            <a:xfrm>
              <a:off x="4209656" y="1971069"/>
              <a:ext cx="1470665" cy="646331"/>
            </a:xfrm>
            <a:prstGeom prst="rect">
              <a:avLst/>
            </a:prstGeom>
            <a:noFill/>
          </p:spPr>
          <p:txBody>
            <a:bodyPr wrap="square" rtlCol="0">
              <a:spAutoFit/>
            </a:bodyPr>
            <a:lstStyle/>
            <a:p>
              <a:r>
                <a:rPr lang="en-US" dirty="0">
                  <a:solidFill>
                    <a:prstClr val="black"/>
                  </a:solidFill>
                  <a:latin typeface="Calibri"/>
                </a:rPr>
                <a:t>Whiteness = oppression</a:t>
              </a:r>
            </a:p>
          </p:txBody>
        </p:sp>
        <p:cxnSp>
          <p:nvCxnSpPr>
            <p:cNvPr id="12" name="Straight Arrow Connector 11">
              <a:extLst>
                <a:ext uri="{FF2B5EF4-FFF2-40B4-BE49-F238E27FC236}">
                  <a16:creationId xmlns:a16="http://schemas.microsoft.com/office/drawing/2014/main" id="{2797D24F-DF51-5BA0-EF2E-5295206EDBD6}"/>
                </a:ext>
              </a:extLst>
            </p:cNvPr>
            <p:cNvCxnSpPr>
              <a:cxnSpLocks/>
            </p:cNvCxnSpPr>
            <p:nvPr/>
          </p:nvCxnSpPr>
          <p:spPr>
            <a:xfrm>
              <a:off x="4793998" y="2644978"/>
              <a:ext cx="0" cy="1039577"/>
            </a:xfrm>
            <a:prstGeom prst="straightConnector1">
              <a:avLst/>
            </a:prstGeom>
            <a:ln w="57150">
              <a:solidFill>
                <a:srgbClr val="253C87"/>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E0C66581-432A-F69F-99F9-3CA96B6CE002}"/>
              </a:ext>
            </a:extLst>
          </p:cNvPr>
          <p:cNvGrpSpPr/>
          <p:nvPr/>
        </p:nvGrpSpPr>
        <p:grpSpPr>
          <a:xfrm>
            <a:off x="6067706" y="2550076"/>
            <a:ext cx="1842184" cy="1651122"/>
            <a:chOff x="4919629" y="2550076"/>
            <a:chExt cx="1842184" cy="1651122"/>
          </a:xfrm>
        </p:grpSpPr>
        <p:sp>
          <p:nvSpPr>
            <p:cNvPr id="7" name="TextBox 6">
              <a:extLst>
                <a:ext uri="{FF2B5EF4-FFF2-40B4-BE49-F238E27FC236}">
                  <a16:creationId xmlns:a16="http://schemas.microsoft.com/office/drawing/2014/main" id="{638B05E7-E965-C4D7-3E78-3F1F66AAF39A}"/>
                </a:ext>
              </a:extLst>
            </p:cNvPr>
            <p:cNvSpPr txBox="1"/>
            <p:nvPr/>
          </p:nvSpPr>
          <p:spPr>
            <a:xfrm>
              <a:off x="4919629" y="2550076"/>
              <a:ext cx="1842184" cy="646331"/>
            </a:xfrm>
            <a:prstGeom prst="rect">
              <a:avLst/>
            </a:prstGeom>
            <a:noFill/>
          </p:spPr>
          <p:txBody>
            <a:bodyPr wrap="square" rtlCol="0">
              <a:spAutoFit/>
            </a:bodyPr>
            <a:lstStyle/>
            <a:p>
              <a:r>
                <a:rPr lang="en-US" dirty="0">
                  <a:solidFill>
                    <a:prstClr val="black"/>
                  </a:solidFill>
                  <a:latin typeface="Calibri"/>
                </a:rPr>
                <a:t>Gender roles = oppression</a:t>
              </a:r>
            </a:p>
          </p:txBody>
        </p:sp>
        <p:cxnSp>
          <p:nvCxnSpPr>
            <p:cNvPr id="13" name="Straight Arrow Connector 12">
              <a:extLst>
                <a:ext uri="{FF2B5EF4-FFF2-40B4-BE49-F238E27FC236}">
                  <a16:creationId xmlns:a16="http://schemas.microsoft.com/office/drawing/2014/main" id="{41B6C1C7-174F-3956-E1BE-EFE473482B3D}"/>
                </a:ext>
              </a:extLst>
            </p:cNvPr>
            <p:cNvCxnSpPr>
              <a:cxnSpLocks/>
            </p:cNvCxnSpPr>
            <p:nvPr/>
          </p:nvCxnSpPr>
          <p:spPr>
            <a:xfrm>
              <a:off x="5592037" y="3202447"/>
              <a:ext cx="0" cy="998751"/>
            </a:xfrm>
            <a:prstGeom prst="straightConnector1">
              <a:avLst/>
            </a:prstGeom>
            <a:ln w="57150">
              <a:solidFill>
                <a:srgbClr val="253C87"/>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8350536A-4977-833B-716E-EF104917F4F2}"/>
              </a:ext>
            </a:extLst>
          </p:cNvPr>
          <p:cNvGrpSpPr/>
          <p:nvPr/>
        </p:nvGrpSpPr>
        <p:grpSpPr>
          <a:xfrm>
            <a:off x="7180928" y="3285666"/>
            <a:ext cx="1687410" cy="1525958"/>
            <a:chOff x="5716443" y="3285666"/>
            <a:chExt cx="1687410" cy="1525958"/>
          </a:xfrm>
        </p:grpSpPr>
        <p:sp>
          <p:nvSpPr>
            <p:cNvPr id="8" name="TextBox 7">
              <a:extLst>
                <a:ext uri="{FF2B5EF4-FFF2-40B4-BE49-F238E27FC236}">
                  <a16:creationId xmlns:a16="http://schemas.microsoft.com/office/drawing/2014/main" id="{9A06093C-86BC-E470-C8C7-F39A955353D9}"/>
                </a:ext>
              </a:extLst>
            </p:cNvPr>
            <p:cNvSpPr txBox="1"/>
            <p:nvPr/>
          </p:nvSpPr>
          <p:spPr>
            <a:xfrm>
              <a:off x="5716443" y="3285666"/>
              <a:ext cx="1687410" cy="646331"/>
            </a:xfrm>
            <a:prstGeom prst="rect">
              <a:avLst/>
            </a:prstGeom>
            <a:noFill/>
          </p:spPr>
          <p:txBody>
            <a:bodyPr wrap="square" rtlCol="0">
              <a:spAutoFit/>
            </a:bodyPr>
            <a:lstStyle/>
            <a:p>
              <a:r>
                <a:rPr lang="en-US" dirty="0">
                  <a:solidFill>
                    <a:prstClr val="black"/>
                  </a:solidFill>
                  <a:latin typeface="Calibri"/>
                </a:rPr>
                <a:t>Heterosexism = oppression</a:t>
              </a:r>
            </a:p>
          </p:txBody>
        </p:sp>
        <p:cxnSp>
          <p:nvCxnSpPr>
            <p:cNvPr id="14" name="Straight Arrow Connector 13">
              <a:extLst>
                <a:ext uri="{FF2B5EF4-FFF2-40B4-BE49-F238E27FC236}">
                  <a16:creationId xmlns:a16="http://schemas.microsoft.com/office/drawing/2014/main" id="{09840B7E-D53F-DC22-9FF3-0F1D5C7E129E}"/>
                </a:ext>
              </a:extLst>
            </p:cNvPr>
            <p:cNvCxnSpPr>
              <a:cxnSpLocks/>
            </p:cNvCxnSpPr>
            <p:nvPr/>
          </p:nvCxnSpPr>
          <p:spPr>
            <a:xfrm>
              <a:off x="6489020" y="4013351"/>
              <a:ext cx="0" cy="798273"/>
            </a:xfrm>
            <a:prstGeom prst="straightConnector1">
              <a:avLst/>
            </a:prstGeom>
            <a:ln w="57150">
              <a:solidFill>
                <a:srgbClr val="253C87"/>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C71D6419-BECA-C8D3-4770-29A98AB62FF0}"/>
              </a:ext>
            </a:extLst>
          </p:cNvPr>
          <p:cNvGrpSpPr/>
          <p:nvPr/>
        </p:nvGrpSpPr>
        <p:grpSpPr>
          <a:xfrm>
            <a:off x="8368560" y="3783683"/>
            <a:ext cx="1894897" cy="1510325"/>
            <a:chOff x="6668073" y="3879399"/>
            <a:chExt cx="1894897" cy="1510325"/>
          </a:xfrm>
        </p:grpSpPr>
        <p:sp>
          <p:nvSpPr>
            <p:cNvPr id="9" name="TextBox 8">
              <a:extLst>
                <a:ext uri="{FF2B5EF4-FFF2-40B4-BE49-F238E27FC236}">
                  <a16:creationId xmlns:a16="http://schemas.microsoft.com/office/drawing/2014/main" id="{0B7267F4-A688-1F18-582F-CF223B017462}"/>
                </a:ext>
              </a:extLst>
            </p:cNvPr>
            <p:cNvSpPr txBox="1"/>
            <p:nvPr/>
          </p:nvSpPr>
          <p:spPr>
            <a:xfrm>
              <a:off x="6668073" y="3879399"/>
              <a:ext cx="1894897" cy="646331"/>
            </a:xfrm>
            <a:prstGeom prst="rect">
              <a:avLst/>
            </a:prstGeom>
            <a:noFill/>
          </p:spPr>
          <p:txBody>
            <a:bodyPr wrap="square" rtlCol="0">
              <a:spAutoFit/>
            </a:bodyPr>
            <a:lstStyle/>
            <a:p>
              <a:r>
                <a:rPr lang="en-US" dirty="0" err="1">
                  <a:solidFill>
                    <a:prstClr val="black"/>
                  </a:solidFill>
                  <a:latin typeface="Calibri"/>
                </a:rPr>
                <a:t>Cisgenderism</a:t>
              </a:r>
              <a:r>
                <a:rPr lang="en-US" dirty="0">
                  <a:solidFill>
                    <a:prstClr val="black"/>
                  </a:solidFill>
                  <a:latin typeface="Calibri"/>
                </a:rPr>
                <a:t> = oppression</a:t>
              </a:r>
            </a:p>
          </p:txBody>
        </p:sp>
        <p:cxnSp>
          <p:nvCxnSpPr>
            <p:cNvPr id="15" name="Straight Arrow Connector 14">
              <a:extLst>
                <a:ext uri="{FF2B5EF4-FFF2-40B4-BE49-F238E27FC236}">
                  <a16:creationId xmlns:a16="http://schemas.microsoft.com/office/drawing/2014/main" id="{F7DFBC1C-69E7-2C4D-2D5F-A1CCB756B7D0}"/>
                </a:ext>
              </a:extLst>
            </p:cNvPr>
            <p:cNvCxnSpPr>
              <a:cxnSpLocks/>
            </p:cNvCxnSpPr>
            <p:nvPr/>
          </p:nvCxnSpPr>
          <p:spPr>
            <a:xfrm>
              <a:off x="7394330" y="4525730"/>
              <a:ext cx="0" cy="863994"/>
            </a:xfrm>
            <a:prstGeom prst="straightConnector1">
              <a:avLst/>
            </a:prstGeom>
            <a:ln w="57150">
              <a:solidFill>
                <a:srgbClr val="253C87"/>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7FA38192-DE4D-8C75-818A-317DB6E7C064}"/>
              </a:ext>
            </a:extLst>
          </p:cNvPr>
          <p:cNvGrpSpPr/>
          <p:nvPr/>
        </p:nvGrpSpPr>
        <p:grpSpPr>
          <a:xfrm>
            <a:off x="9678497" y="4712455"/>
            <a:ext cx="1231849" cy="1220252"/>
            <a:chOff x="7615522" y="4712455"/>
            <a:chExt cx="1231849" cy="1220252"/>
          </a:xfrm>
        </p:grpSpPr>
        <p:sp>
          <p:nvSpPr>
            <p:cNvPr id="10" name="TextBox 9">
              <a:extLst>
                <a:ext uri="{FF2B5EF4-FFF2-40B4-BE49-F238E27FC236}">
                  <a16:creationId xmlns:a16="http://schemas.microsoft.com/office/drawing/2014/main" id="{6FE55CAB-564E-CDE1-54AF-0154A2D286D2}"/>
                </a:ext>
              </a:extLst>
            </p:cNvPr>
            <p:cNvSpPr txBox="1"/>
            <p:nvPr/>
          </p:nvSpPr>
          <p:spPr>
            <a:xfrm>
              <a:off x="7615522" y="4712455"/>
              <a:ext cx="1231849" cy="646331"/>
            </a:xfrm>
            <a:prstGeom prst="rect">
              <a:avLst/>
            </a:prstGeom>
            <a:noFill/>
          </p:spPr>
          <p:txBody>
            <a:bodyPr wrap="square" rtlCol="0">
              <a:spAutoFit/>
            </a:bodyPr>
            <a:lstStyle/>
            <a:p>
              <a:r>
                <a:rPr lang="en-US" dirty="0">
                  <a:solidFill>
                    <a:prstClr val="black"/>
                  </a:solidFill>
                  <a:latin typeface="Calibri"/>
                </a:rPr>
                <a:t>Adultism = oppression</a:t>
              </a:r>
            </a:p>
          </p:txBody>
        </p:sp>
        <p:cxnSp>
          <p:nvCxnSpPr>
            <p:cNvPr id="16" name="Straight Arrow Connector 15">
              <a:extLst>
                <a:ext uri="{FF2B5EF4-FFF2-40B4-BE49-F238E27FC236}">
                  <a16:creationId xmlns:a16="http://schemas.microsoft.com/office/drawing/2014/main" id="{DD62BE8E-B4F7-9712-01FB-48F271C9DDD0}"/>
                </a:ext>
              </a:extLst>
            </p:cNvPr>
            <p:cNvCxnSpPr>
              <a:cxnSpLocks/>
            </p:cNvCxnSpPr>
            <p:nvPr/>
          </p:nvCxnSpPr>
          <p:spPr>
            <a:xfrm>
              <a:off x="8150135" y="5389724"/>
              <a:ext cx="0" cy="542983"/>
            </a:xfrm>
            <a:prstGeom prst="straightConnector1">
              <a:avLst/>
            </a:prstGeom>
            <a:ln w="57150">
              <a:solidFill>
                <a:srgbClr val="253C87"/>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7" name="Straight Arrow Connector 16">
            <a:extLst>
              <a:ext uri="{FF2B5EF4-FFF2-40B4-BE49-F238E27FC236}">
                <a16:creationId xmlns:a16="http://schemas.microsoft.com/office/drawing/2014/main" id="{22AA42D1-E8EB-81BD-26FA-F774E3882F84}"/>
              </a:ext>
            </a:extLst>
          </p:cNvPr>
          <p:cNvCxnSpPr>
            <a:cxnSpLocks/>
          </p:cNvCxnSpPr>
          <p:nvPr/>
        </p:nvCxnSpPr>
        <p:spPr>
          <a:xfrm>
            <a:off x="2424533" y="2644978"/>
            <a:ext cx="0" cy="251426"/>
          </a:xfrm>
          <a:prstGeom prst="straightConnector1">
            <a:avLst/>
          </a:prstGeom>
          <a:ln w="5715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11474416-A30D-EF15-43BA-3127C9EE1667}"/>
              </a:ext>
            </a:extLst>
          </p:cNvPr>
          <p:cNvGrpSpPr/>
          <p:nvPr/>
        </p:nvGrpSpPr>
        <p:grpSpPr>
          <a:xfrm>
            <a:off x="3771565" y="1468657"/>
            <a:ext cx="1598286" cy="1610213"/>
            <a:chOff x="3771565" y="1468657"/>
            <a:chExt cx="1598286" cy="1610213"/>
          </a:xfrm>
        </p:grpSpPr>
        <p:cxnSp>
          <p:nvCxnSpPr>
            <p:cNvPr id="11" name="Straight Arrow Connector 10">
              <a:extLst>
                <a:ext uri="{FF2B5EF4-FFF2-40B4-BE49-F238E27FC236}">
                  <a16:creationId xmlns:a16="http://schemas.microsoft.com/office/drawing/2014/main" id="{EFFAE318-4A63-1982-9CEE-C4BCA1944539}"/>
                </a:ext>
              </a:extLst>
            </p:cNvPr>
            <p:cNvCxnSpPr>
              <a:cxnSpLocks/>
            </p:cNvCxnSpPr>
            <p:nvPr/>
          </p:nvCxnSpPr>
          <p:spPr>
            <a:xfrm>
              <a:off x="4497957" y="2437596"/>
              <a:ext cx="0" cy="641274"/>
            </a:xfrm>
            <a:prstGeom prst="straightConnector1">
              <a:avLst/>
            </a:prstGeom>
            <a:ln w="57150">
              <a:solidFill>
                <a:srgbClr val="253C87"/>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BAF0247D-BACF-EE5F-9836-749A8A734B78}"/>
                </a:ext>
              </a:extLst>
            </p:cNvPr>
            <p:cNvSpPr txBox="1"/>
            <p:nvPr/>
          </p:nvSpPr>
          <p:spPr>
            <a:xfrm>
              <a:off x="3771565" y="1468657"/>
              <a:ext cx="1598286" cy="923330"/>
            </a:xfrm>
            <a:prstGeom prst="rect">
              <a:avLst/>
            </a:prstGeom>
            <a:noFill/>
            <a:ln>
              <a:noFill/>
            </a:ln>
          </p:spPr>
          <p:txBody>
            <a:bodyPr wrap="square" rtlCol="0">
              <a:spAutoFit/>
            </a:bodyPr>
            <a:lstStyle/>
            <a:p>
              <a:r>
                <a:rPr lang="en-US" dirty="0">
                  <a:solidFill>
                    <a:prstClr val="black"/>
                  </a:solidFill>
                  <a:latin typeface="Calibri"/>
                </a:rPr>
                <a:t>Oppression = Hegemonic norms</a:t>
              </a:r>
            </a:p>
          </p:txBody>
        </p:sp>
      </p:grpSp>
    </p:spTree>
    <p:extLst>
      <p:ext uri="{BB962C8B-B14F-4D97-AF65-F5344CB8AC3E}">
        <p14:creationId xmlns:p14="http://schemas.microsoft.com/office/powerpoint/2010/main" val="7144660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B6756-FCD0-FB89-0F63-696DD7857E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8D273E-F418-9F80-A948-15488CFDA9D5}"/>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7D30995A-0A25-4FA0-3F18-E3C05F947A8B}"/>
              </a:ext>
            </a:extLst>
          </p:cNvPr>
          <p:cNvSpPr>
            <a:spLocks noGrp="1"/>
          </p:cNvSpPr>
          <p:nvPr>
            <p:ph idx="1"/>
          </p:nvPr>
        </p:nvSpPr>
        <p:spPr/>
        <p:txBody>
          <a:bodyPr>
            <a:normAutofit lnSpcReduction="10000"/>
          </a:bodyPr>
          <a:lstStyle/>
          <a:p>
            <a:r>
              <a:rPr lang="en-US" dirty="0"/>
              <a:t>Contemporary Critical Theory</a:t>
            </a:r>
          </a:p>
          <a:p>
            <a:r>
              <a:rPr lang="en-US" dirty="0"/>
              <a:t>Contemporary Critical Theory vs. Christianity</a:t>
            </a:r>
          </a:p>
          <a:p>
            <a:pPr lvl="1"/>
            <a:r>
              <a:rPr lang="en-US" dirty="0"/>
              <a:t>A False Worldview</a:t>
            </a:r>
          </a:p>
          <a:p>
            <a:pPr lvl="1"/>
            <a:r>
              <a:rPr lang="en-US" dirty="0"/>
              <a:t>A False Understanding of Oppression</a:t>
            </a:r>
          </a:p>
          <a:p>
            <a:pPr lvl="1"/>
            <a:r>
              <a:rPr lang="en-US" dirty="0"/>
              <a:t>A False Identity</a:t>
            </a:r>
          </a:p>
          <a:p>
            <a:pPr lvl="1"/>
            <a:r>
              <a:rPr lang="en-US" dirty="0"/>
              <a:t>A False Epistemology</a:t>
            </a:r>
          </a:p>
          <a:p>
            <a:pPr lvl="1"/>
            <a:r>
              <a:rPr lang="en-US" dirty="0"/>
              <a:t>A False Salvation</a:t>
            </a:r>
          </a:p>
          <a:p>
            <a:r>
              <a:rPr lang="en-US" dirty="0"/>
              <a:t>Woke Terminology</a:t>
            </a:r>
          </a:p>
          <a:p>
            <a:r>
              <a:rPr lang="en-US" dirty="0"/>
              <a:t>The Woke Right?</a:t>
            </a:r>
          </a:p>
          <a:p>
            <a:r>
              <a:rPr lang="en-US" dirty="0"/>
              <a:t>Conclusions</a:t>
            </a:r>
          </a:p>
        </p:txBody>
      </p:sp>
      <p:sp>
        <p:nvSpPr>
          <p:cNvPr id="4" name="Rectangle 3">
            <a:extLst>
              <a:ext uri="{FF2B5EF4-FFF2-40B4-BE49-F238E27FC236}">
                <a16:creationId xmlns:a16="http://schemas.microsoft.com/office/drawing/2014/main" id="{2E8AF70E-5A65-C098-718B-C0668546D700}"/>
              </a:ext>
            </a:extLst>
          </p:cNvPr>
          <p:cNvSpPr/>
          <p:nvPr/>
        </p:nvSpPr>
        <p:spPr>
          <a:xfrm>
            <a:off x="838200" y="3363287"/>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76799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Adversarial identities</a:t>
            </a:r>
          </a:p>
        </p:txBody>
      </p:sp>
      <p:grpSp>
        <p:nvGrpSpPr>
          <p:cNvPr id="6" name="Group 5">
            <a:extLst>
              <a:ext uri="{FF2B5EF4-FFF2-40B4-BE49-F238E27FC236}">
                <a16:creationId xmlns:a16="http://schemas.microsoft.com/office/drawing/2014/main" id="{374D5CE4-D99F-8DFE-AB55-7063DCBB3C36}"/>
              </a:ext>
            </a:extLst>
          </p:cNvPr>
          <p:cNvGrpSpPr/>
          <p:nvPr/>
        </p:nvGrpSpPr>
        <p:grpSpPr>
          <a:xfrm>
            <a:off x="838200" y="1842936"/>
            <a:ext cx="8047182" cy="4873436"/>
            <a:chOff x="2565671" y="2249336"/>
            <a:chExt cx="7218001" cy="4371278"/>
          </a:xfrm>
        </p:grpSpPr>
        <p:grpSp>
          <p:nvGrpSpPr>
            <p:cNvPr id="5" name="Group 4">
              <a:extLst>
                <a:ext uri="{FF2B5EF4-FFF2-40B4-BE49-F238E27FC236}">
                  <a16:creationId xmlns:a16="http://schemas.microsoft.com/office/drawing/2014/main" id="{1E1E5FC6-D88C-ED87-906E-D9A462DB601E}"/>
                </a:ext>
              </a:extLst>
            </p:cNvPr>
            <p:cNvGrpSpPr/>
            <p:nvPr/>
          </p:nvGrpSpPr>
          <p:grpSpPr>
            <a:xfrm>
              <a:off x="2565671" y="2249336"/>
              <a:ext cx="7212108" cy="980769"/>
              <a:chOff x="2565671" y="2249336"/>
              <a:chExt cx="7212108" cy="980769"/>
            </a:xfrm>
          </p:grpSpPr>
          <p:sp>
            <p:nvSpPr>
              <p:cNvPr id="35" name="Freeform 34"/>
              <p:cNvSpPr/>
              <p:nvPr/>
            </p:nvSpPr>
            <p:spPr>
              <a:xfrm>
                <a:off x="5863005" y="2249336"/>
                <a:ext cx="297097" cy="979211"/>
              </a:xfrm>
              <a:custGeom>
                <a:avLst/>
                <a:gdLst>
                  <a:gd name="connsiteX0" fmla="*/ 633047 w 633047"/>
                  <a:gd name="connsiteY0" fmla="*/ 0 h 1863969"/>
                  <a:gd name="connsiteX1" fmla="*/ 52754 w 633047"/>
                  <a:gd name="connsiteY1" fmla="*/ 509954 h 1863969"/>
                  <a:gd name="connsiteX2" fmla="*/ 193431 w 633047"/>
                  <a:gd name="connsiteY2" fmla="*/ 1582616 h 1863969"/>
                  <a:gd name="connsiteX3" fmla="*/ 0 w 633047"/>
                  <a:gd name="connsiteY3" fmla="*/ 1863969 h 1863969"/>
                  <a:gd name="connsiteX0" fmla="*/ 439616 w 439616"/>
                  <a:gd name="connsiteY0" fmla="*/ 0 h 1740876"/>
                  <a:gd name="connsiteX1" fmla="*/ 52754 w 439616"/>
                  <a:gd name="connsiteY1" fmla="*/ 386861 h 1740876"/>
                  <a:gd name="connsiteX2" fmla="*/ 193431 w 439616"/>
                  <a:gd name="connsiteY2" fmla="*/ 1459523 h 1740876"/>
                  <a:gd name="connsiteX3" fmla="*/ 0 w 439616"/>
                  <a:gd name="connsiteY3" fmla="*/ 1740876 h 1740876"/>
                </a:gdLst>
                <a:ahLst/>
                <a:cxnLst>
                  <a:cxn ang="0">
                    <a:pos x="connsiteX0" y="connsiteY0"/>
                  </a:cxn>
                  <a:cxn ang="0">
                    <a:pos x="connsiteX1" y="connsiteY1"/>
                  </a:cxn>
                  <a:cxn ang="0">
                    <a:pos x="connsiteX2" y="connsiteY2"/>
                  </a:cxn>
                  <a:cxn ang="0">
                    <a:pos x="connsiteX3" y="connsiteY3"/>
                  </a:cxn>
                </a:cxnLst>
                <a:rect l="l" t="t" r="r" b="b"/>
                <a:pathLst>
                  <a:path w="439616" h="1740876">
                    <a:moveTo>
                      <a:pt x="439616" y="0"/>
                    </a:moveTo>
                    <a:lnTo>
                      <a:pt x="52754" y="386861"/>
                    </a:lnTo>
                    <a:lnTo>
                      <a:pt x="193431" y="1459523"/>
                    </a:lnTo>
                    <a:lnTo>
                      <a:pt x="0" y="1740876"/>
                    </a:ln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6" name="Group 35"/>
              <p:cNvGrpSpPr/>
              <p:nvPr/>
            </p:nvGrpSpPr>
            <p:grpSpPr>
              <a:xfrm>
                <a:off x="2565671" y="2255952"/>
                <a:ext cx="2952318" cy="972594"/>
                <a:chOff x="1485619" y="2402204"/>
                <a:chExt cx="2508369" cy="826342"/>
              </a:xfrm>
            </p:grpSpPr>
            <p:pic>
              <p:nvPicPr>
                <p:cNvPr id="37" name="Picture 36"/>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85918" y="2402204"/>
                  <a:ext cx="408070" cy="826342"/>
                </a:xfrm>
                <a:prstGeom prst="rect">
                  <a:avLst/>
                </a:prstGeom>
              </p:spPr>
            </p:pic>
            <p:pic>
              <p:nvPicPr>
                <p:cNvPr id="38" name="Picture 37"/>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80466" y="2402204"/>
                  <a:ext cx="408070" cy="826342"/>
                </a:xfrm>
                <a:prstGeom prst="rect">
                  <a:avLst/>
                </a:prstGeom>
              </p:spPr>
            </p:pic>
            <p:pic>
              <p:nvPicPr>
                <p:cNvPr id="39" name="Picture 38"/>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993450" y="2402204"/>
                  <a:ext cx="408070" cy="826342"/>
                </a:xfrm>
                <a:prstGeom prst="rect">
                  <a:avLst/>
                </a:prstGeom>
              </p:spPr>
            </p:pic>
            <p:pic>
              <p:nvPicPr>
                <p:cNvPr id="40" name="Picture 39"/>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687999" y="2402204"/>
                  <a:ext cx="408070" cy="826342"/>
                </a:xfrm>
                <a:prstGeom prst="rect">
                  <a:avLst/>
                </a:prstGeom>
              </p:spPr>
            </p:pic>
            <p:pic>
              <p:nvPicPr>
                <p:cNvPr id="41" name="Picture 40"/>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83538" y="2402204"/>
                  <a:ext cx="408070" cy="826342"/>
                </a:xfrm>
                <a:prstGeom prst="rect">
                  <a:avLst/>
                </a:prstGeom>
              </p:spPr>
            </p:pic>
            <p:pic>
              <p:nvPicPr>
                <p:cNvPr id="42" name="Picture 41"/>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078087" y="2402204"/>
                  <a:ext cx="408070" cy="826342"/>
                </a:xfrm>
                <a:prstGeom prst="rect">
                  <a:avLst/>
                </a:prstGeom>
              </p:spPr>
            </p:pic>
            <p:pic>
              <p:nvPicPr>
                <p:cNvPr id="43" name="Picture 42"/>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791071" y="2402204"/>
                  <a:ext cx="408070" cy="826342"/>
                </a:xfrm>
                <a:prstGeom prst="rect">
                  <a:avLst/>
                </a:prstGeom>
              </p:spPr>
            </p:pic>
            <p:pic>
              <p:nvPicPr>
                <p:cNvPr id="44" name="Picture 4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485619" y="2402204"/>
                  <a:ext cx="408070" cy="826342"/>
                </a:xfrm>
                <a:prstGeom prst="rect">
                  <a:avLst/>
                </a:prstGeom>
              </p:spPr>
            </p:pic>
          </p:grpSp>
          <p:grpSp>
            <p:nvGrpSpPr>
              <p:cNvPr id="45" name="Group 44"/>
              <p:cNvGrpSpPr/>
              <p:nvPr/>
            </p:nvGrpSpPr>
            <p:grpSpPr>
              <a:xfrm>
                <a:off x="6372978" y="2250895"/>
                <a:ext cx="3404801" cy="979210"/>
                <a:chOff x="5013734" y="2402203"/>
                <a:chExt cx="3026957" cy="827901"/>
              </a:xfrm>
            </p:grpSpPr>
            <p:pic>
              <p:nvPicPr>
                <p:cNvPr id="46" name="Picture 45"/>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013734" y="2402203"/>
                  <a:ext cx="496971" cy="827901"/>
                </a:xfrm>
                <a:prstGeom prst="rect">
                  <a:avLst/>
                </a:prstGeom>
              </p:spPr>
            </p:pic>
            <p:pic>
              <p:nvPicPr>
                <p:cNvPr id="47" name="Picture 46"/>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75161" y="2402203"/>
                  <a:ext cx="496971" cy="827901"/>
                </a:xfrm>
                <a:prstGeom prst="rect">
                  <a:avLst/>
                </a:prstGeom>
              </p:spPr>
            </p:pic>
            <p:pic>
              <p:nvPicPr>
                <p:cNvPr id="48" name="Picture 47"/>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36587" y="2402203"/>
                  <a:ext cx="496971" cy="827901"/>
                </a:xfrm>
                <a:prstGeom prst="rect">
                  <a:avLst/>
                </a:prstGeom>
              </p:spPr>
            </p:pic>
            <p:pic>
              <p:nvPicPr>
                <p:cNvPr id="49" name="Picture 48"/>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098014" y="2402203"/>
                  <a:ext cx="496971" cy="827901"/>
                </a:xfrm>
                <a:prstGeom prst="rect">
                  <a:avLst/>
                </a:prstGeom>
              </p:spPr>
            </p:pic>
            <p:pic>
              <p:nvPicPr>
                <p:cNvPr id="50" name="Picture 49"/>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459440" y="2402203"/>
                  <a:ext cx="496971" cy="827901"/>
                </a:xfrm>
                <a:prstGeom prst="rect">
                  <a:avLst/>
                </a:prstGeom>
              </p:spPr>
            </p:pic>
            <p:pic>
              <p:nvPicPr>
                <p:cNvPr id="51" name="Picture 50"/>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820867" y="2402203"/>
                  <a:ext cx="496971" cy="827901"/>
                </a:xfrm>
                <a:prstGeom prst="rect">
                  <a:avLst/>
                </a:prstGeom>
              </p:spPr>
            </p:pic>
            <p:pic>
              <p:nvPicPr>
                <p:cNvPr id="52" name="Picture 51"/>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182293" y="2402203"/>
                  <a:ext cx="496971" cy="827901"/>
                </a:xfrm>
                <a:prstGeom prst="rect">
                  <a:avLst/>
                </a:prstGeom>
              </p:spPr>
            </p:pic>
            <p:pic>
              <p:nvPicPr>
                <p:cNvPr id="53" name="Picture 52"/>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543720" y="2402203"/>
                  <a:ext cx="496971" cy="827901"/>
                </a:xfrm>
                <a:prstGeom prst="rect">
                  <a:avLst/>
                </a:prstGeom>
              </p:spPr>
            </p:pic>
          </p:grpSp>
        </p:grpSp>
        <p:sp>
          <p:nvSpPr>
            <p:cNvPr id="3" name="TextBox 2">
              <a:extLst>
                <a:ext uri="{FF2B5EF4-FFF2-40B4-BE49-F238E27FC236}">
                  <a16:creationId xmlns:a16="http://schemas.microsoft.com/office/drawing/2014/main" id="{643314F7-A651-6B01-94A1-25F712A40630}"/>
                </a:ext>
              </a:extLst>
            </p:cNvPr>
            <p:cNvSpPr txBox="1"/>
            <p:nvPr/>
          </p:nvSpPr>
          <p:spPr>
            <a:xfrm>
              <a:off x="2565672" y="3445886"/>
              <a:ext cx="1879819" cy="3174728"/>
            </a:xfrm>
            <a:prstGeom prst="rect">
              <a:avLst/>
            </a:prstGeom>
            <a:noFill/>
          </p:spPr>
          <p:txBody>
            <a:bodyPr wrap="none" rtlCol="0">
              <a:spAutoFit/>
            </a:bodyPr>
            <a:lstStyle/>
            <a:p>
              <a:r>
                <a:rPr lang="en-US" sz="2800" dirty="0"/>
                <a:t>White</a:t>
              </a:r>
            </a:p>
            <a:p>
              <a:r>
                <a:rPr lang="en-US" sz="2800" dirty="0"/>
                <a:t>Male</a:t>
              </a:r>
            </a:p>
            <a:p>
              <a:r>
                <a:rPr lang="en-US" sz="2800" dirty="0"/>
                <a:t>Rich</a:t>
              </a:r>
            </a:p>
            <a:p>
              <a:r>
                <a:rPr lang="en-US" sz="2800" dirty="0"/>
                <a:t>Heterosexual</a:t>
              </a:r>
            </a:p>
            <a:p>
              <a:r>
                <a:rPr lang="en-US" sz="2800" dirty="0"/>
                <a:t>Cisgender</a:t>
              </a:r>
            </a:p>
            <a:p>
              <a:r>
                <a:rPr lang="en-US" sz="2800" dirty="0"/>
                <a:t>Christian</a:t>
              </a:r>
            </a:p>
            <a:p>
              <a:r>
                <a:rPr lang="en-US" sz="2800" dirty="0"/>
                <a:t>Able-bodied</a:t>
              </a:r>
            </a:p>
            <a:p>
              <a:endParaRPr lang="en-US" sz="2800" dirty="0"/>
            </a:p>
          </p:txBody>
        </p:sp>
        <p:sp>
          <p:nvSpPr>
            <p:cNvPr id="4" name="TextBox 3">
              <a:extLst>
                <a:ext uri="{FF2B5EF4-FFF2-40B4-BE49-F238E27FC236}">
                  <a16:creationId xmlns:a16="http://schemas.microsoft.com/office/drawing/2014/main" id="{D752CAA6-1458-0C3E-99C5-0CFC35A4AE6A}"/>
                </a:ext>
              </a:extLst>
            </p:cNvPr>
            <p:cNvSpPr txBox="1"/>
            <p:nvPr/>
          </p:nvSpPr>
          <p:spPr>
            <a:xfrm>
              <a:off x="7817123" y="3445886"/>
              <a:ext cx="1966549" cy="3174728"/>
            </a:xfrm>
            <a:prstGeom prst="rect">
              <a:avLst/>
            </a:prstGeom>
            <a:noFill/>
          </p:spPr>
          <p:txBody>
            <a:bodyPr wrap="none" rtlCol="0">
              <a:spAutoFit/>
            </a:bodyPr>
            <a:lstStyle/>
            <a:p>
              <a:pPr algn="r"/>
              <a:r>
                <a:rPr lang="en-US" sz="2800" dirty="0"/>
                <a:t>Non-white</a:t>
              </a:r>
            </a:p>
            <a:p>
              <a:pPr algn="r"/>
              <a:r>
                <a:rPr lang="en-US" sz="2800" dirty="0"/>
                <a:t>Female</a:t>
              </a:r>
            </a:p>
            <a:p>
              <a:pPr algn="r"/>
              <a:r>
                <a:rPr lang="en-US" sz="2800" dirty="0"/>
                <a:t>Poor</a:t>
              </a:r>
            </a:p>
            <a:p>
              <a:pPr algn="r"/>
              <a:r>
                <a:rPr lang="en-US" sz="2800" dirty="0"/>
                <a:t>Homosexual</a:t>
              </a:r>
            </a:p>
            <a:p>
              <a:pPr algn="r"/>
              <a:r>
                <a:rPr lang="en-US" sz="2800" dirty="0"/>
                <a:t>Transgender</a:t>
              </a:r>
            </a:p>
            <a:p>
              <a:pPr algn="r"/>
              <a:r>
                <a:rPr lang="en-US" sz="2800" dirty="0"/>
                <a:t>Non-Christian</a:t>
              </a:r>
            </a:p>
            <a:p>
              <a:pPr algn="r"/>
              <a:r>
                <a:rPr lang="en-US" sz="2800" dirty="0"/>
                <a:t>Disabled</a:t>
              </a:r>
            </a:p>
            <a:p>
              <a:pPr algn="r"/>
              <a:endParaRPr lang="en-US" sz="2800" dirty="0"/>
            </a:p>
          </p:txBody>
        </p:sp>
      </p:grpSp>
    </p:spTree>
    <p:extLst>
      <p:ext uri="{BB962C8B-B14F-4D97-AF65-F5344CB8AC3E}">
        <p14:creationId xmlns:p14="http://schemas.microsoft.com/office/powerpoint/2010/main" val="16296000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Adversarial identities</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838199" y="1825625"/>
            <a:ext cx="6495473" cy="4832627"/>
          </a:xfrm>
        </p:spPr>
        <p:txBody>
          <a:bodyPr>
            <a:noAutofit/>
          </a:bodyPr>
          <a:lstStyle/>
          <a:p>
            <a:pPr marL="0" indent="0">
              <a:buNone/>
            </a:pPr>
            <a:r>
              <a:rPr lang="en-US" sz="2400" dirty="0"/>
              <a:t>“I began to understand why </a:t>
            </a:r>
            <a:r>
              <a:rPr lang="en-US" sz="2400" b="1" dirty="0">
                <a:solidFill>
                  <a:srgbClr val="FF0000"/>
                </a:solidFill>
              </a:rPr>
              <a:t>we [White women] are justly seen as oppressive</a:t>
            </a:r>
            <a:r>
              <a:rPr lang="en-US" sz="2400" dirty="0"/>
              <a:t>, even when we don't see ourselves that way. I began to count the ways in which I enjoy unearned skin privilege and have been conditioned into oblivion about its existence.</a:t>
            </a:r>
          </a:p>
          <a:p>
            <a:pPr marL="0" indent="0">
              <a:buNone/>
            </a:pPr>
            <a:r>
              <a:rPr lang="en-US" sz="2400" b="1" dirty="0">
                <a:solidFill>
                  <a:srgbClr val="FF0000"/>
                </a:solidFill>
              </a:rPr>
              <a:t>My schooling gave me no training in seeing myself as an oppressor, as an unfairly advantaged person, </a:t>
            </a:r>
            <a:r>
              <a:rPr lang="en-US" sz="2400" dirty="0"/>
              <a:t>or as a participant in a damaged culture. I was taught to see myself as an individual whose moral state depended on her individual moral will.” </a:t>
            </a:r>
          </a:p>
          <a:p>
            <a:pPr marL="0" indent="0">
              <a:buNone/>
            </a:pPr>
            <a:r>
              <a:rPr lang="en-US" sz="2400" dirty="0"/>
              <a:t>– Peggy McIntosh, “White Privilege and Male Privilege,” in </a:t>
            </a:r>
            <a:r>
              <a:rPr lang="en-US" sz="2400" i="1" dirty="0"/>
              <a:t>Race, Class, and Gender</a:t>
            </a:r>
            <a:r>
              <a:rPr lang="en-US" sz="2400" dirty="0"/>
              <a:t>, 72</a:t>
            </a:r>
          </a:p>
        </p:txBody>
      </p:sp>
      <p:pic>
        <p:nvPicPr>
          <p:cNvPr id="5122" name="Picture 2" descr="Peggy McIntosh - Wikipedia">
            <a:extLst>
              <a:ext uri="{FF2B5EF4-FFF2-40B4-BE49-F238E27FC236}">
                <a16:creationId xmlns:a16="http://schemas.microsoft.com/office/drawing/2014/main" id="{034E21BC-08A2-6CAF-0CB7-83AAB26452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820" t="5324" r="7541" b="24530"/>
          <a:stretch/>
        </p:blipFill>
        <p:spPr bwMode="auto">
          <a:xfrm>
            <a:off x="7698433" y="2185842"/>
            <a:ext cx="3366731" cy="3856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86892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Adversarial identities</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838200" y="1825625"/>
            <a:ext cx="5132958" cy="4351338"/>
          </a:xfrm>
        </p:spPr>
        <p:txBody>
          <a:bodyPr>
            <a:noAutofit/>
          </a:bodyPr>
          <a:lstStyle/>
          <a:p>
            <a:pPr marL="0" indent="0">
              <a:buNone/>
            </a:pPr>
            <a:r>
              <a:rPr lang="en-US" dirty="0"/>
              <a:t>“if you are white in a white supremacist society, </a:t>
            </a:r>
            <a:r>
              <a:rPr lang="en-US" b="1" dirty="0">
                <a:solidFill>
                  <a:srgbClr val="FF0000"/>
                </a:solidFill>
              </a:rPr>
              <a:t>you are racist</a:t>
            </a:r>
            <a:r>
              <a:rPr lang="en-US" dirty="0"/>
              <a:t>. If you are male in a patriarchy, </a:t>
            </a:r>
            <a:r>
              <a:rPr lang="en-US" b="1" dirty="0">
                <a:solidFill>
                  <a:srgbClr val="FF0000"/>
                </a:solidFill>
              </a:rPr>
              <a:t>you are sexist</a:t>
            </a:r>
            <a:r>
              <a:rPr lang="en-US" dirty="0"/>
              <a:t>. If you are able-bodied, </a:t>
            </a:r>
            <a:r>
              <a:rPr lang="en-US" b="1" dirty="0">
                <a:solidFill>
                  <a:srgbClr val="FF0000"/>
                </a:solidFill>
              </a:rPr>
              <a:t>you are ableist</a:t>
            </a:r>
            <a:r>
              <a:rPr lang="en-US" dirty="0"/>
              <a:t>. If you are anything above poverty in a capitalist society, </a:t>
            </a:r>
            <a:r>
              <a:rPr lang="en-US" b="1" dirty="0">
                <a:solidFill>
                  <a:srgbClr val="FF0000"/>
                </a:solidFill>
              </a:rPr>
              <a:t>you are classist</a:t>
            </a:r>
            <a:r>
              <a:rPr lang="en-US" dirty="0"/>
              <a:t>. You can sometimes be all of these things at once.”</a:t>
            </a:r>
          </a:p>
          <a:p>
            <a:pPr marL="0" indent="0">
              <a:buNone/>
            </a:pPr>
            <a:r>
              <a:rPr lang="en-US" dirty="0"/>
              <a:t>– </a:t>
            </a:r>
            <a:r>
              <a:rPr lang="en-US" dirty="0" err="1"/>
              <a:t>Ijeoma</a:t>
            </a:r>
            <a:r>
              <a:rPr lang="en-US" dirty="0"/>
              <a:t> Oluo, </a:t>
            </a:r>
            <a:r>
              <a:rPr lang="en-US" i="1" dirty="0"/>
              <a:t>So You Want to Talk About Race?</a:t>
            </a:r>
            <a:r>
              <a:rPr lang="en-US" dirty="0"/>
              <a:t>, 220-221</a:t>
            </a:r>
          </a:p>
        </p:txBody>
      </p:sp>
      <p:pic>
        <p:nvPicPr>
          <p:cNvPr id="8194" name="Picture 2" descr="Author, journalist Ijeoma Oluo to give annual MLK Lecture | Cornell  Chronicle">
            <a:extLst>
              <a:ext uri="{FF2B5EF4-FFF2-40B4-BE49-F238E27FC236}">
                <a16:creationId xmlns:a16="http://schemas.microsoft.com/office/drawing/2014/main" id="{89E780AA-A0B1-7C55-7797-33A942C9F4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9650" y="1945698"/>
            <a:ext cx="3250424" cy="415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1802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17" name="Freeform 16"/>
          <p:cNvSpPr/>
          <p:nvPr/>
        </p:nvSpPr>
        <p:spPr>
          <a:xfrm>
            <a:off x="5390918" y="1838036"/>
            <a:ext cx="365310" cy="1204036"/>
          </a:xfrm>
          <a:custGeom>
            <a:avLst/>
            <a:gdLst>
              <a:gd name="connsiteX0" fmla="*/ 633047 w 633047"/>
              <a:gd name="connsiteY0" fmla="*/ 0 h 1863969"/>
              <a:gd name="connsiteX1" fmla="*/ 52754 w 633047"/>
              <a:gd name="connsiteY1" fmla="*/ 509954 h 1863969"/>
              <a:gd name="connsiteX2" fmla="*/ 193431 w 633047"/>
              <a:gd name="connsiteY2" fmla="*/ 1582616 h 1863969"/>
              <a:gd name="connsiteX3" fmla="*/ 0 w 633047"/>
              <a:gd name="connsiteY3" fmla="*/ 1863969 h 1863969"/>
              <a:gd name="connsiteX0" fmla="*/ 439616 w 439616"/>
              <a:gd name="connsiteY0" fmla="*/ 0 h 1740876"/>
              <a:gd name="connsiteX1" fmla="*/ 52754 w 439616"/>
              <a:gd name="connsiteY1" fmla="*/ 386861 h 1740876"/>
              <a:gd name="connsiteX2" fmla="*/ 193431 w 439616"/>
              <a:gd name="connsiteY2" fmla="*/ 1459523 h 1740876"/>
              <a:gd name="connsiteX3" fmla="*/ 0 w 439616"/>
              <a:gd name="connsiteY3" fmla="*/ 1740876 h 1740876"/>
            </a:gdLst>
            <a:ahLst/>
            <a:cxnLst>
              <a:cxn ang="0">
                <a:pos x="connsiteX0" y="connsiteY0"/>
              </a:cxn>
              <a:cxn ang="0">
                <a:pos x="connsiteX1" y="connsiteY1"/>
              </a:cxn>
              <a:cxn ang="0">
                <a:pos x="connsiteX2" y="connsiteY2"/>
              </a:cxn>
              <a:cxn ang="0">
                <a:pos x="connsiteX3" y="connsiteY3"/>
              </a:cxn>
            </a:cxnLst>
            <a:rect l="l" t="t" r="r" b="b"/>
            <a:pathLst>
              <a:path w="439616" h="1740876">
                <a:moveTo>
                  <a:pt x="439616" y="0"/>
                </a:moveTo>
                <a:lnTo>
                  <a:pt x="52754" y="386861"/>
                </a:lnTo>
                <a:lnTo>
                  <a:pt x="193431" y="1459523"/>
                </a:lnTo>
                <a:lnTo>
                  <a:pt x="0" y="1740876"/>
                </a:ln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 name="Group 2"/>
          <p:cNvGrpSpPr/>
          <p:nvPr/>
        </p:nvGrpSpPr>
        <p:grpSpPr>
          <a:xfrm>
            <a:off x="1346046" y="1855407"/>
            <a:ext cx="3630166" cy="1195900"/>
            <a:chOff x="1485619" y="2402204"/>
            <a:chExt cx="2508369" cy="826342"/>
          </a:xfrm>
        </p:grpSpPr>
        <p:pic>
          <p:nvPicPr>
            <p:cNvPr id="4" name="Picture 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85918" y="2402204"/>
              <a:ext cx="408070" cy="826342"/>
            </a:xfrm>
            <a:prstGeom prst="rect">
              <a:avLst/>
            </a:prstGeom>
          </p:spPr>
        </p:pic>
        <p:pic>
          <p:nvPicPr>
            <p:cNvPr id="21" name="Picture 20"/>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80466" y="2402204"/>
              <a:ext cx="408070" cy="826342"/>
            </a:xfrm>
            <a:prstGeom prst="rect">
              <a:avLst/>
            </a:prstGeom>
          </p:spPr>
        </p:pic>
        <p:pic>
          <p:nvPicPr>
            <p:cNvPr id="22" name="Picture 21"/>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993450" y="2402204"/>
              <a:ext cx="408070" cy="826342"/>
            </a:xfrm>
            <a:prstGeom prst="rect">
              <a:avLst/>
            </a:prstGeom>
          </p:spPr>
        </p:pic>
        <p:pic>
          <p:nvPicPr>
            <p:cNvPr id="23" name="Picture 22"/>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687999" y="2402204"/>
              <a:ext cx="408070" cy="826342"/>
            </a:xfrm>
            <a:prstGeom prst="rect">
              <a:avLst/>
            </a:prstGeom>
          </p:spPr>
        </p:pic>
        <p:pic>
          <p:nvPicPr>
            <p:cNvPr id="24" name="Picture 2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83538" y="2402204"/>
              <a:ext cx="408070" cy="826342"/>
            </a:xfrm>
            <a:prstGeom prst="rect">
              <a:avLst/>
            </a:prstGeom>
          </p:spPr>
        </p:pic>
        <p:pic>
          <p:nvPicPr>
            <p:cNvPr id="25" name="Picture 24"/>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078087" y="2402204"/>
              <a:ext cx="408070" cy="826342"/>
            </a:xfrm>
            <a:prstGeom prst="rect">
              <a:avLst/>
            </a:prstGeom>
          </p:spPr>
        </p:pic>
        <p:pic>
          <p:nvPicPr>
            <p:cNvPr id="26" name="Picture 25"/>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791071" y="2402204"/>
              <a:ext cx="408070" cy="826342"/>
            </a:xfrm>
            <a:prstGeom prst="rect">
              <a:avLst/>
            </a:prstGeom>
          </p:spPr>
        </p:pic>
        <p:pic>
          <p:nvPicPr>
            <p:cNvPr id="27" name="Picture 26"/>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485619" y="2402204"/>
              <a:ext cx="408070" cy="826342"/>
            </a:xfrm>
            <a:prstGeom prst="rect">
              <a:avLst/>
            </a:prstGeom>
          </p:spPr>
        </p:pic>
      </p:grpSp>
      <p:grpSp>
        <p:nvGrpSpPr>
          <p:cNvPr id="6" name="Group 5"/>
          <p:cNvGrpSpPr/>
          <p:nvPr/>
        </p:nvGrpSpPr>
        <p:grpSpPr>
          <a:xfrm>
            <a:off x="5960830" y="1849478"/>
            <a:ext cx="4186538" cy="1204035"/>
            <a:chOff x="5013734" y="2402203"/>
            <a:chExt cx="3026957" cy="827901"/>
          </a:xfrm>
        </p:grpSpPr>
        <p:pic>
          <p:nvPicPr>
            <p:cNvPr id="5" name="Picture 4"/>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013734" y="2402203"/>
              <a:ext cx="496971" cy="827901"/>
            </a:xfrm>
            <a:prstGeom prst="rect">
              <a:avLst/>
            </a:prstGeom>
          </p:spPr>
        </p:pic>
        <p:pic>
          <p:nvPicPr>
            <p:cNvPr id="28" name="Picture 27"/>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75161" y="2402203"/>
              <a:ext cx="496971" cy="827901"/>
            </a:xfrm>
            <a:prstGeom prst="rect">
              <a:avLst/>
            </a:prstGeom>
          </p:spPr>
        </p:pic>
        <p:pic>
          <p:nvPicPr>
            <p:cNvPr id="29" name="Picture 28"/>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36587" y="2402203"/>
              <a:ext cx="496971" cy="827901"/>
            </a:xfrm>
            <a:prstGeom prst="rect">
              <a:avLst/>
            </a:prstGeom>
          </p:spPr>
        </p:pic>
        <p:pic>
          <p:nvPicPr>
            <p:cNvPr id="30" name="Picture 29"/>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098014" y="2402203"/>
              <a:ext cx="496971" cy="827901"/>
            </a:xfrm>
            <a:prstGeom prst="rect">
              <a:avLst/>
            </a:prstGeom>
          </p:spPr>
        </p:pic>
        <p:pic>
          <p:nvPicPr>
            <p:cNvPr id="31" name="Picture 30"/>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459440" y="2402203"/>
              <a:ext cx="496971" cy="827901"/>
            </a:xfrm>
            <a:prstGeom prst="rect">
              <a:avLst/>
            </a:prstGeom>
          </p:spPr>
        </p:pic>
        <p:pic>
          <p:nvPicPr>
            <p:cNvPr id="32" name="Picture 31"/>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820867" y="2402203"/>
              <a:ext cx="496971" cy="827901"/>
            </a:xfrm>
            <a:prstGeom prst="rect">
              <a:avLst/>
            </a:prstGeom>
          </p:spPr>
        </p:pic>
        <p:pic>
          <p:nvPicPr>
            <p:cNvPr id="33" name="Picture 32"/>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182293" y="2402203"/>
              <a:ext cx="496971" cy="827901"/>
            </a:xfrm>
            <a:prstGeom prst="rect">
              <a:avLst/>
            </a:prstGeom>
          </p:spPr>
        </p:pic>
        <p:pic>
          <p:nvPicPr>
            <p:cNvPr id="34" name="Picture 33"/>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543720" y="2402203"/>
              <a:ext cx="496971" cy="827901"/>
            </a:xfrm>
            <a:prstGeom prst="rect">
              <a:avLst/>
            </a:prstGeom>
          </p:spPr>
        </p:pic>
      </p:grpSp>
      <p:sp>
        <p:nvSpPr>
          <p:cNvPr id="36" name="Rectangle 35"/>
          <p:cNvSpPr/>
          <p:nvPr/>
        </p:nvSpPr>
        <p:spPr>
          <a:xfrm>
            <a:off x="838200" y="5377551"/>
            <a:ext cx="9737799" cy="1263394"/>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Redemption</a:t>
            </a:r>
          </a:p>
        </p:txBody>
      </p:sp>
      <p:sp>
        <p:nvSpPr>
          <p:cNvPr id="38" name="Rectangle 37"/>
          <p:cNvSpPr/>
          <p:nvPr/>
        </p:nvSpPr>
        <p:spPr>
          <a:xfrm>
            <a:off x="1169295" y="4112240"/>
            <a:ext cx="9075607" cy="1263394"/>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Sin</a:t>
            </a:r>
          </a:p>
        </p:txBody>
      </p:sp>
      <p:sp>
        <p:nvSpPr>
          <p:cNvPr id="39" name="Rectangle 38"/>
          <p:cNvSpPr/>
          <p:nvPr/>
        </p:nvSpPr>
        <p:spPr>
          <a:xfrm>
            <a:off x="1493431" y="3032788"/>
            <a:ext cx="8427336" cy="108766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Creation</a:t>
            </a:r>
          </a:p>
        </p:txBody>
      </p:sp>
    </p:spTree>
    <p:extLst>
      <p:ext uri="{BB962C8B-B14F-4D97-AF65-F5344CB8AC3E}">
        <p14:creationId xmlns:p14="http://schemas.microsoft.com/office/powerpoint/2010/main" val="24382422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547FB-DA16-D72A-B61B-2EAF57067A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0F2FD2-89CB-43E7-FB18-FA816B4BF606}"/>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B34ACE25-D612-64EE-2836-EA38CBB8CFAC}"/>
              </a:ext>
            </a:extLst>
          </p:cNvPr>
          <p:cNvSpPr>
            <a:spLocks noGrp="1"/>
          </p:cNvSpPr>
          <p:nvPr>
            <p:ph idx="1"/>
          </p:nvPr>
        </p:nvSpPr>
        <p:spPr/>
        <p:txBody>
          <a:bodyPr>
            <a:normAutofit lnSpcReduction="10000"/>
          </a:bodyPr>
          <a:lstStyle/>
          <a:p>
            <a:r>
              <a:rPr lang="en-US" dirty="0"/>
              <a:t>Contemporary Critical Theory</a:t>
            </a:r>
          </a:p>
          <a:p>
            <a:r>
              <a:rPr lang="en-US" dirty="0"/>
              <a:t>Contemporary Critical Theory vs. Christianity</a:t>
            </a:r>
          </a:p>
          <a:p>
            <a:pPr lvl="1"/>
            <a:r>
              <a:rPr lang="en-US" dirty="0"/>
              <a:t>A False Worldview</a:t>
            </a:r>
          </a:p>
          <a:p>
            <a:pPr lvl="1"/>
            <a:r>
              <a:rPr lang="en-US" dirty="0"/>
              <a:t>A False Understanding of Oppression</a:t>
            </a:r>
          </a:p>
          <a:p>
            <a:pPr lvl="1"/>
            <a:r>
              <a:rPr lang="en-US" dirty="0"/>
              <a:t>A False Identity</a:t>
            </a:r>
          </a:p>
          <a:p>
            <a:pPr lvl="1"/>
            <a:r>
              <a:rPr lang="en-US" dirty="0"/>
              <a:t>A False Epistemology</a:t>
            </a:r>
          </a:p>
          <a:p>
            <a:pPr lvl="1"/>
            <a:r>
              <a:rPr lang="en-US" dirty="0"/>
              <a:t>A False Salvation</a:t>
            </a:r>
          </a:p>
          <a:p>
            <a:r>
              <a:rPr lang="en-US" dirty="0"/>
              <a:t>Woke Terminology</a:t>
            </a:r>
          </a:p>
          <a:p>
            <a:r>
              <a:rPr lang="en-US" dirty="0"/>
              <a:t>The Woke Right?</a:t>
            </a:r>
          </a:p>
          <a:p>
            <a:r>
              <a:rPr lang="en-US" dirty="0"/>
              <a:t>Conclusions</a:t>
            </a:r>
          </a:p>
        </p:txBody>
      </p:sp>
      <p:sp>
        <p:nvSpPr>
          <p:cNvPr id="4" name="Rectangle 3">
            <a:extLst>
              <a:ext uri="{FF2B5EF4-FFF2-40B4-BE49-F238E27FC236}">
                <a16:creationId xmlns:a16="http://schemas.microsoft.com/office/drawing/2014/main" id="{B7734F61-A12D-60E3-D927-1982901083CF}"/>
              </a:ext>
            </a:extLst>
          </p:cNvPr>
          <p:cNvSpPr/>
          <p:nvPr/>
        </p:nvSpPr>
        <p:spPr>
          <a:xfrm>
            <a:off x="838200" y="3732741"/>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17234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B4437-E1E6-B9D2-58D6-ECECD45E9F8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A988227-2878-40A2-8C47-99A305B2A6C8}"/>
              </a:ext>
            </a:extLst>
          </p:cNvPr>
          <p:cNvPicPr>
            <a:picLocks noChangeAspect="1"/>
          </p:cNvPicPr>
          <p:nvPr/>
        </p:nvPicPr>
        <p:blipFill>
          <a:blip r:embed="rId3" cstate="print"/>
          <a:stretch>
            <a:fillRect/>
          </a:stretch>
        </p:blipFill>
        <p:spPr>
          <a:xfrm>
            <a:off x="875679" y="2355939"/>
            <a:ext cx="2885649" cy="1769597"/>
          </a:xfrm>
          <a:prstGeom prst="rect">
            <a:avLst/>
          </a:prstGeom>
        </p:spPr>
      </p:pic>
      <p:pic>
        <p:nvPicPr>
          <p:cNvPr id="5" name="Picture 4">
            <a:extLst>
              <a:ext uri="{FF2B5EF4-FFF2-40B4-BE49-F238E27FC236}">
                <a16:creationId xmlns:a16="http://schemas.microsoft.com/office/drawing/2014/main" id="{E456AF66-91B6-D235-0F18-396982948D30}"/>
              </a:ext>
            </a:extLst>
          </p:cNvPr>
          <p:cNvPicPr>
            <a:picLocks noChangeAspect="1"/>
          </p:cNvPicPr>
          <p:nvPr/>
        </p:nvPicPr>
        <p:blipFill>
          <a:blip r:embed="rId4" cstate="screen">
            <a:grayscl/>
            <a:extLst>
              <a:ext uri="{28A0092B-C50C-407E-A947-70E740481C1C}">
                <a14:useLocalDpi xmlns:a14="http://schemas.microsoft.com/office/drawing/2010/main"/>
              </a:ext>
            </a:extLst>
          </a:blip>
          <a:stretch>
            <a:fillRect/>
          </a:stretch>
        </p:blipFill>
        <p:spPr>
          <a:xfrm>
            <a:off x="875679" y="4501622"/>
            <a:ext cx="2885649" cy="1923766"/>
          </a:xfrm>
          <a:prstGeom prst="rect">
            <a:avLst/>
          </a:prstGeom>
        </p:spPr>
      </p:pic>
      <p:pic>
        <p:nvPicPr>
          <p:cNvPr id="6" name="Picture 5">
            <a:extLst>
              <a:ext uri="{FF2B5EF4-FFF2-40B4-BE49-F238E27FC236}">
                <a16:creationId xmlns:a16="http://schemas.microsoft.com/office/drawing/2014/main" id="{3D4D14BF-F367-0293-5390-DC4839200E7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75414" y="4481040"/>
            <a:ext cx="2900904" cy="1933936"/>
          </a:xfrm>
          <a:prstGeom prst="rect">
            <a:avLst/>
          </a:prstGeom>
        </p:spPr>
      </p:pic>
      <p:sp>
        <p:nvSpPr>
          <p:cNvPr id="7" name="TextBox 6">
            <a:extLst>
              <a:ext uri="{FF2B5EF4-FFF2-40B4-BE49-F238E27FC236}">
                <a16:creationId xmlns:a16="http://schemas.microsoft.com/office/drawing/2014/main" id="{AAE6CE86-5C17-8656-9CF1-B496ABD4594F}"/>
              </a:ext>
            </a:extLst>
          </p:cNvPr>
          <p:cNvSpPr txBox="1"/>
          <p:nvPr/>
        </p:nvSpPr>
        <p:spPr>
          <a:xfrm>
            <a:off x="1655698" y="4084000"/>
            <a:ext cx="1251305" cy="461665"/>
          </a:xfrm>
          <a:prstGeom prst="rect">
            <a:avLst/>
          </a:prstGeom>
          <a:noFill/>
        </p:spPr>
        <p:txBody>
          <a:bodyPr wrap="none" rtlCol="0">
            <a:spAutoFit/>
          </a:bodyPr>
          <a:lstStyle/>
          <a:p>
            <a:r>
              <a:rPr lang="en-US" sz="2400" dirty="0"/>
              <a:t>Privilege</a:t>
            </a:r>
          </a:p>
        </p:txBody>
      </p:sp>
      <p:sp>
        <p:nvSpPr>
          <p:cNvPr id="8" name="TextBox 7">
            <a:extLst>
              <a:ext uri="{FF2B5EF4-FFF2-40B4-BE49-F238E27FC236}">
                <a16:creationId xmlns:a16="http://schemas.microsoft.com/office/drawing/2014/main" id="{C6B11B55-61B0-8107-B315-2F81F4E0A08B}"/>
              </a:ext>
            </a:extLst>
          </p:cNvPr>
          <p:cNvSpPr txBox="1"/>
          <p:nvPr/>
        </p:nvSpPr>
        <p:spPr>
          <a:xfrm>
            <a:off x="875678" y="6425388"/>
            <a:ext cx="3108993" cy="461665"/>
          </a:xfrm>
          <a:prstGeom prst="rect">
            <a:avLst/>
          </a:prstGeom>
          <a:noFill/>
        </p:spPr>
        <p:txBody>
          <a:bodyPr wrap="none" rtlCol="0">
            <a:spAutoFit/>
          </a:bodyPr>
          <a:lstStyle/>
          <a:p>
            <a:r>
              <a:rPr lang="en-US" sz="2400" dirty="0"/>
              <a:t>Internalized oppression</a:t>
            </a:r>
          </a:p>
        </p:txBody>
      </p:sp>
      <p:sp>
        <p:nvSpPr>
          <p:cNvPr id="9" name="TextBox 8">
            <a:extLst>
              <a:ext uri="{FF2B5EF4-FFF2-40B4-BE49-F238E27FC236}">
                <a16:creationId xmlns:a16="http://schemas.microsoft.com/office/drawing/2014/main" id="{FD16ABAB-9DBE-6D55-21E7-F4A494C71929}"/>
              </a:ext>
            </a:extLst>
          </p:cNvPr>
          <p:cNvSpPr txBox="1"/>
          <p:nvPr/>
        </p:nvSpPr>
        <p:spPr>
          <a:xfrm>
            <a:off x="6875414" y="6425388"/>
            <a:ext cx="3297249" cy="461665"/>
          </a:xfrm>
          <a:prstGeom prst="rect">
            <a:avLst/>
          </a:prstGeom>
          <a:noFill/>
        </p:spPr>
        <p:txBody>
          <a:bodyPr wrap="none" rtlCol="0">
            <a:spAutoFit/>
          </a:bodyPr>
          <a:lstStyle/>
          <a:p>
            <a:r>
              <a:rPr lang="en-US" sz="2400" dirty="0" err="1"/>
              <a:t>Liberatory</a:t>
            </a:r>
            <a:r>
              <a:rPr lang="en-US" sz="2400" dirty="0"/>
              <a:t> consciousness</a:t>
            </a:r>
          </a:p>
        </p:txBody>
      </p:sp>
      <p:sp>
        <p:nvSpPr>
          <p:cNvPr id="10" name="Right Arrow 9">
            <a:extLst>
              <a:ext uri="{FF2B5EF4-FFF2-40B4-BE49-F238E27FC236}">
                <a16:creationId xmlns:a16="http://schemas.microsoft.com/office/drawing/2014/main" id="{96999CB7-0486-9EB6-A4AB-374CBA728708}"/>
              </a:ext>
            </a:extLst>
          </p:cNvPr>
          <p:cNvSpPr/>
          <p:nvPr/>
        </p:nvSpPr>
        <p:spPr>
          <a:xfrm>
            <a:off x="4623324" y="5200214"/>
            <a:ext cx="1713009" cy="88655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0F9D6D9-8FB6-A6E6-A618-DBB9FE65B47A}"/>
              </a:ext>
            </a:extLst>
          </p:cNvPr>
          <p:cNvSpPr txBox="1"/>
          <p:nvPr/>
        </p:nvSpPr>
        <p:spPr>
          <a:xfrm>
            <a:off x="838200" y="1792481"/>
            <a:ext cx="4064446" cy="461665"/>
          </a:xfrm>
          <a:prstGeom prst="rect">
            <a:avLst/>
          </a:prstGeom>
          <a:noFill/>
        </p:spPr>
        <p:txBody>
          <a:bodyPr wrap="none" rtlCol="0">
            <a:spAutoFit/>
          </a:bodyPr>
          <a:lstStyle/>
          <a:p>
            <a:r>
              <a:rPr lang="en-US" sz="2400" b="1" dirty="0"/>
              <a:t>Oppression and epistemology:</a:t>
            </a:r>
          </a:p>
        </p:txBody>
      </p:sp>
      <p:sp>
        <p:nvSpPr>
          <p:cNvPr id="13" name="Title 2">
            <a:extLst>
              <a:ext uri="{FF2B5EF4-FFF2-40B4-BE49-F238E27FC236}">
                <a16:creationId xmlns:a16="http://schemas.microsoft.com/office/drawing/2014/main" id="{0E304DC6-6F67-A706-A6B1-7DDE3E4D10F3}"/>
              </a:ext>
            </a:extLst>
          </p:cNvPr>
          <p:cNvSpPr>
            <a:spLocks noGrp="1"/>
          </p:cNvSpPr>
          <p:nvPr>
            <p:ph type="title"/>
          </p:nvPr>
        </p:nvSpPr>
        <p:spPr/>
        <p:txBody>
          <a:bodyPr>
            <a:normAutofit/>
          </a:bodyPr>
          <a:lstStyle/>
          <a:p>
            <a:r>
              <a:rPr lang="en-US" sz="4000" dirty="0"/>
              <a:t>Idea #3: ‘Lived experience’ gives oppressed groups privileged access to truth</a:t>
            </a:r>
          </a:p>
        </p:txBody>
      </p:sp>
      <p:sp>
        <p:nvSpPr>
          <p:cNvPr id="2" name="TextBox 1">
            <a:extLst>
              <a:ext uri="{FF2B5EF4-FFF2-40B4-BE49-F238E27FC236}">
                <a16:creationId xmlns:a16="http://schemas.microsoft.com/office/drawing/2014/main" id="{0E24AA18-7DC3-83E7-BEE0-A440946C4D7F}"/>
              </a:ext>
            </a:extLst>
          </p:cNvPr>
          <p:cNvSpPr txBox="1"/>
          <p:nvPr/>
        </p:nvSpPr>
        <p:spPr>
          <a:xfrm>
            <a:off x="4623324" y="4369217"/>
            <a:ext cx="1560171" cy="830997"/>
          </a:xfrm>
          <a:prstGeom prst="rect">
            <a:avLst/>
          </a:prstGeom>
          <a:noFill/>
        </p:spPr>
        <p:txBody>
          <a:bodyPr wrap="none" rtlCol="0">
            <a:spAutoFit/>
          </a:bodyPr>
          <a:lstStyle/>
          <a:p>
            <a:r>
              <a:rPr lang="en-US" sz="2400" dirty="0"/>
              <a:t>Lived </a:t>
            </a:r>
            <a:br>
              <a:rPr lang="en-US" sz="2400" dirty="0"/>
            </a:br>
            <a:r>
              <a:rPr lang="en-US" sz="2400" dirty="0"/>
              <a:t>experience</a:t>
            </a:r>
          </a:p>
        </p:txBody>
      </p:sp>
    </p:spTree>
    <p:extLst>
      <p:ext uri="{BB962C8B-B14F-4D97-AF65-F5344CB8AC3E}">
        <p14:creationId xmlns:p14="http://schemas.microsoft.com/office/powerpoint/2010/main" val="39327107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Deferring to lived experience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838199" y="1825625"/>
            <a:ext cx="6250758" cy="4734973"/>
          </a:xfrm>
        </p:spPr>
        <p:txBody>
          <a:bodyPr>
            <a:noAutofit/>
          </a:bodyPr>
          <a:lstStyle/>
          <a:p>
            <a:pPr marL="0" indent="0">
              <a:buNone/>
            </a:pPr>
            <a:r>
              <a:rPr lang="en-US" sz="2400" dirty="0"/>
              <a:t>“</a:t>
            </a:r>
            <a:r>
              <a:rPr lang="en-US" sz="2400" b="1" dirty="0">
                <a:solidFill>
                  <a:srgbClr val="FF0000"/>
                </a:solidFill>
              </a:rPr>
              <a:t>It is about race if a person of color thinks it’s about race</a:t>
            </a:r>
            <a:r>
              <a:rPr lang="en-US" sz="2400" dirty="0"/>
              <a:t>. This may sound at first like I’m asking you to just take every person of color’s word for it, as if they are infallible… But the truth is, whether or not someone is fallible is beside the point. We are, each and every one of us, a collection of our lived experiences… </a:t>
            </a:r>
            <a:r>
              <a:rPr lang="en-US" sz="2400" b="1" dirty="0">
                <a:solidFill>
                  <a:srgbClr val="FF0000"/>
                </a:solidFill>
              </a:rPr>
              <a:t>And our experiences are valid</a:t>
            </a:r>
            <a:r>
              <a:rPr lang="en-US" sz="2400" dirty="0"/>
              <a:t>…And so, if a person of color says that something is about race, it is— because regardless of the details, regardless of whether or not you can connect the dots from the outside, their racial identity is a part of them, and it is interacting with the situation.” </a:t>
            </a:r>
          </a:p>
          <a:p>
            <a:pPr marL="0" indent="0">
              <a:buNone/>
            </a:pPr>
            <a:r>
              <a:rPr lang="en-US" sz="2400" dirty="0"/>
              <a:t>–Oluo, </a:t>
            </a:r>
            <a:r>
              <a:rPr lang="en-US" sz="2400" i="1" dirty="0"/>
              <a:t>So You Want to Talk About Race?</a:t>
            </a:r>
            <a:r>
              <a:rPr lang="en-US" sz="2400" dirty="0"/>
              <a:t> 15</a:t>
            </a:r>
          </a:p>
        </p:txBody>
      </p:sp>
      <p:pic>
        <p:nvPicPr>
          <p:cNvPr id="4" name="Picture 2" descr="Author, journalist Ijeoma Oluo to give annual MLK Lecture | Cornell  Chronicle">
            <a:extLst>
              <a:ext uri="{FF2B5EF4-FFF2-40B4-BE49-F238E27FC236}">
                <a16:creationId xmlns:a16="http://schemas.microsoft.com/office/drawing/2014/main" id="{DE493225-3D50-7A3A-B797-E8F503661D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5258" y="1945698"/>
            <a:ext cx="3250424" cy="415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9884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9E533-24F3-D09B-8B4A-9A49AD8069E3}"/>
              </a:ext>
            </a:extLst>
          </p:cNvPr>
          <p:cNvSpPr>
            <a:spLocks noGrp="1"/>
          </p:cNvSpPr>
          <p:nvPr>
            <p:ph type="title"/>
          </p:nvPr>
        </p:nvSpPr>
        <p:spPr/>
        <p:txBody>
          <a:bodyPr/>
          <a:lstStyle/>
          <a:p>
            <a:r>
              <a:rPr lang="en-US" dirty="0"/>
              <a:t>Scripture on Lived Experience</a:t>
            </a:r>
          </a:p>
        </p:txBody>
      </p:sp>
      <p:sp>
        <p:nvSpPr>
          <p:cNvPr id="3" name="Content Placeholder 2">
            <a:extLst>
              <a:ext uri="{FF2B5EF4-FFF2-40B4-BE49-F238E27FC236}">
                <a16:creationId xmlns:a16="http://schemas.microsoft.com/office/drawing/2014/main" id="{9F43239D-1095-2B7C-88AD-56E1D55F413D}"/>
              </a:ext>
            </a:extLst>
          </p:cNvPr>
          <p:cNvSpPr>
            <a:spLocks noGrp="1"/>
          </p:cNvSpPr>
          <p:nvPr>
            <p:ph idx="1"/>
          </p:nvPr>
        </p:nvSpPr>
        <p:spPr>
          <a:xfrm>
            <a:off x="838199" y="1825625"/>
            <a:ext cx="10661073" cy="4823750"/>
          </a:xfrm>
        </p:spPr>
        <p:txBody>
          <a:bodyPr>
            <a:noAutofit/>
          </a:bodyPr>
          <a:lstStyle/>
          <a:p>
            <a:r>
              <a:rPr lang="en-US" sz="2400" dirty="0">
                <a:solidFill>
                  <a:srgbClr val="000000"/>
                </a:solidFill>
                <a:latin typeface="system-ui"/>
              </a:rPr>
              <a:t>“let every person be </a:t>
            </a:r>
            <a:r>
              <a:rPr lang="en-US" sz="2400" b="1" dirty="0">
                <a:solidFill>
                  <a:srgbClr val="FF0000"/>
                </a:solidFill>
                <a:latin typeface="system-ui"/>
              </a:rPr>
              <a:t>quick to hear, slow to speak</a:t>
            </a:r>
            <a:r>
              <a:rPr lang="en-US" sz="2400" dirty="0">
                <a:solidFill>
                  <a:srgbClr val="000000"/>
                </a:solidFill>
                <a:latin typeface="system-ui"/>
              </a:rPr>
              <a:t>, slow to anger.” – James 1:19</a:t>
            </a:r>
          </a:p>
          <a:p>
            <a:r>
              <a:rPr lang="en-US" sz="2400" dirty="0">
                <a:solidFill>
                  <a:srgbClr val="000000"/>
                </a:solidFill>
                <a:latin typeface="system-ui"/>
              </a:rPr>
              <a:t>“when a prophet speaks in the name of the </a:t>
            </a:r>
            <a:r>
              <a:rPr lang="en-US" sz="2400" cap="small" dirty="0">
                <a:solidFill>
                  <a:srgbClr val="000000"/>
                </a:solidFill>
                <a:latin typeface="system-ui"/>
              </a:rPr>
              <a:t>Lord</a:t>
            </a:r>
            <a:r>
              <a:rPr lang="en-US" sz="2400" dirty="0">
                <a:solidFill>
                  <a:srgbClr val="000000"/>
                </a:solidFill>
                <a:latin typeface="system-ui"/>
              </a:rPr>
              <a:t>, if the word does not come to pass or come true, that is a word that the </a:t>
            </a:r>
            <a:r>
              <a:rPr lang="en-US" sz="2400" cap="small" dirty="0">
                <a:solidFill>
                  <a:srgbClr val="000000"/>
                </a:solidFill>
                <a:latin typeface="system-ui"/>
              </a:rPr>
              <a:t>Lord</a:t>
            </a:r>
            <a:r>
              <a:rPr lang="en-US" sz="2400" dirty="0">
                <a:solidFill>
                  <a:srgbClr val="000000"/>
                </a:solidFill>
                <a:latin typeface="system-ui"/>
              </a:rPr>
              <a:t> has not spoken; the prophet has spoken it presumptuously. </a:t>
            </a:r>
            <a:r>
              <a:rPr lang="en-US" sz="2400" b="1" dirty="0">
                <a:solidFill>
                  <a:srgbClr val="FF0000"/>
                </a:solidFill>
                <a:latin typeface="system-ui"/>
              </a:rPr>
              <a:t>You need not be afraid of him</a:t>
            </a:r>
            <a:r>
              <a:rPr lang="en-US" sz="2400" dirty="0">
                <a:solidFill>
                  <a:srgbClr val="000000"/>
                </a:solidFill>
                <a:latin typeface="system-ui"/>
              </a:rPr>
              <a:t>.” – Deut. 18:22</a:t>
            </a:r>
          </a:p>
          <a:p>
            <a:r>
              <a:rPr lang="en-US" sz="2400" dirty="0">
                <a:solidFill>
                  <a:srgbClr val="000000"/>
                </a:solidFill>
                <a:latin typeface="system-ui"/>
              </a:rPr>
              <a:t>“The one who states his case first seems right, </a:t>
            </a:r>
            <a:r>
              <a:rPr lang="en-US" sz="2400" b="1" dirty="0">
                <a:solidFill>
                  <a:srgbClr val="FF0000"/>
                </a:solidFill>
                <a:latin typeface="system-ui"/>
              </a:rPr>
              <a:t>until the other comes and examines him</a:t>
            </a:r>
            <a:r>
              <a:rPr lang="en-US" sz="2400" dirty="0">
                <a:solidFill>
                  <a:srgbClr val="000000"/>
                </a:solidFill>
                <a:latin typeface="system-ui"/>
              </a:rPr>
              <a:t>.” – Prov. 18:17</a:t>
            </a:r>
          </a:p>
          <a:p>
            <a:r>
              <a:rPr lang="en-US" sz="2400" dirty="0">
                <a:solidFill>
                  <a:srgbClr val="000000"/>
                </a:solidFill>
                <a:latin typeface="system-ui"/>
              </a:rPr>
              <a:t>“</a:t>
            </a:r>
            <a:r>
              <a:rPr lang="en-US" sz="2400" b="1" dirty="0">
                <a:solidFill>
                  <a:srgbClr val="FF0000"/>
                </a:solidFill>
                <a:latin typeface="system-ui"/>
              </a:rPr>
              <a:t>To the teaching and to the testimony</a:t>
            </a:r>
            <a:r>
              <a:rPr lang="en-US" sz="2400" dirty="0">
                <a:solidFill>
                  <a:srgbClr val="000000"/>
                </a:solidFill>
                <a:latin typeface="system-ui"/>
              </a:rPr>
              <a:t>! If they will not speak according to this word, it is because they have no dawn.” – Isa. 8:20</a:t>
            </a:r>
          </a:p>
          <a:p>
            <a:r>
              <a:rPr lang="en-US" sz="2400" dirty="0">
                <a:solidFill>
                  <a:srgbClr val="000000"/>
                </a:solidFill>
                <a:latin typeface="system-ui"/>
              </a:rPr>
              <a:t>“He presented himself alive to them after his suffering </a:t>
            </a:r>
            <a:r>
              <a:rPr lang="en-US" sz="2400" b="1" dirty="0">
                <a:solidFill>
                  <a:srgbClr val="FF0000"/>
                </a:solidFill>
                <a:latin typeface="system-ui"/>
              </a:rPr>
              <a:t>by many proofs</a:t>
            </a:r>
            <a:r>
              <a:rPr lang="en-US" sz="2400" dirty="0">
                <a:solidFill>
                  <a:srgbClr val="000000"/>
                </a:solidFill>
                <a:latin typeface="system-ui"/>
              </a:rPr>
              <a:t>, appearing to them during forty days and speaking about the kingdom of God.” – Acts 1:3</a:t>
            </a:r>
            <a:endParaRPr lang="en-US" sz="2400" dirty="0"/>
          </a:p>
        </p:txBody>
      </p:sp>
    </p:spTree>
    <p:extLst>
      <p:ext uri="{BB962C8B-B14F-4D97-AF65-F5344CB8AC3E}">
        <p14:creationId xmlns:p14="http://schemas.microsoft.com/office/powerpoint/2010/main" val="21194634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E90E8-4D67-D831-2136-3407469405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3F4D55-BB6A-03DF-437D-1B0DCC3EF49D}"/>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8EA3CFAA-7FF3-7191-BA82-7256A9A2873B}"/>
              </a:ext>
            </a:extLst>
          </p:cNvPr>
          <p:cNvSpPr>
            <a:spLocks noGrp="1"/>
          </p:cNvSpPr>
          <p:nvPr>
            <p:ph idx="1"/>
          </p:nvPr>
        </p:nvSpPr>
        <p:spPr/>
        <p:txBody>
          <a:bodyPr>
            <a:normAutofit lnSpcReduction="10000"/>
          </a:bodyPr>
          <a:lstStyle/>
          <a:p>
            <a:r>
              <a:rPr lang="en-US" dirty="0"/>
              <a:t>Contemporary Critical Theory</a:t>
            </a:r>
          </a:p>
          <a:p>
            <a:r>
              <a:rPr lang="en-US" dirty="0"/>
              <a:t>Contemporary Critical Theory vs. Christianity</a:t>
            </a:r>
          </a:p>
          <a:p>
            <a:pPr lvl="1"/>
            <a:r>
              <a:rPr lang="en-US" dirty="0"/>
              <a:t>A False Worldview</a:t>
            </a:r>
          </a:p>
          <a:p>
            <a:pPr lvl="1"/>
            <a:r>
              <a:rPr lang="en-US" dirty="0"/>
              <a:t>A False Understanding of Oppression</a:t>
            </a:r>
          </a:p>
          <a:p>
            <a:pPr lvl="1"/>
            <a:r>
              <a:rPr lang="en-US" dirty="0"/>
              <a:t>A False Identity</a:t>
            </a:r>
          </a:p>
          <a:p>
            <a:pPr lvl="1"/>
            <a:r>
              <a:rPr lang="en-US" dirty="0"/>
              <a:t>A False Epistemology</a:t>
            </a:r>
          </a:p>
          <a:p>
            <a:pPr lvl="1"/>
            <a:r>
              <a:rPr lang="en-US" dirty="0"/>
              <a:t>A False Salvation</a:t>
            </a:r>
          </a:p>
          <a:p>
            <a:r>
              <a:rPr lang="en-US" dirty="0"/>
              <a:t>Woke Terminology</a:t>
            </a:r>
          </a:p>
          <a:p>
            <a:r>
              <a:rPr lang="en-US" dirty="0"/>
              <a:t>The Woke Right?</a:t>
            </a:r>
          </a:p>
          <a:p>
            <a:r>
              <a:rPr lang="en-US" dirty="0"/>
              <a:t>Conclusions</a:t>
            </a:r>
          </a:p>
        </p:txBody>
      </p:sp>
      <p:sp>
        <p:nvSpPr>
          <p:cNvPr id="4" name="Rectangle 3">
            <a:extLst>
              <a:ext uri="{FF2B5EF4-FFF2-40B4-BE49-F238E27FC236}">
                <a16:creationId xmlns:a16="http://schemas.microsoft.com/office/drawing/2014/main" id="{E7DC5979-D14B-E296-B0C2-ADB314F46D1E}"/>
              </a:ext>
            </a:extLst>
          </p:cNvPr>
          <p:cNvSpPr/>
          <p:nvPr/>
        </p:nvSpPr>
        <p:spPr>
          <a:xfrm>
            <a:off x="838200" y="4120668"/>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8889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34EDA-A542-9976-853E-3C92BD893669}"/>
              </a:ext>
            </a:extLst>
          </p:cNvPr>
          <p:cNvSpPr>
            <a:spLocks noGrp="1"/>
          </p:cNvSpPr>
          <p:nvPr>
            <p:ph type="title"/>
          </p:nvPr>
        </p:nvSpPr>
        <p:spPr/>
        <p:txBody>
          <a:bodyPr/>
          <a:lstStyle/>
          <a:p>
            <a:r>
              <a:rPr lang="en-US" dirty="0"/>
              <a:t>Conflicting Soteriology </a:t>
            </a:r>
          </a:p>
        </p:txBody>
      </p:sp>
      <p:graphicFrame>
        <p:nvGraphicFramePr>
          <p:cNvPr id="7" name="Table 4">
            <a:extLst>
              <a:ext uri="{FF2B5EF4-FFF2-40B4-BE49-F238E27FC236}">
                <a16:creationId xmlns:a16="http://schemas.microsoft.com/office/drawing/2014/main" id="{3B06CCC6-AC35-CFEC-DD3C-72532B7FB12D}"/>
              </a:ext>
            </a:extLst>
          </p:cNvPr>
          <p:cNvGraphicFramePr>
            <a:graphicFrameLocks/>
          </p:cNvGraphicFramePr>
          <p:nvPr>
            <p:extLst>
              <p:ext uri="{D42A27DB-BD31-4B8C-83A1-F6EECF244321}">
                <p14:modId xmlns:p14="http://schemas.microsoft.com/office/powerpoint/2010/main" val="1530611348"/>
              </p:ext>
            </p:extLst>
          </p:nvPr>
        </p:nvGraphicFramePr>
        <p:xfrm>
          <a:off x="838200" y="1690690"/>
          <a:ext cx="8115855" cy="4339889"/>
        </p:xfrm>
        <a:graphic>
          <a:graphicData uri="http://schemas.openxmlformats.org/drawingml/2006/table">
            <a:tbl>
              <a:tblPr firstRow="1" bandRow="1">
                <a:tableStyleId>{793D81CF-94F2-401A-BA57-92F5A7B2D0C5}</a:tableStyleId>
              </a:tblPr>
              <a:tblGrid>
                <a:gridCol w="2034652">
                  <a:extLst>
                    <a:ext uri="{9D8B030D-6E8A-4147-A177-3AD203B41FA5}">
                      <a16:colId xmlns:a16="http://schemas.microsoft.com/office/drawing/2014/main" val="1732550729"/>
                    </a:ext>
                  </a:extLst>
                </a:gridCol>
                <a:gridCol w="2288959">
                  <a:extLst>
                    <a:ext uri="{9D8B030D-6E8A-4147-A177-3AD203B41FA5}">
                      <a16:colId xmlns:a16="http://schemas.microsoft.com/office/drawing/2014/main" val="2521576258"/>
                    </a:ext>
                  </a:extLst>
                </a:gridCol>
                <a:gridCol w="3792244">
                  <a:extLst>
                    <a:ext uri="{9D8B030D-6E8A-4147-A177-3AD203B41FA5}">
                      <a16:colId xmlns:a16="http://schemas.microsoft.com/office/drawing/2014/main" val="3742178411"/>
                    </a:ext>
                  </a:extLst>
                </a:gridCol>
              </a:tblGrid>
              <a:tr h="490531">
                <a:tc>
                  <a:txBody>
                    <a:bodyPr/>
                    <a:lstStyle/>
                    <a:p>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2400" b="1" dirty="0">
                          <a:solidFill>
                            <a:schemeClr val="tx1"/>
                          </a:solidFill>
                        </a:rPr>
                        <a:t>Christianity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2400" dirty="0">
                          <a:solidFill>
                            <a:schemeClr val="tx1"/>
                          </a:solidFill>
                        </a:rPr>
                        <a:t>Contemporary Critical Theory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579847417"/>
                  </a:ext>
                </a:extLst>
              </a:tr>
              <a:tr h="1596689">
                <a:tc>
                  <a:txBody>
                    <a:bodyPr/>
                    <a:lstStyle/>
                    <a:p>
                      <a:r>
                        <a:rPr lang="en-US" sz="2400" b="1" dirty="0"/>
                        <a:t>Sin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r>
                        <a:rPr lang="en-US" sz="2400" b="1" dirty="0"/>
                        <a:t>Rebellion:</a:t>
                      </a:r>
                      <a:br>
                        <a:rPr lang="en-US" sz="2400" b="1" dirty="0"/>
                      </a:br>
                      <a:r>
                        <a:rPr lang="en-US" sz="2400" dirty="0"/>
                        <a:t>breaking God’s commandments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r>
                        <a:rPr lang="en-US" sz="2400" b="1" dirty="0"/>
                        <a:t>Privilege:</a:t>
                      </a:r>
                      <a:br>
                        <a:rPr lang="en-US" sz="2400" b="1" dirty="0"/>
                      </a:br>
                      <a:r>
                        <a:rPr lang="en-US" sz="2400" dirty="0"/>
                        <a:t>whiteness, patriarchy, classism, heterosexism, ableism, </a:t>
                      </a:r>
                      <a:r>
                        <a:rPr lang="en-US" sz="2400" dirty="0" err="1"/>
                        <a:t>cisgenderism</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27451716"/>
                  </a:ext>
                </a:extLst>
              </a:tr>
              <a:tr h="846573">
                <a:tc>
                  <a:txBody>
                    <a:bodyPr/>
                    <a:lstStyle/>
                    <a:p>
                      <a:pPr algn="l"/>
                      <a:r>
                        <a:rPr lang="en-US" sz="2400" b="1" dirty="0"/>
                        <a:t>Salvation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r>
                        <a:rPr lang="en-US" sz="2400" b="1" dirty="0"/>
                        <a:t>Redemption</a:t>
                      </a:r>
                      <a:r>
                        <a:rPr lang="en-US" sz="2400" dirty="0"/>
                        <a:t>:</a:t>
                      </a:r>
                      <a:br>
                        <a:rPr lang="en-US" sz="2400" dirty="0"/>
                      </a:br>
                      <a:r>
                        <a:rPr lang="en-US" sz="2400" dirty="0"/>
                        <a:t>repent and believe the gospel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r>
                        <a:rPr lang="en-US" sz="2400" b="1" dirty="0"/>
                        <a:t>Activism</a:t>
                      </a:r>
                      <a:r>
                        <a:rPr lang="en-US" sz="2400" dirty="0"/>
                        <a:t>: </a:t>
                      </a:r>
                      <a:br>
                        <a:rPr lang="en-US" sz="2400" dirty="0"/>
                      </a:br>
                      <a:r>
                        <a:rPr lang="en-US" sz="2400" dirty="0"/>
                        <a:t>confess your privilege, divest from privilege, do the work, center marginalized voices, stop taking up space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65799811"/>
                  </a:ext>
                </a:extLst>
              </a:tr>
            </a:tbl>
          </a:graphicData>
        </a:graphic>
      </p:graphicFrame>
    </p:spTree>
    <p:extLst>
      <p:ext uri="{BB962C8B-B14F-4D97-AF65-F5344CB8AC3E}">
        <p14:creationId xmlns:p14="http://schemas.microsoft.com/office/powerpoint/2010/main" val="6061542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The Sin of Privilege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838199" y="1825625"/>
            <a:ext cx="5996709" cy="4667249"/>
          </a:xfrm>
        </p:spPr>
        <p:txBody>
          <a:bodyPr>
            <a:noAutofit/>
          </a:bodyPr>
          <a:lstStyle/>
          <a:p>
            <a:pPr marL="0" indent="0">
              <a:buNone/>
            </a:pPr>
            <a:r>
              <a:rPr lang="en-US" sz="2400" dirty="0"/>
              <a:t>“Antiracist policies cannot eliminate class racism without anticapitalism policies. Anticapitalism cannot eliminate class racism without antiracism.” </a:t>
            </a:r>
          </a:p>
          <a:p>
            <a:pPr marL="0" indent="0">
              <a:buNone/>
            </a:pPr>
            <a:r>
              <a:rPr lang="en-US" sz="2400" dirty="0"/>
              <a:t>“</a:t>
            </a:r>
            <a:r>
              <a:rPr lang="en-US" sz="2400" b="1" dirty="0">
                <a:solidFill>
                  <a:srgbClr val="FF0000"/>
                </a:solidFill>
              </a:rPr>
              <a:t>To truly be antiracist is to be feminist. To truly be feminist is to be antiracist</a:t>
            </a:r>
            <a:r>
              <a:rPr lang="en-US" sz="2400" dirty="0"/>
              <a:t>.” </a:t>
            </a:r>
          </a:p>
          <a:p>
            <a:pPr marL="0" indent="0">
              <a:buNone/>
            </a:pPr>
            <a:r>
              <a:rPr lang="en-US" sz="2400" dirty="0"/>
              <a:t>“We cannot be antiracist if we are homophobic or transphobic… </a:t>
            </a:r>
            <a:r>
              <a:rPr lang="en-US" sz="2400" b="1" dirty="0">
                <a:solidFill>
                  <a:srgbClr val="FF0000"/>
                </a:solidFill>
              </a:rPr>
              <a:t>To be queer antiracist is to understand the privileges of my cisgender, of my masculinity, of my heterosexuality, of their intersections</a:t>
            </a:r>
            <a:r>
              <a:rPr lang="en-US" sz="2400" dirty="0"/>
              <a:t>.”</a:t>
            </a:r>
          </a:p>
          <a:p>
            <a:pPr marL="0" indent="0">
              <a:buNone/>
            </a:pPr>
            <a:r>
              <a:rPr lang="en-US" sz="2400" dirty="0"/>
              <a:t>– </a:t>
            </a:r>
            <a:r>
              <a:rPr lang="en-US" sz="2400" dirty="0" err="1"/>
              <a:t>Kendi</a:t>
            </a:r>
            <a:r>
              <a:rPr lang="en-US" sz="2400" dirty="0"/>
              <a:t>, </a:t>
            </a:r>
            <a:r>
              <a:rPr lang="en-US" sz="2400" i="1" dirty="0"/>
              <a:t>How to Be Antiracist, </a:t>
            </a:r>
            <a:r>
              <a:rPr lang="en-US" sz="2400" dirty="0"/>
              <a:t>159, 189, 197.</a:t>
            </a:r>
          </a:p>
        </p:txBody>
      </p:sp>
      <p:pic>
        <p:nvPicPr>
          <p:cNvPr id="4098" name="Picture 2" descr="Ibram X. Kendi | Biography, Books, How to Be Antiracist, &amp; Facts |  Britannica">
            <a:extLst>
              <a:ext uri="{FF2B5EF4-FFF2-40B4-BE49-F238E27FC236}">
                <a16:creationId xmlns:a16="http://schemas.microsoft.com/office/drawing/2014/main" id="{4A559FC2-EEBE-476D-C45E-799F645C58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079" t="-1" r="16186" b="38900"/>
          <a:stretch/>
        </p:blipFill>
        <p:spPr bwMode="auto">
          <a:xfrm>
            <a:off x="7904445" y="2121188"/>
            <a:ext cx="3125268" cy="3811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17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The Sin of Privilege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838200" y="1825625"/>
            <a:ext cx="6015182" cy="4667249"/>
          </a:xfrm>
        </p:spPr>
        <p:txBody>
          <a:bodyPr>
            <a:normAutofit fontScale="92500" lnSpcReduction="10000"/>
          </a:bodyPr>
          <a:lstStyle/>
          <a:p>
            <a:pPr marL="0" indent="0">
              <a:buNone/>
            </a:pPr>
            <a:r>
              <a:rPr lang="en-US" i="0" dirty="0">
                <a:effectLst/>
              </a:rPr>
              <a:t>“it is not possible for your parents to have taught you not to be racist, or for your parents to have been free of racism themselves. </a:t>
            </a:r>
            <a:r>
              <a:rPr lang="en-US" b="1" i="0" dirty="0">
                <a:solidFill>
                  <a:srgbClr val="FF0000"/>
                </a:solidFill>
                <a:effectLst/>
              </a:rPr>
              <a:t>This is not possible </a:t>
            </a:r>
            <a:r>
              <a:rPr lang="en-US" i="0" dirty="0">
                <a:effectLst/>
              </a:rPr>
              <a:t>because racism is a social system embedded in our culture and its institutions.” </a:t>
            </a:r>
          </a:p>
          <a:p>
            <a:pPr marL="0" indent="0">
              <a:buNone/>
            </a:pPr>
            <a:r>
              <a:rPr lang="en-US" dirty="0"/>
              <a:t>“From an antiracist perspective, the question is not, ‘Did racism take place’ but ‘How was racism taking place’ because the assumption is that </a:t>
            </a:r>
            <a:r>
              <a:rPr lang="en-US" b="1" dirty="0">
                <a:solidFill>
                  <a:srgbClr val="FF0000"/>
                </a:solidFill>
              </a:rPr>
              <a:t>racism is always at play, always operating”</a:t>
            </a:r>
            <a:endParaRPr lang="en-US" dirty="0"/>
          </a:p>
          <a:p>
            <a:pPr marL="0" indent="0">
              <a:buNone/>
            </a:pPr>
            <a:r>
              <a:rPr lang="en-US" dirty="0"/>
              <a:t>– DiAngelo, </a:t>
            </a:r>
            <a:r>
              <a:rPr lang="en-US" i="1" dirty="0"/>
              <a:t>What Does It Mean to Be White?, </a:t>
            </a:r>
            <a:r>
              <a:rPr lang="en-US" dirty="0"/>
              <a:t>265, 330.</a:t>
            </a:r>
          </a:p>
        </p:txBody>
      </p:sp>
      <p:pic>
        <p:nvPicPr>
          <p:cNvPr id="3074" name="Picture 2" descr="Robin DiAngelo - Wikipedia">
            <a:extLst>
              <a:ext uri="{FF2B5EF4-FFF2-40B4-BE49-F238E27FC236}">
                <a16:creationId xmlns:a16="http://schemas.microsoft.com/office/drawing/2014/main" id="{0B09D477-EB46-A338-F087-DFFFAAB5C8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90" t="11226" r="7249" b="21163"/>
          <a:stretch/>
        </p:blipFill>
        <p:spPr bwMode="auto">
          <a:xfrm>
            <a:off x="7870010" y="2204264"/>
            <a:ext cx="2960869" cy="3506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00830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Doing the Work of Salvation</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838200" y="1825625"/>
            <a:ext cx="5132958" cy="4667249"/>
          </a:xfrm>
        </p:spPr>
        <p:txBody>
          <a:bodyPr>
            <a:noAutofit/>
          </a:bodyPr>
          <a:lstStyle/>
          <a:p>
            <a:pPr marL="0" indent="0">
              <a:buNone/>
            </a:pPr>
            <a:r>
              <a:rPr lang="en-US" sz="2400" dirty="0"/>
              <a:t>“The first and most important task in shaping an anti-racist church is to give birth to an anti-racist Christian identity… Taking this birthing metaphor one step further to the biblical imagery of rebirth</a:t>
            </a:r>
            <a:r>
              <a:rPr lang="en-US" sz="2400" b="1" dirty="0">
                <a:solidFill>
                  <a:srgbClr val="FF0000"/>
                </a:solidFill>
              </a:rPr>
              <a:t>, this identity-transforming process can be understood in no less powerful terms than what Jesus described as being ‘born again’--a complete spiritual transformation</a:t>
            </a:r>
            <a:r>
              <a:rPr lang="en-US" sz="2400" dirty="0"/>
              <a:t>.”– Joseph </a:t>
            </a:r>
            <a:r>
              <a:rPr lang="en-US" sz="2400" dirty="0" err="1"/>
              <a:t>Barndt</a:t>
            </a:r>
            <a:r>
              <a:rPr lang="en-US" sz="2400" dirty="0"/>
              <a:t>, </a:t>
            </a:r>
            <a:r>
              <a:rPr lang="en-US" sz="2400" i="1" dirty="0"/>
              <a:t>Becoming an Antiracist Church, </a:t>
            </a:r>
            <a:r>
              <a:rPr lang="en-US" sz="2400" dirty="0"/>
              <a:t>153.</a:t>
            </a:r>
          </a:p>
        </p:txBody>
      </p:sp>
      <p:pic>
        <p:nvPicPr>
          <p:cNvPr id="7170" name="Picture 2" descr="Becoming an Anti-Racist Church: Journeying toward Wholeness (Prisms): Barndt,  Joseph: 9780800664602: Amazon.com: Books">
            <a:extLst>
              <a:ext uri="{FF2B5EF4-FFF2-40B4-BE49-F238E27FC236}">
                <a16:creationId xmlns:a16="http://schemas.microsoft.com/office/drawing/2014/main" id="{3FB44A09-2363-0FC5-9198-89B67440FD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0472" y="1825625"/>
            <a:ext cx="3005163" cy="4179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4086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Doing the Work of Salvation</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838200" y="1825625"/>
            <a:ext cx="6670964" cy="4667249"/>
          </a:xfrm>
        </p:spPr>
        <p:txBody>
          <a:bodyPr>
            <a:noAutofit/>
          </a:bodyPr>
          <a:lstStyle/>
          <a:p>
            <a:pPr marL="0" indent="0">
              <a:buNone/>
            </a:pPr>
            <a:r>
              <a:rPr lang="en-US" dirty="0">
                <a:solidFill>
                  <a:srgbClr val="383838"/>
                </a:solidFill>
              </a:rPr>
              <a:t>“</a:t>
            </a:r>
            <a:r>
              <a:rPr lang="en-US" b="1" dirty="0">
                <a:solidFill>
                  <a:srgbClr val="FF0000"/>
                </a:solidFill>
              </a:rPr>
              <a:t>a positive white identity is an impossible goal. White identity is inherently racist; white people do not exist outside the system of white supremacy. </a:t>
            </a:r>
            <a:r>
              <a:rPr lang="en-US" dirty="0">
                <a:solidFill>
                  <a:srgbClr val="0F1419"/>
                </a:solidFill>
              </a:rPr>
              <a:t>This does not mean that we should stop identifying as white and start claiming only to be Italian or Irish. To do so is to deny the reality of racism in the here and now, and this denial would simply be color-blind racism. Rather, </a:t>
            </a:r>
            <a:r>
              <a:rPr lang="en-US" b="1" dirty="0">
                <a:solidFill>
                  <a:srgbClr val="FF0000"/>
                </a:solidFill>
              </a:rPr>
              <a:t>I strive to be ‘less white.’ To be less white is to be less racially oppressive</a:t>
            </a:r>
            <a:r>
              <a:rPr lang="en-US" dirty="0">
                <a:solidFill>
                  <a:srgbClr val="0F1419"/>
                </a:solidFill>
              </a:rPr>
              <a:t>.</a:t>
            </a:r>
            <a:r>
              <a:rPr lang="en-US" dirty="0"/>
              <a:t>” </a:t>
            </a:r>
          </a:p>
          <a:p>
            <a:pPr marL="0" indent="0">
              <a:buNone/>
            </a:pPr>
            <a:r>
              <a:rPr lang="en-US" dirty="0"/>
              <a:t>– DiAngelo, </a:t>
            </a:r>
            <a:r>
              <a:rPr lang="en-US" i="1" dirty="0"/>
              <a:t>White Fragility, </a:t>
            </a:r>
            <a:r>
              <a:rPr lang="en-US" dirty="0"/>
              <a:t>149-150.</a:t>
            </a:r>
          </a:p>
        </p:txBody>
      </p:sp>
      <p:pic>
        <p:nvPicPr>
          <p:cNvPr id="4" name="Picture 2" descr="Robin DiAngelo - Wikipedia">
            <a:extLst>
              <a:ext uri="{FF2B5EF4-FFF2-40B4-BE49-F238E27FC236}">
                <a16:creationId xmlns:a16="http://schemas.microsoft.com/office/drawing/2014/main" id="{1871440F-EDD6-6337-3BE3-1C0185D1302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90" t="11226" r="7249" b="21163"/>
          <a:stretch/>
        </p:blipFill>
        <p:spPr bwMode="auto">
          <a:xfrm>
            <a:off x="7870010" y="2204264"/>
            <a:ext cx="2960869" cy="3506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20332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Doing the Work of Salvation</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838200" y="1825625"/>
            <a:ext cx="5132958" cy="4667249"/>
          </a:xfrm>
        </p:spPr>
        <p:txBody>
          <a:bodyPr>
            <a:normAutofit/>
          </a:bodyPr>
          <a:lstStyle/>
          <a:p>
            <a:pPr marL="0" indent="0">
              <a:buNone/>
            </a:pPr>
            <a:r>
              <a:rPr lang="en-US" i="0" dirty="0">
                <a:effectLst/>
              </a:rPr>
              <a:t>“Antiracism work is not a twenty-eight-day journey. </a:t>
            </a:r>
            <a:r>
              <a:rPr lang="en-US" b="1" i="0" dirty="0">
                <a:solidFill>
                  <a:srgbClr val="FF0000"/>
                </a:solidFill>
                <a:effectLst/>
              </a:rPr>
              <a:t>It is a lifelong practice. It requires your lifelong commitment to </a:t>
            </a:r>
            <a:r>
              <a:rPr lang="en-US" b="1" i="0" dirty="0" err="1">
                <a:solidFill>
                  <a:srgbClr val="FF0000"/>
                </a:solidFill>
                <a:effectLst/>
              </a:rPr>
              <a:t>antioppression</a:t>
            </a:r>
            <a:r>
              <a:rPr lang="en-US" i="0" dirty="0">
                <a:effectLst/>
              </a:rPr>
              <a:t>… There is no feel-good reward at the end other than the knowledge that you are doing this because it’s the right thing to do.” – </a:t>
            </a:r>
            <a:r>
              <a:rPr lang="en-US" dirty="0"/>
              <a:t>Layla Saad, </a:t>
            </a:r>
            <a:r>
              <a:rPr lang="en-US" i="1" dirty="0"/>
              <a:t>Me and White Supremacy, </a:t>
            </a:r>
            <a:r>
              <a:rPr lang="en-US" dirty="0"/>
              <a:t>25.</a:t>
            </a:r>
          </a:p>
        </p:txBody>
      </p:sp>
      <p:pic>
        <p:nvPicPr>
          <p:cNvPr id="13314" name="Picture 2" descr="LAYLA F. SAAD">
            <a:extLst>
              <a:ext uri="{FF2B5EF4-FFF2-40B4-BE49-F238E27FC236}">
                <a16:creationId xmlns:a16="http://schemas.microsoft.com/office/drawing/2014/main" id="{DDE33A47-98A9-7526-8286-6269E2E73C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650" r="13916" b="19482"/>
          <a:stretch/>
        </p:blipFill>
        <p:spPr bwMode="auto">
          <a:xfrm>
            <a:off x="7594264" y="1973406"/>
            <a:ext cx="2938508" cy="3973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0162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85C93-DEB7-C0E3-9C55-66BE2BAEB2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92FB0D-953F-AB94-8547-6BB15CE857A7}"/>
              </a:ext>
            </a:extLst>
          </p:cNvPr>
          <p:cNvSpPr>
            <a:spLocks noGrp="1"/>
          </p:cNvSpPr>
          <p:nvPr>
            <p:ph type="title"/>
          </p:nvPr>
        </p:nvSpPr>
        <p:spPr/>
        <p:txBody>
          <a:bodyPr>
            <a:normAutofit/>
          </a:bodyPr>
          <a:lstStyle/>
          <a:p>
            <a:r>
              <a:rPr lang="en-US" dirty="0"/>
              <a:t>Christianity and contemporary critical theory are competing worldviews</a:t>
            </a:r>
          </a:p>
        </p:txBody>
      </p:sp>
      <p:graphicFrame>
        <p:nvGraphicFramePr>
          <p:cNvPr id="3" name="Table 2">
            <a:extLst>
              <a:ext uri="{FF2B5EF4-FFF2-40B4-BE49-F238E27FC236}">
                <a16:creationId xmlns:a16="http://schemas.microsoft.com/office/drawing/2014/main" id="{8C465345-07B9-6C19-3DDA-AEF261FD12D2}"/>
              </a:ext>
            </a:extLst>
          </p:cNvPr>
          <p:cNvGraphicFramePr>
            <a:graphicFrameLocks noGrp="1"/>
          </p:cNvGraphicFramePr>
          <p:nvPr>
            <p:extLst>
              <p:ext uri="{D42A27DB-BD31-4B8C-83A1-F6EECF244321}">
                <p14:modId xmlns:p14="http://schemas.microsoft.com/office/powerpoint/2010/main" val="2000590501"/>
              </p:ext>
            </p:extLst>
          </p:nvPr>
        </p:nvGraphicFramePr>
        <p:xfrm>
          <a:off x="838200" y="2125270"/>
          <a:ext cx="10112820" cy="3556486"/>
        </p:xfrm>
        <a:graphic>
          <a:graphicData uri="http://schemas.openxmlformats.org/drawingml/2006/table">
            <a:tbl>
              <a:tblPr firstRow="1" bandRow="1">
                <a:tableStyleId>{073A0DAA-6AF3-43AB-8588-CEC1D06C72B9}</a:tableStyleId>
              </a:tblPr>
              <a:tblGrid>
                <a:gridCol w="3180080">
                  <a:extLst>
                    <a:ext uri="{9D8B030D-6E8A-4147-A177-3AD203B41FA5}">
                      <a16:colId xmlns:a16="http://schemas.microsoft.com/office/drawing/2014/main" val="20000"/>
                    </a:ext>
                  </a:extLst>
                </a:gridCol>
                <a:gridCol w="2458593">
                  <a:extLst>
                    <a:ext uri="{9D8B030D-6E8A-4147-A177-3AD203B41FA5}">
                      <a16:colId xmlns:a16="http://schemas.microsoft.com/office/drawing/2014/main" val="20001"/>
                    </a:ext>
                  </a:extLst>
                </a:gridCol>
                <a:gridCol w="4474147">
                  <a:extLst>
                    <a:ext uri="{9D8B030D-6E8A-4147-A177-3AD203B41FA5}">
                      <a16:colId xmlns:a16="http://schemas.microsoft.com/office/drawing/2014/main" val="20002"/>
                    </a:ext>
                  </a:extLst>
                </a:gridCol>
              </a:tblGrid>
              <a:tr h="461001">
                <a:tc>
                  <a:txBody>
                    <a:bodyPr/>
                    <a:lstStyle/>
                    <a:p>
                      <a:endParaRPr lang="en-US" sz="2400" dirty="0"/>
                    </a:p>
                  </a:txBody>
                  <a:tcPr marL="68580" marR="68580" marT="34290" marB="34290"/>
                </a:tc>
                <a:tc>
                  <a:txBody>
                    <a:bodyPr/>
                    <a:lstStyle/>
                    <a:p>
                      <a:r>
                        <a:rPr lang="en-US" sz="2400" dirty="0"/>
                        <a:t>Christianity</a:t>
                      </a:r>
                    </a:p>
                  </a:txBody>
                  <a:tcPr marL="68580" marR="68580" marT="34290" marB="34290"/>
                </a:tc>
                <a:tc>
                  <a:txBody>
                    <a:bodyPr/>
                    <a:lstStyle/>
                    <a:p>
                      <a:r>
                        <a:rPr lang="en-US" sz="2400" dirty="0"/>
                        <a:t>Contemporary critical</a:t>
                      </a:r>
                      <a:r>
                        <a:rPr lang="en-US" sz="2400" baseline="0" dirty="0"/>
                        <a:t> theory</a:t>
                      </a:r>
                      <a:endParaRPr lang="en-US" sz="2400" dirty="0"/>
                    </a:p>
                  </a:txBody>
                  <a:tcPr marL="68580" marR="68580" marT="34290" marB="34290"/>
                </a:tc>
                <a:extLst>
                  <a:ext uri="{0D108BD9-81ED-4DB2-BD59-A6C34878D82A}">
                    <a16:rowId xmlns:a16="http://schemas.microsoft.com/office/drawing/2014/main" val="10000"/>
                  </a:ext>
                </a:extLst>
              </a:tr>
              <a:tr h="459077">
                <a:tc>
                  <a:txBody>
                    <a:bodyPr/>
                    <a:lstStyle/>
                    <a:p>
                      <a:r>
                        <a:rPr lang="en-US" sz="2400" dirty="0"/>
                        <a:t>Who</a:t>
                      </a:r>
                      <a:r>
                        <a:rPr lang="en-US" sz="2400" baseline="0" dirty="0"/>
                        <a:t> are we?</a:t>
                      </a:r>
                      <a:endParaRPr lang="en-US" sz="2400" dirty="0"/>
                    </a:p>
                  </a:txBody>
                  <a:tcPr marL="68580" marR="68580" marT="34290" marB="34290"/>
                </a:tc>
                <a:tc>
                  <a:txBody>
                    <a:bodyPr/>
                    <a:lstStyle/>
                    <a:p>
                      <a:r>
                        <a:rPr lang="en-US" sz="2400" dirty="0"/>
                        <a:t>God’s creatures</a:t>
                      </a:r>
                    </a:p>
                  </a:txBody>
                  <a:tcPr marL="68580" marR="68580" marT="34290" marB="34290"/>
                </a:tc>
                <a:tc>
                  <a:txBody>
                    <a:bodyPr/>
                    <a:lstStyle/>
                    <a:p>
                      <a:r>
                        <a:rPr lang="en-US" sz="2400" dirty="0"/>
                        <a:t>Members of various groups</a:t>
                      </a:r>
                    </a:p>
                  </a:txBody>
                  <a:tcPr marL="68580" marR="68580" marT="34290" marB="34290"/>
                </a:tc>
                <a:extLst>
                  <a:ext uri="{0D108BD9-81ED-4DB2-BD59-A6C34878D82A}">
                    <a16:rowId xmlns:a16="http://schemas.microsoft.com/office/drawing/2014/main" val="10001"/>
                  </a:ext>
                </a:extLst>
              </a:tr>
              <a:tr h="459077">
                <a:tc>
                  <a:txBody>
                    <a:bodyPr/>
                    <a:lstStyle/>
                    <a:p>
                      <a:r>
                        <a:rPr lang="en-US" sz="2400" dirty="0"/>
                        <a:t>How do we know truth?</a:t>
                      </a:r>
                    </a:p>
                  </a:txBody>
                  <a:tcPr marL="68580" marR="68580" marT="34290" marB="34290"/>
                </a:tc>
                <a:tc>
                  <a:txBody>
                    <a:bodyPr/>
                    <a:lstStyle/>
                    <a:p>
                      <a:r>
                        <a:rPr lang="en-US" sz="2400" dirty="0"/>
                        <a:t>Scripture and reason</a:t>
                      </a:r>
                    </a:p>
                  </a:txBody>
                  <a:tcPr marL="68580" marR="68580" marT="34290" marB="34290"/>
                </a:tc>
                <a:tc>
                  <a:txBody>
                    <a:bodyPr/>
                    <a:lstStyle/>
                    <a:p>
                      <a:r>
                        <a:rPr lang="en-US" sz="2400" dirty="0"/>
                        <a:t>Lived experience and embodied knowledge</a:t>
                      </a:r>
                    </a:p>
                  </a:txBody>
                  <a:tcPr marL="68580" marR="68580" marT="34290" marB="34290"/>
                </a:tc>
                <a:extLst>
                  <a:ext uri="{0D108BD9-81ED-4DB2-BD59-A6C34878D82A}">
                    <a16:rowId xmlns:a16="http://schemas.microsoft.com/office/drawing/2014/main" val="750702787"/>
                  </a:ext>
                </a:extLst>
              </a:tr>
              <a:tr h="459077">
                <a:tc>
                  <a:txBody>
                    <a:bodyPr/>
                    <a:lstStyle/>
                    <a:p>
                      <a:r>
                        <a:rPr lang="en-US" sz="2400" dirty="0"/>
                        <a:t>What is</a:t>
                      </a:r>
                      <a:r>
                        <a:rPr lang="en-US" sz="2400" baseline="0" dirty="0"/>
                        <a:t> our problem?</a:t>
                      </a:r>
                      <a:endParaRPr lang="en-US" sz="2400" dirty="0"/>
                    </a:p>
                  </a:txBody>
                  <a:tcPr marL="68580" marR="68580" marT="34290" marB="34290"/>
                </a:tc>
                <a:tc>
                  <a:txBody>
                    <a:bodyPr/>
                    <a:lstStyle/>
                    <a:p>
                      <a:r>
                        <a:rPr lang="en-US" sz="2400" dirty="0"/>
                        <a:t>Sin</a:t>
                      </a:r>
                    </a:p>
                  </a:txBody>
                  <a:tcPr marL="68580" marR="68580" marT="34290" marB="34290"/>
                </a:tc>
                <a:tc>
                  <a:txBody>
                    <a:bodyPr/>
                    <a:lstStyle/>
                    <a:p>
                      <a:r>
                        <a:rPr lang="en-US" sz="2400" dirty="0"/>
                        <a:t>Oppression</a:t>
                      </a:r>
                    </a:p>
                  </a:txBody>
                  <a:tcPr marL="68580" marR="68580" marT="34290" marB="34290"/>
                </a:tc>
                <a:extLst>
                  <a:ext uri="{0D108BD9-81ED-4DB2-BD59-A6C34878D82A}">
                    <a16:rowId xmlns:a16="http://schemas.microsoft.com/office/drawing/2014/main" val="10002"/>
                  </a:ext>
                </a:extLst>
              </a:tr>
              <a:tr h="459077">
                <a:tc>
                  <a:txBody>
                    <a:bodyPr/>
                    <a:lstStyle/>
                    <a:p>
                      <a:r>
                        <a:rPr lang="en-US" sz="2400" dirty="0"/>
                        <a:t>What is the solution?</a:t>
                      </a:r>
                    </a:p>
                  </a:txBody>
                  <a:tcPr marL="68580" marR="68580" marT="34290" marB="34290"/>
                </a:tc>
                <a:tc>
                  <a:txBody>
                    <a:bodyPr/>
                    <a:lstStyle/>
                    <a:p>
                      <a:r>
                        <a:rPr lang="en-US" sz="2400" dirty="0"/>
                        <a:t>Jesus</a:t>
                      </a:r>
                    </a:p>
                  </a:txBody>
                  <a:tcPr marL="68580" marR="68580" marT="34290" marB="34290"/>
                </a:tc>
                <a:tc>
                  <a:txBody>
                    <a:bodyPr/>
                    <a:lstStyle/>
                    <a:p>
                      <a:r>
                        <a:rPr lang="en-US" sz="2400" dirty="0"/>
                        <a:t>Liberation</a:t>
                      </a:r>
                    </a:p>
                  </a:txBody>
                  <a:tcPr marL="68580" marR="68580" marT="34290" marB="34290"/>
                </a:tc>
                <a:extLst>
                  <a:ext uri="{0D108BD9-81ED-4DB2-BD59-A6C34878D82A}">
                    <a16:rowId xmlns:a16="http://schemas.microsoft.com/office/drawing/2014/main" val="10003"/>
                  </a:ext>
                </a:extLst>
              </a:tr>
              <a:tr h="459077">
                <a:tc>
                  <a:txBody>
                    <a:bodyPr/>
                    <a:lstStyle/>
                    <a:p>
                      <a:r>
                        <a:rPr lang="en-US" sz="2400" dirty="0"/>
                        <a:t>What is our duty?</a:t>
                      </a:r>
                    </a:p>
                  </a:txBody>
                  <a:tcPr marL="68580" marR="68580" marT="34290" marB="34290"/>
                </a:tc>
                <a:tc>
                  <a:txBody>
                    <a:bodyPr/>
                    <a:lstStyle/>
                    <a:p>
                      <a:r>
                        <a:rPr lang="en-US" sz="2400" dirty="0"/>
                        <a:t>Loving God</a:t>
                      </a:r>
                    </a:p>
                  </a:txBody>
                  <a:tcPr marL="68580" marR="68580" marT="34290" marB="34290"/>
                </a:tc>
                <a:tc>
                  <a:txBody>
                    <a:bodyPr/>
                    <a:lstStyle/>
                    <a:p>
                      <a:r>
                        <a:rPr lang="en-US" sz="2400" dirty="0"/>
                        <a:t>Liberating the oppressed</a:t>
                      </a:r>
                    </a:p>
                  </a:txBody>
                  <a:tcPr marL="68580" marR="68580" marT="34290" marB="34290"/>
                </a:tc>
                <a:extLst>
                  <a:ext uri="{0D108BD9-81ED-4DB2-BD59-A6C34878D82A}">
                    <a16:rowId xmlns:a16="http://schemas.microsoft.com/office/drawing/2014/main" val="10004"/>
                  </a:ext>
                </a:extLst>
              </a:tr>
              <a:tr h="459077">
                <a:tc>
                  <a:txBody>
                    <a:bodyPr/>
                    <a:lstStyle/>
                    <a:p>
                      <a:r>
                        <a:rPr lang="en-US" sz="2400" dirty="0"/>
                        <a:t>What is our purpose?</a:t>
                      </a:r>
                    </a:p>
                  </a:txBody>
                  <a:tcPr marL="68580" marR="68580" marT="34290" marB="34290"/>
                </a:tc>
                <a:tc>
                  <a:txBody>
                    <a:bodyPr/>
                    <a:lstStyle/>
                    <a:p>
                      <a:r>
                        <a:rPr lang="en-US" sz="2400" dirty="0"/>
                        <a:t>Glorifying</a:t>
                      </a:r>
                      <a:r>
                        <a:rPr lang="en-US" sz="2400" baseline="0" dirty="0"/>
                        <a:t> </a:t>
                      </a:r>
                      <a:r>
                        <a:rPr lang="en-US" sz="2400" dirty="0"/>
                        <a:t>God</a:t>
                      </a:r>
                    </a:p>
                  </a:txBody>
                  <a:tcPr marL="68580" marR="68580" marT="34290" marB="34290"/>
                </a:tc>
                <a:tc>
                  <a:txBody>
                    <a:bodyPr/>
                    <a:lstStyle/>
                    <a:p>
                      <a:r>
                        <a:rPr lang="en-US" sz="2400" dirty="0"/>
                        <a:t>Working for liberation</a:t>
                      </a:r>
                    </a:p>
                  </a:txBody>
                  <a:tcPr marL="68580" marR="68580" marT="34290" marB="3429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8161643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8CF3C-8CE7-CC01-ACEF-3E7C1DA68C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2F3177-666A-156B-97F1-820A56D302DF}"/>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99C957D8-ED08-89BD-ED9C-A868251F3F66}"/>
              </a:ext>
            </a:extLst>
          </p:cNvPr>
          <p:cNvSpPr>
            <a:spLocks noGrp="1"/>
          </p:cNvSpPr>
          <p:nvPr>
            <p:ph idx="1"/>
          </p:nvPr>
        </p:nvSpPr>
        <p:spPr/>
        <p:txBody>
          <a:bodyPr>
            <a:normAutofit/>
          </a:bodyPr>
          <a:lstStyle/>
          <a:p>
            <a:r>
              <a:rPr lang="en-US" dirty="0"/>
              <a:t>Contemporary Critical Theory</a:t>
            </a:r>
          </a:p>
          <a:p>
            <a:r>
              <a:rPr lang="en-US" dirty="0"/>
              <a:t>Contemporary Critical Theory vs. Christianity</a:t>
            </a:r>
          </a:p>
          <a:p>
            <a:r>
              <a:rPr lang="en-US" dirty="0"/>
              <a:t>Woke Terminology</a:t>
            </a:r>
          </a:p>
          <a:p>
            <a:r>
              <a:rPr lang="en-US" dirty="0"/>
              <a:t>The Woke Right?</a:t>
            </a:r>
          </a:p>
          <a:p>
            <a:r>
              <a:rPr lang="en-US" dirty="0"/>
              <a:t>Conclusions</a:t>
            </a:r>
          </a:p>
        </p:txBody>
      </p:sp>
      <p:sp>
        <p:nvSpPr>
          <p:cNvPr id="4" name="Rectangle 3">
            <a:extLst>
              <a:ext uri="{FF2B5EF4-FFF2-40B4-BE49-F238E27FC236}">
                <a16:creationId xmlns:a16="http://schemas.microsoft.com/office/drawing/2014/main" id="{733C699B-93E0-F380-DF48-1367CBB41A59}"/>
              </a:ext>
            </a:extLst>
          </p:cNvPr>
          <p:cNvSpPr/>
          <p:nvPr/>
        </p:nvSpPr>
        <p:spPr>
          <a:xfrm>
            <a:off x="741508" y="2882035"/>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61228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D4988-4C3E-3815-1F14-9B142D681002}"/>
              </a:ext>
            </a:extLst>
          </p:cNvPr>
          <p:cNvSpPr>
            <a:spLocks noGrp="1"/>
          </p:cNvSpPr>
          <p:nvPr>
            <p:ph type="title"/>
          </p:nvPr>
        </p:nvSpPr>
        <p:spPr/>
        <p:txBody>
          <a:bodyPr/>
          <a:lstStyle/>
          <a:p>
            <a:r>
              <a:rPr lang="en-US" dirty="0"/>
              <a:t>Woke terminology</a:t>
            </a:r>
          </a:p>
        </p:txBody>
      </p:sp>
      <p:sp>
        <p:nvSpPr>
          <p:cNvPr id="3" name="Content Placeholder 2">
            <a:extLst>
              <a:ext uri="{FF2B5EF4-FFF2-40B4-BE49-F238E27FC236}">
                <a16:creationId xmlns:a16="http://schemas.microsoft.com/office/drawing/2014/main" id="{512E0645-3D71-0265-D845-DE15C82EEC8A}"/>
              </a:ext>
            </a:extLst>
          </p:cNvPr>
          <p:cNvSpPr>
            <a:spLocks noGrp="1"/>
          </p:cNvSpPr>
          <p:nvPr>
            <p:ph idx="1"/>
          </p:nvPr>
        </p:nvSpPr>
        <p:spPr/>
        <p:txBody>
          <a:bodyPr/>
          <a:lstStyle/>
          <a:p>
            <a:r>
              <a:rPr lang="en-US" dirty="0"/>
              <a:t>“White fragility” = “we should be humble and listen”?</a:t>
            </a:r>
          </a:p>
          <a:p>
            <a:r>
              <a:rPr lang="en-US" dirty="0"/>
              <a:t>“Intersectionality” = “our identities are complex”? </a:t>
            </a:r>
          </a:p>
          <a:p>
            <a:r>
              <a:rPr lang="en-US" dirty="0"/>
              <a:t>“Racial equity” = “we should treat everyone fairly”?</a:t>
            </a:r>
          </a:p>
        </p:txBody>
      </p:sp>
    </p:spTree>
    <p:extLst>
      <p:ext uri="{BB962C8B-B14F-4D97-AF65-F5344CB8AC3E}">
        <p14:creationId xmlns:p14="http://schemas.microsoft.com/office/powerpoint/2010/main" val="6106993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“White fragility”</a:t>
            </a:r>
          </a:p>
        </p:txBody>
      </p:sp>
      <p:sp>
        <p:nvSpPr>
          <p:cNvPr id="3" name="Content Placeholder 2"/>
          <p:cNvSpPr>
            <a:spLocks noGrp="1"/>
          </p:cNvSpPr>
          <p:nvPr>
            <p:ph idx="1"/>
          </p:nvPr>
        </p:nvSpPr>
        <p:spPr>
          <a:xfrm>
            <a:off x="838200" y="1376615"/>
            <a:ext cx="10337800" cy="1214871"/>
          </a:xfrm>
        </p:spPr>
        <p:txBody>
          <a:bodyPr>
            <a:noAutofit/>
          </a:bodyPr>
          <a:lstStyle/>
          <a:p>
            <a:pPr marL="0" indent="0">
              <a:buNone/>
            </a:pPr>
            <a:r>
              <a:rPr lang="en-US" sz="2000" dirty="0"/>
              <a:t>White fragility - “a state in which even </a:t>
            </a:r>
            <a:r>
              <a:rPr lang="en-US" sz="2000" b="1" dirty="0">
                <a:solidFill>
                  <a:srgbClr val="FF0000"/>
                </a:solidFill>
              </a:rPr>
              <a:t>a minimum amount of racial stress … becomes intolerable, triggering a range of defensive moves.</a:t>
            </a:r>
            <a:r>
              <a:rPr lang="en-US" sz="2000" dirty="0"/>
              <a:t>” </a:t>
            </a:r>
            <a:br>
              <a:rPr lang="en-US" sz="2000" dirty="0"/>
            </a:br>
            <a:br>
              <a:rPr lang="en-US" sz="2000" dirty="0"/>
            </a:br>
            <a:r>
              <a:rPr lang="en-US" sz="2000" dirty="0"/>
              <a:t>Manifestations of white fragility include:</a:t>
            </a:r>
          </a:p>
        </p:txBody>
      </p:sp>
      <p:sp>
        <p:nvSpPr>
          <p:cNvPr id="4" name="Content Placeholder 2"/>
          <p:cNvSpPr txBox="1">
            <a:spLocks/>
          </p:cNvSpPr>
          <p:nvPr/>
        </p:nvSpPr>
        <p:spPr>
          <a:xfrm>
            <a:off x="838200" y="2581051"/>
            <a:ext cx="2220428" cy="309915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800" b="1" dirty="0"/>
              <a:t>Feelings:</a:t>
            </a:r>
          </a:p>
          <a:p>
            <a:pPr marL="0" indent="0">
              <a:lnSpc>
                <a:spcPct val="120000"/>
              </a:lnSpc>
              <a:buNone/>
            </a:pPr>
            <a:r>
              <a:rPr lang="en-US" sz="1800" dirty="0"/>
              <a:t>Singled out</a:t>
            </a:r>
            <a:br>
              <a:rPr lang="en-US" sz="1800" dirty="0"/>
            </a:br>
            <a:r>
              <a:rPr lang="en-US" sz="1800" dirty="0"/>
              <a:t>Attacked</a:t>
            </a:r>
            <a:br>
              <a:rPr lang="en-US" sz="1800" dirty="0"/>
            </a:br>
            <a:r>
              <a:rPr lang="en-US" sz="1800" dirty="0"/>
              <a:t>Silenced</a:t>
            </a:r>
            <a:br>
              <a:rPr lang="en-US" sz="1800" dirty="0"/>
            </a:br>
            <a:r>
              <a:rPr lang="en-US" sz="1800" dirty="0"/>
              <a:t>Guilty</a:t>
            </a:r>
            <a:br>
              <a:rPr lang="en-US" sz="1800" dirty="0"/>
            </a:br>
            <a:r>
              <a:rPr lang="en-US" sz="1800" dirty="0"/>
              <a:t>Accused</a:t>
            </a:r>
            <a:br>
              <a:rPr lang="en-US" sz="1800" dirty="0"/>
            </a:br>
            <a:r>
              <a:rPr lang="en-US" sz="1800" dirty="0"/>
              <a:t>Judged</a:t>
            </a:r>
            <a:br>
              <a:rPr lang="en-US" sz="1800" dirty="0"/>
            </a:br>
            <a:r>
              <a:rPr lang="en-US" sz="1800" dirty="0"/>
              <a:t>Angry</a:t>
            </a:r>
            <a:br>
              <a:rPr lang="en-US" sz="1800" dirty="0"/>
            </a:br>
            <a:r>
              <a:rPr lang="en-US" sz="1800" dirty="0"/>
              <a:t>Scared</a:t>
            </a:r>
          </a:p>
        </p:txBody>
      </p:sp>
      <p:sp>
        <p:nvSpPr>
          <p:cNvPr id="5" name="Content Placeholder 2"/>
          <p:cNvSpPr txBox="1">
            <a:spLocks/>
          </p:cNvSpPr>
          <p:nvPr/>
        </p:nvSpPr>
        <p:spPr>
          <a:xfrm>
            <a:off x="2661663" y="2581050"/>
            <a:ext cx="2624691" cy="29547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1800" b="1" dirty="0"/>
              <a:t>Behaviors:</a:t>
            </a:r>
          </a:p>
          <a:p>
            <a:pPr marL="0" indent="0">
              <a:lnSpc>
                <a:spcPct val="100000"/>
              </a:lnSpc>
              <a:buNone/>
            </a:pPr>
            <a:r>
              <a:rPr lang="en-US" sz="1800" dirty="0"/>
              <a:t>Crying</a:t>
            </a:r>
          </a:p>
          <a:p>
            <a:pPr marL="0" indent="0">
              <a:lnSpc>
                <a:spcPct val="100000"/>
              </a:lnSpc>
              <a:buNone/>
            </a:pPr>
            <a:r>
              <a:rPr lang="en-US" sz="1800" dirty="0"/>
              <a:t>Physically leaving</a:t>
            </a:r>
          </a:p>
          <a:p>
            <a:pPr marL="0" indent="0">
              <a:lnSpc>
                <a:spcPct val="100000"/>
              </a:lnSpc>
              <a:buNone/>
            </a:pPr>
            <a:r>
              <a:rPr lang="en-US" sz="1800" dirty="0"/>
              <a:t>Emotionally </a:t>
            </a:r>
            <a:br>
              <a:rPr lang="en-US" sz="1800" dirty="0"/>
            </a:br>
            <a:r>
              <a:rPr lang="en-US" sz="1800" dirty="0"/>
              <a:t>withdrawing</a:t>
            </a:r>
          </a:p>
          <a:p>
            <a:pPr marL="0" indent="0">
              <a:lnSpc>
                <a:spcPct val="100000"/>
              </a:lnSpc>
              <a:buNone/>
            </a:pPr>
            <a:r>
              <a:rPr lang="en-US" sz="1800" dirty="0"/>
              <a:t>Arguing</a:t>
            </a:r>
          </a:p>
          <a:p>
            <a:pPr marL="0" indent="0">
              <a:lnSpc>
                <a:spcPct val="100000"/>
              </a:lnSpc>
              <a:buNone/>
            </a:pPr>
            <a:r>
              <a:rPr lang="en-US" sz="1800" dirty="0"/>
              <a:t>Denying</a:t>
            </a:r>
          </a:p>
          <a:p>
            <a:pPr marL="0" indent="0">
              <a:lnSpc>
                <a:spcPct val="100000"/>
              </a:lnSpc>
              <a:buNone/>
            </a:pPr>
            <a:r>
              <a:rPr lang="en-US" sz="1800" dirty="0"/>
              <a:t>Seeking absolution</a:t>
            </a:r>
          </a:p>
        </p:txBody>
      </p:sp>
      <p:sp>
        <p:nvSpPr>
          <p:cNvPr id="6" name="Content Placeholder 2"/>
          <p:cNvSpPr txBox="1">
            <a:spLocks/>
          </p:cNvSpPr>
          <p:nvPr/>
        </p:nvSpPr>
        <p:spPr>
          <a:xfrm>
            <a:off x="5122187" y="2581051"/>
            <a:ext cx="2319929" cy="27749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1800" b="1" dirty="0"/>
              <a:t>Claims:</a:t>
            </a:r>
          </a:p>
          <a:p>
            <a:pPr marL="0" indent="0">
              <a:lnSpc>
                <a:spcPct val="100000"/>
              </a:lnSpc>
              <a:buNone/>
            </a:pPr>
            <a:r>
              <a:rPr lang="en-US" sz="1800" dirty="0"/>
              <a:t>I already know all this.</a:t>
            </a:r>
          </a:p>
          <a:p>
            <a:pPr marL="0" indent="0">
              <a:lnSpc>
                <a:spcPct val="100000"/>
              </a:lnSpc>
              <a:buNone/>
            </a:pPr>
            <a:r>
              <a:rPr lang="en-US" sz="1800" dirty="0"/>
              <a:t>You are judging me</a:t>
            </a:r>
          </a:p>
          <a:p>
            <a:pPr marL="0" indent="0">
              <a:lnSpc>
                <a:spcPct val="100000"/>
              </a:lnSpc>
              <a:buNone/>
            </a:pPr>
            <a:r>
              <a:rPr lang="en-US" sz="1800" dirty="0"/>
              <a:t>You are generalizing</a:t>
            </a:r>
          </a:p>
          <a:p>
            <a:pPr marL="0" indent="0">
              <a:lnSpc>
                <a:spcPct val="100000"/>
              </a:lnSpc>
              <a:buNone/>
            </a:pPr>
            <a:r>
              <a:rPr lang="en-US" sz="1800" dirty="0"/>
              <a:t>I disagree</a:t>
            </a:r>
          </a:p>
          <a:p>
            <a:pPr marL="0" indent="0">
              <a:lnSpc>
                <a:spcPct val="100000"/>
              </a:lnSpc>
              <a:buNone/>
            </a:pPr>
            <a:r>
              <a:rPr lang="en-US" sz="1800" dirty="0"/>
              <a:t>Some people find offense where there is none.</a:t>
            </a:r>
          </a:p>
        </p:txBody>
      </p:sp>
      <p:sp>
        <p:nvSpPr>
          <p:cNvPr id="7" name="Rectangle 6"/>
          <p:cNvSpPr/>
          <p:nvPr/>
        </p:nvSpPr>
        <p:spPr>
          <a:xfrm>
            <a:off x="0" y="6581002"/>
            <a:ext cx="8409132" cy="276999"/>
          </a:xfrm>
          <a:prstGeom prst="rect">
            <a:avLst/>
          </a:prstGeom>
        </p:spPr>
        <p:txBody>
          <a:bodyPr wrap="square">
            <a:spAutoFit/>
          </a:bodyPr>
          <a:lstStyle/>
          <a:p>
            <a:r>
              <a:rPr lang="en-US" sz="1200" dirty="0"/>
              <a:t>Robin </a:t>
            </a:r>
            <a:r>
              <a:rPr lang="en-US" sz="1200" dirty="0" err="1"/>
              <a:t>DiAngelo</a:t>
            </a:r>
            <a:r>
              <a:rPr lang="en-US" sz="1200" dirty="0"/>
              <a:t>, White Fragility, (2018), p. 103</a:t>
            </a:r>
          </a:p>
        </p:txBody>
      </p:sp>
      <p:pic>
        <p:nvPicPr>
          <p:cNvPr id="16" name="Picture 1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754918" y="2038116"/>
            <a:ext cx="2900217" cy="3554659"/>
          </a:xfrm>
          <a:prstGeom prst="rect">
            <a:avLst/>
          </a:prstGeom>
        </p:spPr>
      </p:pic>
      <p:sp>
        <p:nvSpPr>
          <p:cNvPr id="14" name="TextBox 13">
            <a:extLst>
              <a:ext uri="{FF2B5EF4-FFF2-40B4-BE49-F238E27FC236}">
                <a16:creationId xmlns:a16="http://schemas.microsoft.com/office/drawing/2014/main" id="{33DD2A57-FE50-CB89-A077-88DC63C50D6D}"/>
              </a:ext>
            </a:extLst>
          </p:cNvPr>
          <p:cNvSpPr txBox="1"/>
          <p:nvPr/>
        </p:nvSpPr>
        <p:spPr>
          <a:xfrm>
            <a:off x="3974009" y="5847806"/>
            <a:ext cx="4243982" cy="523220"/>
          </a:xfrm>
          <a:prstGeom prst="rect">
            <a:avLst/>
          </a:prstGeom>
          <a:noFill/>
          <a:ln w="28575">
            <a:solidFill>
              <a:srgbClr val="FF0000"/>
            </a:solidFill>
          </a:ln>
        </p:spPr>
        <p:txBody>
          <a:bodyPr wrap="none" rtlCol="0">
            <a:spAutoFit/>
          </a:bodyPr>
          <a:lstStyle/>
          <a:p>
            <a:r>
              <a:rPr lang="en-US" sz="2800" dirty="0"/>
              <a:t>White fragility is a </a:t>
            </a:r>
            <a:r>
              <a:rPr lang="en-US" sz="2800" dirty="0" err="1"/>
              <a:t>kafkatrap</a:t>
            </a:r>
            <a:endParaRPr lang="en-US" sz="2800" dirty="0"/>
          </a:p>
        </p:txBody>
      </p:sp>
    </p:spTree>
    <p:extLst>
      <p:ext uri="{BB962C8B-B14F-4D97-AF65-F5344CB8AC3E}">
        <p14:creationId xmlns:p14="http://schemas.microsoft.com/office/powerpoint/2010/main" val="39768558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EF947-A3B7-4F87-2D62-E21A00A109BA}"/>
              </a:ext>
            </a:extLst>
          </p:cNvPr>
          <p:cNvSpPr>
            <a:spLocks noGrp="1"/>
          </p:cNvSpPr>
          <p:nvPr>
            <p:ph type="title"/>
          </p:nvPr>
        </p:nvSpPr>
        <p:spPr/>
        <p:txBody>
          <a:bodyPr/>
          <a:lstStyle/>
          <a:p>
            <a:r>
              <a:rPr lang="en-US" dirty="0"/>
              <a:t>“Intersectionality”</a:t>
            </a:r>
          </a:p>
        </p:txBody>
      </p:sp>
      <p:pic>
        <p:nvPicPr>
          <p:cNvPr id="4" name="Picture 2" descr="Civil Rights Scholar Kimberle Crenshaw Speaks February 28 2019 ...">
            <a:extLst>
              <a:ext uri="{FF2B5EF4-FFF2-40B4-BE49-F238E27FC236}">
                <a16:creationId xmlns:a16="http://schemas.microsoft.com/office/drawing/2014/main" id="{FA90EAED-28E3-9236-83FE-C34B4B5371E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724" r="13041" b="9875"/>
          <a:stretch/>
        </p:blipFill>
        <p:spPr bwMode="auto">
          <a:xfrm>
            <a:off x="8227148" y="1368592"/>
            <a:ext cx="3343418" cy="357286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55DCE66-07A0-7737-AA2E-FBFF5B1BF807}"/>
              </a:ext>
            </a:extLst>
          </p:cNvPr>
          <p:cNvSpPr txBox="1"/>
          <p:nvPr/>
        </p:nvSpPr>
        <p:spPr>
          <a:xfrm>
            <a:off x="842529" y="1368591"/>
            <a:ext cx="6389544" cy="3970318"/>
          </a:xfrm>
          <a:prstGeom prst="rect">
            <a:avLst/>
          </a:prstGeom>
          <a:noFill/>
        </p:spPr>
        <p:txBody>
          <a:bodyPr wrap="square">
            <a:spAutoFit/>
          </a:bodyPr>
          <a:lstStyle/>
          <a:p>
            <a:r>
              <a:rPr lang="en-US" dirty="0"/>
              <a:t>Intersectionality – the idea that race, class, gender, sexuality, and other identities interact in complex ways to yield unique forms of oppression and privilege.</a:t>
            </a:r>
          </a:p>
          <a:p>
            <a:endParaRPr lang="en-US" dirty="0"/>
          </a:p>
          <a:p>
            <a:r>
              <a:rPr lang="en-US" dirty="0"/>
              <a:t>“the following analogy can be useful in describing how Black women are marginalized in the interface between antidiscrimination law and race and gender hierarchies: Imagine a basement which contains all people who are </a:t>
            </a:r>
            <a:r>
              <a:rPr lang="en-US" b="1" dirty="0">
                <a:solidFill>
                  <a:srgbClr val="FF0000"/>
                </a:solidFill>
              </a:rPr>
              <a:t>disadvantaged on the basis of race, sex, class, sexual preference, age and/or physical ability</a:t>
            </a:r>
            <a:r>
              <a:rPr lang="en-US" dirty="0"/>
              <a:t>. These people are stacked—feet standing on shoulders—with those on the bottom being disadvantaged by the full array of factors, up to the very top, where the heads of all those disadvantaged by a singular factor brush up against the ceiling.”</a:t>
            </a:r>
          </a:p>
        </p:txBody>
      </p:sp>
      <p:sp>
        <p:nvSpPr>
          <p:cNvPr id="8" name="TextBox 7">
            <a:extLst>
              <a:ext uri="{FF2B5EF4-FFF2-40B4-BE49-F238E27FC236}">
                <a16:creationId xmlns:a16="http://schemas.microsoft.com/office/drawing/2014/main" id="{86C64D6C-54A8-A150-0D6E-17805A0390CC}"/>
              </a:ext>
            </a:extLst>
          </p:cNvPr>
          <p:cNvSpPr txBox="1"/>
          <p:nvPr/>
        </p:nvSpPr>
        <p:spPr>
          <a:xfrm>
            <a:off x="0" y="6581002"/>
            <a:ext cx="8515350" cy="276999"/>
          </a:xfrm>
          <a:prstGeom prst="rect">
            <a:avLst/>
          </a:prstGeom>
          <a:noFill/>
        </p:spPr>
        <p:txBody>
          <a:bodyPr wrap="square">
            <a:spAutoFit/>
          </a:bodyPr>
          <a:lstStyle/>
          <a:p>
            <a:r>
              <a:rPr lang="en-US" sz="1200" dirty="0" err="1"/>
              <a:t>Kimberlé</a:t>
            </a:r>
            <a:r>
              <a:rPr lang="en-US" sz="1200" dirty="0"/>
              <a:t> Crenshaw, "Demarginalizing the Intersection of Race and Sex," University of Chicago Legal Forum: Vol. 1989, Article 8, 1989.</a:t>
            </a:r>
          </a:p>
        </p:txBody>
      </p:sp>
      <p:sp>
        <p:nvSpPr>
          <p:cNvPr id="9" name="TextBox 8">
            <a:extLst>
              <a:ext uri="{FF2B5EF4-FFF2-40B4-BE49-F238E27FC236}">
                <a16:creationId xmlns:a16="http://schemas.microsoft.com/office/drawing/2014/main" id="{BF4E2D6E-645F-366B-562C-EC92646FF83A}"/>
              </a:ext>
            </a:extLst>
          </p:cNvPr>
          <p:cNvSpPr txBox="1"/>
          <p:nvPr/>
        </p:nvSpPr>
        <p:spPr>
          <a:xfrm>
            <a:off x="2174189" y="5847806"/>
            <a:ext cx="7843622" cy="523220"/>
          </a:xfrm>
          <a:prstGeom prst="rect">
            <a:avLst/>
          </a:prstGeom>
          <a:noFill/>
          <a:ln w="28575">
            <a:solidFill>
              <a:srgbClr val="FF0000"/>
            </a:solidFill>
          </a:ln>
        </p:spPr>
        <p:txBody>
          <a:bodyPr wrap="none" rtlCol="0">
            <a:spAutoFit/>
          </a:bodyPr>
          <a:lstStyle/>
          <a:p>
            <a:r>
              <a:rPr lang="en-US" sz="2800" dirty="0"/>
              <a:t>Intersectionality treats “heterosexism” as oppressive</a:t>
            </a:r>
          </a:p>
        </p:txBody>
      </p:sp>
    </p:spTree>
    <p:extLst>
      <p:ext uri="{BB962C8B-B14F-4D97-AF65-F5344CB8AC3E}">
        <p14:creationId xmlns:p14="http://schemas.microsoft.com/office/powerpoint/2010/main" val="22550801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C7A01-8DE1-BEC8-D092-8DF5309611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B26B24-885B-2345-106A-7D1BFC73BD45}"/>
              </a:ext>
            </a:extLst>
          </p:cNvPr>
          <p:cNvSpPr>
            <a:spLocks noGrp="1"/>
          </p:cNvSpPr>
          <p:nvPr>
            <p:ph type="title"/>
          </p:nvPr>
        </p:nvSpPr>
        <p:spPr/>
        <p:txBody>
          <a:bodyPr/>
          <a:lstStyle/>
          <a:p>
            <a:r>
              <a:rPr lang="en-US" dirty="0"/>
              <a:t>“Racial equity”</a:t>
            </a:r>
          </a:p>
        </p:txBody>
      </p:sp>
      <p:sp>
        <p:nvSpPr>
          <p:cNvPr id="6" name="TextBox 5">
            <a:extLst>
              <a:ext uri="{FF2B5EF4-FFF2-40B4-BE49-F238E27FC236}">
                <a16:creationId xmlns:a16="http://schemas.microsoft.com/office/drawing/2014/main" id="{56A60C77-3AF5-437E-B7C3-04CA538EC026}"/>
              </a:ext>
            </a:extLst>
          </p:cNvPr>
          <p:cNvSpPr txBox="1"/>
          <p:nvPr/>
        </p:nvSpPr>
        <p:spPr>
          <a:xfrm>
            <a:off x="838199" y="1510844"/>
            <a:ext cx="6541655" cy="4062651"/>
          </a:xfrm>
          <a:prstGeom prst="rect">
            <a:avLst/>
          </a:prstGeom>
          <a:noFill/>
        </p:spPr>
        <p:txBody>
          <a:bodyPr wrap="square">
            <a:spAutoFit/>
          </a:bodyPr>
          <a:lstStyle/>
          <a:p>
            <a:r>
              <a:rPr lang="en-US" sz="2000" dirty="0"/>
              <a:t>Racial equity – “Racial inequity is when two or more racial groups are not standing on approximately equal footing and racial equity is </a:t>
            </a:r>
            <a:r>
              <a:rPr lang="en-US" sz="2000" b="1" dirty="0">
                <a:solidFill>
                  <a:srgbClr val="FF0000"/>
                </a:solidFill>
              </a:rPr>
              <a:t>when two or more racial groups are standing on a relatively equal footing</a:t>
            </a:r>
            <a:r>
              <a:rPr lang="en-US" sz="2000" dirty="0"/>
              <a:t>…A racist policy is any measure that produces or sustains racial inequity between racial groups. An antiracist policy is any measure that produces or sustains racial equity between racial groups”</a:t>
            </a:r>
            <a:br>
              <a:rPr lang="en-US" sz="2000" dirty="0"/>
            </a:br>
            <a:endParaRPr lang="en-US" sz="2000" dirty="0"/>
          </a:p>
          <a:p>
            <a:r>
              <a:rPr lang="en-US" sz="2000" dirty="0"/>
              <a:t>“The only remedy to racist discrimination is antiracist discrimination. The only remedy to past discrimination is present discrimination. </a:t>
            </a:r>
            <a:r>
              <a:rPr lang="en-US" sz="2000" b="1" dirty="0">
                <a:solidFill>
                  <a:srgbClr val="FF0000"/>
                </a:solidFill>
              </a:rPr>
              <a:t>The only remedy to present discrimination is future discrimination</a:t>
            </a:r>
            <a:r>
              <a:rPr lang="en-US" sz="2000" dirty="0"/>
              <a:t>.”</a:t>
            </a:r>
          </a:p>
          <a:p>
            <a:endParaRPr lang="en-US" sz="2000" dirty="0"/>
          </a:p>
        </p:txBody>
      </p:sp>
      <p:sp>
        <p:nvSpPr>
          <p:cNvPr id="8" name="TextBox 7">
            <a:extLst>
              <a:ext uri="{FF2B5EF4-FFF2-40B4-BE49-F238E27FC236}">
                <a16:creationId xmlns:a16="http://schemas.microsoft.com/office/drawing/2014/main" id="{CE6976CE-1ACC-2AC6-A64D-33B022B15445}"/>
              </a:ext>
            </a:extLst>
          </p:cNvPr>
          <p:cNvSpPr txBox="1"/>
          <p:nvPr/>
        </p:nvSpPr>
        <p:spPr>
          <a:xfrm>
            <a:off x="0" y="6602022"/>
            <a:ext cx="4939146" cy="276999"/>
          </a:xfrm>
          <a:prstGeom prst="rect">
            <a:avLst/>
          </a:prstGeom>
          <a:noFill/>
        </p:spPr>
        <p:txBody>
          <a:bodyPr wrap="square">
            <a:spAutoFit/>
          </a:bodyPr>
          <a:lstStyle/>
          <a:p>
            <a:r>
              <a:rPr lang="en-US" sz="1200" dirty="0"/>
              <a:t>Ibram X. Kendi, How to Be an Antiracist (New York: One World, 2019), 18, 19.</a:t>
            </a:r>
          </a:p>
        </p:txBody>
      </p:sp>
      <p:pic>
        <p:nvPicPr>
          <p:cNvPr id="3074" name="Picture 2" descr="Ibram X. Kendi - Wikipedia">
            <a:extLst>
              <a:ext uri="{FF2B5EF4-FFF2-40B4-BE49-F238E27FC236}">
                <a16:creationId xmlns:a16="http://schemas.microsoft.com/office/drawing/2014/main" id="{7DAB4A96-93E5-76AC-8A63-51EEE99091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8399" y="1510844"/>
            <a:ext cx="2845401" cy="379152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194E6B0-CED0-4429-75C0-D38644A22DE7}"/>
              </a:ext>
            </a:extLst>
          </p:cNvPr>
          <p:cNvSpPr txBox="1"/>
          <p:nvPr/>
        </p:nvSpPr>
        <p:spPr>
          <a:xfrm>
            <a:off x="3327325" y="5847806"/>
            <a:ext cx="5537350" cy="523220"/>
          </a:xfrm>
          <a:prstGeom prst="rect">
            <a:avLst/>
          </a:prstGeom>
          <a:noFill/>
          <a:ln w="28575">
            <a:solidFill>
              <a:srgbClr val="FF0000"/>
            </a:solidFill>
          </a:ln>
        </p:spPr>
        <p:txBody>
          <a:bodyPr wrap="none" rtlCol="0">
            <a:spAutoFit/>
          </a:bodyPr>
          <a:lstStyle/>
          <a:p>
            <a:r>
              <a:rPr lang="en-US" sz="2800" dirty="0"/>
              <a:t>Equity demands equality of outcome</a:t>
            </a:r>
          </a:p>
        </p:txBody>
      </p:sp>
    </p:spTree>
    <p:extLst>
      <p:ext uri="{BB962C8B-B14F-4D97-AF65-F5344CB8AC3E}">
        <p14:creationId xmlns:p14="http://schemas.microsoft.com/office/powerpoint/2010/main" val="17005409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4E8F9-6016-5BF7-684A-66E8A9EFBF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360AB0-76C9-4CDF-50DC-350315159278}"/>
              </a:ext>
            </a:extLst>
          </p:cNvPr>
          <p:cNvSpPr>
            <a:spLocks noGrp="1"/>
          </p:cNvSpPr>
          <p:nvPr>
            <p:ph type="title"/>
          </p:nvPr>
        </p:nvSpPr>
        <p:spPr/>
        <p:txBody>
          <a:bodyPr/>
          <a:lstStyle/>
          <a:p>
            <a:r>
              <a:rPr lang="en-US" dirty="0"/>
              <a:t>Woke terminology is rooted in woke ideology</a:t>
            </a:r>
          </a:p>
        </p:txBody>
      </p:sp>
      <p:sp>
        <p:nvSpPr>
          <p:cNvPr id="3" name="TextBox 2">
            <a:extLst>
              <a:ext uri="{FF2B5EF4-FFF2-40B4-BE49-F238E27FC236}">
                <a16:creationId xmlns:a16="http://schemas.microsoft.com/office/drawing/2014/main" id="{C24AC234-4304-9133-566F-AFBBA4064497}"/>
              </a:ext>
            </a:extLst>
          </p:cNvPr>
          <p:cNvSpPr txBox="1"/>
          <p:nvPr/>
        </p:nvSpPr>
        <p:spPr>
          <a:xfrm>
            <a:off x="840400" y="1544576"/>
            <a:ext cx="5478487" cy="2246769"/>
          </a:xfrm>
          <a:prstGeom prst="rect">
            <a:avLst/>
          </a:prstGeom>
          <a:noFill/>
        </p:spPr>
        <p:txBody>
          <a:bodyPr wrap="none" rtlCol="0">
            <a:spAutoFit/>
          </a:bodyPr>
          <a:lstStyle/>
          <a:p>
            <a:r>
              <a:rPr lang="en-US" sz="2800" dirty="0"/>
              <a:t>Idea 1: Social binary</a:t>
            </a:r>
          </a:p>
          <a:p>
            <a:r>
              <a:rPr lang="en-US" sz="2800" dirty="0"/>
              <a:t>Idea 2: Oppression through ideology</a:t>
            </a:r>
          </a:p>
          <a:p>
            <a:r>
              <a:rPr lang="en-US" sz="2800" dirty="0"/>
              <a:t>Idea 3: Lived experience</a:t>
            </a:r>
            <a:br>
              <a:rPr lang="en-US" sz="2800" dirty="0"/>
            </a:br>
            <a:r>
              <a:rPr lang="en-US" sz="2800" dirty="0"/>
              <a:t>Idea 4: Social justice</a:t>
            </a:r>
          </a:p>
          <a:p>
            <a:pPr marL="257168" indent="-257168">
              <a:buAutoNum type="arabicPeriod"/>
            </a:pPr>
            <a:endParaRPr lang="en-US" sz="2800" dirty="0"/>
          </a:p>
        </p:txBody>
      </p:sp>
      <p:pic>
        <p:nvPicPr>
          <p:cNvPr id="5" name="Picture 4">
            <a:extLst>
              <a:ext uri="{FF2B5EF4-FFF2-40B4-BE49-F238E27FC236}">
                <a16:creationId xmlns:a16="http://schemas.microsoft.com/office/drawing/2014/main" id="{C5E891FF-D35B-65BE-424E-E422CABDFF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67712" y="3954161"/>
            <a:ext cx="1905088" cy="2721555"/>
          </a:xfrm>
          <a:prstGeom prst="rect">
            <a:avLst/>
          </a:prstGeom>
        </p:spPr>
      </p:pic>
      <p:pic>
        <p:nvPicPr>
          <p:cNvPr id="6" name="Picture 5">
            <a:extLst>
              <a:ext uri="{FF2B5EF4-FFF2-40B4-BE49-F238E27FC236}">
                <a16:creationId xmlns:a16="http://schemas.microsoft.com/office/drawing/2014/main" id="{2E8D691E-FC41-3F04-3600-C378A2BEB77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77238" y="3954161"/>
            <a:ext cx="1958787" cy="2721555"/>
          </a:xfrm>
          <a:prstGeom prst="rect">
            <a:avLst/>
          </a:prstGeom>
        </p:spPr>
      </p:pic>
      <p:pic>
        <p:nvPicPr>
          <p:cNvPr id="4" name="Picture 3">
            <a:extLst>
              <a:ext uri="{FF2B5EF4-FFF2-40B4-BE49-F238E27FC236}">
                <a16:creationId xmlns:a16="http://schemas.microsoft.com/office/drawing/2014/main" id="{D8E93E54-2044-8462-DD61-C46B3E73B77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38711" y="3954161"/>
            <a:ext cx="1908906" cy="2721555"/>
          </a:xfrm>
          <a:prstGeom prst="rect">
            <a:avLst/>
          </a:prstGeom>
        </p:spPr>
      </p:pic>
      <p:pic>
        <p:nvPicPr>
          <p:cNvPr id="7" name="Picture 6">
            <a:extLst>
              <a:ext uri="{FF2B5EF4-FFF2-40B4-BE49-F238E27FC236}">
                <a16:creationId xmlns:a16="http://schemas.microsoft.com/office/drawing/2014/main" id="{D0A348B0-F991-03FF-0F44-285E9733C5E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38200" y="3954161"/>
            <a:ext cx="1736352" cy="2721555"/>
          </a:xfrm>
          <a:prstGeom prst="rect">
            <a:avLst/>
          </a:prstGeom>
        </p:spPr>
      </p:pic>
      <p:pic>
        <p:nvPicPr>
          <p:cNvPr id="8" name="Picture 7">
            <a:extLst>
              <a:ext uri="{FF2B5EF4-FFF2-40B4-BE49-F238E27FC236}">
                <a16:creationId xmlns:a16="http://schemas.microsoft.com/office/drawing/2014/main" id="{E3E91AE4-DF90-6251-A248-EACDA8EB7E4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050303" y="3954162"/>
            <a:ext cx="1814725" cy="2721555"/>
          </a:xfrm>
          <a:prstGeom prst="rect">
            <a:avLst/>
          </a:prstGeom>
        </p:spPr>
      </p:pic>
    </p:spTree>
    <p:extLst>
      <p:ext uri="{BB962C8B-B14F-4D97-AF65-F5344CB8AC3E}">
        <p14:creationId xmlns:p14="http://schemas.microsoft.com/office/powerpoint/2010/main" val="41962033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7ECC0-75BD-9704-F5FD-3D29F16A5D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A77289-8EF3-E1CF-DB6F-1A15D3FAFA22}"/>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A428AAEC-DFCB-9E95-D857-5BE9939B02FD}"/>
              </a:ext>
            </a:extLst>
          </p:cNvPr>
          <p:cNvSpPr>
            <a:spLocks noGrp="1"/>
          </p:cNvSpPr>
          <p:nvPr>
            <p:ph idx="1"/>
          </p:nvPr>
        </p:nvSpPr>
        <p:spPr/>
        <p:txBody>
          <a:bodyPr>
            <a:normAutofit/>
          </a:bodyPr>
          <a:lstStyle/>
          <a:p>
            <a:r>
              <a:rPr lang="en-US" dirty="0"/>
              <a:t>Contemporary Critical Theory</a:t>
            </a:r>
          </a:p>
          <a:p>
            <a:r>
              <a:rPr lang="en-US" dirty="0"/>
              <a:t>Contemporary Critical Theory vs. Christianity</a:t>
            </a:r>
          </a:p>
          <a:p>
            <a:r>
              <a:rPr lang="en-US" dirty="0"/>
              <a:t>Woke Terminology</a:t>
            </a:r>
          </a:p>
          <a:p>
            <a:r>
              <a:rPr lang="en-US" dirty="0"/>
              <a:t>The Woke Right?</a:t>
            </a:r>
          </a:p>
          <a:p>
            <a:r>
              <a:rPr lang="en-US" dirty="0"/>
              <a:t>Conclusions</a:t>
            </a:r>
          </a:p>
        </p:txBody>
      </p:sp>
      <p:sp>
        <p:nvSpPr>
          <p:cNvPr id="4" name="Rectangle 3">
            <a:extLst>
              <a:ext uri="{FF2B5EF4-FFF2-40B4-BE49-F238E27FC236}">
                <a16:creationId xmlns:a16="http://schemas.microsoft.com/office/drawing/2014/main" id="{1B3E8A2C-8095-23C7-8197-2ABB9223F7C7}"/>
              </a:ext>
            </a:extLst>
          </p:cNvPr>
          <p:cNvSpPr/>
          <p:nvPr/>
        </p:nvSpPr>
        <p:spPr>
          <a:xfrm>
            <a:off x="732272" y="3362324"/>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70155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FE868-9846-CE58-A052-888CC3B20CC7}"/>
              </a:ext>
            </a:extLst>
          </p:cNvPr>
          <p:cNvSpPr>
            <a:spLocks noGrp="1"/>
          </p:cNvSpPr>
          <p:nvPr>
            <p:ph type="title"/>
          </p:nvPr>
        </p:nvSpPr>
        <p:spPr/>
        <p:txBody>
          <a:bodyPr/>
          <a:lstStyle/>
          <a:p>
            <a:r>
              <a:rPr lang="en-US" dirty="0"/>
              <a:t>Woke left vs. woke right</a:t>
            </a:r>
          </a:p>
        </p:txBody>
      </p:sp>
      <p:sp>
        <p:nvSpPr>
          <p:cNvPr id="4" name="TextBox 3">
            <a:extLst>
              <a:ext uri="{FF2B5EF4-FFF2-40B4-BE49-F238E27FC236}">
                <a16:creationId xmlns:a16="http://schemas.microsoft.com/office/drawing/2014/main" id="{9EFFD163-7F01-620A-A055-CD2CF32B7F61}"/>
              </a:ext>
            </a:extLst>
          </p:cNvPr>
          <p:cNvSpPr txBox="1"/>
          <p:nvPr/>
        </p:nvSpPr>
        <p:spPr>
          <a:xfrm>
            <a:off x="6096000" y="1431842"/>
            <a:ext cx="5634182" cy="3139321"/>
          </a:xfrm>
          <a:prstGeom prst="rect">
            <a:avLst/>
          </a:prstGeom>
          <a:noFill/>
        </p:spPr>
        <p:txBody>
          <a:bodyPr wrap="square">
            <a:spAutoFit/>
          </a:bodyPr>
          <a:lstStyle/>
          <a:p>
            <a:pPr algn="l"/>
            <a:r>
              <a:rPr lang="en-US" dirty="0"/>
              <a:t>The “Dissident Right “in 1 Tweet:</a:t>
            </a:r>
            <a:br>
              <a:rPr lang="en-US" dirty="0"/>
            </a:br>
            <a:endParaRPr lang="en-US" dirty="0"/>
          </a:p>
          <a:p>
            <a:pPr algn="l"/>
            <a:r>
              <a:rPr lang="en-US" dirty="0"/>
              <a:t>1) society is divided into straight White men and their enemies via </a:t>
            </a:r>
            <a:br>
              <a:rPr lang="en-US" dirty="0"/>
            </a:br>
            <a:br>
              <a:rPr lang="en-US" dirty="0"/>
            </a:br>
            <a:r>
              <a:rPr lang="en-US" dirty="0"/>
              <a:t>2) hegemonic norms (the Longhouse, postwar consensus, "Judeo- Christianity") but normies are blind so </a:t>
            </a:r>
            <a:br>
              <a:rPr lang="en-US" dirty="0"/>
            </a:br>
            <a:br>
              <a:rPr lang="en-US" dirty="0"/>
            </a:br>
            <a:r>
              <a:rPr lang="en-US" dirty="0"/>
              <a:t>3) we need to </a:t>
            </a:r>
            <a:r>
              <a:rPr lang="en-US" dirty="0" err="1"/>
              <a:t>redpill</a:t>
            </a:r>
            <a:r>
              <a:rPr lang="en-US" dirty="0"/>
              <a:t> them to </a:t>
            </a:r>
            <a:br>
              <a:rPr lang="en-US" dirty="0"/>
            </a:br>
            <a:br>
              <a:rPr lang="en-US" dirty="0"/>
            </a:br>
            <a:r>
              <a:rPr lang="en-US" dirty="0"/>
              <a:t>4) retake the West</a:t>
            </a:r>
          </a:p>
        </p:txBody>
      </p:sp>
      <p:sp>
        <p:nvSpPr>
          <p:cNvPr id="5" name="TextBox 4">
            <a:extLst>
              <a:ext uri="{FF2B5EF4-FFF2-40B4-BE49-F238E27FC236}">
                <a16:creationId xmlns:a16="http://schemas.microsoft.com/office/drawing/2014/main" id="{CC06F74B-7B59-2B80-FD7A-270C37DB4353}"/>
              </a:ext>
            </a:extLst>
          </p:cNvPr>
          <p:cNvSpPr txBox="1"/>
          <p:nvPr/>
        </p:nvSpPr>
        <p:spPr>
          <a:xfrm>
            <a:off x="792018" y="1431842"/>
            <a:ext cx="5368734" cy="3139321"/>
          </a:xfrm>
          <a:prstGeom prst="rect">
            <a:avLst/>
          </a:prstGeom>
          <a:noFill/>
        </p:spPr>
        <p:txBody>
          <a:bodyPr wrap="square">
            <a:spAutoFit/>
          </a:bodyPr>
          <a:lstStyle/>
          <a:p>
            <a:pPr algn="l"/>
            <a:r>
              <a:rPr lang="en-US" dirty="0"/>
              <a:t>Wokeness in 1 Tweet:</a:t>
            </a:r>
            <a:br>
              <a:rPr lang="en-US" dirty="0"/>
            </a:br>
            <a:endParaRPr lang="en-US" dirty="0"/>
          </a:p>
          <a:p>
            <a:pPr algn="l"/>
            <a:r>
              <a:rPr lang="en-US" dirty="0"/>
              <a:t>1) society is divided into oppressed/oppressor groups along lines of race, class, gender, sexuality, </a:t>
            </a:r>
            <a:r>
              <a:rPr lang="en-US" dirty="0" err="1"/>
              <a:t>etc</a:t>
            </a:r>
            <a:r>
              <a:rPr lang="en-US" dirty="0"/>
              <a:t> via</a:t>
            </a:r>
            <a:br>
              <a:rPr lang="en-US" dirty="0"/>
            </a:br>
            <a:br>
              <a:rPr lang="en-US" dirty="0"/>
            </a:br>
            <a:r>
              <a:rPr lang="en-US" dirty="0"/>
              <a:t>2) hegemonic power. But privileged people are blind so  </a:t>
            </a:r>
            <a:br>
              <a:rPr lang="en-US" dirty="0"/>
            </a:br>
            <a:br>
              <a:rPr lang="en-US" dirty="0"/>
            </a:br>
            <a:r>
              <a:rPr lang="en-US" dirty="0"/>
              <a:t>3) we need to defer to the lived experience of the marginalized to</a:t>
            </a:r>
            <a:br>
              <a:rPr lang="en-US" dirty="0"/>
            </a:br>
            <a:br>
              <a:rPr lang="en-US" dirty="0"/>
            </a:br>
            <a:r>
              <a:rPr lang="en-US" dirty="0"/>
              <a:t>4) dismantle unjust systems</a:t>
            </a:r>
          </a:p>
        </p:txBody>
      </p:sp>
      <p:pic>
        <p:nvPicPr>
          <p:cNvPr id="6" name="Picture 5">
            <a:extLst>
              <a:ext uri="{FF2B5EF4-FFF2-40B4-BE49-F238E27FC236}">
                <a16:creationId xmlns:a16="http://schemas.microsoft.com/office/drawing/2014/main" id="{D2BE7486-6FBE-BF23-B215-77C9571D9D48}"/>
              </a:ext>
            </a:extLst>
          </p:cNvPr>
          <p:cNvPicPr>
            <a:picLocks noChangeAspect="1"/>
          </p:cNvPicPr>
          <p:nvPr/>
        </p:nvPicPr>
        <p:blipFill>
          <a:blip r:embed="rId2"/>
          <a:stretch>
            <a:fillRect/>
          </a:stretch>
        </p:blipFill>
        <p:spPr>
          <a:xfrm>
            <a:off x="6160752" y="4618182"/>
            <a:ext cx="5380985" cy="1978698"/>
          </a:xfrm>
          <a:prstGeom prst="rect">
            <a:avLst/>
          </a:prstGeom>
        </p:spPr>
      </p:pic>
      <p:pic>
        <p:nvPicPr>
          <p:cNvPr id="7" name="Picture 6">
            <a:extLst>
              <a:ext uri="{FF2B5EF4-FFF2-40B4-BE49-F238E27FC236}">
                <a16:creationId xmlns:a16="http://schemas.microsoft.com/office/drawing/2014/main" id="{4E67848C-AC5A-DF5A-5D56-BFA663712EC9}"/>
              </a:ext>
            </a:extLst>
          </p:cNvPr>
          <p:cNvPicPr>
            <a:picLocks noChangeAspect="1"/>
          </p:cNvPicPr>
          <p:nvPr/>
        </p:nvPicPr>
        <p:blipFill>
          <a:blip r:embed="rId3"/>
          <a:stretch>
            <a:fillRect/>
          </a:stretch>
        </p:blipFill>
        <p:spPr>
          <a:xfrm>
            <a:off x="785892" y="4642591"/>
            <a:ext cx="5380986" cy="1954289"/>
          </a:xfrm>
          <a:prstGeom prst="rect">
            <a:avLst/>
          </a:prstGeom>
        </p:spPr>
      </p:pic>
    </p:spTree>
    <p:extLst>
      <p:ext uri="{BB962C8B-B14F-4D97-AF65-F5344CB8AC3E}">
        <p14:creationId xmlns:p14="http://schemas.microsoft.com/office/powerpoint/2010/main" val="34161805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80B12-67A4-10A6-C5D1-DDAE328CBE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BD664A-7BD7-EA90-6061-5404D441805F}"/>
              </a:ext>
            </a:extLst>
          </p:cNvPr>
          <p:cNvSpPr>
            <a:spLocks noGrp="1"/>
          </p:cNvSpPr>
          <p:nvPr>
            <p:ph type="title"/>
          </p:nvPr>
        </p:nvSpPr>
        <p:spPr/>
        <p:txBody>
          <a:bodyPr>
            <a:normAutofit/>
          </a:bodyPr>
          <a:lstStyle/>
          <a:p>
            <a:r>
              <a:rPr lang="en-US" sz="3600" dirty="0"/>
              <a:t>Abrahamsen et </a:t>
            </a:r>
            <a:r>
              <a:rPr lang="en-US" sz="3600" dirty="0" err="1"/>
              <a:t>al’s</a:t>
            </a:r>
            <a:r>
              <a:rPr lang="en-US" sz="3600" dirty="0"/>
              <a:t> </a:t>
            </a:r>
            <a:r>
              <a:rPr lang="en-US" sz="3600" i="1" dirty="0"/>
              <a:t>World of the Right</a:t>
            </a:r>
            <a:endParaRPr lang="en-US" sz="3600" dirty="0"/>
          </a:p>
        </p:txBody>
      </p:sp>
      <p:pic>
        <p:nvPicPr>
          <p:cNvPr id="3" name="Picture 2" descr="World of the Right: Radical Conservatism and Global Order">
            <a:extLst>
              <a:ext uri="{FF2B5EF4-FFF2-40B4-BE49-F238E27FC236}">
                <a16:creationId xmlns:a16="http://schemas.microsoft.com/office/drawing/2014/main" id="{64040912-4F7A-94F4-5A6B-8D8410A1B8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884566"/>
            <a:ext cx="3114964" cy="472660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a:extLst>
              <a:ext uri="{FF2B5EF4-FFF2-40B4-BE49-F238E27FC236}">
                <a16:creationId xmlns:a16="http://schemas.microsoft.com/office/drawing/2014/main" id="{7FC25836-7E16-1B12-DEDA-D64CDC34F6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7941" y="1883324"/>
            <a:ext cx="5612750" cy="4741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15693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F9C49-5275-5B97-6F4B-DAFC828844A9}"/>
              </a:ext>
            </a:extLst>
          </p:cNvPr>
          <p:cNvSpPr>
            <a:spLocks noGrp="1"/>
          </p:cNvSpPr>
          <p:nvPr>
            <p:ph type="title"/>
          </p:nvPr>
        </p:nvSpPr>
        <p:spPr/>
        <p:txBody>
          <a:bodyPr/>
          <a:lstStyle/>
          <a:p>
            <a:r>
              <a:rPr lang="en-US" dirty="0"/>
              <a:t>Stephen Wolfe’s </a:t>
            </a:r>
            <a:r>
              <a:rPr lang="en-US" i="1" dirty="0"/>
              <a:t>Case for Christian Nationalism</a:t>
            </a:r>
          </a:p>
        </p:txBody>
      </p:sp>
      <p:sp>
        <p:nvSpPr>
          <p:cNvPr id="3" name="Content Placeholder 2">
            <a:extLst>
              <a:ext uri="{FF2B5EF4-FFF2-40B4-BE49-F238E27FC236}">
                <a16:creationId xmlns:a16="http://schemas.microsoft.com/office/drawing/2014/main" id="{0FE723A4-9FE0-4111-77D6-2E6C43EE1A5F}"/>
              </a:ext>
            </a:extLst>
          </p:cNvPr>
          <p:cNvSpPr>
            <a:spLocks noGrp="1"/>
          </p:cNvSpPr>
          <p:nvPr>
            <p:ph idx="1"/>
          </p:nvPr>
        </p:nvSpPr>
        <p:spPr>
          <a:xfrm>
            <a:off x="838200" y="1764145"/>
            <a:ext cx="6846455" cy="3725828"/>
          </a:xfrm>
        </p:spPr>
        <p:txBody>
          <a:bodyPr>
            <a:noAutofit/>
          </a:bodyPr>
          <a:lstStyle/>
          <a:p>
            <a:r>
              <a:rPr lang="en-US" sz="2000" dirty="0"/>
              <a:t>“Every step of progress is overcoming you. Ask yourself, ‘What sort of villain does each event of progress have in common?’ </a:t>
            </a:r>
            <a:r>
              <a:rPr lang="en-US" sz="2000" b="1" dirty="0">
                <a:solidFill>
                  <a:srgbClr val="FF0000"/>
                </a:solidFill>
              </a:rPr>
              <a:t>The straight white male</a:t>
            </a:r>
            <a:r>
              <a:rPr lang="en-US" sz="2000" dirty="0">
                <a:solidFill>
                  <a:srgbClr val="FF0000"/>
                </a:solidFill>
              </a:rPr>
              <a:t>. </a:t>
            </a:r>
            <a:r>
              <a:rPr lang="en-US" sz="2000" dirty="0"/>
              <a:t>That is the chief out-group of New America, the embodiment of regression and oppression.” (p. 436)</a:t>
            </a:r>
          </a:p>
          <a:p>
            <a:r>
              <a:rPr lang="en-US" sz="2000" dirty="0"/>
              <a:t>“</a:t>
            </a:r>
            <a:r>
              <a:rPr lang="en-US" sz="2000" b="1" dirty="0">
                <a:solidFill>
                  <a:srgbClr val="FF0000"/>
                </a:solidFill>
              </a:rPr>
              <a:t>We live under a gynocracy—a rule by women</a:t>
            </a:r>
            <a:r>
              <a:rPr lang="en-US" sz="2000" dirty="0"/>
              <a:t>. This </a:t>
            </a:r>
            <a:r>
              <a:rPr lang="en-US" sz="2000" b="1" dirty="0">
                <a:solidFill>
                  <a:srgbClr val="FF0000"/>
                </a:solidFill>
              </a:rPr>
              <a:t>may not be apparent on the surface</a:t>
            </a:r>
            <a:r>
              <a:rPr lang="en-US" sz="2000" dirty="0"/>
              <a:t>, since men still run many things. But </a:t>
            </a:r>
            <a:r>
              <a:rPr lang="en-US" sz="2000" b="1" dirty="0">
                <a:solidFill>
                  <a:srgbClr val="FF0000"/>
                </a:solidFill>
              </a:rPr>
              <a:t>the governing virtues of America are feminine vices</a:t>
            </a:r>
            <a:r>
              <a:rPr lang="en-US" sz="2000" dirty="0"/>
              <a:t>, associated with certain feminine virtues, such as empathy, fairness, and equality.” (p. 448)</a:t>
            </a:r>
          </a:p>
          <a:p>
            <a:r>
              <a:rPr lang="en-US" sz="2000" dirty="0"/>
              <a:t> “If you are a </a:t>
            </a:r>
            <a:r>
              <a:rPr lang="en-US" sz="2000" b="1" dirty="0">
                <a:solidFill>
                  <a:srgbClr val="FF0000"/>
                </a:solidFill>
              </a:rPr>
              <a:t>white, heterosexual, cis-gendered male</a:t>
            </a:r>
            <a:r>
              <a:rPr lang="en-US" sz="2000" dirty="0"/>
              <a:t>, then the world will not offer you any favors. Indeed, your career advancement depends on sacrificing your self-respect by </a:t>
            </a:r>
            <a:r>
              <a:rPr lang="en-US" sz="2000" b="1" dirty="0">
                <a:solidFill>
                  <a:srgbClr val="FF0000"/>
                </a:solidFill>
              </a:rPr>
              <a:t>praising and pandering to your inferiors who rule over you</a:t>
            </a:r>
            <a:r>
              <a:rPr lang="en-US" sz="2000" dirty="0"/>
              <a:t>.”  (p. 464)</a:t>
            </a:r>
          </a:p>
        </p:txBody>
      </p:sp>
      <p:pic>
        <p:nvPicPr>
          <p:cNvPr id="10245" name="Picture 5" descr="The Case for Christian Nationalism">
            <a:extLst>
              <a:ext uri="{FF2B5EF4-FFF2-40B4-BE49-F238E27FC236}">
                <a16:creationId xmlns:a16="http://schemas.microsoft.com/office/drawing/2014/main" id="{4759DA9F-3E6E-2E99-CDFE-38B03E2FDA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43009" y="1764145"/>
            <a:ext cx="2778030" cy="416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57441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20649-3BAA-B3FA-E1B8-95226F1716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A92E80-F680-D5E4-AFE8-8729108DA16F}"/>
              </a:ext>
            </a:extLst>
          </p:cNvPr>
          <p:cNvSpPr>
            <a:spLocks noGrp="1"/>
          </p:cNvSpPr>
          <p:nvPr>
            <p:ph type="title"/>
          </p:nvPr>
        </p:nvSpPr>
        <p:spPr/>
        <p:txBody>
          <a:bodyPr/>
          <a:lstStyle/>
          <a:p>
            <a:r>
              <a:rPr lang="en-US" dirty="0"/>
              <a:t>Andrew </a:t>
            </a:r>
            <a:r>
              <a:rPr lang="en-US" dirty="0" err="1"/>
              <a:t>Isker’s</a:t>
            </a:r>
            <a:r>
              <a:rPr lang="en-US" dirty="0"/>
              <a:t> </a:t>
            </a:r>
            <a:r>
              <a:rPr lang="en-US" i="1" dirty="0"/>
              <a:t>Boniface Option</a:t>
            </a:r>
            <a:endParaRPr lang="en-US" dirty="0"/>
          </a:p>
        </p:txBody>
      </p:sp>
      <p:sp>
        <p:nvSpPr>
          <p:cNvPr id="3" name="Content Placeholder 2">
            <a:extLst>
              <a:ext uri="{FF2B5EF4-FFF2-40B4-BE49-F238E27FC236}">
                <a16:creationId xmlns:a16="http://schemas.microsoft.com/office/drawing/2014/main" id="{8E043097-09AC-462A-3D29-FACE3EF0E0AD}"/>
              </a:ext>
            </a:extLst>
          </p:cNvPr>
          <p:cNvSpPr>
            <a:spLocks noGrp="1"/>
          </p:cNvSpPr>
          <p:nvPr>
            <p:ph idx="1"/>
          </p:nvPr>
        </p:nvSpPr>
        <p:spPr>
          <a:xfrm>
            <a:off x="581892" y="1491202"/>
            <a:ext cx="7416800" cy="3530785"/>
          </a:xfrm>
        </p:spPr>
        <p:txBody>
          <a:bodyPr>
            <a:noAutofit/>
          </a:bodyPr>
          <a:lstStyle/>
          <a:p>
            <a:r>
              <a:rPr lang="en-US" sz="1800" dirty="0">
                <a:solidFill>
                  <a:srgbClr val="383838"/>
                </a:solidFill>
              </a:rPr>
              <a:t>“</a:t>
            </a:r>
            <a:r>
              <a:rPr lang="en-US" sz="1800" b="1" dirty="0">
                <a:solidFill>
                  <a:srgbClr val="FF0000"/>
                </a:solidFill>
              </a:rPr>
              <a:t>You live in a dystopia. </a:t>
            </a:r>
            <a:r>
              <a:rPr lang="en-US" sz="1800" dirty="0">
                <a:solidFill>
                  <a:srgbClr val="383838"/>
                </a:solidFill>
              </a:rPr>
              <a:t>Every part of historical human existence in our world has been turned on its head…The insane, dystopian and totalitarian world we fear the elites might create is one we already live in…I use the term </a:t>
            </a:r>
            <a:r>
              <a:rPr lang="en-US" sz="1800" dirty="0" err="1">
                <a:solidFill>
                  <a:srgbClr val="383838"/>
                </a:solidFill>
              </a:rPr>
              <a:t>Trashworld</a:t>
            </a:r>
            <a:r>
              <a:rPr lang="en-US" sz="1800" dirty="0">
                <a:solidFill>
                  <a:srgbClr val="383838"/>
                </a:solidFill>
              </a:rPr>
              <a:t> to describe the dystopian society. And the point of The Boniface Option is to </a:t>
            </a:r>
            <a:r>
              <a:rPr lang="en-US" sz="1800" b="1" dirty="0">
                <a:solidFill>
                  <a:srgbClr val="FF0000"/>
                </a:solidFill>
              </a:rPr>
              <a:t>make you see it for what it is and to begin the hard work of escaping and overcoming it</a:t>
            </a:r>
            <a:r>
              <a:rPr lang="en-US" sz="1800" dirty="0">
                <a:solidFill>
                  <a:srgbClr val="383838"/>
                </a:solidFill>
              </a:rPr>
              <a:t>” (p. ix-xi).</a:t>
            </a:r>
          </a:p>
          <a:p>
            <a:r>
              <a:rPr lang="en-US" sz="1800" dirty="0">
                <a:solidFill>
                  <a:srgbClr val="383838"/>
                </a:solidFill>
              </a:rPr>
              <a:t>“the </a:t>
            </a:r>
            <a:r>
              <a:rPr lang="en-US" sz="1800" dirty="0" err="1">
                <a:solidFill>
                  <a:srgbClr val="383838"/>
                </a:solidFill>
              </a:rPr>
              <a:t>globohomo</a:t>
            </a:r>
            <a:r>
              <a:rPr lang="en-US" sz="1800" dirty="0">
                <a:solidFill>
                  <a:srgbClr val="383838"/>
                </a:solidFill>
              </a:rPr>
              <a:t> cinematic universe that the modern </a:t>
            </a:r>
            <a:r>
              <a:rPr lang="en-US" sz="1800" dirty="0" err="1">
                <a:solidFill>
                  <a:srgbClr val="383838"/>
                </a:solidFill>
              </a:rPr>
              <a:t>bugman</a:t>
            </a:r>
            <a:r>
              <a:rPr lang="en-US" sz="1800" dirty="0">
                <a:solidFill>
                  <a:srgbClr val="383838"/>
                </a:solidFill>
              </a:rPr>
              <a:t> lives in </a:t>
            </a:r>
            <a:r>
              <a:rPr lang="en-US" sz="1800" b="1" dirty="0">
                <a:solidFill>
                  <a:srgbClr val="FF0000"/>
                </a:solidFill>
              </a:rPr>
              <a:t>must be chopped down. All of it is a seamless garment.</a:t>
            </a:r>
            <a:r>
              <a:rPr lang="en-US" sz="1800" dirty="0">
                <a:solidFill>
                  <a:srgbClr val="FF0000"/>
                </a:solidFill>
              </a:rPr>
              <a:t> </a:t>
            </a:r>
            <a:r>
              <a:rPr lang="en-US" sz="1800" dirty="0">
                <a:solidFill>
                  <a:srgbClr val="383838"/>
                </a:solidFill>
              </a:rPr>
              <a:t>Trannies, open borders, acceptance and promotion of sodomy and other sexual perversions, feminism, abortion and antinatalism, </a:t>
            </a:r>
            <a:r>
              <a:rPr lang="en-US" sz="1800" b="1" dirty="0">
                <a:solidFill>
                  <a:srgbClr val="FF0000"/>
                </a:solidFill>
              </a:rPr>
              <a:t>anti-white race hate</a:t>
            </a:r>
            <a:r>
              <a:rPr lang="en-US" sz="1800" dirty="0">
                <a:solidFill>
                  <a:srgbClr val="FF0000"/>
                </a:solidFill>
              </a:rPr>
              <a:t> </a:t>
            </a:r>
            <a:r>
              <a:rPr lang="en-US" sz="1800" dirty="0">
                <a:solidFill>
                  <a:srgbClr val="383838"/>
                </a:solidFill>
              </a:rPr>
              <a:t>(so-called Critical Race Theory), pornography and the entire consumerist lifestyle… </a:t>
            </a:r>
            <a:r>
              <a:rPr lang="en-US" sz="1800" b="1" dirty="0">
                <a:solidFill>
                  <a:srgbClr val="FF0000"/>
                </a:solidFill>
              </a:rPr>
              <a:t>must be sent through a woodchipper</a:t>
            </a:r>
            <a:r>
              <a:rPr lang="en-US" sz="1800" dirty="0">
                <a:solidFill>
                  <a:srgbClr val="383838"/>
                </a:solidFill>
              </a:rPr>
              <a:t>” (p. 18).</a:t>
            </a:r>
          </a:p>
          <a:p>
            <a:r>
              <a:rPr lang="en-US" sz="1800" dirty="0">
                <a:solidFill>
                  <a:srgbClr val="383838"/>
                </a:solidFill>
              </a:rPr>
              <a:t>“We believe because </a:t>
            </a:r>
            <a:r>
              <a:rPr lang="en-US" sz="1800" b="1" dirty="0">
                <a:solidFill>
                  <a:srgbClr val="FF0000"/>
                </a:solidFill>
              </a:rPr>
              <a:t>modern, liberal, egalitarian society</a:t>
            </a:r>
            <a:r>
              <a:rPr lang="en-US" sz="1800" dirty="0">
                <a:solidFill>
                  <a:srgbClr val="FF0000"/>
                </a:solidFill>
              </a:rPr>
              <a:t> </a:t>
            </a:r>
            <a:r>
              <a:rPr lang="en-US" sz="1800" dirty="0">
                <a:solidFill>
                  <a:srgbClr val="383838"/>
                </a:solidFill>
              </a:rPr>
              <a:t>abolished the formal institutions of slavery that slavery qua slavery has been eradicated. But it very clearly has not. Instead, it is wrapped in a thin veneer of consent. If you were a wicked, evil social engineer and were going to design a massive slave state,</a:t>
            </a:r>
            <a:r>
              <a:rPr lang="en-US" sz="1800" dirty="0">
                <a:solidFill>
                  <a:srgbClr val="FF0000"/>
                </a:solidFill>
              </a:rPr>
              <a:t> </a:t>
            </a:r>
            <a:r>
              <a:rPr lang="en-US" sz="1800" b="1" dirty="0">
                <a:solidFill>
                  <a:srgbClr val="FF0000"/>
                </a:solidFill>
              </a:rPr>
              <a:t>the very best conditions would be where the masses believed they were totally free and that their own bondage was their choice</a:t>
            </a:r>
            <a:r>
              <a:rPr lang="en-US" sz="1800" dirty="0">
                <a:solidFill>
                  <a:srgbClr val="383838"/>
                </a:solidFill>
              </a:rPr>
              <a:t>” (p. 74).</a:t>
            </a:r>
            <a:endParaRPr lang="en-US" sz="1800" dirty="0"/>
          </a:p>
        </p:txBody>
      </p:sp>
      <p:pic>
        <p:nvPicPr>
          <p:cNvPr id="12292" name="Picture 4">
            <a:extLst>
              <a:ext uri="{FF2B5EF4-FFF2-40B4-BE49-F238E27FC236}">
                <a16:creationId xmlns:a16="http://schemas.microsoft.com/office/drawing/2014/main" id="{ADC183EA-BA02-DF39-CA69-340CEE08A4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8145" y="1491202"/>
            <a:ext cx="2985655" cy="4614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4577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289CB-222C-6E8F-336E-C11C860074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B054E1-6CA2-2911-821B-F3BC52BC2BAE}"/>
              </a:ext>
            </a:extLst>
          </p:cNvPr>
          <p:cNvSpPr>
            <a:spLocks noGrp="1"/>
          </p:cNvSpPr>
          <p:nvPr>
            <p:ph type="title"/>
          </p:nvPr>
        </p:nvSpPr>
        <p:spPr/>
        <p:txBody>
          <a:bodyPr/>
          <a:lstStyle/>
          <a:p>
            <a:r>
              <a:rPr lang="en-US" dirty="0"/>
              <a:t>C.J. Engel, co-host of </a:t>
            </a:r>
            <a:r>
              <a:rPr lang="en-US" i="1" dirty="0"/>
              <a:t>Contra Mundum</a:t>
            </a:r>
            <a:endParaRPr lang="en-US" dirty="0"/>
          </a:p>
        </p:txBody>
      </p:sp>
      <p:sp>
        <p:nvSpPr>
          <p:cNvPr id="3" name="Content Placeholder 2">
            <a:extLst>
              <a:ext uri="{FF2B5EF4-FFF2-40B4-BE49-F238E27FC236}">
                <a16:creationId xmlns:a16="http://schemas.microsoft.com/office/drawing/2014/main" id="{6DD80A51-BD88-BB56-5A54-B9A270CC81DF}"/>
              </a:ext>
            </a:extLst>
          </p:cNvPr>
          <p:cNvSpPr>
            <a:spLocks noGrp="1"/>
          </p:cNvSpPr>
          <p:nvPr>
            <p:ph idx="1"/>
          </p:nvPr>
        </p:nvSpPr>
        <p:spPr>
          <a:xfrm>
            <a:off x="838200" y="1663607"/>
            <a:ext cx="7557655" cy="4635593"/>
          </a:xfrm>
        </p:spPr>
        <p:txBody>
          <a:bodyPr>
            <a:noAutofit/>
          </a:bodyPr>
          <a:lstStyle/>
          <a:p>
            <a:r>
              <a:rPr lang="en-US" sz="1800" dirty="0">
                <a:solidFill>
                  <a:srgbClr val="383838"/>
                </a:solidFill>
              </a:rPr>
              <a:t>“the Right Wing is being called the ‘woke right’ because its detractors </a:t>
            </a:r>
            <a:r>
              <a:rPr lang="en-US" sz="1800" b="1" dirty="0">
                <a:solidFill>
                  <a:srgbClr val="FF0000"/>
                </a:solidFill>
              </a:rPr>
              <a:t>cannot think outside the hegemonic presumptions of liberalism, which is grounded in individualism</a:t>
            </a:r>
            <a:r>
              <a:rPr lang="en-US" sz="1800" b="1" dirty="0">
                <a:solidFill>
                  <a:srgbClr val="383838"/>
                </a:solidFill>
              </a:rPr>
              <a:t>.</a:t>
            </a:r>
            <a:r>
              <a:rPr lang="en-US" sz="1800" dirty="0">
                <a:solidFill>
                  <a:srgbClr val="383838"/>
                </a:solidFill>
              </a:rPr>
              <a:t>“</a:t>
            </a:r>
          </a:p>
          <a:p>
            <a:r>
              <a:rPr lang="en-US" sz="1800" b="1" dirty="0">
                <a:solidFill>
                  <a:srgbClr val="383838"/>
                </a:solidFill>
              </a:rPr>
              <a:t>“</a:t>
            </a:r>
            <a:r>
              <a:rPr lang="en-US" sz="1800" b="1" dirty="0">
                <a:solidFill>
                  <a:srgbClr val="FF0000"/>
                </a:solidFill>
              </a:rPr>
              <a:t>There is indeed a war on Whites</a:t>
            </a:r>
            <a:r>
              <a:rPr lang="en-US" sz="1800" b="1" dirty="0">
                <a:solidFill>
                  <a:srgbClr val="383838"/>
                </a:solidFill>
              </a:rPr>
              <a:t>.</a:t>
            </a:r>
            <a:r>
              <a:rPr lang="en-US" sz="1800" dirty="0">
                <a:solidFill>
                  <a:srgbClr val="383838"/>
                </a:solidFill>
              </a:rPr>
              <a:t>”</a:t>
            </a:r>
          </a:p>
          <a:p>
            <a:r>
              <a:rPr lang="en-US" sz="1800" dirty="0">
                <a:solidFill>
                  <a:srgbClr val="383838"/>
                </a:solidFill>
              </a:rPr>
              <a:t>“since </a:t>
            </a:r>
            <a:r>
              <a:rPr lang="en-US" sz="1800" b="1" dirty="0">
                <a:solidFill>
                  <a:srgbClr val="FF0000"/>
                </a:solidFill>
              </a:rPr>
              <a:t>the old cultural hegemony of Heritage America was centered around straight White men</a:t>
            </a:r>
            <a:r>
              <a:rPr lang="en-US" sz="1800" dirty="0">
                <a:solidFill>
                  <a:srgbClr val="383838"/>
                </a:solidFill>
              </a:rPr>
              <a:t>, it is clear that any revolution against that way of life would need to be directed </a:t>
            </a:r>
            <a:r>
              <a:rPr lang="en-US" sz="1800" b="1" dirty="0">
                <a:solidFill>
                  <a:srgbClr val="FF0000"/>
                </a:solidFill>
              </a:rPr>
              <a:t>against the hegemonic cultural base made up of these types of people</a:t>
            </a:r>
            <a:r>
              <a:rPr lang="en-US" sz="1800" dirty="0">
                <a:solidFill>
                  <a:srgbClr val="383838"/>
                </a:solidFill>
              </a:rPr>
              <a:t>. It is not woke to recognize this.”</a:t>
            </a:r>
          </a:p>
          <a:p>
            <a:r>
              <a:rPr lang="en-US" sz="1800" dirty="0">
                <a:solidFill>
                  <a:srgbClr val="383838"/>
                </a:solidFill>
              </a:rPr>
              <a:t>“</a:t>
            </a:r>
            <a:r>
              <a:rPr lang="en-US" sz="1800" b="1" dirty="0">
                <a:solidFill>
                  <a:srgbClr val="FF0000"/>
                </a:solidFill>
              </a:rPr>
              <a:t>The mythos of liberalism… made the political leadership in this country blind to the actual Leftist revolution in our midst. Liberalism is absolutely a hegemonic norm—what else would be America’s hegemonic norm?</a:t>
            </a:r>
            <a:r>
              <a:rPr lang="en-US" sz="1800" dirty="0">
                <a:solidFill>
                  <a:srgbClr val="383838"/>
                </a:solidFill>
              </a:rPr>
              <a:t>”</a:t>
            </a:r>
          </a:p>
          <a:p>
            <a:r>
              <a:rPr lang="en-US" sz="1800" dirty="0">
                <a:solidFill>
                  <a:srgbClr val="383838"/>
                </a:solidFill>
              </a:rPr>
              <a:t>“The Right can see this very clearly and understands that </a:t>
            </a:r>
            <a:r>
              <a:rPr lang="en-US" sz="1800" b="1" dirty="0">
                <a:solidFill>
                  <a:srgbClr val="FF0000"/>
                </a:solidFill>
              </a:rPr>
              <a:t>power is needed to confront new this Leftist hegemony</a:t>
            </a:r>
            <a:r>
              <a:rPr lang="en-US" sz="1800" b="1" dirty="0">
                <a:solidFill>
                  <a:srgbClr val="383838"/>
                </a:solidFill>
              </a:rPr>
              <a:t>.</a:t>
            </a:r>
            <a:r>
              <a:rPr lang="en-US" sz="1800" dirty="0">
                <a:solidFill>
                  <a:srgbClr val="383838"/>
                </a:solidFill>
              </a:rPr>
              <a:t>” </a:t>
            </a:r>
          </a:p>
          <a:p>
            <a:pPr marL="0" indent="0">
              <a:buNone/>
            </a:pPr>
            <a:r>
              <a:rPr lang="en-US" sz="1800" dirty="0">
                <a:solidFill>
                  <a:srgbClr val="383838"/>
                </a:solidFill>
              </a:rPr>
              <a:t>-- CJ Engel, “On the realization that the Right isn’t liberal,” </a:t>
            </a:r>
            <a:br>
              <a:rPr lang="en-US" sz="1800" dirty="0">
                <a:solidFill>
                  <a:srgbClr val="383838"/>
                </a:solidFill>
              </a:rPr>
            </a:br>
            <a:r>
              <a:rPr lang="en-US" sz="1800" i="1" dirty="0">
                <a:solidFill>
                  <a:srgbClr val="383838"/>
                </a:solidFill>
              </a:rPr>
              <a:t>American Reformer</a:t>
            </a:r>
            <a:endParaRPr lang="en-US" sz="3200" dirty="0"/>
          </a:p>
        </p:txBody>
      </p:sp>
      <p:pic>
        <p:nvPicPr>
          <p:cNvPr id="13314" name="Picture 2" descr="Image">
            <a:extLst>
              <a:ext uri="{FF2B5EF4-FFF2-40B4-BE49-F238E27FC236}">
                <a16:creationId xmlns:a16="http://schemas.microsoft.com/office/drawing/2014/main" id="{E0F8BB5E-A98B-2324-CFA5-F949D5F326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977" t="6989" r="15977"/>
          <a:stretch/>
        </p:blipFill>
        <p:spPr bwMode="auto">
          <a:xfrm>
            <a:off x="8963988" y="1893888"/>
            <a:ext cx="2775430" cy="3793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59332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C6B1A-AD81-6A08-DD8A-017B3B4045FA}"/>
              </a:ext>
            </a:extLst>
          </p:cNvPr>
          <p:cNvSpPr>
            <a:spLocks noGrp="1"/>
          </p:cNvSpPr>
          <p:nvPr>
            <p:ph type="title"/>
          </p:nvPr>
        </p:nvSpPr>
        <p:spPr/>
        <p:txBody>
          <a:bodyPr/>
          <a:lstStyle/>
          <a:p>
            <a:r>
              <a:rPr lang="en-US" dirty="0"/>
              <a:t>How to Defeat </a:t>
            </a:r>
            <a:r>
              <a:rPr lang="en-US" dirty="0" err="1"/>
              <a:t>Trashworld</a:t>
            </a:r>
            <a:endParaRPr lang="en-US" dirty="0"/>
          </a:p>
        </p:txBody>
      </p:sp>
      <p:pic>
        <p:nvPicPr>
          <p:cNvPr id="3" name="Picture 2">
            <a:extLst>
              <a:ext uri="{FF2B5EF4-FFF2-40B4-BE49-F238E27FC236}">
                <a16:creationId xmlns:a16="http://schemas.microsoft.com/office/drawing/2014/main" id="{B523F9B3-1768-5BD0-E940-9B6D6A9F7BD9}"/>
              </a:ext>
            </a:extLst>
          </p:cNvPr>
          <p:cNvPicPr>
            <a:picLocks noChangeAspect="1"/>
          </p:cNvPicPr>
          <p:nvPr/>
        </p:nvPicPr>
        <p:blipFill>
          <a:blip r:embed="rId2"/>
          <a:srcRect l="16303" r="16303"/>
          <a:stretch>
            <a:fillRect/>
          </a:stretch>
        </p:blipFill>
        <p:spPr>
          <a:xfrm>
            <a:off x="838199" y="1520104"/>
            <a:ext cx="9072221" cy="4492769"/>
          </a:xfrm>
          <a:prstGeom prst="rect">
            <a:avLst/>
          </a:prstGeom>
        </p:spPr>
      </p:pic>
    </p:spTree>
    <p:extLst>
      <p:ext uri="{BB962C8B-B14F-4D97-AF65-F5344CB8AC3E}">
        <p14:creationId xmlns:p14="http://schemas.microsoft.com/office/powerpoint/2010/main" val="11554903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F2B8B-877E-5534-BDCD-51419E65522F}"/>
              </a:ext>
            </a:extLst>
          </p:cNvPr>
          <p:cNvSpPr>
            <a:spLocks noGrp="1"/>
          </p:cNvSpPr>
          <p:nvPr>
            <p:ph type="title"/>
          </p:nvPr>
        </p:nvSpPr>
        <p:spPr/>
        <p:txBody>
          <a:bodyPr>
            <a:normAutofit/>
          </a:bodyPr>
          <a:lstStyle/>
          <a:p>
            <a:r>
              <a:rPr lang="en-US" dirty="0"/>
              <a:t>Critical theory is bad no matter who embraces it</a:t>
            </a:r>
          </a:p>
        </p:txBody>
      </p:sp>
      <p:sp>
        <p:nvSpPr>
          <p:cNvPr id="4" name="Title 1">
            <a:extLst>
              <a:ext uri="{FF2B5EF4-FFF2-40B4-BE49-F238E27FC236}">
                <a16:creationId xmlns:a16="http://schemas.microsoft.com/office/drawing/2014/main" id="{AF776213-519F-44D7-919F-AC7A809731BD}"/>
              </a:ext>
            </a:extLst>
          </p:cNvPr>
          <p:cNvSpPr txBox="1">
            <a:spLocks/>
          </p:cNvSpPr>
          <p:nvPr/>
        </p:nvSpPr>
        <p:spPr>
          <a:xfrm>
            <a:off x="2362200" y="36512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p:txBody>
      </p:sp>
      <p:pic>
        <p:nvPicPr>
          <p:cNvPr id="5" name="Picture 2">
            <a:extLst>
              <a:ext uri="{FF2B5EF4-FFF2-40B4-BE49-F238E27FC236}">
                <a16:creationId xmlns:a16="http://schemas.microsoft.com/office/drawing/2014/main" id="{B93D0ED6-82BF-E16A-556E-25D0D0415C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8382" y="1774655"/>
            <a:ext cx="5495237" cy="351378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C45990C-5456-EDD0-748B-1E8401211726}"/>
              </a:ext>
            </a:extLst>
          </p:cNvPr>
          <p:cNvSpPr txBox="1"/>
          <p:nvPr/>
        </p:nvSpPr>
        <p:spPr>
          <a:xfrm>
            <a:off x="4643679" y="5372401"/>
            <a:ext cx="2892395" cy="1200329"/>
          </a:xfrm>
          <a:prstGeom prst="rect">
            <a:avLst/>
          </a:prstGeom>
          <a:noFill/>
          <a:ln>
            <a:solidFill>
              <a:srgbClr val="FF0000"/>
            </a:solidFill>
          </a:ln>
        </p:spPr>
        <p:txBody>
          <a:bodyPr wrap="none" rtlCol="0">
            <a:spAutoFit/>
          </a:bodyPr>
          <a:lstStyle/>
          <a:p>
            <a:r>
              <a:rPr lang="en-US" dirty="0"/>
              <a:t>Racial </a:t>
            </a:r>
            <a:r>
              <a:rPr lang="en-US" dirty="0" err="1"/>
              <a:t>identitarianism</a:t>
            </a:r>
            <a:br>
              <a:rPr lang="en-US" dirty="0"/>
            </a:br>
            <a:r>
              <a:rPr lang="en-US" dirty="0"/>
              <a:t>Oppression through ideology</a:t>
            </a:r>
            <a:br>
              <a:rPr lang="en-US" dirty="0"/>
            </a:br>
            <a:r>
              <a:rPr lang="en-US" dirty="0"/>
              <a:t>Critical consciousness</a:t>
            </a:r>
            <a:br>
              <a:rPr lang="en-US" dirty="0"/>
            </a:br>
            <a:r>
              <a:rPr lang="en-US" dirty="0"/>
              <a:t>Radical social transformation</a:t>
            </a:r>
          </a:p>
        </p:txBody>
      </p:sp>
    </p:spTree>
    <p:extLst>
      <p:ext uri="{BB962C8B-B14F-4D97-AF65-F5344CB8AC3E}">
        <p14:creationId xmlns:p14="http://schemas.microsoft.com/office/powerpoint/2010/main" val="23685510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D6126-DF66-2A61-3745-B2FCF129B7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DC55B3-549D-BF5A-7EA9-1373D7551CB9}"/>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7B3D44D9-9F74-307D-0433-DE94DAC0CA4B}"/>
              </a:ext>
            </a:extLst>
          </p:cNvPr>
          <p:cNvSpPr>
            <a:spLocks noGrp="1"/>
          </p:cNvSpPr>
          <p:nvPr>
            <p:ph idx="1"/>
          </p:nvPr>
        </p:nvSpPr>
        <p:spPr/>
        <p:txBody>
          <a:bodyPr>
            <a:normAutofit/>
          </a:bodyPr>
          <a:lstStyle/>
          <a:p>
            <a:r>
              <a:rPr lang="en-US" dirty="0"/>
              <a:t>Contemporary Critical Theory</a:t>
            </a:r>
          </a:p>
          <a:p>
            <a:r>
              <a:rPr lang="en-US" dirty="0"/>
              <a:t>Contemporary Critical Theory vs. Christianity</a:t>
            </a:r>
          </a:p>
          <a:p>
            <a:r>
              <a:rPr lang="en-US" dirty="0"/>
              <a:t>Woke Terminology</a:t>
            </a:r>
          </a:p>
          <a:p>
            <a:r>
              <a:rPr lang="en-US" dirty="0"/>
              <a:t>The Woke Right?</a:t>
            </a:r>
          </a:p>
          <a:p>
            <a:r>
              <a:rPr lang="en-US" dirty="0"/>
              <a:t>Conclusions</a:t>
            </a:r>
          </a:p>
        </p:txBody>
      </p:sp>
      <p:sp>
        <p:nvSpPr>
          <p:cNvPr id="4" name="Rectangle 3">
            <a:extLst>
              <a:ext uri="{FF2B5EF4-FFF2-40B4-BE49-F238E27FC236}">
                <a16:creationId xmlns:a16="http://schemas.microsoft.com/office/drawing/2014/main" id="{DEC7CB0B-FF34-2370-5218-48C4A72B30EB}"/>
              </a:ext>
            </a:extLst>
          </p:cNvPr>
          <p:cNvSpPr/>
          <p:nvPr/>
        </p:nvSpPr>
        <p:spPr>
          <a:xfrm>
            <a:off x="713799" y="3916507"/>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59435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1955203" y="481545"/>
            <a:ext cx="8471013" cy="1323439"/>
          </a:xfrm>
          <a:prstGeom prst="rect">
            <a:avLst/>
          </a:prstGeom>
        </p:spPr>
        <p:txBody>
          <a:bodyPr wrap="square">
            <a:spAutoFit/>
          </a:bodyPr>
          <a:lstStyle/>
          <a:p>
            <a:r>
              <a:rPr lang="en-US" sz="4000" dirty="0">
                <a:latin typeface="+mj-lt"/>
              </a:rPr>
              <a:t>Christianity and contemporary critical theory are competing worldviews</a:t>
            </a:r>
          </a:p>
        </p:txBody>
      </p:sp>
      <p:pic>
        <p:nvPicPr>
          <p:cNvPr id="2" name="Picture 1">
            <a:extLst>
              <a:ext uri="{FF2B5EF4-FFF2-40B4-BE49-F238E27FC236}">
                <a16:creationId xmlns:a16="http://schemas.microsoft.com/office/drawing/2014/main" id="{CE887F92-6D59-321B-2461-3DF267C9650C}"/>
              </a:ext>
            </a:extLst>
          </p:cNvPr>
          <p:cNvPicPr>
            <a:picLocks noChangeAspect="1"/>
          </p:cNvPicPr>
          <p:nvPr/>
        </p:nvPicPr>
        <p:blipFill>
          <a:blip r:embed="rId3"/>
          <a:stretch>
            <a:fillRect/>
          </a:stretch>
        </p:blipFill>
        <p:spPr>
          <a:xfrm>
            <a:off x="1955203" y="1921400"/>
            <a:ext cx="7026675" cy="4455057"/>
          </a:xfrm>
          <a:prstGeom prst="rect">
            <a:avLst/>
          </a:prstGeom>
        </p:spPr>
      </p:pic>
      <p:sp>
        <p:nvSpPr>
          <p:cNvPr id="3" name="TextBox 2">
            <a:extLst>
              <a:ext uri="{FF2B5EF4-FFF2-40B4-BE49-F238E27FC236}">
                <a16:creationId xmlns:a16="http://schemas.microsoft.com/office/drawing/2014/main" id="{44802169-5ACB-711D-B373-6B66100210ED}"/>
              </a:ext>
            </a:extLst>
          </p:cNvPr>
          <p:cNvSpPr txBox="1"/>
          <p:nvPr/>
        </p:nvSpPr>
        <p:spPr>
          <a:xfrm>
            <a:off x="153500" y="6488668"/>
            <a:ext cx="4269759" cy="369332"/>
          </a:xfrm>
          <a:prstGeom prst="rect">
            <a:avLst/>
          </a:prstGeom>
          <a:noFill/>
        </p:spPr>
        <p:txBody>
          <a:bodyPr wrap="none" rtlCol="0">
            <a:spAutoFit/>
          </a:bodyPr>
          <a:lstStyle/>
          <a:p>
            <a:r>
              <a:rPr lang="en-US" dirty="0" err="1"/>
              <a:t>Shenvi</a:t>
            </a:r>
            <a:r>
              <a:rPr lang="en-US" dirty="0"/>
              <a:t> and Sawyer, </a:t>
            </a:r>
            <a:r>
              <a:rPr lang="en-US" i="1" dirty="0"/>
              <a:t>Critical Dilemma</a:t>
            </a:r>
            <a:r>
              <a:rPr lang="en-US" dirty="0"/>
              <a:t>, p. 284</a:t>
            </a:r>
          </a:p>
        </p:txBody>
      </p:sp>
    </p:spTree>
    <p:extLst>
      <p:ext uri="{BB962C8B-B14F-4D97-AF65-F5344CB8AC3E}">
        <p14:creationId xmlns:p14="http://schemas.microsoft.com/office/powerpoint/2010/main" val="27223705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D70CD-A17A-3E7D-C45A-EB11D93DE49C}"/>
              </a:ext>
            </a:extLst>
          </p:cNvPr>
          <p:cNvSpPr>
            <a:spLocks noGrp="1"/>
          </p:cNvSpPr>
          <p:nvPr>
            <p:ph type="title"/>
          </p:nvPr>
        </p:nvSpPr>
        <p:spPr/>
        <p:txBody>
          <a:bodyPr/>
          <a:lstStyle/>
          <a:p>
            <a:r>
              <a:rPr lang="en-US" dirty="0"/>
              <a:t>Additional resources</a:t>
            </a:r>
          </a:p>
        </p:txBody>
      </p:sp>
      <p:sp>
        <p:nvSpPr>
          <p:cNvPr id="3" name="Content Placeholder 2">
            <a:extLst>
              <a:ext uri="{FF2B5EF4-FFF2-40B4-BE49-F238E27FC236}">
                <a16:creationId xmlns:a16="http://schemas.microsoft.com/office/drawing/2014/main" id="{F9FB77A0-C270-BC4E-31CA-AABBA7B70B88}"/>
              </a:ext>
            </a:extLst>
          </p:cNvPr>
          <p:cNvSpPr>
            <a:spLocks noGrp="1"/>
          </p:cNvSpPr>
          <p:nvPr>
            <p:ph idx="1"/>
          </p:nvPr>
        </p:nvSpPr>
        <p:spPr>
          <a:xfrm>
            <a:off x="838200" y="1690687"/>
            <a:ext cx="4451350" cy="4940933"/>
          </a:xfrm>
        </p:spPr>
        <p:txBody>
          <a:bodyPr>
            <a:normAutofit fontScale="92500"/>
          </a:bodyPr>
          <a:lstStyle/>
          <a:p>
            <a:r>
              <a:rPr lang="en-US" dirty="0"/>
              <a:t>Thaddeus Williams, </a:t>
            </a:r>
            <a:r>
              <a:rPr lang="en-US" i="1" dirty="0"/>
              <a:t>Confronting Injustice Without Compromising Truth</a:t>
            </a:r>
          </a:p>
          <a:p>
            <a:r>
              <a:rPr lang="en-US" dirty="0"/>
              <a:t>Carl Trueman, </a:t>
            </a:r>
            <a:r>
              <a:rPr lang="en-US" i="1" dirty="0"/>
              <a:t>The Rise and Triumph of the Modern Self</a:t>
            </a:r>
          </a:p>
          <a:p>
            <a:r>
              <a:rPr lang="en-US" dirty="0"/>
              <a:t>Krista Bontrager and Monique Duson, </a:t>
            </a:r>
            <a:r>
              <a:rPr lang="en-US" i="1" dirty="0"/>
              <a:t>Walking in Unity</a:t>
            </a:r>
          </a:p>
          <a:p>
            <a:r>
              <a:rPr lang="en-US" dirty="0"/>
              <a:t>Neil </a:t>
            </a:r>
            <a:r>
              <a:rPr lang="en-US" dirty="0" err="1"/>
              <a:t>Shenvi</a:t>
            </a:r>
            <a:r>
              <a:rPr lang="en-US" dirty="0"/>
              <a:t> and Pat Sawyer, </a:t>
            </a:r>
            <a:r>
              <a:rPr lang="en-US" i="1" dirty="0"/>
              <a:t>Critical Dilemma</a:t>
            </a:r>
          </a:p>
          <a:p>
            <a:r>
              <a:rPr lang="en-US" dirty="0"/>
              <a:t>Neil </a:t>
            </a:r>
            <a:r>
              <a:rPr lang="en-US" dirty="0" err="1"/>
              <a:t>Shenvi</a:t>
            </a:r>
            <a:r>
              <a:rPr lang="en-US" dirty="0"/>
              <a:t> and Pat Sawyer, </a:t>
            </a:r>
            <a:r>
              <a:rPr lang="en-US" i="1" dirty="0"/>
              <a:t>Post Woke</a:t>
            </a:r>
            <a:endParaRPr lang="en-US" dirty="0"/>
          </a:p>
          <a:p>
            <a:endParaRPr lang="en-US" dirty="0"/>
          </a:p>
        </p:txBody>
      </p:sp>
      <p:grpSp>
        <p:nvGrpSpPr>
          <p:cNvPr id="7" name="Group 6">
            <a:extLst>
              <a:ext uri="{FF2B5EF4-FFF2-40B4-BE49-F238E27FC236}">
                <a16:creationId xmlns:a16="http://schemas.microsoft.com/office/drawing/2014/main" id="{02C11C11-8E1E-4F6D-2466-0245E596C352}"/>
              </a:ext>
            </a:extLst>
          </p:cNvPr>
          <p:cNvGrpSpPr/>
          <p:nvPr/>
        </p:nvGrpSpPr>
        <p:grpSpPr>
          <a:xfrm>
            <a:off x="6216073" y="1834999"/>
            <a:ext cx="4451350" cy="4555060"/>
            <a:chOff x="4363796" y="1610788"/>
            <a:chExt cx="4670457" cy="4779271"/>
          </a:xfrm>
        </p:grpSpPr>
        <p:pic>
          <p:nvPicPr>
            <p:cNvPr id="1026" name="Picture 2">
              <a:extLst>
                <a:ext uri="{FF2B5EF4-FFF2-40B4-BE49-F238E27FC236}">
                  <a16:creationId xmlns:a16="http://schemas.microsoft.com/office/drawing/2014/main" id="{B1F6A4F3-2534-AD9C-551B-0BF8259FC1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1892" y="1610788"/>
              <a:ext cx="1497871" cy="228569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F9894E3F-FD3B-4625-8CF6-37C9872076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8829" y="1610788"/>
              <a:ext cx="1523796" cy="228569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F9DCB5A4-B580-E44E-F97B-EFEEEBA711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63796" y="4104364"/>
              <a:ext cx="1479353" cy="228569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9B6D25A3-05CA-5E92-82D3-9AAF2DAC2A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7920" y="4104364"/>
              <a:ext cx="1522210" cy="228569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BDE53C03-42CF-023B-F472-E09B798A447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4901" y="4104364"/>
              <a:ext cx="1479352" cy="2285695"/>
            </a:xfrm>
            <a:prstGeom prst="rect">
              <a:avLst/>
            </a:prstGeom>
            <a:noFill/>
            <a:ln>
              <a:solidFill>
                <a:schemeClr val="bg2">
                  <a:lumMod val="90000"/>
                </a:schemeClr>
              </a:solid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658952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146" y="365127"/>
            <a:ext cx="8706631" cy="1325563"/>
          </a:xfrm>
        </p:spPr>
        <p:txBody>
          <a:bodyPr/>
          <a:lstStyle/>
          <a:p>
            <a:pPr algn="ctr"/>
            <a:r>
              <a:rPr lang="en-US" i="1" dirty="0"/>
              <a:t>Critical Dilemma </a:t>
            </a:r>
            <a:r>
              <a:rPr lang="en-US" dirty="0"/>
              <a:t>(2023)</a:t>
            </a:r>
          </a:p>
        </p:txBody>
      </p:sp>
      <p:pic>
        <p:nvPicPr>
          <p:cNvPr id="3" name="Picture 2" descr="Critical Dilemma: The Rise of Critical... by Shenvi, Neil">
            <a:extLst>
              <a:ext uri="{FF2B5EF4-FFF2-40B4-BE49-F238E27FC236}">
                <a16:creationId xmlns:a16="http://schemas.microsoft.com/office/drawing/2014/main" id="{0A8261A0-E223-0A9A-F739-6F89684889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4146" y="1936797"/>
            <a:ext cx="3034324" cy="455623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1C8AF3D-6FD7-02EE-4621-B50DE6324495}"/>
              </a:ext>
            </a:extLst>
          </p:cNvPr>
          <p:cNvSpPr txBox="1"/>
          <p:nvPr/>
        </p:nvSpPr>
        <p:spPr>
          <a:xfrm>
            <a:off x="5201459" y="1936798"/>
            <a:ext cx="5979338" cy="4524315"/>
          </a:xfrm>
          <a:prstGeom prst="rect">
            <a:avLst/>
          </a:prstGeom>
          <a:noFill/>
        </p:spPr>
        <p:txBody>
          <a:bodyPr wrap="square" rtlCol="0">
            <a:spAutoFit/>
          </a:bodyPr>
          <a:lstStyle/>
          <a:p>
            <a:r>
              <a:rPr lang="en-US" sz="2400" dirty="0"/>
              <a:t>Academic and comprehensive</a:t>
            </a:r>
            <a:br>
              <a:rPr lang="en-US" sz="2400" dirty="0"/>
            </a:br>
            <a:endParaRPr lang="en-US" sz="2400" dirty="0"/>
          </a:p>
          <a:p>
            <a:pPr marL="285750" indent="-285750">
              <a:buFont typeface="Arial" panose="020B0604020202020204" pitchFamily="34" charset="0"/>
              <a:buChar char="•"/>
            </a:pPr>
            <a:r>
              <a:rPr lang="en-US" sz="2400" dirty="0"/>
              <a:t>500+ pages</a:t>
            </a:r>
          </a:p>
          <a:p>
            <a:pPr marL="285750" indent="-285750">
              <a:buFont typeface="Arial" panose="020B0604020202020204" pitchFamily="34" charset="0"/>
              <a:buChar char="•"/>
            </a:pPr>
            <a:r>
              <a:rPr lang="en-US" sz="2400" dirty="0"/>
              <a:t>770+ footnotes</a:t>
            </a:r>
          </a:p>
          <a:p>
            <a:pPr marL="285750" indent="-285750">
              <a:buFont typeface="Arial" panose="020B0604020202020204" pitchFamily="34" charset="0"/>
              <a:buChar char="•"/>
            </a:pPr>
            <a:r>
              <a:rPr lang="en-US" sz="2400" dirty="0"/>
              <a:t>200+ primary sources on critical theory</a:t>
            </a:r>
          </a:p>
          <a:p>
            <a:pPr marL="285750" indent="-285750">
              <a:buFont typeface="Arial" panose="020B0604020202020204" pitchFamily="34" charset="0"/>
              <a:buChar char="•"/>
            </a:pPr>
            <a:r>
              <a:rPr lang="en-US" sz="2400" dirty="0"/>
              <a:t>Thousands of words of quotes from primary sources</a:t>
            </a:r>
          </a:p>
          <a:p>
            <a:pPr marL="285750" indent="-285750">
              <a:buFont typeface="Arial" panose="020B0604020202020204" pitchFamily="34" charset="0"/>
              <a:buChar char="•"/>
            </a:pPr>
            <a:r>
              <a:rPr lang="en-US" sz="2400" dirty="0"/>
              <a:t>Endorsements from: Ligon Duncan, Carol Swain, JD Greear, Nancy Pearcey, Thomas Chatterton Williams, Alisa Childers, Peter Boghossian, John Cooper, Natasha Crain, Thaddeus Williams, John Stonestreet</a:t>
            </a:r>
          </a:p>
        </p:txBody>
      </p:sp>
    </p:spTree>
    <p:extLst>
      <p:ext uri="{BB962C8B-B14F-4D97-AF65-F5344CB8AC3E}">
        <p14:creationId xmlns:p14="http://schemas.microsoft.com/office/powerpoint/2010/main" val="37230331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D2382-5273-291B-3A01-03A0050B79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8CBF99-5FFB-55AB-7040-28F6C1C8F18A}"/>
              </a:ext>
            </a:extLst>
          </p:cNvPr>
          <p:cNvSpPr>
            <a:spLocks noGrp="1"/>
          </p:cNvSpPr>
          <p:nvPr>
            <p:ph type="title"/>
          </p:nvPr>
        </p:nvSpPr>
        <p:spPr>
          <a:xfrm>
            <a:off x="1764146" y="365127"/>
            <a:ext cx="8706631" cy="1325563"/>
          </a:xfrm>
        </p:spPr>
        <p:txBody>
          <a:bodyPr/>
          <a:lstStyle/>
          <a:p>
            <a:pPr algn="ctr"/>
            <a:r>
              <a:rPr lang="en-US" i="1" dirty="0"/>
              <a:t>Post Woke </a:t>
            </a:r>
            <a:r>
              <a:rPr lang="en-US" dirty="0"/>
              <a:t>(2026)</a:t>
            </a:r>
          </a:p>
        </p:txBody>
      </p:sp>
      <p:grpSp>
        <p:nvGrpSpPr>
          <p:cNvPr id="3" name="Group 2">
            <a:extLst>
              <a:ext uri="{FF2B5EF4-FFF2-40B4-BE49-F238E27FC236}">
                <a16:creationId xmlns:a16="http://schemas.microsoft.com/office/drawing/2014/main" id="{D1253A95-E897-4FC5-17E1-B670D440A857}"/>
              </a:ext>
            </a:extLst>
          </p:cNvPr>
          <p:cNvGrpSpPr/>
          <p:nvPr/>
        </p:nvGrpSpPr>
        <p:grpSpPr>
          <a:xfrm>
            <a:off x="1691538" y="1828800"/>
            <a:ext cx="3286861" cy="4808902"/>
            <a:chOff x="2093945" y="1874982"/>
            <a:chExt cx="2986054" cy="4368800"/>
          </a:xfrm>
        </p:grpSpPr>
        <p:sp>
          <p:nvSpPr>
            <p:cNvPr id="5" name="Rectangle 4">
              <a:extLst>
                <a:ext uri="{FF2B5EF4-FFF2-40B4-BE49-F238E27FC236}">
                  <a16:creationId xmlns:a16="http://schemas.microsoft.com/office/drawing/2014/main" id="{5F57DB5C-8843-9FC8-9463-9838F1FCBA86}"/>
                </a:ext>
              </a:extLst>
            </p:cNvPr>
            <p:cNvSpPr/>
            <p:nvPr/>
          </p:nvSpPr>
          <p:spPr>
            <a:xfrm>
              <a:off x="2093945" y="1874982"/>
              <a:ext cx="2986054" cy="43688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a:extLst>
                <a:ext uri="{FF2B5EF4-FFF2-40B4-BE49-F238E27FC236}">
                  <a16:creationId xmlns:a16="http://schemas.microsoft.com/office/drawing/2014/main" id="{0C4D4262-02B0-5126-2D03-C08418FE06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7538" y="2062009"/>
              <a:ext cx="2547318" cy="3935771"/>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TextBox 5">
            <a:extLst>
              <a:ext uri="{FF2B5EF4-FFF2-40B4-BE49-F238E27FC236}">
                <a16:creationId xmlns:a16="http://schemas.microsoft.com/office/drawing/2014/main" id="{2BAD3998-B5E5-80A1-2131-56F9B7F4D3CB}"/>
              </a:ext>
            </a:extLst>
          </p:cNvPr>
          <p:cNvSpPr txBox="1"/>
          <p:nvPr/>
        </p:nvSpPr>
        <p:spPr>
          <a:xfrm>
            <a:off x="5201459" y="1936798"/>
            <a:ext cx="5979338" cy="4524315"/>
          </a:xfrm>
          <a:prstGeom prst="rect">
            <a:avLst/>
          </a:prstGeom>
          <a:noFill/>
        </p:spPr>
        <p:txBody>
          <a:bodyPr wrap="square" rtlCol="0">
            <a:spAutoFit/>
          </a:bodyPr>
          <a:lstStyle/>
          <a:p>
            <a:r>
              <a:rPr lang="en-US" sz="2400" dirty="0"/>
              <a:t>Accessible and practical</a:t>
            </a:r>
          </a:p>
          <a:p>
            <a:endParaRPr lang="en-US" sz="2400" dirty="0"/>
          </a:p>
          <a:p>
            <a:pPr marL="285750" indent="-285750">
              <a:buFont typeface="Arial" panose="020B0604020202020204" pitchFamily="34" charset="0"/>
              <a:buChar char="•"/>
            </a:pPr>
            <a:r>
              <a:rPr lang="en-US" sz="2400" dirty="0"/>
              <a:t>288 pages</a:t>
            </a:r>
          </a:p>
          <a:p>
            <a:pPr marL="285750" indent="-285750">
              <a:buFont typeface="Arial" panose="020B0604020202020204" pitchFamily="34" charset="0"/>
              <a:buChar char="•"/>
            </a:pPr>
            <a:r>
              <a:rPr lang="en-US" sz="2400" dirty="0"/>
              <a:t>250+ footnotes</a:t>
            </a:r>
          </a:p>
          <a:p>
            <a:pPr marL="285750" indent="-285750">
              <a:buFont typeface="Arial" panose="020B0604020202020204" pitchFamily="34" charset="0"/>
              <a:buChar char="•"/>
            </a:pPr>
            <a:r>
              <a:rPr lang="en-US" sz="2400" dirty="0"/>
              <a:t>200+ Scripture references</a:t>
            </a:r>
          </a:p>
          <a:p>
            <a:pPr marL="285750" indent="-285750">
              <a:buFont typeface="Arial" panose="020B0604020202020204" pitchFamily="34" charset="0"/>
              <a:buChar char="•"/>
            </a:pPr>
            <a:r>
              <a:rPr lang="en-US" sz="2400" dirty="0"/>
              <a:t>Examples, illustrations, case studies, action plans</a:t>
            </a:r>
          </a:p>
          <a:p>
            <a:pPr marL="285750" indent="-285750">
              <a:buFont typeface="Arial" panose="020B0604020202020204" pitchFamily="34" charset="0"/>
              <a:buChar char="•"/>
            </a:pPr>
            <a:r>
              <a:rPr lang="en-US" sz="2400" dirty="0"/>
              <a:t>Endorsements from: Kevin DeYoung, Christopher Yuan, Gavin </a:t>
            </a:r>
            <a:r>
              <a:rPr lang="en-US" sz="2400" dirty="0" err="1"/>
              <a:t>Ortlund</a:t>
            </a:r>
            <a:r>
              <a:rPr lang="en-US" sz="2400" dirty="0"/>
              <a:t>, Erwin Lutzer, Hillary Ferrer, Sean McDowell, Carl Trueman, Melissa Doherty</a:t>
            </a:r>
          </a:p>
          <a:p>
            <a:endParaRPr lang="en-US" sz="2400" dirty="0"/>
          </a:p>
        </p:txBody>
      </p:sp>
    </p:spTree>
    <p:extLst>
      <p:ext uri="{BB962C8B-B14F-4D97-AF65-F5344CB8AC3E}">
        <p14:creationId xmlns:p14="http://schemas.microsoft.com/office/powerpoint/2010/main" val="38487226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7" name="TextBox 6"/>
          <p:cNvSpPr txBox="1"/>
          <p:nvPr/>
        </p:nvSpPr>
        <p:spPr>
          <a:xfrm>
            <a:off x="836274" y="1690690"/>
            <a:ext cx="2591287" cy="461665"/>
          </a:xfrm>
          <a:prstGeom prst="rect">
            <a:avLst/>
          </a:prstGeom>
          <a:noFill/>
        </p:spPr>
        <p:txBody>
          <a:bodyPr wrap="none" rtlCol="0">
            <a:spAutoFit/>
          </a:bodyPr>
          <a:lstStyle/>
          <a:p>
            <a:r>
              <a:rPr lang="en-US" sz="2400" dirty="0"/>
              <a:t>Dr. Christina </a:t>
            </a:r>
            <a:r>
              <a:rPr lang="en-US" sz="2400" dirty="0" err="1"/>
              <a:t>Shenvi</a:t>
            </a:r>
            <a:endParaRPr lang="en-US" sz="2400" dirty="0"/>
          </a:p>
        </p:txBody>
      </p:sp>
      <p:sp>
        <p:nvSpPr>
          <p:cNvPr id="8" name="TextBox 7"/>
          <p:cNvSpPr txBox="1"/>
          <p:nvPr/>
        </p:nvSpPr>
        <p:spPr>
          <a:xfrm>
            <a:off x="4795304" y="1690690"/>
            <a:ext cx="1969129" cy="461665"/>
          </a:xfrm>
          <a:prstGeom prst="rect">
            <a:avLst/>
          </a:prstGeom>
          <a:noFill/>
        </p:spPr>
        <p:txBody>
          <a:bodyPr wrap="none" rtlCol="0">
            <a:spAutoFit/>
          </a:bodyPr>
          <a:lstStyle/>
          <a:p>
            <a:r>
              <a:rPr lang="en-US" sz="2400" dirty="0"/>
              <a:t>Dr. Pat Sawyer</a:t>
            </a:r>
          </a:p>
        </p:txBody>
      </p:sp>
      <p:sp>
        <p:nvSpPr>
          <p:cNvPr id="3" name="TextBox 2"/>
          <p:cNvSpPr txBox="1"/>
          <p:nvPr/>
        </p:nvSpPr>
        <p:spPr>
          <a:xfrm>
            <a:off x="934423" y="5730881"/>
            <a:ext cx="8515350" cy="923330"/>
          </a:xfrm>
          <a:prstGeom prst="rect">
            <a:avLst/>
          </a:prstGeom>
          <a:noFill/>
        </p:spPr>
        <p:txBody>
          <a:bodyPr wrap="square" rtlCol="0">
            <a:spAutoFit/>
          </a:bodyPr>
          <a:lstStyle/>
          <a:p>
            <a:pPr marL="285750" indent="-285750">
              <a:buFont typeface="Arial" panose="020B0604020202020204" pitchFamily="34" charset="0"/>
              <a:buChar char="•"/>
            </a:pPr>
            <a:r>
              <a:rPr lang="en-US" dirty="0"/>
              <a:t>shenviapologetics.com/slides/</a:t>
            </a:r>
          </a:p>
          <a:p>
            <a:pPr marL="285750" indent="-285750">
              <a:buFont typeface="Arial" panose="020B0604020202020204" pitchFamily="34" charset="0"/>
              <a:buChar char="•"/>
            </a:pPr>
            <a:r>
              <a:rPr lang="en-US" dirty="0"/>
              <a:t>criticaldilemma.com/</a:t>
            </a:r>
          </a:p>
          <a:p>
            <a:pPr marL="285750" indent="-285750">
              <a:buFont typeface="Arial" panose="020B0604020202020204" pitchFamily="34" charset="0"/>
              <a:buChar char="•"/>
            </a:pPr>
            <a:r>
              <a:rPr lang="en-US" dirty="0"/>
              <a:t>Twitter @NeilShenvi</a:t>
            </a:r>
          </a:p>
        </p:txBody>
      </p:sp>
      <p:pic>
        <p:nvPicPr>
          <p:cNvPr id="2052" name="Picture 4" descr="No photo description available.">
            <a:extLst>
              <a:ext uri="{FF2B5EF4-FFF2-40B4-BE49-F238E27FC236}">
                <a16:creationId xmlns:a16="http://schemas.microsoft.com/office/drawing/2014/main" id="{CE59111E-7768-3BFC-7DCB-8388553F030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640" t="15534" r="23399" b="52880"/>
          <a:stretch/>
        </p:blipFill>
        <p:spPr bwMode="auto">
          <a:xfrm>
            <a:off x="934423" y="2152354"/>
            <a:ext cx="3388195" cy="334704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33B65659-53F1-9262-9964-961F4795171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24" t="1294" r="13085" b="16019"/>
          <a:stretch/>
        </p:blipFill>
        <p:spPr bwMode="auto">
          <a:xfrm>
            <a:off x="4877088" y="2126400"/>
            <a:ext cx="3292852" cy="3379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2797893"/>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29632</TotalTime>
  <Words>4577</Words>
  <Application>Microsoft Office PowerPoint</Application>
  <PresentationFormat>Widescreen</PresentationFormat>
  <Paragraphs>386</Paragraphs>
  <Slides>70</Slides>
  <Notes>25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70</vt:i4>
      </vt:variant>
    </vt:vector>
  </HeadingPairs>
  <TitlesOfParts>
    <vt:vector size="78" baseType="lpstr">
      <vt:lpstr>Arial</vt:lpstr>
      <vt:lpstr>Calibri</vt:lpstr>
      <vt:lpstr>Calibri Light</vt:lpstr>
      <vt:lpstr>freight-sans-pro</vt:lpstr>
      <vt:lpstr>system-ui</vt:lpstr>
      <vt:lpstr>TwitterChirp</vt:lpstr>
      <vt:lpstr>Yahoo Sans</vt:lpstr>
      <vt:lpstr>Office 2013 - 2022 Theme</vt:lpstr>
      <vt:lpstr>PowerPoint Presentation</vt:lpstr>
      <vt:lpstr>PowerPoint Presentation</vt:lpstr>
      <vt:lpstr>PowerPoint Presentation</vt:lpstr>
      <vt:lpstr>Christianity and Critical Theory: Are They Compatible?</vt:lpstr>
      <vt:lpstr>This talk is not about Trump</vt:lpstr>
      <vt:lpstr>Smithsonian NMAAHC</vt:lpstr>
      <vt:lpstr>Blue’s Clues Pride Month Cartoon</vt:lpstr>
      <vt:lpstr>Queers for Palestine</vt:lpstr>
      <vt:lpstr>Is wokeness dead?</vt:lpstr>
      <vt:lpstr>Wokeness is not dead</vt:lpstr>
      <vt:lpstr>Wokeness is not dead</vt:lpstr>
      <vt:lpstr>Wokeness is not dead</vt:lpstr>
      <vt:lpstr>Why should we care?</vt:lpstr>
      <vt:lpstr>Why should we care?</vt:lpstr>
      <vt:lpstr>Outline</vt:lpstr>
      <vt:lpstr>The history of contemporary critical theory</vt:lpstr>
      <vt:lpstr>The central ideas of contemporary CT</vt:lpstr>
      <vt:lpstr>Idea #1: Society is divided into oppressed and oppressor groups</vt:lpstr>
      <vt:lpstr>Idea #1: Society is divided into oppressed and oppressor groups</vt:lpstr>
      <vt:lpstr>Idea #2: Oppression occurs through hegemonic power</vt:lpstr>
      <vt:lpstr>Idea #2: Oppression occurs through hegemonic power</vt:lpstr>
      <vt:lpstr>Idea #3: ‘Lived experience’ gives oppressed groups privileged access to truth</vt:lpstr>
      <vt:lpstr>Idea #3: ‘Lived experience’ gives oppressed groups privileged access to truth</vt:lpstr>
      <vt:lpstr>Idea #4: Social justice demands the liberation of oppressed groups</vt:lpstr>
      <vt:lpstr>Positives of contemporary critical theory</vt:lpstr>
      <vt:lpstr>Outline</vt:lpstr>
      <vt:lpstr>Christianity and contemporary critical theory are competing worldviews</vt:lpstr>
      <vt:lpstr>Christianity and contemporary critical theory are competing worldviews</vt:lpstr>
      <vt:lpstr>Unifying themes of critical theory</vt:lpstr>
      <vt:lpstr>Critical theory as worldview</vt:lpstr>
      <vt:lpstr>Outline</vt:lpstr>
      <vt:lpstr>Idea #1: Society is divided into oppressed and oppressor groups</vt:lpstr>
      <vt:lpstr>Redefining oppression</vt:lpstr>
      <vt:lpstr>Outline</vt:lpstr>
      <vt:lpstr>Adversarial identities</vt:lpstr>
      <vt:lpstr>Adversarial identities</vt:lpstr>
      <vt:lpstr>Adversarial identities</vt:lpstr>
      <vt:lpstr>Identity and solidarity</vt:lpstr>
      <vt:lpstr>Outline</vt:lpstr>
      <vt:lpstr>Idea #3: ‘Lived experience’ gives oppressed groups privileged access to truth</vt:lpstr>
      <vt:lpstr>Deferring to lived experience</vt:lpstr>
      <vt:lpstr>Scripture on Lived Experience</vt:lpstr>
      <vt:lpstr>Outline</vt:lpstr>
      <vt:lpstr>Conflicting Soteriology </vt:lpstr>
      <vt:lpstr>The Sin of Privilege</vt:lpstr>
      <vt:lpstr>The Sin of Privilege</vt:lpstr>
      <vt:lpstr>Doing the Work of Salvation</vt:lpstr>
      <vt:lpstr>Doing the Work of Salvation</vt:lpstr>
      <vt:lpstr>Doing the Work of Salvation</vt:lpstr>
      <vt:lpstr>Christianity and contemporary critical theory are competing worldviews</vt:lpstr>
      <vt:lpstr>Outline</vt:lpstr>
      <vt:lpstr>Woke terminology</vt:lpstr>
      <vt:lpstr>“White fragility”</vt:lpstr>
      <vt:lpstr>“Intersectionality”</vt:lpstr>
      <vt:lpstr>“Racial equity”</vt:lpstr>
      <vt:lpstr>Woke terminology is rooted in woke ideology</vt:lpstr>
      <vt:lpstr>Outline</vt:lpstr>
      <vt:lpstr>Woke left vs. woke right</vt:lpstr>
      <vt:lpstr>Abrahamsen et al’s World of the Right</vt:lpstr>
      <vt:lpstr>Stephen Wolfe’s Case for Christian Nationalism</vt:lpstr>
      <vt:lpstr>Andrew Isker’s Boniface Option</vt:lpstr>
      <vt:lpstr>C.J. Engel, co-host of Contra Mundum</vt:lpstr>
      <vt:lpstr>How to Defeat Trashworld</vt:lpstr>
      <vt:lpstr>Critical theory is bad no matter who embraces it</vt:lpstr>
      <vt:lpstr>Outline</vt:lpstr>
      <vt:lpstr>PowerPoint Presentation</vt:lpstr>
      <vt:lpstr>Additional resources</vt:lpstr>
      <vt:lpstr>Critical Dilemma (2023)</vt:lpstr>
      <vt:lpstr>Post Woke (2026)</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Neil</dc:creator>
  <cp:lastModifiedBy>Neil Shenvi</cp:lastModifiedBy>
  <cp:revision>112</cp:revision>
  <dcterms:created xsi:type="dcterms:W3CDTF">2022-10-19T20:48:24Z</dcterms:created>
  <dcterms:modified xsi:type="dcterms:W3CDTF">2025-09-25T17:45:04Z</dcterms:modified>
</cp:coreProperties>
</file>