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2" r:id="rId6"/>
    <p:sldId id="263" r:id="rId7"/>
    <p:sldId id="265" r:id="rId8"/>
    <p:sldId id="266" r:id="rId9"/>
    <p:sldId id="267" r:id="rId10"/>
    <p:sldId id="268" r:id="rId11"/>
    <p:sldId id="269" r:id="rId12"/>
    <p:sldId id="270" r:id="rId13"/>
    <p:sldId id="271" r:id="rId14"/>
    <p:sldId id="273" r:id="rId15"/>
    <p:sldId id="272" r:id="rId16"/>
    <p:sldId id="274" r:id="rId17"/>
    <p:sldId id="275" r:id="rId18"/>
    <p:sldId id="276" r:id="rId19"/>
    <p:sldId id="277" r:id="rId20"/>
    <p:sldId id="278" r:id="rId21"/>
    <p:sldId id="279" r:id="rId22"/>
    <p:sldId id="284" r:id="rId23"/>
    <p:sldId id="282" r:id="rId24"/>
    <p:sldId id="283" r:id="rId25"/>
    <p:sldId id="285" r:id="rId26"/>
    <p:sldId id="281" r:id="rId27"/>
    <p:sldId id="286" r:id="rId28"/>
    <p:sldId id="296" r:id="rId29"/>
    <p:sldId id="288" r:id="rId30"/>
    <p:sldId id="291" r:id="rId31"/>
    <p:sldId id="289" r:id="rId32"/>
    <p:sldId id="290" r:id="rId33"/>
    <p:sldId id="292" r:id="rId34"/>
    <p:sldId id="293" r:id="rId35"/>
    <p:sldId id="294" r:id="rId36"/>
    <p:sldId id="295"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7" d="100"/>
          <a:sy n="97" d="100"/>
        </p:scale>
        <p:origin x="1110"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E5B52-CDC4-8D38-AA21-1D719172E1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AB8B74-C800-6FBE-BC72-AE89410710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ED24F8-039E-CEF7-1256-BDE3DEAB1BF9}"/>
              </a:ext>
            </a:extLst>
          </p:cNvPr>
          <p:cNvSpPr>
            <a:spLocks noGrp="1"/>
          </p:cNvSpPr>
          <p:nvPr>
            <p:ph type="dt" sz="half" idx="10"/>
          </p:nvPr>
        </p:nvSpPr>
        <p:spPr/>
        <p:txBody>
          <a:bodyPr/>
          <a:lstStyle/>
          <a:p>
            <a:fld id="{596BE975-1D0C-4F62-8837-FEBBB906C985}" type="datetimeFigureOut">
              <a:rPr lang="en-US" smtClean="0"/>
              <a:t>5/5/2025</a:t>
            </a:fld>
            <a:endParaRPr lang="en-US"/>
          </a:p>
        </p:txBody>
      </p:sp>
      <p:sp>
        <p:nvSpPr>
          <p:cNvPr id="5" name="Footer Placeholder 4">
            <a:extLst>
              <a:ext uri="{FF2B5EF4-FFF2-40B4-BE49-F238E27FC236}">
                <a16:creationId xmlns:a16="http://schemas.microsoft.com/office/drawing/2014/main" id="{CD04528D-8621-0F3C-6D30-08B2E0D309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E0260-C567-6FCE-792D-F526109F815C}"/>
              </a:ext>
            </a:extLst>
          </p:cNvPr>
          <p:cNvSpPr>
            <a:spLocks noGrp="1"/>
          </p:cNvSpPr>
          <p:nvPr>
            <p:ph type="sldNum" sz="quarter" idx="12"/>
          </p:nvPr>
        </p:nvSpPr>
        <p:spPr/>
        <p:txBody>
          <a:bodyPr/>
          <a:lstStyle/>
          <a:p>
            <a:fld id="{CBAFA388-63E2-4D5A-895A-D26394D86BCD}" type="slidenum">
              <a:rPr lang="en-US" smtClean="0"/>
              <a:t>‹#›</a:t>
            </a:fld>
            <a:endParaRPr lang="en-US"/>
          </a:p>
        </p:txBody>
      </p:sp>
    </p:spTree>
    <p:extLst>
      <p:ext uri="{BB962C8B-B14F-4D97-AF65-F5344CB8AC3E}">
        <p14:creationId xmlns:p14="http://schemas.microsoft.com/office/powerpoint/2010/main" val="4000620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ED513-DE03-F962-1CCA-32571FFCAC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DD58C1-B107-1794-893A-D754B85C76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888348-FB8C-EF36-5F1A-BB2375E16C10}"/>
              </a:ext>
            </a:extLst>
          </p:cNvPr>
          <p:cNvSpPr>
            <a:spLocks noGrp="1"/>
          </p:cNvSpPr>
          <p:nvPr>
            <p:ph type="dt" sz="half" idx="10"/>
          </p:nvPr>
        </p:nvSpPr>
        <p:spPr/>
        <p:txBody>
          <a:bodyPr/>
          <a:lstStyle/>
          <a:p>
            <a:fld id="{596BE975-1D0C-4F62-8837-FEBBB906C985}" type="datetimeFigureOut">
              <a:rPr lang="en-US" smtClean="0"/>
              <a:t>5/5/2025</a:t>
            </a:fld>
            <a:endParaRPr lang="en-US"/>
          </a:p>
        </p:txBody>
      </p:sp>
      <p:sp>
        <p:nvSpPr>
          <p:cNvPr id="5" name="Footer Placeholder 4">
            <a:extLst>
              <a:ext uri="{FF2B5EF4-FFF2-40B4-BE49-F238E27FC236}">
                <a16:creationId xmlns:a16="http://schemas.microsoft.com/office/drawing/2014/main" id="{29972B83-B3F9-BAEF-0262-A3ABB4A23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FDB3C9-C34C-0476-CDA1-8EC35CAEF793}"/>
              </a:ext>
            </a:extLst>
          </p:cNvPr>
          <p:cNvSpPr>
            <a:spLocks noGrp="1"/>
          </p:cNvSpPr>
          <p:nvPr>
            <p:ph type="sldNum" sz="quarter" idx="12"/>
          </p:nvPr>
        </p:nvSpPr>
        <p:spPr/>
        <p:txBody>
          <a:bodyPr/>
          <a:lstStyle/>
          <a:p>
            <a:fld id="{CBAFA388-63E2-4D5A-895A-D26394D86BCD}" type="slidenum">
              <a:rPr lang="en-US" smtClean="0"/>
              <a:t>‹#›</a:t>
            </a:fld>
            <a:endParaRPr lang="en-US"/>
          </a:p>
        </p:txBody>
      </p:sp>
    </p:spTree>
    <p:extLst>
      <p:ext uri="{BB962C8B-B14F-4D97-AF65-F5344CB8AC3E}">
        <p14:creationId xmlns:p14="http://schemas.microsoft.com/office/powerpoint/2010/main" val="1073060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DDF62-BF39-4E2E-D02F-CA1A54C7ED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DDCB79-0C90-9886-C21A-203B8DA8669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8E482F-B779-E832-C4D8-14376B4F0398}"/>
              </a:ext>
            </a:extLst>
          </p:cNvPr>
          <p:cNvSpPr>
            <a:spLocks noGrp="1"/>
          </p:cNvSpPr>
          <p:nvPr>
            <p:ph type="dt" sz="half" idx="10"/>
          </p:nvPr>
        </p:nvSpPr>
        <p:spPr/>
        <p:txBody>
          <a:bodyPr/>
          <a:lstStyle/>
          <a:p>
            <a:fld id="{596BE975-1D0C-4F62-8837-FEBBB906C985}" type="datetimeFigureOut">
              <a:rPr lang="en-US" smtClean="0"/>
              <a:t>5/5/2025</a:t>
            </a:fld>
            <a:endParaRPr lang="en-US"/>
          </a:p>
        </p:txBody>
      </p:sp>
      <p:sp>
        <p:nvSpPr>
          <p:cNvPr id="5" name="Footer Placeholder 4">
            <a:extLst>
              <a:ext uri="{FF2B5EF4-FFF2-40B4-BE49-F238E27FC236}">
                <a16:creationId xmlns:a16="http://schemas.microsoft.com/office/drawing/2014/main" id="{65721963-BD45-EF0B-EB9A-7F190CD8FD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C069E2-B507-C335-BB65-96275209C491}"/>
              </a:ext>
            </a:extLst>
          </p:cNvPr>
          <p:cNvSpPr>
            <a:spLocks noGrp="1"/>
          </p:cNvSpPr>
          <p:nvPr>
            <p:ph type="sldNum" sz="quarter" idx="12"/>
          </p:nvPr>
        </p:nvSpPr>
        <p:spPr/>
        <p:txBody>
          <a:bodyPr/>
          <a:lstStyle/>
          <a:p>
            <a:fld id="{CBAFA388-63E2-4D5A-895A-D26394D86BCD}" type="slidenum">
              <a:rPr lang="en-US" smtClean="0"/>
              <a:t>‹#›</a:t>
            </a:fld>
            <a:endParaRPr lang="en-US"/>
          </a:p>
        </p:txBody>
      </p:sp>
    </p:spTree>
    <p:extLst>
      <p:ext uri="{BB962C8B-B14F-4D97-AF65-F5344CB8AC3E}">
        <p14:creationId xmlns:p14="http://schemas.microsoft.com/office/powerpoint/2010/main" val="201622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12BBD-DDBA-BEC5-872B-BA15CD9A99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C1827E-B551-6C07-7A31-F31BE7078E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BE6C3C-91A8-5531-4DA9-8446899BD3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B75931-9858-197E-2435-82ABDB253639}"/>
              </a:ext>
            </a:extLst>
          </p:cNvPr>
          <p:cNvSpPr>
            <a:spLocks noGrp="1"/>
          </p:cNvSpPr>
          <p:nvPr>
            <p:ph type="dt" sz="half" idx="10"/>
          </p:nvPr>
        </p:nvSpPr>
        <p:spPr/>
        <p:txBody>
          <a:bodyPr/>
          <a:lstStyle/>
          <a:p>
            <a:fld id="{596BE975-1D0C-4F62-8837-FEBBB906C985}" type="datetimeFigureOut">
              <a:rPr lang="en-US" smtClean="0"/>
              <a:t>5/5/2025</a:t>
            </a:fld>
            <a:endParaRPr lang="en-US"/>
          </a:p>
        </p:txBody>
      </p:sp>
      <p:sp>
        <p:nvSpPr>
          <p:cNvPr id="6" name="Footer Placeholder 5">
            <a:extLst>
              <a:ext uri="{FF2B5EF4-FFF2-40B4-BE49-F238E27FC236}">
                <a16:creationId xmlns:a16="http://schemas.microsoft.com/office/drawing/2014/main" id="{270F2CCB-6325-BD93-D155-2B586AC9C6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135CE-9BC5-C42F-7EAE-D8CA43A68710}"/>
              </a:ext>
            </a:extLst>
          </p:cNvPr>
          <p:cNvSpPr>
            <a:spLocks noGrp="1"/>
          </p:cNvSpPr>
          <p:nvPr>
            <p:ph type="sldNum" sz="quarter" idx="12"/>
          </p:nvPr>
        </p:nvSpPr>
        <p:spPr/>
        <p:txBody>
          <a:bodyPr/>
          <a:lstStyle/>
          <a:p>
            <a:fld id="{CBAFA388-63E2-4D5A-895A-D26394D86BCD}" type="slidenum">
              <a:rPr lang="en-US" smtClean="0"/>
              <a:t>‹#›</a:t>
            </a:fld>
            <a:endParaRPr lang="en-US"/>
          </a:p>
        </p:txBody>
      </p:sp>
    </p:spTree>
    <p:extLst>
      <p:ext uri="{BB962C8B-B14F-4D97-AF65-F5344CB8AC3E}">
        <p14:creationId xmlns:p14="http://schemas.microsoft.com/office/powerpoint/2010/main" val="679062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3F214-8E31-A8B9-E5BC-3F18403934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CBA661-E9E1-D01A-2769-5120C48D40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A5B907-DAB0-9A8B-C35E-3070AA2A7D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988060-F161-4361-E411-E0432C5395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947C3A-E48E-7AD4-F426-1E24322D4DA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89B629-B8F8-B6E9-EA61-EBB3031D6D69}"/>
              </a:ext>
            </a:extLst>
          </p:cNvPr>
          <p:cNvSpPr>
            <a:spLocks noGrp="1"/>
          </p:cNvSpPr>
          <p:nvPr>
            <p:ph type="dt" sz="half" idx="10"/>
          </p:nvPr>
        </p:nvSpPr>
        <p:spPr/>
        <p:txBody>
          <a:bodyPr/>
          <a:lstStyle/>
          <a:p>
            <a:fld id="{596BE975-1D0C-4F62-8837-FEBBB906C985}" type="datetimeFigureOut">
              <a:rPr lang="en-US" smtClean="0"/>
              <a:t>5/5/2025</a:t>
            </a:fld>
            <a:endParaRPr lang="en-US"/>
          </a:p>
        </p:txBody>
      </p:sp>
      <p:sp>
        <p:nvSpPr>
          <p:cNvPr id="8" name="Footer Placeholder 7">
            <a:extLst>
              <a:ext uri="{FF2B5EF4-FFF2-40B4-BE49-F238E27FC236}">
                <a16:creationId xmlns:a16="http://schemas.microsoft.com/office/drawing/2014/main" id="{8FB0D395-570F-146E-BB93-0FE9D7ACC1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50C456D-1548-AA09-9A03-052192C73DB3}"/>
              </a:ext>
            </a:extLst>
          </p:cNvPr>
          <p:cNvSpPr>
            <a:spLocks noGrp="1"/>
          </p:cNvSpPr>
          <p:nvPr>
            <p:ph type="sldNum" sz="quarter" idx="12"/>
          </p:nvPr>
        </p:nvSpPr>
        <p:spPr/>
        <p:txBody>
          <a:bodyPr/>
          <a:lstStyle/>
          <a:p>
            <a:fld id="{CBAFA388-63E2-4D5A-895A-D26394D86BCD}" type="slidenum">
              <a:rPr lang="en-US" smtClean="0"/>
              <a:t>‹#›</a:t>
            </a:fld>
            <a:endParaRPr lang="en-US"/>
          </a:p>
        </p:txBody>
      </p:sp>
    </p:spTree>
    <p:extLst>
      <p:ext uri="{BB962C8B-B14F-4D97-AF65-F5344CB8AC3E}">
        <p14:creationId xmlns:p14="http://schemas.microsoft.com/office/powerpoint/2010/main" val="3928521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5C070-26F8-7BA6-6DEE-9B86EF11B9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43BDC8-98A4-4D76-AC4B-D57CB477780A}"/>
              </a:ext>
            </a:extLst>
          </p:cNvPr>
          <p:cNvSpPr>
            <a:spLocks noGrp="1"/>
          </p:cNvSpPr>
          <p:nvPr>
            <p:ph type="dt" sz="half" idx="10"/>
          </p:nvPr>
        </p:nvSpPr>
        <p:spPr/>
        <p:txBody>
          <a:bodyPr/>
          <a:lstStyle/>
          <a:p>
            <a:fld id="{596BE975-1D0C-4F62-8837-FEBBB906C985}" type="datetimeFigureOut">
              <a:rPr lang="en-US" smtClean="0"/>
              <a:t>5/5/2025</a:t>
            </a:fld>
            <a:endParaRPr lang="en-US"/>
          </a:p>
        </p:txBody>
      </p:sp>
      <p:sp>
        <p:nvSpPr>
          <p:cNvPr id="4" name="Footer Placeholder 3">
            <a:extLst>
              <a:ext uri="{FF2B5EF4-FFF2-40B4-BE49-F238E27FC236}">
                <a16:creationId xmlns:a16="http://schemas.microsoft.com/office/drawing/2014/main" id="{65F79E2F-1BAE-BA89-9273-1D87ED8477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2E5D17-7303-D8A4-2CB7-639CD6B987D6}"/>
              </a:ext>
            </a:extLst>
          </p:cNvPr>
          <p:cNvSpPr>
            <a:spLocks noGrp="1"/>
          </p:cNvSpPr>
          <p:nvPr>
            <p:ph type="sldNum" sz="quarter" idx="12"/>
          </p:nvPr>
        </p:nvSpPr>
        <p:spPr/>
        <p:txBody>
          <a:bodyPr/>
          <a:lstStyle/>
          <a:p>
            <a:fld id="{CBAFA388-63E2-4D5A-895A-D26394D86BCD}" type="slidenum">
              <a:rPr lang="en-US" smtClean="0"/>
              <a:t>‹#›</a:t>
            </a:fld>
            <a:endParaRPr lang="en-US"/>
          </a:p>
        </p:txBody>
      </p:sp>
    </p:spTree>
    <p:extLst>
      <p:ext uri="{BB962C8B-B14F-4D97-AF65-F5344CB8AC3E}">
        <p14:creationId xmlns:p14="http://schemas.microsoft.com/office/powerpoint/2010/main" val="3938788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570B87-3B28-697B-373C-EA02650795AD}"/>
              </a:ext>
            </a:extLst>
          </p:cNvPr>
          <p:cNvSpPr>
            <a:spLocks noGrp="1"/>
          </p:cNvSpPr>
          <p:nvPr>
            <p:ph type="dt" sz="half" idx="10"/>
          </p:nvPr>
        </p:nvSpPr>
        <p:spPr/>
        <p:txBody>
          <a:bodyPr/>
          <a:lstStyle/>
          <a:p>
            <a:fld id="{596BE975-1D0C-4F62-8837-FEBBB906C985}" type="datetimeFigureOut">
              <a:rPr lang="en-US" smtClean="0"/>
              <a:t>5/5/2025</a:t>
            </a:fld>
            <a:endParaRPr lang="en-US"/>
          </a:p>
        </p:txBody>
      </p:sp>
      <p:sp>
        <p:nvSpPr>
          <p:cNvPr id="3" name="Footer Placeholder 2">
            <a:extLst>
              <a:ext uri="{FF2B5EF4-FFF2-40B4-BE49-F238E27FC236}">
                <a16:creationId xmlns:a16="http://schemas.microsoft.com/office/drawing/2014/main" id="{CE577460-A6C4-FB38-4F34-BD34F75FD9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DE5144-5DDB-1CEC-DE3E-D0E722466AE4}"/>
              </a:ext>
            </a:extLst>
          </p:cNvPr>
          <p:cNvSpPr>
            <a:spLocks noGrp="1"/>
          </p:cNvSpPr>
          <p:nvPr>
            <p:ph type="sldNum" sz="quarter" idx="12"/>
          </p:nvPr>
        </p:nvSpPr>
        <p:spPr/>
        <p:txBody>
          <a:bodyPr/>
          <a:lstStyle/>
          <a:p>
            <a:fld id="{CBAFA388-63E2-4D5A-895A-D26394D86BCD}" type="slidenum">
              <a:rPr lang="en-US" smtClean="0"/>
              <a:t>‹#›</a:t>
            </a:fld>
            <a:endParaRPr lang="en-US"/>
          </a:p>
        </p:txBody>
      </p:sp>
    </p:spTree>
    <p:extLst>
      <p:ext uri="{BB962C8B-B14F-4D97-AF65-F5344CB8AC3E}">
        <p14:creationId xmlns:p14="http://schemas.microsoft.com/office/powerpoint/2010/main" val="2919570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CFF2-A258-3B99-2B55-D5FC960FF5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D2D1AC-9F04-B046-7ED1-4CB332FED0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A01E01-F13F-BCB4-7D10-1CAB72F8C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DF7D72-A29F-B335-A4A7-99D86200F608}"/>
              </a:ext>
            </a:extLst>
          </p:cNvPr>
          <p:cNvSpPr>
            <a:spLocks noGrp="1"/>
          </p:cNvSpPr>
          <p:nvPr>
            <p:ph type="dt" sz="half" idx="10"/>
          </p:nvPr>
        </p:nvSpPr>
        <p:spPr/>
        <p:txBody>
          <a:bodyPr/>
          <a:lstStyle/>
          <a:p>
            <a:fld id="{596BE975-1D0C-4F62-8837-FEBBB906C985}" type="datetimeFigureOut">
              <a:rPr lang="en-US" smtClean="0"/>
              <a:t>5/5/2025</a:t>
            </a:fld>
            <a:endParaRPr lang="en-US"/>
          </a:p>
        </p:txBody>
      </p:sp>
      <p:sp>
        <p:nvSpPr>
          <p:cNvPr id="6" name="Footer Placeholder 5">
            <a:extLst>
              <a:ext uri="{FF2B5EF4-FFF2-40B4-BE49-F238E27FC236}">
                <a16:creationId xmlns:a16="http://schemas.microsoft.com/office/drawing/2014/main" id="{5F73F98E-595D-74DA-1182-B988F447B5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174854-3ED3-55A1-966A-59F0F6DC7AC8}"/>
              </a:ext>
            </a:extLst>
          </p:cNvPr>
          <p:cNvSpPr>
            <a:spLocks noGrp="1"/>
          </p:cNvSpPr>
          <p:nvPr>
            <p:ph type="sldNum" sz="quarter" idx="12"/>
          </p:nvPr>
        </p:nvSpPr>
        <p:spPr/>
        <p:txBody>
          <a:bodyPr/>
          <a:lstStyle/>
          <a:p>
            <a:fld id="{CBAFA388-63E2-4D5A-895A-D26394D86BCD}" type="slidenum">
              <a:rPr lang="en-US" smtClean="0"/>
              <a:t>‹#›</a:t>
            </a:fld>
            <a:endParaRPr lang="en-US"/>
          </a:p>
        </p:txBody>
      </p:sp>
    </p:spTree>
    <p:extLst>
      <p:ext uri="{BB962C8B-B14F-4D97-AF65-F5344CB8AC3E}">
        <p14:creationId xmlns:p14="http://schemas.microsoft.com/office/powerpoint/2010/main" val="278208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3320-2E89-219A-3C9B-BE2DD3C50C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B02AA3-7FF4-DDCD-1B5F-AC755F6FD2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B0537E-3A81-7108-A5D0-928A61EA7B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DDDAB1-3FEE-7F52-C731-8A9F6835922D}"/>
              </a:ext>
            </a:extLst>
          </p:cNvPr>
          <p:cNvSpPr>
            <a:spLocks noGrp="1"/>
          </p:cNvSpPr>
          <p:nvPr>
            <p:ph type="dt" sz="half" idx="10"/>
          </p:nvPr>
        </p:nvSpPr>
        <p:spPr/>
        <p:txBody>
          <a:bodyPr/>
          <a:lstStyle/>
          <a:p>
            <a:fld id="{596BE975-1D0C-4F62-8837-FEBBB906C985}" type="datetimeFigureOut">
              <a:rPr lang="en-US" smtClean="0"/>
              <a:t>5/5/2025</a:t>
            </a:fld>
            <a:endParaRPr lang="en-US"/>
          </a:p>
        </p:txBody>
      </p:sp>
      <p:sp>
        <p:nvSpPr>
          <p:cNvPr id="6" name="Footer Placeholder 5">
            <a:extLst>
              <a:ext uri="{FF2B5EF4-FFF2-40B4-BE49-F238E27FC236}">
                <a16:creationId xmlns:a16="http://schemas.microsoft.com/office/drawing/2014/main" id="{3B7A5628-5591-A387-3298-2CA5D0549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B99810-7616-E9B7-DD9D-D8A07B2A58B9}"/>
              </a:ext>
            </a:extLst>
          </p:cNvPr>
          <p:cNvSpPr>
            <a:spLocks noGrp="1"/>
          </p:cNvSpPr>
          <p:nvPr>
            <p:ph type="sldNum" sz="quarter" idx="12"/>
          </p:nvPr>
        </p:nvSpPr>
        <p:spPr/>
        <p:txBody>
          <a:bodyPr/>
          <a:lstStyle/>
          <a:p>
            <a:fld id="{CBAFA388-63E2-4D5A-895A-D26394D86BCD}" type="slidenum">
              <a:rPr lang="en-US" smtClean="0"/>
              <a:t>‹#›</a:t>
            </a:fld>
            <a:endParaRPr lang="en-US"/>
          </a:p>
        </p:txBody>
      </p:sp>
    </p:spTree>
    <p:extLst>
      <p:ext uri="{BB962C8B-B14F-4D97-AF65-F5344CB8AC3E}">
        <p14:creationId xmlns:p14="http://schemas.microsoft.com/office/powerpoint/2010/main" val="2255041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E6A68-FB75-5124-94CF-196886539E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ADC5BC-3D6C-B0A8-7542-37F4309922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DBF931-1729-6421-A059-BB06A4482D37}"/>
              </a:ext>
            </a:extLst>
          </p:cNvPr>
          <p:cNvSpPr>
            <a:spLocks noGrp="1"/>
          </p:cNvSpPr>
          <p:nvPr>
            <p:ph type="dt" sz="half" idx="10"/>
          </p:nvPr>
        </p:nvSpPr>
        <p:spPr/>
        <p:txBody>
          <a:bodyPr/>
          <a:lstStyle/>
          <a:p>
            <a:fld id="{596BE975-1D0C-4F62-8837-FEBBB906C985}" type="datetimeFigureOut">
              <a:rPr lang="en-US" smtClean="0"/>
              <a:t>5/5/2025</a:t>
            </a:fld>
            <a:endParaRPr lang="en-US"/>
          </a:p>
        </p:txBody>
      </p:sp>
      <p:sp>
        <p:nvSpPr>
          <p:cNvPr id="5" name="Footer Placeholder 4">
            <a:extLst>
              <a:ext uri="{FF2B5EF4-FFF2-40B4-BE49-F238E27FC236}">
                <a16:creationId xmlns:a16="http://schemas.microsoft.com/office/drawing/2014/main" id="{2B5E0ED1-DEF5-F71A-07C5-09FB75B3B7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48D00C-3D33-176D-2EF7-DFA4CEFF8858}"/>
              </a:ext>
            </a:extLst>
          </p:cNvPr>
          <p:cNvSpPr>
            <a:spLocks noGrp="1"/>
          </p:cNvSpPr>
          <p:nvPr>
            <p:ph type="sldNum" sz="quarter" idx="12"/>
          </p:nvPr>
        </p:nvSpPr>
        <p:spPr/>
        <p:txBody>
          <a:bodyPr/>
          <a:lstStyle/>
          <a:p>
            <a:fld id="{CBAFA388-63E2-4D5A-895A-D26394D86BCD}" type="slidenum">
              <a:rPr lang="en-US" smtClean="0"/>
              <a:t>‹#›</a:t>
            </a:fld>
            <a:endParaRPr lang="en-US"/>
          </a:p>
        </p:txBody>
      </p:sp>
    </p:spTree>
    <p:extLst>
      <p:ext uri="{BB962C8B-B14F-4D97-AF65-F5344CB8AC3E}">
        <p14:creationId xmlns:p14="http://schemas.microsoft.com/office/powerpoint/2010/main" val="2361971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C6D1A0-8F6D-A9C4-2874-45A952647E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2A2874-CCA5-1510-C7C6-6C5ED91469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4C7813-02F7-8E38-4183-3C63E501246D}"/>
              </a:ext>
            </a:extLst>
          </p:cNvPr>
          <p:cNvSpPr>
            <a:spLocks noGrp="1"/>
          </p:cNvSpPr>
          <p:nvPr>
            <p:ph type="dt" sz="half" idx="10"/>
          </p:nvPr>
        </p:nvSpPr>
        <p:spPr/>
        <p:txBody>
          <a:bodyPr/>
          <a:lstStyle/>
          <a:p>
            <a:fld id="{596BE975-1D0C-4F62-8837-FEBBB906C985}" type="datetimeFigureOut">
              <a:rPr lang="en-US" smtClean="0"/>
              <a:t>5/5/2025</a:t>
            </a:fld>
            <a:endParaRPr lang="en-US"/>
          </a:p>
        </p:txBody>
      </p:sp>
      <p:sp>
        <p:nvSpPr>
          <p:cNvPr id="5" name="Footer Placeholder 4">
            <a:extLst>
              <a:ext uri="{FF2B5EF4-FFF2-40B4-BE49-F238E27FC236}">
                <a16:creationId xmlns:a16="http://schemas.microsoft.com/office/drawing/2014/main" id="{D7B23E0D-EEA4-112B-2FD0-81712D51EF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917515-713C-D8E0-EE30-A141A7E26B35}"/>
              </a:ext>
            </a:extLst>
          </p:cNvPr>
          <p:cNvSpPr>
            <a:spLocks noGrp="1"/>
          </p:cNvSpPr>
          <p:nvPr>
            <p:ph type="sldNum" sz="quarter" idx="12"/>
          </p:nvPr>
        </p:nvSpPr>
        <p:spPr/>
        <p:txBody>
          <a:bodyPr/>
          <a:lstStyle/>
          <a:p>
            <a:fld id="{CBAFA388-63E2-4D5A-895A-D26394D86BCD}" type="slidenum">
              <a:rPr lang="en-US" smtClean="0"/>
              <a:t>‹#›</a:t>
            </a:fld>
            <a:endParaRPr lang="en-US"/>
          </a:p>
        </p:txBody>
      </p:sp>
    </p:spTree>
    <p:extLst>
      <p:ext uri="{BB962C8B-B14F-4D97-AF65-F5344CB8AC3E}">
        <p14:creationId xmlns:p14="http://schemas.microsoft.com/office/powerpoint/2010/main" val="3320704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CD1A4A-C66D-4CD9-6EAB-374FE405CC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28F5C5-840A-A48E-7201-0BE044C587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434326-15CA-118B-C7FC-53F6EB09B9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96BE975-1D0C-4F62-8837-FEBBB906C985}" type="datetimeFigureOut">
              <a:rPr lang="en-US" smtClean="0"/>
              <a:t>5/5/2025</a:t>
            </a:fld>
            <a:endParaRPr lang="en-US"/>
          </a:p>
        </p:txBody>
      </p:sp>
      <p:sp>
        <p:nvSpPr>
          <p:cNvPr id="5" name="Footer Placeholder 4">
            <a:extLst>
              <a:ext uri="{FF2B5EF4-FFF2-40B4-BE49-F238E27FC236}">
                <a16:creationId xmlns:a16="http://schemas.microsoft.com/office/drawing/2014/main" id="{75A0D144-6EB1-0CC5-175A-30F25DC6B8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7469500-F517-42EE-D7F2-4569ED314B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AFA388-63E2-4D5A-895A-D26394D86BCD}" type="slidenum">
              <a:rPr lang="en-US" smtClean="0"/>
              <a:t>‹#›</a:t>
            </a:fld>
            <a:endParaRPr lang="en-US"/>
          </a:p>
        </p:txBody>
      </p:sp>
    </p:spTree>
    <p:extLst>
      <p:ext uri="{BB962C8B-B14F-4D97-AF65-F5344CB8AC3E}">
        <p14:creationId xmlns:p14="http://schemas.microsoft.com/office/powerpoint/2010/main" val="1050606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3560D-A1F4-2886-499B-B0C8576FAE2F}"/>
              </a:ext>
            </a:extLst>
          </p:cNvPr>
          <p:cNvSpPr>
            <a:spLocks noGrp="1"/>
          </p:cNvSpPr>
          <p:nvPr>
            <p:ph type="ctrTitle"/>
          </p:nvPr>
        </p:nvSpPr>
        <p:spPr/>
        <p:txBody>
          <a:bodyPr>
            <a:normAutofit/>
          </a:bodyPr>
          <a:lstStyle/>
          <a:p>
            <a:r>
              <a:rPr lang="en-US" sz="7200" dirty="0"/>
              <a:t>The Problem of Evil?</a:t>
            </a:r>
          </a:p>
        </p:txBody>
      </p:sp>
      <p:sp>
        <p:nvSpPr>
          <p:cNvPr id="3" name="Subtitle 2">
            <a:extLst>
              <a:ext uri="{FF2B5EF4-FFF2-40B4-BE49-F238E27FC236}">
                <a16:creationId xmlns:a16="http://schemas.microsoft.com/office/drawing/2014/main" id="{657413FA-54DD-5F52-1608-4E4C654BDA65}"/>
              </a:ext>
            </a:extLst>
          </p:cNvPr>
          <p:cNvSpPr>
            <a:spLocks noGrp="1"/>
          </p:cNvSpPr>
          <p:nvPr>
            <p:ph type="subTitle" idx="1"/>
          </p:nvPr>
        </p:nvSpPr>
        <p:spPr>
          <a:xfrm>
            <a:off x="1524000" y="3946167"/>
            <a:ext cx="9144000" cy="1655762"/>
          </a:xfrm>
        </p:spPr>
        <p:txBody>
          <a:bodyPr>
            <a:normAutofit/>
          </a:bodyPr>
          <a:lstStyle/>
          <a:p>
            <a:r>
              <a:rPr lang="en-US" sz="2800" dirty="0">
                <a:latin typeface="+mj-lt"/>
              </a:rPr>
              <a:t>Dr. Neil </a:t>
            </a:r>
            <a:r>
              <a:rPr lang="en-US" sz="2800" dirty="0" err="1">
                <a:latin typeface="+mj-lt"/>
              </a:rPr>
              <a:t>Shenvi</a:t>
            </a:r>
            <a:br>
              <a:rPr lang="en-US" sz="2800" dirty="0">
                <a:latin typeface="+mj-lt"/>
              </a:rPr>
            </a:br>
            <a:r>
              <a:rPr lang="en-US" sz="2800" b="0" i="0" dirty="0">
                <a:solidFill>
                  <a:srgbClr val="000000"/>
                </a:solidFill>
                <a:effectLst/>
                <a:latin typeface="+mj-lt"/>
              </a:rPr>
              <a:t>Heritage Leadership Academy</a:t>
            </a:r>
            <a:br>
              <a:rPr lang="en-US" sz="2800" b="0" i="0" dirty="0">
                <a:solidFill>
                  <a:srgbClr val="000000"/>
                </a:solidFill>
                <a:effectLst/>
                <a:latin typeface="+mj-lt"/>
              </a:rPr>
            </a:br>
            <a:r>
              <a:rPr lang="en-US" sz="2800" b="0" i="0" dirty="0">
                <a:solidFill>
                  <a:srgbClr val="000000"/>
                </a:solidFill>
                <a:effectLst/>
                <a:latin typeface="+mj-lt"/>
              </a:rPr>
              <a:t>May 6, 2025</a:t>
            </a:r>
            <a:endParaRPr lang="en-US" sz="2800" dirty="0">
              <a:latin typeface="+mj-lt"/>
            </a:endParaRPr>
          </a:p>
        </p:txBody>
      </p:sp>
    </p:spTree>
    <p:extLst>
      <p:ext uri="{BB962C8B-B14F-4D97-AF65-F5344CB8AC3E}">
        <p14:creationId xmlns:p14="http://schemas.microsoft.com/office/powerpoint/2010/main" val="2169110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10F95-A94A-654A-9456-48929271B680}"/>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C051A9B-8019-AEB3-CF83-D2DAA28ACDFE}"/>
              </a:ext>
            </a:extLst>
          </p:cNvPr>
          <p:cNvSpPr>
            <a:spLocks noGrp="1"/>
          </p:cNvSpPr>
          <p:nvPr>
            <p:ph idx="1"/>
          </p:nvPr>
        </p:nvSpPr>
        <p:spPr/>
        <p:txBody>
          <a:bodyPr/>
          <a:lstStyle/>
          <a:p>
            <a:r>
              <a:rPr lang="en-US" dirty="0"/>
              <a:t>What Is the Problem of Evil?</a:t>
            </a:r>
          </a:p>
          <a:p>
            <a:r>
              <a:rPr lang="en-US" dirty="0"/>
              <a:t>Preliminaries</a:t>
            </a:r>
          </a:p>
          <a:p>
            <a:r>
              <a:rPr lang="en-US" dirty="0"/>
              <a:t>Philosophical Solutions</a:t>
            </a:r>
          </a:p>
          <a:p>
            <a:r>
              <a:rPr lang="en-US" dirty="0"/>
              <a:t>Biblical Solutions</a:t>
            </a:r>
          </a:p>
          <a:p>
            <a:r>
              <a:rPr lang="en-US" dirty="0"/>
              <a:t>Conclusions</a:t>
            </a:r>
          </a:p>
        </p:txBody>
      </p:sp>
      <p:sp>
        <p:nvSpPr>
          <p:cNvPr id="4" name="Rectangle 3">
            <a:extLst>
              <a:ext uri="{FF2B5EF4-FFF2-40B4-BE49-F238E27FC236}">
                <a16:creationId xmlns:a16="http://schemas.microsoft.com/office/drawing/2014/main" id="{166EC3EE-178C-5E71-7CD0-38E3139165D2}"/>
              </a:ext>
            </a:extLst>
          </p:cNvPr>
          <p:cNvSpPr/>
          <p:nvPr/>
        </p:nvSpPr>
        <p:spPr>
          <a:xfrm>
            <a:off x="609600" y="1825625"/>
            <a:ext cx="10255045" cy="412955"/>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8039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39820-C3B3-40E0-0D2A-F4C95ADE0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E0BFFF-35C0-AF20-9B15-47EE8205981B}"/>
              </a:ext>
            </a:extLst>
          </p:cNvPr>
          <p:cNvSpPr>
            <a:spLocks noGrp="1"/>
          </p:cNvSpPr>
          <p:nvPr>
            <p:ph type="title"/>
          </p:nvPr>
        </p:nvSpPr>
        <p:spPr/>
        <p:txBody>
          <a:bodyPr/>
          <a:lstStyle/>
          <a:p>
            <a:r>
              <a:rPr lang="en-US" dirty="0"/>
              <a:t>What is the problem of evil?</a:t>
            </a:r>
          </a:p>
        </p:txBody>
      </p:sp>
      <p:sp>
        <p:nvSpPr>
          <p:cNvPr id="3" name="Content Placeholder 2">
            <a:extLst>
              <a:ext uri="{FF2B5EF4-FFF2-40B4-BE49-F238E27FC236}">
                <a16:creationId xmlns:a16="http://schemas.microsoft.com/office/drawing/2014/main" id="{AECB37AE-E1A3-B3AE-9877-5600BF0EBFF4}"/>
              </a:ext>
            </a:extLst>
          </p:cNvPr>
          <p:cNvSpPr>
            <a:spLocks noGrp="1"/>
          </p:cNvSpPr>
          <p:nvPr>
            <p:ph idx="1"/>
          </p:nvPr>
        </p:nvSpPr>
        <p:spPr>
          <a:xfrm>
            <a:off x="838200" y="2101644"/>
            <a:ext cx="7096432" cy="3631279"/>
          </a:xfrm>
        </p:spPr>
        <p:txBody>
          <a:bodyPr/>
          <a:lstStyle/>
          <a:p>
            <a:pPr marL="0" indent="0">
              <a:buNone/>
            </a:pPr>
            <a:r>
              <a:rPr lang="en-US" dirty="0">
                <a:latin typeface="+mj-lt"/>
              </a:rPr>
              <a:t>Epicurus’ Trilemma:</a:t>
            </a:r>
          </a:p>
          <a:p>
            <a:r>
              <a:rPr lang="en-US" b="0" i="0" dirty="0">
                <a:solidFill>
                  <a:srgbClr val="040C28"/>
                </a:solidFill>
                <a:effectLst/>
                <a:latin typeface="+mj-lt"/>
              </a:rPr>
              <a:t>If God is unable to prevent evil, then he is not all-powerful</a:t>
            </a:r>
            <a:r>
              <a:rPr lang="en-US" b="0" i="0" dirty="0">
                <a:solidFill>
                  <a:srgbClr val="1F1F1F"/>
                </a:solidFill>
                <a:effectLst/>
                <a:latin typeface="+mj-lt"/>
              </a:rPr>
              <a:t>.</a:t>
            </a:r>
          </a:p>
          <a:p>
            <a:r>
              <a:rPr lang="en-US" b="0" i="0" dirty="0">
                <a:solidFill>
                  <a:srgbClr val="1F1F1F"/>
                </a:solidFill>
                <a:effectLst/>
                <a:latin typeface="+mj-lt"/>
              </a:rPr>
              <a:t>If God is not willing to prevent evil, then he is not all-good.</a:t>
            </a:r>
          </a:p>
          <a:p>
            <a:r>
              <a:rPr lang="en-US" b="0" i="0" dirty="0">
                <a:solidFill>
                  <a:srgbClr val="1F1F1F"/>
                </a:solidFill>
                <a:effectLst/>
                <a:latin typeface="+mj-lt"/>
              </a:rPr>
              <a:t>If God is both willing and able to prevent evil, then why does evil exist?</a:t>
            </a:r>
            <a:endParaRPr lang="en-US" dirty="0">
              <a:latin typeface="+mj-lt"/>
            </a:endParaRPr>
          </a:p>
        </p:txBody>
      </p:sp>
      <p:pic>
        <p:nvPicPr>
          <p:cNvPr id="1026" name="Picture 2" descr="Epicurus - Wikipedia">
            <a:extLst>
              <a:ext uri="{FF2B5EF4-FFF2-40B4-BE49-F238E27FC236}">
                <a16:creationId xmlns:a16="http://schemas.microsoft.com/office/drawing/2014/main" id="{F3421CA6-F3E4-E9B4-E6E8-EB616ADFCB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0542" y="2101644"/>
            <a:ext cx="2826774" cy="4240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145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3E090-3D80-B39F-2D7C-ADB51B029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B2B479-B772-B548-8B2E-C36B0C4AA52C}"/>
              </a:ext>
            </a:extLst>
          </p:cNvPr>
          <p:cNvSpPr>
            <a:spLocks noGrp="1"/>
          </p:cNvSpPr>
          <p:nvPr>
            <p:ph type="title"/>
          </p:nvPr>
        </p:nvSpPr>
        <p:spPr/>
        <p:txBody>
          <a:bodyPr/>
          <a:lstStyle/>
          <a:p>
            <a:r>
              <a:rPr lang="en-US" dirty="0"/>
              <a:t>What is the problem of evil?</a:t>
            </a:r>
          </a:p>
        </p:txBody>
      </p:sp>
      <p:sp>
        <p:nvSpPr>
          <p:cNvPr id="3" name="Content Placeholder 2">
            <a:extLst>
              <a:ext uri="{FF2B5EF4-FFF2-40B4-BE49-F238E27FC236}">
                <a16:creationId xmlns:a16="http://schemas.microsoft.com/office/drawing/2014/main" id="{D202EDF9-DBB7-33A2-D3F3-4DD716DA4189}"/>
              </a:ext>
            </a:extLst>
          </p:cNvPr>
          <p:cNvSpPr>
            <a:spLocks noGrp="1"/>
          </p:cNvSpPr>
          <p:nvPr>
            <p:ph idx="1"/>
          </p:nvPr>
        </p:nvSpPr>
        <p:spPr>
          <a:xfrm>
            <a:off x="838200" y="2101644"/>
            <a:ext cx="7096432" cy="3631279"/>
          </a:xfrm>
        </p:spPr>
        <p:txBody>
          <a:bodyPr>
            <a:normAutofit fontScale="92500"/>
          </a:bodyPr>
          <a:lstStyle/>
          <a:p>
            <a:pPr>
              <a:buNone/>
            </a:pPr>
            <a:r>
              <a:rPr lang="en-US" b="1" dirty="0">
                <a:latin typeface="+mj-lt"/>
              </a:rPr>
              <a:t>Byrn: </a:t>
            </a:r>
            <a:r>
              <a:rPr lang="en-US" dirty="0">
                <a:latin typeface="+mj-lt"/>
              </a:rPr>
              <a:t>Suppose it’s all true. And you walk up to the pearly gates, and you are confronted by God? W</a:t>
            </a:r>
            <a:r>
              <a:rPr lang="en-US" b="0" dirty="0">
                <a:effectLst/>
                <a:latin typeface="+mj-lt"/>
              </a:rPr>
              <a:t>hat will Steven fry say to him or her or it?</a:t>
            </a:r>
          </a:p>
          <a:p>
            <a:pPr>
              <a:buNone/>
            </a:pPr>
            <a:r>
              <a:rPr lang="en-US" b="1" dirty="0">
                <a:latin typeface="+mj-lt"/>
              </a:rPr>
              <a:t>Fry: </a:t>
            </a:r>
            <a:r>
              <a:rPr lang="en-US" b="0" dirty="0">
                <a:effectLst/>
                <a:latin typeface="+mj-lt"/>
              </a:rPr>
              <a:t>How dare you? How dare you create a world to which there is such misery that is not our fault. It's not right, it's utterly, utterly evil. Why should I respect a capricious, mean-minded, stupid God who creates a world that is so full of injustice and pain. That's what I would say.</a:t>
            </a:r>
          </a:p>
        </p:txBody>
      </p:sp>
      <p:pic>
        <p:nvPicPr>
          <p:cNvPr id="2050" name="Picture 2" descr="Stephen Fry">
            <a:extLst>
              <a:ext uri="{FF2B5EF4-FFF2-40B4-BE49-F238E27FC236}">
                <a16:creationId xmlns:a16="http://schemas.microsoft.com/office/drawing/2014/main" id="{EF78A6F5-58A5-839B-46AD-36A97585FE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8097" y="2101644"/>
            <a:ext cx="3425028" cy="2728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6867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07608-DF8A-8617-7AC3-3D4A672C3F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A366C5-860E-0D66-4C98-C69409FA3F0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09E42B9-974B-B1C1-F850-3CE4EAB897C3}"/>
              </a:ext>
            </a:extLst>
          </p:cNvPr>
          <p:cNvSpPr>
            <a:spLocks noGrp="1"/>
          </p:cNvSpPr>
          <p:nvPr>
            <p:ph idx="1"/>
          </p:nvPr>
        </p:nvSpPr>
        <p:spPr/>
        <p:txBody>
          <a:bodyPr/>
          <a:lstStyle/>
          <a:p>
            <a:r>
              <a:rPr lang="en-US" dirty="0"/>
              <a:t>What Is the Problem of Evil?</a:t>
            </a:r>
          </a:p>
          <a:p>
            <a:r>
              <a:rPr lang="en-US" dirty="0"/>
              <a:t>Preliminaries</a:t>
            </a:r>
          </a:p>
          <a:p>
            <a:pPr lvl="1"/>
            <a:r>
              <a:rPr lang="en-US" dirty="0"/>
              <a:t>Leaves positive arguments untouched</a:t>
            </a:r>
          </a:p>
          <a:p>
            <a:pPr lvl="1"/>
            <a:r>
              <a:rPr lang="en-US" dirty="0"/>
              <a:t>A universal problem</a:t>
            </a:r>
          </a:p>
          <a:p>
            <a:pPr lvl="1"/>
            <a:r>
              <a:rPr lang="en-US" dirty="0"/>
              <a:t>Concedes P2 of moral argument</a:t>
            </a:r>
          </a:p>
          <a:p>
            <a:r>
              <a:rPr lang="en-US" dirty="0"/>
              <a:t>Philosophical Solutions</a:t>
            </a:r>
          </a:p>
          <a:p>
            <a:r>
              <a:rPr lang="en-US" dirty="0"/>
              <a:t>Biblical Solutions</a:t>
            </a:r>
          </a:p>
          <a:p>
            <a:r>
              <a:rPr lang="en-US" dirty="0"/>
              <a:t>Conclusions</a:t>
            </a:r>
          </a:p>
        </p:txBody>
      </p:sp>
      <p:sp>
        <p:nvSpPr>
          <p:cNvPr id="4" name="Rectangle 3">
            <a:extLst>
              <a:ext uri="{FF2B5EF4-FFF2-40B4-BE49-F238E27FC236}">
                <a16:creationId xmlns:a16="http://schemas.microsoft.com/office/drawing/2014/main" id="{2FCB8EBF-215F-6238-0450-9C2074DAC352}"/>
              </a:ext>
            </a:extLst>
          </p:cNvPr>
          <p:cNvSpPr/>
          <p:nvPr/>
        </p:nvSpPr>
        <p:spPr>
          <a:xfrm>
            <a:off x="609600" y="2330246"/>
            <a:ext cx="10255045" cy="412955"/>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2616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8513C-E9D7-36DD-D25E-F48820412A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661609-EB23-5412-393B-EF2C766F1078}"/>
              </a:ext>
            </a:extLst>
          </p:cNvPr>
          <p:cNvSpPr>
            <a:spLocks noGrp="1"/>
          </p:cNvSpPr>
          <p:nvPr>
            <p:ph type="title"/>
          </p:nvPr>
        </p:nvSpPr>
        <p:spPr/>
        <p:txBody>
          <a:bodyPr>
            <a:normAutofit/>
          </a:bodyPr>
          <a:lstStyle/>
          <a:p>
            <a:r>
              <a:rPr lang="en-US" dirty="0"/>
              <a:t>The problem of evil leaves other apologetic arguments untouched</a:t>
            </a:r>
          </a:p>
        </p:txBody>
      </p:sp>
      <p:sp>
        <p:nvSpPr>
          <p:cNvPr id="3" name="Content Placeholder 2">
            <a:extLst>
              <a:ext uri="{FF2B5EF4-FFF2-40B4-BE49-F238E27FC236}">
                <a16:creationId xmlns:a16="http://schemas.microsoft.com/office/drawing/2014/main" id="{4FCB88A8-1830-CCFF-D146-EA1A2D480509}"/>
              </a:ext>
            </a:extLst>
          </p:cNvPr>
          <p:cNvSpPr>
            <a:spLocks noGrp="1"/>
          </p:cNvSpPr>
          <p:nvPr>
            <p:ph idx="1"/>
          </p:nvPr>
        </p:nvSpPr>
        <p:spPr/>
        <p:txBody>
          <a:bodyPr/>
          <a:lstStyle/>
          <a:p>
            <a:r>
              <a:rPr lang="en-US" dirty="0"/>
              <a:t>Trilemma</a:t>
            </a:r>
          </a:p>
          <a:p>
            <a:r>
              <a:rPr lang="en-US" dirty="0"/>
              <a:t>Resurrection</a:t>
            </a:r>
          </a:p>
          <a:p>
            <a:r>
              <a:rPr lang="en-US" dirty="0"/>
              <a:t>Kalam Cosmological Argument</a:t>
            </a:r>
          </a:p>
          <a:p>
            <a:r>
              <a:rPr lang="en-US" dirty="0"/>
              <a:t>Argument from Contingency</a:t>
            </a:r>
          </a:p>
          <a:p>
            <a:r>
              <a:rPr lang="en-US" dirty="0"/>
              <a:t>Argument from Cosmological Fine Tuning</a:t>
            </a:r>
          </a:p>
          <a:p>
            <a:r>
              <a:rPr lang="en-US" dirty="0"/>
              <a:t>Moral Argument</a:t>
            </a:r>
          </a:p>
          <a:p>
            <a:r>
              <a:rPr lang="en-US" dirty="0"/>
              <a:t>Argument from Gospel</a:t>
            </a:r>
          </a:p>
        </p:txBody>
      </p:sp>
    </p:spTree>
    <p:extLst>
      <p:ext uri="{BB962C8B-B14F-4D97-AF65-F5344CB8AC3E}">
        <p14:creationId xmlns:p14="http://schemas.microsoft.com/office/powerpoint/2010/main" val="2577467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39832-FB30-E942-2353-F8AAC5011D16}"/>
              </a:ext>
            </a:extLst>
          </p:cNvPr>
          <p:cNvSpPr>
            <a:spLocks noGrp="1"/>
          </p:cNvSpPr>
          <p:nvPr>
            <p:ph type="title"/>
          </p:nvPr>
        </p:nvSpPr>
        <p:spPr/>
        <p:txBody>
          <a:bodyPr/>
          <a:lstStyle/>
          <a:p>
            <a:r>
              <a:rPr lang="en-US" dirty="0"/>
              <a:t>Assessing evidence</a:t>
            </a:r>
          </a:p>
        </p:txBody>
      </p:sp>
      <p:sp>
        <p:nvSpPr>
          <p:cNvPr id="3" name="Content Placeholder 2">
            <a:extLst>
              <a:ext uri="{FF2B5EF4-FFF2-40B4-BE49-F238E27FC236}">
                <a16:creationId xmlns:a16="http://schemas.microsoft.com/office/drawing/2014/main" id="{52973498-32D6-72D6-974D-5D6F10D830F5}"/>
              </a:ext>
            </a:extLst>
          </p:cNvPr>
          <p:cNvSpPr>
            <a:spLocks noGrp="1"/>
          </p:cNvSpPr>
          <p:nvPr>
            <p:ph idx="1"/>
          </p:nvPr>
        </p:nvSpPr>
        <p:spPr/>
        <p:txBody>
          <a:bodyPr/>
          <a:lstStyle/>
          <a:p>
            <a:r>
              <a:rPr lang="en-US" dirty="0">
                <a:solidFill>
                  <a:schemeClr val="accent6">
                    <a:lumMod val="75000"/>
                  </a:schemeClr>
                </a:solidFill>
              </a:rPr>
              <a:t>Soil on shoes matches crime scene</a:t>
            </a:r>
          </a:p>
          <a:p>
            <a:r>
              <a:rPr lang="en-US" dirty="0">
                <a:solidFill>
                  <a:schemeClr val="accent6">
                    <a:lumMod val="75000"/>
                  </a:schemeClr>
                </a:solidFill>
              </a:rPr>
              <a:t>Tire tracks at crime scene match car</a:t>
            </a:r>
          </a:p>
          <a:p>
            <a:r>
              <a:rPr lang="en-US" dirty="0">
                <a:solidFill>
                  <a:schemeClr val="accent6">
                    <a:lumMod val="75000"/>
                  </a:schemeClr>
                </a:solidFill>
              </a:rPr>
              <a:t>Fingerprints on murder weapon</a:t>
            </a:r>
          </a:p>
          <a:p>
            <a:r>
              <a:rPr lang="en-US" dirty="0">
                <a:solidFill>
                  <a:schemeClr val="accent6">
                    <a:lumMod val="75000"/>
                  </a:schemeClr>
                </a:solidFill>
              </a:rPr>
              <a:t>DNA at crime scene</a:t>
            </a:r>
          </a:p>
          <a:p>
            <a:r>
              <a:rPr lang="en-US" dirty="0">
                <a:solidFill>
                  <a:schemeClr val="accent6">
                    <a:lumMod val="75000"/>
                  </a:schemeClr>
                </a:solidFill>
              </a:rPr>
              <a:t>Eyewitness testimony</a:t>
            </a:r>
          </a:p>
          <a:p>
            <a:r>
              <a:rPr lang="en-US" dirty="0">
                <a:solidFill>
                  <a:schemeClr val="accent6">
                    <a:lumMod val="75000"/>
                  </a:schemeClr>
                </a:solidFill>
              </a:rPr>
              <a:t>Means and motive</a:t>
            </a:r>
          </a:p>
          <a:p>
            <a:endParaRPr lang="en-US" dirty="0"/>
          </a:p>
          <a:p>
            <a:r>
              <a:rPr lang="en-US" dirty="0">
                <a:solidFill>
                  <a:srgbClr val="FF0000"/>
                </a:solidFill>
              </a:rPr>
              <a:t>Strong alibi</a:t>
            </a:r>
          </a:p>
          <a:p>
            <a:endParaRPr lang="en-US" dirty="0"/>
          </a:p>
        </p:txBody>
      </p:sp>
    </p:spTree>
    <p:extLst>
      <p:ext uri="{BB962C8B-B14F-4D97-AF65-F5344CB8AC3E}">
        <p14:creationId xmlns:p14="http://schemas.microsoft.com/office/powerpoint/2010/main" val="609625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D4E94-8089-6CF2-0BB9-5B6BB03197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829156-DCF0-95CE-4225-453DBBA9E89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240FF30-242E-D95B-5D7E-4C086CF445AB}"/>
              </a:ext>
            </a:extLst>
          </p:cNvPr>
          <p:cNvSpPr>
            <a:spLocks noGrp="1"/>
          </p:cNvSpPr>
          <p:nvPr>
            <p:ph idx="1"/>
          </p:nvPr>
        </p:nvSpPr>
        <p:spPr/>
        <p:txBody>
          <a:bodyPr/>
          <a:lstStyle/>
          <a:p>
            <a:r>
              <a:rPr lang="en-US" dirty="0"/>
              <a:t>What Is the Problem of Evil?</a:t>
            </a:r>
          </a:p>
          <a:p>
            <a:r>
              <a:rPr lang="en-US" dirty="0"/>
              <a:t>Preliminaries</a:t>
            </a:r>
          </a:p>
          <a:p>
            <a:pPr lvl="1"/>
            <a:r>
              <a:rPr lang="en-US" dirty="0"/>
              <a:t>Leaves positive arguments untouched</a:t>
            </a:r>
          </a:p>
          <a:p>
            <a:pPr lvl="1"/>
            <a:r>
              <a:rPr lang="en-US" dirty="0"/>
              <a:t>A universal problem</a:t>
            </a:r>
          </a:p>
          <a:p>
            <a:pPr lvl="1"/>
            <a:r>
              <a:rPr lang="en-US" dirty="0"/>
              <a:t>Concedes P2 of moral argument</a:t>
            </a:r>
          </a:p>
          <a:p>
            <a:r>
              <a:rPr lang="en-US" dirty="0"/>
              <a:t>Philosophical Solutions</a:t>
            </a:r>
          </a:p>
          <a:p>
            <a:r>
              <a:rPr lang="en-US" dirty="0"/>
              <a:t>Biblical Solutions</a:t>
            </a:r>
          </a:p>
          <a:p>
            <a:r>
              <a:rPr lang="en-US" dirty="0"/>
              <a:t>Conclusions</a:t>
            </a:r>
          </a:p>
        </p:txBody>
      </p:sp>
      <p:sp>
        <p:nvSpPr>
          <p:cNvPr id="4" name="Rectangle 3">
            <a:extLst>
              <a:ext uri="{FF2B5EF4-FFF2-40B4-BE49-F238E27FC236}">
                <a16:creationId xmlns:a16="http://schemas.microsoft.com/office/drawing/2014/main" id="{100BE437-19DB-0261-67C4-F87C1CDCD4FD}"/>
              </a:ext>
            </a:extLst>
          </p:cNvPr>
          <p:cNvSpPr/>
          <p:nvPr/>
        </p:nvSpPr>
        <p:spPr>
          <a:xfrm>
            <a:off x="609600" y="3183194"/>
            <a:ext cx="10255045" cy="412955"/>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9245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EAF3-F2EC-0DFE-03E7-FD92BFF92882}"/>
              </a:ext>
            </a:extLst>
          </p:cNvPr>
          <p:cNvSpPr>
            <a:spLocks noGrp="1"/>
          </p:cNvSpPr>
          <p:nvPr>
            <p:ph type="title"/>
          </p:nvPr>
        </p:nvSpPr>
        <p:spPr/>
        <p:txBody>
          <a:bodyPr/>
          <a:lstStyle/>
          <a:p>
            <a:r>
              <a:rPr lang="en-US" dirty="0"/>
              <a:t>The universal problem of evil</a:t>
            </a:r>
          </a:p>
        </p:txBody>
      </p:sp>
      <p:sp>
        <p:nvSpPr>
          <p:cNvPr id="3" name="Content Placeholder 2">
            <a:extLst>
              <a:ext uri="{FF2B5EF4-FFF2-40B4-BE49-F238E27FC236}">
                <a16:creationId xmlns:a16="http://schemas.microsoft.com/office/drawing/2014/main" id="{81580201-A2D5-3F13-7358-2DADB02A0265}"/>
              </a:ext>
            </a:extLst>
          </p:cNvPr>
          <p:cNvSpPr>
            <a:spLocks noGrp="1"/>
          </p:cNvSpPr>
          <p:nvPr>
            <p:ph idx="1"/>
          </p:nvPr>
        </p:nvSpPr>
        <p:spPr/>
        <p:txBody>
          <a:bodyPr/>
          <a:lstStyle/>
          <a:p>
            <a:r>
              <a:rPr lang="en-US" dirty="0"/>
              <a:t>“Good and evil don’t exist.”</a:t>
            </a:r>
          </a:p>
          <a:p>
            <a:r>
              <a:rPr lang="en-US" dirty="0"/>
              <a:t>“Evil is an illusion.”</a:t>
            </a:r>
          </a:p>
          <a:p>
            <a:r>
              <a:rPr lang="en-US" dirty="0"/>
              <a:t>“God is not omnipotent.”</a:t>
            </a:r>
          </a:p>
        </p:txBody>
      </p:sp>
      <p:sp>
        <p:nvSpPr>
          <p:cNvPr id="4" name="TextBox 3">
            <a:extLst>
              <a:ext uri="{FF2B5EF4-FFF2-40B4-BE49-F238E27FC236}">
                <a16:creationId xmlns:a16="http://schemas.microsoft.com/office/drawing/2014/main" id="{9AF8426A-D195-9664-31B9-0775BD90F4CE}"/>
              </a:ext>
            </a:extLst>
          </p:cNvPr>
          <p:cNvSpPr txBox="1"/>
          <p:nvPr/>
        </p:nvSpPr>
        <p:spPr>
          <a:xfrm>
            <a:off x="953730" y="4758813"/>
            <a:ext cx="9370142" cy="954107"/>
          </a:xfrm>
          <a:prstGeom prst="rect">
            <a:avLst/>
          </a:prstGeom>
          <a:noFill/>
          <a:ln>
            <a:solidFill>
              <a:schemeClr val="accent6">
                <a:lumMod val="75000"/>
              </a:schemeClr>
            </a:solidFill>
          </a:ln>
        </p:spPr>
        <p:txBody>
          <a:bodyPr wrap="square" rtlCol="0">
            <a:spAutoFit/>
          </a:bodyPr>
          <a:lstStyle/>
          <a:p>
            <a:r>
              <a:rPr lang="en-US" sz="2800" dirty="0"/>
              <a:t>Every worldview and religion and philosophy, not just Christianity, has to explain the existence of evil.</a:t>
            </a:r>
          </a:p>
        </p:txBody>
      </p:sp>
    </p:spTree>
    <p:extLst>
      <p:ext uri="{BB962C8B-B14F-4D97-AF65-F5344CB8AC3E}">
        <p14:creationId xmlns:p14="http://schemas.microsoft.com/office/powerpoint/2010/main" val="996186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7782C-B8F0-7CB0-C787-BFC007BE04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1E27D9-B130-DB01-FD53-9D240C2CEEB4}"/>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87C22DF9-7859-9DE3-0271-F2B10988FE91}"/>
              </a:ext>
            </a:extLst>
          </p:cNvPr>
          <p:cNvSpPr>
            <a:spLocks noGrp="1"/>
          </p:cNvSpPr>
          <p:nvPr>
            <p:ph idx="1"/>
          </p:nvPr>
        </p:nvSpPr>
        <p:spPr/>
        <p:txBody>
          <a:bodyPr/>
          <a:lstStyle/>
          <a:p>
            <a:r>
              <a:rPr lang="en-US" dirty="0"/>
              <a:t>What Is the Problem of Evil?</a:t>
            </a:r>
          </a:p>
          <a:p>
            <a:r>
              <a:rPr lang="en-US" dirty="0"/>
              <a:t>Preliminaries</a:t>
            </a:r>
          </a:p>
          <a:p>
            <a:pPr lvl="1"/>
            <a:r>
              <a:rPr lang="en-US" dirty="0"/>
              <a:t>Leaves positive arguments untouched</a:t>
            </a:r>
          </a:p>
          <a:p>
            <a:pPr lvl="1"/>
            <a:r>
              <a:rPr lang="en-US" dirty="0"/>
              <a:t>A universal problem</a:t>
            </a:r>
          </a:p>
          <a:p>
            <a:pPr lvl="1"/>
            <a:r>
              <a:rPr lang="en-US" dirty="0"/>
              <a:t>Concedes P2 of moral argument</a:t>
            </a:r>
          </a:p>
          <a:p>
            <a:r>
              <a:rPr lang="en-US" dirty="0"/>
              <a:t>Philosophical Solutions</a:t>
            </a:r>
          </a:p>
          <a:p>
            <a:r>
              <a:rPr lang="en-US" dirty="0"/>
              <a:t>Biblical Solutions</a:t>
            </a:r>
          </a:p>
          <a:p>
            <a:r>
              <a:rPr lang="en-US" dirty="0"/>
              <a:t>Conclusions</a:t>
            </a:r>
          </a:p>
        </p:txBody>
      </p:sp>
      <p:sp>
        <p:nvSpPr>
          <p:cNvPr id="4" name="Rectangle 3">
            <a:extLst>
              <a:ext uri="{FF2B5EF4-FFF2-40B4-BE49-F238E27FC236}">
                <a16:creationId xmlns:a16="http://schemas.microsoft.com/office/drawing/2014/main" id="{2365C848-CEAB-263E-6103-8EC1AD06C80E}"/>
              </a:ext>
            </a:extLst>
          </p:cNvPr>
          <p:cNvSpPr/>
          <p:nvPr/>
        </p:nvSpPr>
        <p:spPr>
          <a:xfrm>
            <a:off x="609600" y="3578507"/>
            <a:ext cx="10255045" cy="412955"/>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560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CDF81-A3B3-EBD4-D9B3-D6370608F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F3466-447A-01FF-8CE4-653DFFD05E3D}"/>
              </a:ext>
            </a:extLst>
          </p:cNvPr>
          <p:cNvSpPr>
            <a:spLocks noGrp="1"/>
          </p:cNvSpPr>
          <p:nvPr>
            <p:ph type="title"/>
          </p:nvPr>
        </p:nvSpPr>
        <p:spPr/>
        <p:txBody>
          <a:bodyPr/>
          <a:lstStyle/>
          <a:p>
            <a:r>
              <a:rPr lang="en-US" dirty="0"/>
              <a:t>The moral argument</a:t>
            </a:r>
          </a:p>
        </p:txBody>
      </p:sp>
      <p:sp>
        <p:nvSpPr>
          <p:cNvPr id="3" name="Content Placeholder 2">
            <a:extLst>
              <a:ext uri="{FF2B5EF4-FFF2-40B4-BE49-F238E27FC236}">
                <a16:creationId xmlns:a16="http://schemas.microsoft.com/office/drawing/2014/main" id="{2F405A68-6EA7-E0DF-C1D5-CE30352540B2}"/>
              </a:ext>
            </a:extLst>
          </p:cNvPr>
          <p:cNvSpPr>
            <a:spLocks noGrp="1"/>
          </p:cNvSpPr>
          <p:nvPr>
            <p:ph idx="1"/>
          </p:nvPr>
        </p:nvSpPr>
        <p:spPr/>
        <p:txBody>
          <a:bodyPr/>
          <a:lstStyle/>
          <a:p>
            <a:r>
              <a:rPr lang="en-US" dirty="0"/>
              <a:t>Premise 1. If God does not exist, then objective moral values and duties do not exist.</a:t>
            </a:r>
          </a:p>
          <a:p>
            <a:r>
              <a:rPr lang="en-US" dirty="0"/>
              <a:t>Premise 2. Objective moral values and duties do exist.</a:t>
            </a:r>
          </a:p>
          <a:p>
            <a:pPr marL="0" indent="0">
              <a:buNone/>
            </a:pPr>
            <a:br>
              <a:rPr lang="en-US" dirty="0"/>
            </a:br>
            <a:r>
              <a:rPr lang="en-US" dirty="0"/>
              <a:t>Therefore,</a:t>
            </a:r>
          </a:p>
          <a:p>
            <a:pPr marL="0" indent="0">
              <a:buNone/>
            </a:pPr>
            <a:endParaRPr lang="en-US" dirty="0"/>
          </a:p>
          <a:p>
            <a:r>
              <a:rPr lang="en-US" dirty="0"/>
              <a:t>God exists.</a:t>
            </a:r>
          </a:p>
        </p:txBody>
      </p:sp>
    </p:spTree>
    <p:extLst>
      <p:ext uri="{BB962C8B-B14F-4D97-AF65-F5344CB8AC3E}">
        <p14:creationId xmlns:p14="http://schemas.microsoft.com/office/powerpoint/2010/main" val="4081024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A073-DD6C-49FB-EDC6-CBBB7BF204DA}"/>
              </a:ext>
            </a:extLst>
          </p:cNvPr>
          <p:cNvSpPr>
            <a:spLocks noGrp="1"/>
          </p:cNvSpPr>
          <p:nvPr>
            <p:ph type="title"/>
          </p:nvPr>
        </p:nvSpPr>
        <p:spPr/>
        <p:txBody>
          <a:bodyPr/>
          <a:lstStyle/>
          <a:p>
            <a:r>
              <a:rPr lang="en-US" dirty="0"/>
              <a:t>Naturalism and evil</a:t>
            </a:r>
          </a:p>
        </p:txBody>
      </p:sp>
      <p:sp>
        <p:nvSpPr>
          <p:cNvPr id="3" name="Content Placeholder 2">
            <a:extLst>
              <a:ext uri="{FF2B5EF4-FFF2-40B4-BE49-F238E27FC236}">
                <a16:creationId xmlns:a16="http://schemas.microsoft.com/office/drawing/2014/main" id="{1CCF1B03-543D-E4AB-B3D4-C0BB8F3C5EA4}"/>
              </a:ext>
            </a:extLst>
          </p:cNvPr>
          <p:cNvSpPr>
            <a:spLocks noGrp="1"/>
          </p:cNvSpPr>
          <p:nvPr>
            <p:ph idx="1"/>
          </p:nvPr>
        </p:nvSpPr>
        <p:spPr/>
        <p:txBody>
          <a:bodyPr/>
          <a:lstStyle/>
          <a:p>
            <a:pPr marL="0" indent="0">
              <a:buNone/>
            </a:pPr>
            <a:r>
              <a:rPr lang="en-US" dirty="0"/>
              <a:t>“</a:t>
            </a:r>
            <a:r>
              <a:rPr lang="en-US" b="0" i="0" dirty="0">
                <a:solidFill>
                  <a:srgbClr val="181818"/>
                </a:solidFill>
                <a:effectLst/>
              </a:rPr>
              <a:t>The universe that we observe has precisely the properties we should expect if there is, at bottom, </a:t>
            </a:r>
            <a:r>
              <a:rPr lang="en-US" b="0" i="0" dirty="0">
                <a:solidFill>
                  <a:srgbClr val="00B050"/>
                </a:solidFill>
                <a:effectLst/>
              </a:rPr>
              <a:t>no design, no purpose, no evil, no good, nothing but pitiless indifference</a:t>
            </a:r>
            <a:r>
              <a:rPr lang="en-US" b="0" i="0" dirty="0">
                <a:solidFill>
                  <a:srgbClr val="181818"/>
                </a:solidFill>
                <a:effectLst/>
              </a:rPr>
              <a:t>.” – Richard Dawkins, </a:t>
            </a:r>
            <a:r>
              <a:rPr lang="en-US" b="0" i="1" dirty="0">
                <a:solidFill>
                  <a:srgbClr val="181818"/>
                </a:solidFill>
                <a:effectLst/>
              </a:rPr>
              <a:t>River out of Eden</a:t>
            </a:r>
            <a:endParaRPr lang="en-US" b="0" i="0" dirty="0">
              <a:solidFill>
                <a:srgbClr val="181818"/>
              </a:solidFill>
              <a:effectLst/>
            </a:endParaRPr>
          </a:p>
          <a:p>
            <a:pPr marL="0" indent="0">
              <a:buNone/>
            </a:pPr>
            <a:r>
              <a:rPr lang="en-US" dirty="0"/>
              <a:t>“The God of the Old Testament is arguably the most unpleasant character in all fiction: jealous and proud of it; </a:t>
            </a:r>
            <a:r>
              <a:rPr lang="en-US" dirty="0">
                <a:solidFill>
                  <a:srgbClr val="FF0000"/>
                </a:solidFill>
              </a:rPr>
              <a:t>a petty, unjust, unforgiving control-freak; a vindictive, bloodthirsty ethnic cleanser; a misogynistic, homophobic, racist, infanticidal, genocidal, filicidal, pestilential, megalomaniacal, sadomasochistic, capriciously malevolent bully</a:t>
            </a:r>
            <a:r>
              <a:rPr lang="en-US" dirty="0"/>
              <a:t>.” – Richard Dawkins, </a:t>
            </a:r>
            <a:r>
              <a:rPr lang="en-US" i="1" dirty="0"/>
              <a:t>The God Delusion</a:t>
            </a:r>
            <a:endParaRPr lang="en-US" dirty="0"/>
          </a:p>
        </p:txBody>
      </p:sp>
    </p:spTree>
    <p:extLst>
      <p:ext uri="{BB962C8B-B14F-4D97-AF65-F5344CB8AC3E}">
        <p14:creationId xmlns:p14="http://schemas.microsoft.com/office/powerpoint/2010/main" val="2377342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F07B8-EAB5-35E2-2D3F-DB404E35D9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383B68-035D-A0A3-80D0-F052D2DEEFE0}"/>
              </a:ext>
            </a:extLst>
          </p:cNvPr>
          <p:cNvSpPr>
            <a:spLocks noGrp="1"/>
          </p:cNvSpPr>
          <p:nvPr>
            <p:ph type="title"/>
          </p:nvPr>
        </p:nvSpPr>
        <p:spPr/>
        <p:txBody>
          <a:bodyPr/>
          <a:lstStyle/>
          <a:p>
            <a:r>
              <a:rPr lang="en-US" dirty="0"/>
              <a:t>The problem of Brussels sprouts</a:t>
            </a:r>
          </a:p>
        </p:txBody>
      </p:sp>
      <p:sp>
        <p:nvSpPr>
          <p:cNvPr id="3" name="Content Placeholder 2">
            <a:extLst>
              <a:ext uri="{FF2B5EF4-FFF2-40B4-BE49-F238E27FC236}">
                <a16:creationId xmlns:a16="http://schemas.microsoft.com/office/drawing/2014/main" id="{E663C5A5-45B3-4BEA-0987-F3F97E5438BA}"/>
              </a:ext>
            </a:extLst>
          </p:cNvPr>
          <p:cNvSpPr>
            <a:spLocks noGrp="1"/>
          </p:cNvSpPr>
          <p:nvPr>
            <p:ph idx="1"/>
          </p:nvPr>
        </p:nvSpPr>
        <p:spPr>
          <a:xfrm>
            <a:off x="838200" y="2101644"/>
            <a:ext cx="7096432" cy="3631279"/>
          </a:xfrm>
        </p:spPr>
        <p:txBody>
          <a:bodyPr/>
          <a:lstStyle/>
          <a:p>
            <a:pPr marL="0" indent="0">
              <a:buNone/>
            </a:pPr>
            <a:r>
              <a:rPr lang="en-US" dirty="0" err="1">
                <a:latin typeface="+mj-lt"/>
              </a:rPr>
              <a:t>Schmepicurus</a:t>
            </a:r>
            <a:r>
              <a:rPr lang="en-US" dirty="0">
                <a:latin typeface="+mj-lt"/>
              </a:rPr>
              <a:t>’ Trilemma:</a:t>
            </a:r>
          </a:p>
          <a:p>
            <a:r>
              <a:rPr lang="en-US" b="0" i="0" dirty="0">
                <a:solidFill>
                  <a:srgbClr val="040C28"/>
                </a:solidFill>
                <a:effectLst/>
                <a:latin typeface="+mj-lt"/>
              </a:rPr>
              <a:t>If God is unable to prevent Brussels sprouts, then he is not all-powerful</a:t>
            </a:r>
            <a:r>
              <a:rPr lang="en-US" b="0" i="0" dirty="0">
                <a:solidFill>
                  <a:srgbClr val="1F1F1F"/>
                </a:solidFill>
                <a:effectLst/>
                <a:latin typeface="+mj-lt"/>
              </a:rPr>
              <a:t>.</a:t>
            </a:r>
          </a:p>
          <a:p>
            <a:r>
              <a:rPr lang="en-US" b="0" i="0" dirty="0">
                <a:solidFill>
                  <a:srgbClr val="1F1F1F"/>
                </a:solidFill>
                <a:effectLst/>
                <a:latin typeface="+mj-lt"/>
              </a:rPr>
              <a:t>If God is not willing to prevent </a:t>
            </a:r>
            <a:r>
              <a:rPr lang="en-US" b="0" i="0" dirty="0">
                <a:solidFill>
                  <a:srgbClr val="040C28"/>
                </a:solidFill>
                <a:effectLst/>
                <a:latin typeface="+mj-lt"/>
              </a:rPr>
              <a:t>Brussels sprouts</a:t>
            </a:r>
            <a:r>
              <a:rPr lang="en-US" b="0" i="0" dirty="0">
                <a:solidFill>
                  <a:srgbClr val="1F1F1F"/>
                </a:solidFill>
                <a:effectLst/>
                <a:latin typeface="+mj-lt"/>
              </a:rPr>
              <a:t>, then he is not all-good.</a:t>
            </a:r>
          </a:p>
          <a:p>
            <a:r>
              <a:rPr lang="en-US" b="0" i="0" dirty="0">
                <a:solidFill>
                  <a:srgbClr val="1F1F1F"/>
                </a:solidFill>
                <a:effectLst/>
                <a:latin typeface="+mj-lt"/>
              </a:rPr>
              <a:t>If God is both willing and able to prevent </a:t>
            </a:r>
            <a:r>
              <a:rPr lang="en-US" b="0" i="0" dirty="0">
                <a:solidFill>
                  <a:srgbClr val="040C28"/>
                </a:solidFill>
                <a:effectLst/>
                <a:latin typeface="+mj-lt"/>
              </a:rPr>
              <a:t>Brussels sprouts</a:t>
            </a:r>
            <a:r>
              <a:rPr lang="en-US" b="0" i="0" dirty="0">
                <a:solidFill>
                  <a:srgbClr val="1F1F1F"/>
                </a:solidFill>
                <a:effectLst/>
                <a:latin typeface="+mj-lt"/>
              </a:rPr>
              <a:t>, then why do they exist?</a:t>
            </a:r>
            <a:endParaRPr lang="en-US" dirty="0">
              <a:latin typeface="+mj-lt"/>
            </a:endParaRPr>
          </a:p>
        </p:txBody>
      </p:sp>
      <p:pic>
        <p:nvPicPr>
          <p:cNvPr id="1026" name="Picture 2" descr="Epicurus - Wikipedia">
            <a:extLst>
              <a:ext uri="{FF2B5EF4-FFF2-40B4-BE49-F238E27FC236}">
                <a16:creationId xmlns:a16="http://schemas.microsoft.com/office/drawing/2014/main" id="{CB7AE2EC-F415-F7B8-A904-6A07747E1D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0542" y="2101644"/>
            <a:ext cx="2826774" cy="4240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562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3C71E-9F48-9249-B026-2295592B5E46}"/>
              </a:ext>
            </a:extLst>
          </p:cNvPr>
          <p:cNvSpPr>
            <a:spLocks noGrp="1"/>
          </p:cNvSpPr>
          <p:nvPr>
            <p:ph type="title"/>
          </p:nvPr>
        </p:nvSpPr>
        <p:spPr/>
        <p:txBody>
          <a:bodyPr/>
          <a:lstStyle/>
          <a:p>
            <a:r>
              <a:rPr lang="en-US" dirty="0"/>
              <a:t>The problem of evil against moral antirealism</a:t>
            </a:r>
          </a:p>
        </p:txBody>
      </p:sp>
      <p:sp>
        <p:nvSpPr>
          <p:cNvPr id="3" name="Content Placeholder 2">
            <a:extLst>
              <a:ext uri="{FF2B5EF4-FFF2-40B4-BE49-F238E27FC236}">
                <a16:creationId xmlns:a16="http://schemas.microsoft.com/office/drawing/2014/main" id="{F0855ADE-EED7-9488-7AB1-B95FCBCAD010}"/>
              </a:ext>
            </a:extLst>
          </p:cNvPr>
          <p:cNvSpPr>
            <a:spLocks noGrp="1"/>
          </p:cNvSpPr>
          <p:nvPr>
            <p:ph idx="1"/>
          </p:nvPr>
        </p:nvSpPr>
        <p:spPr>
          <a:xfrm>
            <a:off x="838200" y="1825625"/>
            <a:ext cx="6818681" cy="4351338"/>
          </a:xfrm>
        </p:spPr>
        <p:txBody>
          <a:bodyPr>
            <a:noAutofit/>
          </a:bodyPr>
          <a:lstStyle/>
          <a:p>
            <a:pPr marL="0" indent="0">
              <a:buNone/>
            </a:pPr>
            <a:r>
              <a:rPr lang="en-US" sz="2200" dirty="0"/>
              <a:t>“My argument against God was that the universe seemed so cruel and unjust. But how had I got this idea of just and unjust? A man does not call a line crooked unless he has some idea of a straight line. What was I comparing this universe with when I called it unjust?... Of course, I could have given up my idea of justice by saying it was nothing but </a:t>
            </a:r>
            <a:r>
              <a:rPr lang="en-US" sz="2200" dirty="0">
                <a:solidFill>
                  <a:schemeClr val="accent6">
                    <a:lumMod val="75000"/>
                  </a:schemeClr>
                </a:solidFill>
              </a:rPr>
              <a:t>a private idea of my own</a:t>
            </a:r>
            <a:r>
              <a:rPr lang="en-US" sz="2200" dirty="0"/>
              <a:t>. But if </a:t>
            </a:r>
            <a:r>
              <a:rPr lang="en-US" sz="2200" dirty="0" err="1"/>
              <a:t>i</a:t>
            </a:r>
            <a:r>
              <a:rPr lang="en-US" sz="2200" dirty="0"/>
              <a:t> did that, then my argument against God collapsed too--for </a:t>
            </a:r>
            <a:r>
              <a:rPr lang="en-US" sz="2200" dirty="0">
                <a:solidFill>
                  <a:schemeClr val="accent6">
                    <a:lumMod val="75000"/>
                  </a:schemeClr>
                </a:solidFill>
              </a:rPr>
              <a:t>the argument depended on saying the world was really unjust</a:t>
            </a:r>
            <a:r>
              <a:rPr lang="en-US" sz="2200" dirty="0"/>
              <a:t>, not simply that it did not happen to please my fancies. Thus, in the very act of trying to prove that God did not exist - in other words, that the whole of reality was senseless - I found I was forced to assume that one part of reality - namely my idea of justice - was full of sense.” – C.S Lewis</a:t>
            </a:r>
          </a:p>
        </p:txBody>
      </p:sp>
      <p:pic>
        <p:nvPicPr>
          <p:cNvPr id="4098" name="Picture 2" descr="Who Was C.S. Lewis? — Exploring his life.">
            <a:extLst>
              <a:ext uri="{FF2B5EF4-FFF2-40B4-BE49-F238E27FC236}">
                <a16:creationId xmlns:a16="http://schemas.microsoft.com/office/drawing/2014/main" id="{9790071F-A8C9-BE28-54CB-FAF5850E4D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242" r="10728"/>
          <a:stretch/>
        </p:blipFill>
        <p:spPr bwMode="auto">
          <a:xfrm>
            <a:off x="8040339" y="2130425"/>
            <a:ext cx="3384745" cy="3361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18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3ECA9-0925-57AA-61F0-059934CD52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6584B-E411-E2E1-0DFD-9C3B7AA54679}"/>
              </a:ext>
            </a:extLst>
          </p:cNvPr>
          <p:cNvSpPr>
            <a:spLocks noGrp="1"/>
          </p:cNvSpPr>
          <p:nvPr>
            <p:ph type="title"/>
          </p:nvPr>
        </p:nvSpPr>
        <p:spPr/>
        <p:txBody>
          <a:bodyPr/>
          <a:lstStyle/>
          <a:p>
            <a:r>
              <a:rPr lang="en-US" dirty="0"/>
              <a:t>The moral argument</a:t>
            </a:r>
          </a:p>
        </p:txBody>
      </p:sp>
      <p:sp>
        <p:nvSpPr>
          <p:cNvPr id="3" name="Content Placeholder 2">
            <a:extLst>
              <a:ext uri="{FF2B5EF4-FFF2-40B4-BE49-F238E27FC236}">
                <a16:creationId xmlns:a16="http://schemas.microsoft.com/office/drawing/2014/main" id="{74419849-ED62-C832-B064-A21ADA227BBE}"/>
              </a:ext>
            </a:extLst>
          </p:cNvPr>
          <p:cNvSpPr>
            <a:spLocks noGrp="1"/>
          </p:cNvSpPr>
          <p:nvPr>
            <p:ph idx="1"/>
          </p:nvPr>
        </p:nvSpPr>
        <p:spPr/>
        <p:txBody>
          <a:bodyPr/>
          <a:lstStyle/>
          <a:p>
            <a:r>
              <a:rPr lang="en-US" dirty="0"/>
              <a:t>Premise 1. If God does not exist, then objective moral values and duties do not exist.</a:t>
            </a:r>
          </a:p>
          <a:p>
            <a:r>
              <a:rPr lang="en-US" dirty="0"/>
              <a:t>Premise 2. Objective moral values and duties do exist.</a:t>
            </a:r>
          </a:p>
          <a:p>
            <a:pPr marL="0" indent="0">
              <a:buNone/>
            </a:pPr>
            <a:br>
              <a:rPr lang="en-US" dirty="0"/>
            </a:br>
            <a:r>
              <a:rPr lang="en-US" dirty="0"/>
              <a:t>Therefore,</a:t>
            </a:r>
          </a:p>
          <a:p>
            <a:pPr marL="0" indent="0">
              <a:buNone/>
            </a:pPr>
            <a:endParaRPr lang="en-US" dirty="0"/>
          </a:p>
          <a:p>
            <a:r>
              <a:rPr lang="en-US" dirty="0"/>
              <a:t>God exists.</a:t>
            </a:r>
          </a:p>
        </p:txBody>
      </p:sp>
      <p:sp>
        <p:nvSpPr>
          <p:cNvPr id="4" name="Rectangle 3">
            <a:extLst>
              <a:ext uri="{FF2B5EF4-FFF2-40B4-BE49-F238E27FC236}">
                <a16:creationId xmlns:a16="http://schemas.microsoft.com/office/drawing/2014/main" id="{143C9499-8863-22AD-A95A-7104F75F89ED}"/>
              </a:ext>
            </a:extLst>
          </p:cNvPr>
          <p:cNvSpPr/>
          <p:nvPr/>
        </p:nvSpPr>
        <p:spPr>
          <a:xfrm>
            <a:off x="609600" y="2752598"/>
            <a:ext cx="10255045" cy="412955"/>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5288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71544-54B7-43C0-78A4-41AFA114C6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04F242-44D3-1049-961D-D90E674E515E}"/>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A88C6107-8EE6-93BA-FA03-36A20E57709D}"/>
              </a:ext>
            </a:extLst>
          </p:cNvPr>
          <p:cNvSpPr>
            <a:spLocks noGrp="1"/>
          </p:cNvSpPr>
          <p:nvPr>
            <p:ph idx="1"/>
          </p:nvPr>
        </p:nvSpPr>
        <p:spPr/>
        <p:txBody>
          <a:bodyPr>
            <a:normAutofit/>
          </a:bodyPr>
          <a:lstStyle/>
          <a:p>
            <a:r>
              <a:rPr lang="en-US" dirty="0"/>
              <a:t>What Is the Problem of Evil?</a:t>
            </a:r>
          </a:p>
          <a:p>
            <a:r>
              <a:rPr lang="en-US" dirty="0"/>
              <a:t>Preliminaries</a:t>
            </a:r>
          </a:p>
          <a:p>
            <a:r>
              <a:rPr lang="en-US" dirty="0"/>
              <a:t>Philosophical Solutions</a:t>
            </a:r>
          </a:p>
          <a:p>
            <a:pPr lvl="1"/>
            <a:r>
              <a:rPr lang="en-US" dirty="0"/>
              <a:t>Soul building</a:t>
            </a:r>
          </a:p>
          <a:p>
            <a:pPr lvl="1"/>
            <a:r>
              <a:rPr lang="en-US" dirty="0"/>
              <a:t>Interconnectedness</a:t>
            </a:r>
          </a:p>
          <a:p>
            <a:pPr lvl="1"/>
            <a:r>
              <a:rPr lang="en-US" dirty="0"/>
              <a:t>Free will</a:t>
            </a:r>
          </a:p>
          <a:p>
            <a:pPr lvl="1"/>
            <a:r>
              <a:rPr lang="en-US" dirty="0"/>
              <a:t>Skeptical theism</a:t>
            </a:r>
          </a:p>
          <a:p>
            <a:r>
              <a:rPr lang="en-US" dirty="0"/>
              <a:t>Biblical Solutions</a:t>
            </a:r>
          </a:p>
          <a:p>
            <a:r>
              <a:rPr lang="en-US" dirty="0"/>
              <a:t>Conclusions</a:t>
            </a:r>
          </a:p>
        </p:txBody>
      </p:sp>
      <p:sp>
        <p:nvSpPr>
          <p:cNvPr id="4" name="Rectangle 3">
            <a:extLst>
              <a:ext uri="{FF2B5EF4-FFF2-40B4-BE49-F238E27FC236}">
                <a16:creationId xmlns:a16="http://schemas.microsoft.com/office/drawing/2014/main" id="{F2F9F5BB-4AFC-2C76-63C2-8924EF600914}"/>
              </a:ext>
            </a:extLst>
          </p:cNvPr>
          <p:cNvSpPr/>
          <p:nvPr/>
        </p:nvSpPr>
        <p:spPr>
          <a:xfrm>
            <a:off x="609600" y="2841087"/>
            <a:ext cx="10255045" cy="412955"/>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94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05D3A-D642-1115-9773-B9521970ABE1}"/>
              </a:ext>
            </a:extLst>
          </p:cNvPr>
          <p:cNvSpPr>
            <a:spLocks noGrp="1"/>
          </p:cNvSpPr>
          <p:nvPr>
            <p:ph type="title"/>
          </p:nvPr>
        </p:nvSpPr>
        <p:spPr/>
        <p:txBody>
          <a:bodyPr/>
          <a:lstStyle/>
          <a:p>
            <a:r>
              <a:rPr lang="en-US" dirty="0"/>
              <a:t>Evil and the whiteboard</a:t>
            </a:r>
          </a:p>
        </p:txBody>
      </p:sp>
      <p:sp>
        <p:nvSpPr>
          <p:cNvPr id="4" name="Rectangle 3">
            <a:extLst>
              <a:ext uri="{FF2B5EF4-FFF2-40B4-BE49-F238E27FC236}">
                <a16:creationId xmlns:a16="http://schemas.microsoft.com/office/drawing/2014/main" id="{62EF8C96-B6B8-4D4B-4438-53141D499BFE}"/>
              </a:ext>
            </a:extLst>
          </p:cNvPr>
          <p:cNvSpPr/>
          <p:nvPr/>
        </p:nvSpPr>
        <p:spPr>
          <a:xfrm>
            <a:off x="838200" y="2045110"/>
            <a:ext cx="8327923" cy="3687096"/>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4A9018B3-B201-706C-D26C-36B7B83E2461}"/>
              </a:ext>
            </a:extLst>
          </p:cNvPr>
          <p:cNvSpPr/>
          <p:nvPr/>
        </p:nvSpPr>
        <p:spPr>
          <a:xfrm>
            <a:off x="3502741" y="2556387"/>
            <a:ext cx="2664542" cy="2664542"/>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4461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B409C-B187-AD40-88D6-2AB3AC6E15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A14A98-AF7F-072B-F914-83DCBA246EF1}"/>
              </a:ext>
            </a:extLst>
          </p:cNvPr>
          <p:cNvSpPr>
            <a:spLocks noGrp="1"/>
          </p:cNvSpPr>
          <p:nvPr>
            <p:ph type="title"/>
          </p:nvPr>
        </p:nvSpPr>
        <p:spPr/>
        <p:txBody>
          <a:bodyPr/>
          <a:lstStyle/>
          <a:p>
            <a:r>
              <a:rPr lang="en-US" dirty="0"/>
              <a:t>Evil and the whiteboard</a:t>
            </a:r>
          </a:p>
        </p:txBody>
      </p:sp>
      <p:sp>
        <p:nvSpPr>
          <p:cNvPr id="4" name="Rectangle 3">
            <a:extLst>
              <a:ext uri="{FF2B5EF4-FFF2-40B4-BE49-F238E27FC236}">
                <a16:creationId xmlns:a16="http://schemas.microsoft.com/office/drawing/2014/main" id="{0BCF03A7-3142-1FEA-0D19-16CC00EE7FF5}"/>
              </a:ext>
            </a:extLst>
          </p:cNvPr>
          <p:cNvSpPr/>
          <p:nvPr/>
        </p:nvSpPr>
        <p:spPr>
          <a:xfrm>
            <a:off x="838200" y="2045110"/>
            <a:ext cx="8327923" cy="3687096"/>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25D17DB3-E2CE-CF28-2CF7-90FB05B51D00}"/>
              </a:ext>
            </a:extLst>
          </p:cNvPr>
          <p:cNvSpPr/>
          <p:nvPr/>
        </p:nvSpPr>
        <p:spPr>
          <a:xfrm>
            <a:off x="3502741" y="2556387"/>
            <a:ext cx="2664542" cy="2664542"/>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2A953CF-1144-EF0C-8C41-7E05EC3D9154}"/>
              </a:ext>
            </a:extLst>
          </p:cNvPr>
          <p:cNvSpPr/>
          <p:nvPr/>
        </p:nvSpPr>
        <p:spPr>
          <a:xfrm>
            <a:off x="3224981" y="2900516"/>
            <a:ext cx="1553496" cy="155349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9253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258BE-A7EE-650D-C448-8A57DD88E0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7F5FE4-AC25-AE28-9508-52DB3C44B68E}"/>
              </a:ext>
            </a:extLst>
          </p:cNvPr>
          <p:cNvSpPr>
            <a:spLocks noGrp="1"/>
          </p:cNvSpPr>
          <p:nvPr>
            <p:ph type="title"/>
          </p:nvPr>
        </p:nvSpPr>
        <p:spPr/>
        <p:txBody>
          <a:bodyPr/>
          <a:lstStyle/>
          <a:p>
            <a:r>
              <a:rPr lang="en-US" dirty="0"/>
              <a:t>Evil and the whiteboard</a:t>
            </a:r>
          </a:p>
        </p:txBody>
      </p:sp>
      <p:sp>
        <p:nvSpPr>
          <p:cNvPr id="4" name="Rectangle 3">
            <a:extLst>
              <a:ext uri="{FF2B5EF4-FFF2-40B4-BE49-F238E27FC236}">
                <a16:creationId xmlns:a16="http://schemas.microsoft.com/office/drawing/2014/main" id="{789B2D69-2C77-08EB-1AB1-85E587576BD8}"/>
              </a:ext>
            </a:extLst>
          </p:cNvPr>
          <p:cNvSpPr/>
          <p:nvPr/>
        </p:nvSpPr>
        <p:spPr>
          <a:xfrm>
            <a:off x="838200" y="2045110"/>
            <a:ext cx="8327923" cy="3687096"/>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2280BDD4-32D2-F088-263F-22229C2AFF03}"/>
              </a:ext>
            </a:extLst>
          </p:cNvPr>
          <p:cNvSpPr/>
          <p:nvPr/>
        </p:nvSpPr>
        <p:spPr>
          <a:xfrm>
            <a:off x="3502741" y="2556387"/>
            <a:ext cx="2664542" cy="2664542"/>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309229BF-387E-ECA4-062A-2D0A0D66F8CE}"/>
              </a:ext>
            </a:extLst>
          </p:cNvPr>
          <p:cNvSpPr/>
          <p:nvPr/>
        </p:nvSpPr>
        <p:spPr>
          <a:xfrm>
            <a:off x="3224981" y="2900516"/>
            <a:ext cx="1553496" cy="155349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D22A4EE-4C57-5DD9-3314-CDAB69DD2F24}"/>
              </a:ext>
            </a:extLst>
          </p:cNvPr>
          <p:cNvSpPr/>
          <p:nvPr/>
        </p:nvSpPr>
        <p:spPr>
          <a:xfrm>
            <a:off x="4102510" y="2231461"/>
            <a:ext cx="2064773" cy="2064773"/>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3690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22DC6-CFBF-84E5-D6DE-590351189C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D3CC43-8C67-B953-5E27-583DBADC1504}"/>
              </a:ext>
            </a:extLst>
          </p:cNvPr>
          <p:cNvSpPr>
            <a:spLocks noGrp="1"/>
          </p:cNvSpPr>
          <p:nvPr>
            <p:ph type="title"/>
          </p:nvPr>
        </p:nvSpPr>
        <p:spPr/>
        <p:txBody>
          <a:bodyPr/>
          <a:lstStyle/>
          <a:p>
            <a:r>
              <a:rPr lang="en-US" dirty="0"/>
              <a:t>Evil and the whiteboard</a:t>
            </a:r>
          </a:p>
        </p:txBody>
      </p:sp>
      <p:sp>
        <p:nvSpPr>
          <p:cNvPr id="4" name="Rectangle 3">
            <a:extLst>
              <a:ext uri="{FF2B5EF4-FFF2-40B4-BE49-F238E27FC236}">
                <a16:creationId xmlns:a16="http://schemas.microsoft.com/office/drawing/2014/main" id="{30FB4B58-5A06-69B1-5C85-5BBCA20E9D2F}"/>
              </a:ext>
            </a:extLst>
          </p:cNvPr>
          <p:cNvSpPr/>
          <p:nvPr/>
        </p:nvSpPr>
        <p:spPr>
          <a:xfrm>
            <a:off x="838200" y="2045110"/>
            <a:ext cx="8327923" cy="3687096"/>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250B5886-2965-139A-EC4E-704517EC17CB}"/>
              </a:ext>
            </a:extLst>
          </p:cNvPr>
          <p:cNvSpPr/>
          <p:nvPr/>
        </p:nvSpPr>
        <p:spPr>
          <a:xfrm>
            <a:off x="3502741" y="2556387"/>
            <a:ext cx="2664542" cy="2664542"/>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33515F93-4DD8-85D2-A110-610FEF3BFBFE}"/>
              </a:ext>
            </a:extLst>
          </p:cNvPr>
          <p:cNvSpPr/>
          <p:nvPr/>
        </p:nvSpPr>
        <p:spPr>
          <a:xfrm>
            <a:off x="4102510" y="2231461"/>
            <a:ext cx="2064773" cy="2064773"/>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0AFBA18E-01E6-918E-915E-A79EAD0D57E6}"/>
              </a:ext>
            </a:extLst>
          </p:cNvPr>
          <p:cNvSpPr/>
          <p:nvPr/>
        </p:nvSpPr>
        <p:spPr>
          <a:xfrm>
            <a:off x="3224981" y="2900516"/>
            <a:ext cx="1553496" cy="155349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5A0627B-61AE-B564-4D89-B68912CAC0A9}"/>
              </a:ext>
            </a:extLst>
          </p:cNvPr>
          <p:cNvSpPr/>
          <p:nvPr/>
        </p:nvSpPr>
        <p:spPr>
          <a:xfrm>
            <a:off x="3804622" y="4238701"/>
            <a:ext cx="1197539" cy="119753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4596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A106F-A2EE-14BD-AF1C-D4EB08529B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EA7E6-A436-B16D-CE20-24C2245455C8}"/>
              </a:ext>
            </a:extLst>
          </p:cNvPr>
          <p:cNvSpPr>
            <a:spLocks noGrp="1"/>
          </p:cNvSpPr>
          <p:nvPr>
            <p:ph type="title"/>
          </p:nvPr>
        </p:nvSpPr>
        <p:spPr/>
        <p:txBody>
          <a:bodyPr/>
          <a:lstStyle/>
          <a:p>
            <a:r>
              <a:rPr lang="en-US" dirty="0"/>
              <a:t>Evil and the whiteboard</a:t>
            </a:r>
          </a:p>
        </p:txBody>
      </p:sp>
      <p:sp>
        <p:nvSpPr>
          <p:cNvPr id="4" name="Rectangle 3">
            <a:extLst>
              <a:ext uri="{FF2B5EF4-FFF2-40B4-BE49-F238E27FC236}">
                <a16:creationId xmlns:a16="http://schemas.microsoft.com/office/drawing/2014/main" id="{878D5CF5-3918-A4F7-37EF-D2DD5A0E855F}"/>
              </a:ext>
            </a:extLst>
          </p:cNvPr>
          <p:cNvSpPr/>
          <p:nvPr/>
        </p:nvSpPr>
        <p:spPr>
          <a:xfrm>
            <a:off x="838200" y="2045110"/>
            <a:ext cx="8327923" cy="3687096"/>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2E058E0-3A8C-63A5-F28D-83231DF9FA3E}"/>
              </a:ext>
            </a:extLst>
          </p:cNvPr>
          <p:cNvSpPr/>
          <p:nvPr/>
        </p:nvSpPr>
        <p:spPr>
          <a:xfrm>
            <a:off x="3502741" y="2556387"/>
            <a:ext cx="2664542" cy="2664542"/>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E6DA7B26-0B84-5780-0FA9-92268A283035}"/>
              </a:ext>
            </a:extLst>
          </p:cNvPr>
          <p:cNvSpPr/>
          <p:nvPr/>
        </p:nvSpPr>
        <p:spPr>
          <a:xfrm>
            <a:off x="4102510" y="2231461"/>
            <a:ext cx="2064773" cy="2064773"/>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18B2984-C772-2CDE-0A06-2D2224E590F2}"/>
              </a:ext>
            </a:extLst>
          </p:cNvPr>
          <p:cNvSpPr/>
          <p:nvPr/>
        </p:nvSpPr>
        <p:spPr>
          <a:xfrm>
            <a:off x="3224981" y="2900516"/>
            <a:ext cx="1553496" cy="155349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7DE00789-D8DC-5BD0-42F4-4D52F4FAAD3D}"/>
              </a:ext>
            </a:extLst>
          </p:cNvPr>
          <p:cNvSpPr/>
          <p:nvPr/>
        </p:nvSpPr>
        <p:spPr>
          <a:xfrm>
            <a:off x="3804622" y="4238701"/>
            <a:ext cx="1197539" cy="119753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2F32115-610F-5BF9-60EC-414EA06B441F}"/>
              </a:ext>
            </a:extLst>
          </p:cNvPr>
          <p:cNvSpPr/>
          <p:nvPr/>
        </p:nvSpPr>
        <p:spPr>
          <a:xfrm>
            <a:off x="5209138" y="4159081"/>
            <a:ext cx="785584" cy="78558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105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82C03-5ACF-6774-2FAC-2C523D2E7C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54E013-15EA-DC23-DBC2-FD76F489BD95}"/>
              </a:ext>
            </a:extLst>
          </p:cNvPr>
          <p:cNvSpPr>
            <a:spLocks noGrp="1"/>
          </p:cNvSpPr>
          <p:nvPr>
            <p:ph type="title"/>
          </p:nvPr>
        </p:nvSpPr>
        <p:spPr/>
        <p:txBody>
          <a:bodyPr/>
          <a:lstStyle/>
          <a:p>
            <a:r>
              <a:rPr lang="en-US" dirty="0"/>
              <a:t>What is the problem of evil?</a:t>
            </a:r>
          </a:p>
        </p:txBody>
      </p:sp>
      <p:sp>
        <p:nvSpPr>
          <p:cNvPr id="3" name="Content Placeholder 2">
            <a:extLst>
              <a:ext uri="{FF2B5EF4-FFF2-40B4-BE49-F238E27FC236}">
                <a16:creationId xmlns:a16="http://schemas.microsoft.com/office/drawing/2014/main" id="{B90081DE-C71E-9BE6-8C27-571B18D84B0C}"/>
              </a:ext>
            </a:extLst>
          </p:cNvPr>
          <p:cNvSpPr>
            <a:spLocks noGrp="1"/>
          </p:cNvSpPr>
          <p:nvPr>
            <p:ph idx="1"/>
          </p:nvPr>
        </p:nvSpPr>
        <p:spPr>
          <a:xfrm>
            <a:off x="838200" y="2101644"/>
            <a:ext cx="7096432" cy="3631279"/>
          </a:xfrm>
        </p:spPr>
        <p:txBody>
          <a:bodyPr/>
          <a:lstStyle/>
          <a:p>
            <a:pPr marL="0" indent="0">
              <a:buNone/>
            </a:pPr>
            <a:r>
              <a:rPr lang="en-US" dirty="0">
                <a:latin typeface="+mj-lt"/>
              </a:rPr>
              <a:t>Epicurus’ Trilemma:</a:t>
            </a:r>
          </a:p>
          <a:p>
            <a:r>
              <a:rPr lang="en-US" b="0" i="0" dirty="0">
                <a:solidFill>
                  <a:srgbClr val="040C28"/>
                </a:solidFill>
                <a:effectLst/>
                <a:latin typeface="+mj-lt"/>
              </a:rPr>
              <a:t>If God is unable to prevent evil, then he is not all-powerful</a:t>
            </a:r>
            <a:r>
              <a:rPr lang="en-US" b="0" i="0" dirty="0">
                <a:solidFill>
                  <a:srgbClr val="1F1F1F"/>
                </a:solidFill>
                <a:effectLst/>
                <a:latin typeface="+mj-lt"/>
              </a:rPr>
              <a:t>.</a:t>
            </a:r>
          </a:p>
          <a:p>
            <a:r>
              <a:rPr lang="en-US" b="0" i="0" dirty="0">
                <a:solidFill>
                  <a:srgbClr val="1F1F1F"/>
                </a:solidFill>
                <a:effectLst/>
                <a:latin typeface="+mj-lt"/>
              </a:rPr>
              <a:t>If God is not willing to prevent evil, then he is not all-good.</a:t>
            </a:r>
          </a:p>
          <a:p>
            <a:r>
              <a:rPr lang="en-US" b="0" i="0" dirty="0">
                <a:solidFill>
                  <a:srgbClr val="1F1F1F"/>
                </a:solidFill>
                <a:effectLst/>
                <a:latin typeface="+mj-lt"/>
              </a:rPr>
              <a:t>If God is both willing and able to prevent evil, then why does evil exist?</a:t>
            </a:r>
            <a:endParaRPr lang="en-US" dirty="0">
              <a:latin typeface="+mj-lt"/>
            </a:endParaRPr>
          </a:p>
        </p:txBody>
      </p:sp>
      <p:pic>
        <p:nvPicPr>
          <p:cNvPr id="1026" name="Picture 2" descr="Epicurus - Wikipedia">
            <a:extLst>
              <a:ext uri="{FF2B5EF4-FFF2-40B4-BE49-F238E27FC236}">
                <a16:creationId xmlns:a16="http://schemas.microsoft.com/office/drawing/2014/main" id="{DDCF89D8-CF12-0DC1-27B4-E10229181E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0542" y="2101644"/>
            <a:ext cx="2826774" cy="42401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6E8F0AF-BD92-68EE-C863-50B01E011E34}"/>
              </a:ext>
            </a:extLst>
          </p:cNvPr>
          <p:cNvSpPr txBox="1"/>
          <p:nvPr/>
        </p:nvSpPr>
        <p:spPr>
          <a:xfrm>
            <a:off x="975852" y="5387699"/>
            <a:ext cx="7371735" cy="954107"/>
          </a:xfrm>
          <a:prstGeom prst="rect">
            <a:avLst/>
          </a:prstGeom>
          <a:noFill/>
          <a:ln w="28575">
            <a:solidFill>
              <a:schemeClr val="accent6"/>
            </a:solidFill>
          </a:ln>
        </p:spPr>
        <p:txBody>
          <a:bodyPr wrap="square" rtlCol="0">
            <a:spAutoFit/>
          </a:bodyPr>
          <a:lstStyle/>
          <a:p>
            <a:r>
              <a:rPr lang="en-US" sz="2800" dirty="0">
                <a:solidFill>
                  <a:schemeClr val="accent6">
                    <a:lumMod val="75000"/>
                  </a:schemeClr>
                </a:solidFill>
              </a:rPr>
              <a:t>What if God has a morally justifying reason for allowing evil to exist?</a:t>
            </a:r>
          </a:p>
        </p:txBody>
      </p:sp>
    </p:spTree>
    <p:extLst>
      <p:ext uri="{BB962C8B-B14F-4D97-AF65-F5344CB8AC3E}">
        <p14:creationId xmlns:p14="http://schemas.microsoft.com/office/powerpoint/2010/main" val="2099472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DAB9D-5AC5-F6A3-D920-03D99FDA78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EF8448-B78E-51A1-4647-5E9263DE344A}"/>
              </a:ext>
            </a:extLst>
          </p:cNvPr>
          <p:cNvSpPr>
            <a:spLocks noGrp="1"/>
          </p:cNvSpPr>
          <p:nvPr>
            <p:ph type="title"/>
          </p:nvPr>
        </p:nvSpPr>
        <p:spPr/>
        <p:txBody>
          <a:bodyPr/>
          <a:lstStyle/>
          <a:p>
            <a:r>
              <a:rPr lang="en-US" dirty="0"/>
              <a:t>Soul building</a:t>
            </a:r>
          </a:p>
        </p:txBody>
      </p:sp>
      <p:pic>
        <p:nvPicPr>
          <p:cNvPr id="7170" name="Picture 2">
            <a:extLst>
              <a:ext uri="{FF2B5EF4-FFF2-40B4-BE49-F238E27FC236}">
                <a16:creationId xmlns:a16="http://schemas.microsoft.com/office/drawing/2014/main" id="{CE90532E-4A4B-25E9-5704-FE067F971F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49887"/>
            <a:ext cx="3847485" cy="484298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91B114D-8547-7371-306A-3482EAAADCEE}"/>
              </a:ext>
            </a:extLst>
          </p:cNvPr>
          <p:cNvSpPr txBox="1"/>
          <p:nvPr/>
        </p:nvSpPr>
        <p:spPr>
          <a:xfrm>
            <a:off x="5751871" y="1494503"/>
            <a:ext cx="1937710" cy="4893647"/>
          </a:xfrm>
          <a:prstGeom prst="rect">
            <a:avLst/>
          </a:prstGeom>
          <a:noFill/>
        </p:spPr>
        <p:txBody>
          <a:bodyPr wrap="none" rtlCol="0">
            <a:spAutoFit/>
          </a:bodyPr>
          <a:lstStyle/>
          <a:p>
            <a:r>
              <a:rPr lang="en-US" sz="2400" dirty="0"/>
              <a:t>Love</a:t>
            </a:r>
            <a:br>
              <a:rPr lang="en-US" sz="2400" dirty="0"/>
            </a:br>
            <a:r>
              <a:rPr lang="en-US" sz="2400" dirty="0"/>
              <a:t>Kindness</a:t>
            </a:r>
            <a:br>
              <a:rPr lang="en-US" sz="2400" dirty="0"/>
            </a:br>
            <a:r>
              <a:rPr lang="en-US" sz="2400" dirty="0"/>
              <a:t>Wisdom</a:t>
            </a:r>
            <a:br>
              <a:rPr lang="en-US" sz="2400" dirty="0"/>
            </a:br>
            <a:r>
              <a:rPr lang="en-US" sz="2400" dirty="0"/>
              <a:t>Prudence</a:t>
            </a:r>
            <a:br>
              <a:rPr lang="en-US" sz="2400" dirty="0"/>
            </a:br>
            <a:r>
              <a:rPr lang="en-US" sz="2400" dirty="0"/>
              <a:t>Obedience</a:t>
            </a:r>
            <a:br>
              <a:rPr lang="en-US" sz="2400" dirty="0"/>
            </a:br>
            <a:r>
              <a:rPr lang="en-US" sz="2400" dirty="0"/>
              <a:t>Trust</a:t>
            </a:r>
            <a:br>
              <a:rPr lang="en-US" sz="2400" dirty="0"/>
            </a:br>
            <a:br>
              <a:rPr lang="en-US" sz="2400" dirty="0"/>
            </a:br>
            <a:r>
              <a:rPr lang="en-US" sz="2400" dirty="0"/>
              <a:t>Fortitude</a:t>
            </a:r>
            <a:br>
              <a:rPr lang="en-US" sz="2400" dirty="0"/>
            </a:br>
            <a:r>
              <a:rPr lang="en-US" sz="2400" dirty="0"/>
              <a:t>Patience</a:t>
            </a:r>
            <a:br>
              <a:rPr lang="en-US" sz="2400" dirty="0"/>
            </a:br>
            <a:r>
              <a:rPr lang="en-US" sz="2400" dirty="0"/>
              <a:t>Courage</a:t>
            </a:r>
            <a:br>
              <a:rPr lang="en-US" sz="2400" dirty="0"/>
            </a:br>
            <a:r>
              <a:rPr lang="en-US" sz="2400" dirty="0"/>
              <a:t>Forgiveness</a:t>
            </a:r>
            <a:br>
              <a:rPr lang="en-US" sz="2400" dirty="0"/>
            </a:br>
            <a:r>
              <a:rPr lang="en-US" sz="2400" dirty="0"/>
              <a:t>Mercy</a:t>
            </a:r>
            <a:br>
              <a:rPr lang="en-US" sz="2400" dirty="0"/>
            </a:br>
            <a:r>
              <a:rPr lang="en-US" sz="2400" dirty="0"/>
              <a:t>Self-sacrifice</a:t>
            </a:r>
          </a:p>
        </p:txBody>
      </p:sp>
    </p:spTree>
    <p:extLst>
      <p:ext uri="{BB962C8B-B14F-4D97-AF65-F5344CB8AC3E}">
        <p14:creationId xmlns:p14="http://schemas.microsoft.com/office/powerpoint/2010/main" val="80368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7EADE-B126-3446-FE1C-5DBCA139D0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33A4B-255F-1E2C-D221-0E13A8731E18}"/>
              </a:ext>
            </a:extLst>
          </p:cNvPr>
          <p:cNvSpPr>
            <a:spLocks noGrp="1"/>
          </p:cNvSpPr>
          <p:nvPr>
            <p:ph type="title"/>
          </p:nvPr>
        </p:nvSpPr>
        <p:spPr/>
        <p:txBody>
          <a:bodyPr/>
          <a:lstStyle/>
          <a:p>
            <a:r>
              <a:rPr lang="en-US" dirty="0"/>
              <a:t>Interconnectedness</a:t>
            </a:r>
          </a:p>
        </p:txBody>
      </p:sp>
      <p:pic>
        <p:nvPicPr>
          <p:cNvPr id="8194" name="Picture 2" descr="MCU Theory: The Sacred Timeline Was Separated From the Multiverse">
            <a:extLst>
              <a:ext uri="{FF2B5EF4-FFF2-40B4-BE49-F238E27FC236}">
                <a16:creationId xmlns:a16="http://schemas.microsoft.com/office/drawing/2014/main" id="{9CF45093-9258-3AA4-ABAD-E170EBE51F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59027"/>
            <a:ext cx="9525000" cy="4762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5F2CAB-3EA8-1165-4358-595992450A49}"/>
              </a:ext>
            </a:extLst>
          </p:cNvPr>
          <p:cNvSpPr txBox="1"/>
          <p:nvPr/>
        </p:nvSpPr>
        <p:spPr>
          <a:xfrm>
            <a:off x="838200" y="4263133"/>
            <a:ext cx="431015" cy="276999"/>
          </a:xfrm>
          <a:prstGeom prst="rect">
            <a:avLst/>
          </a:prstGeom>
          <a:noFill/>
        </p:spPr>
        <p:txBody>
          <a:bodyPr wrap="none" rtlCol="0">
            <a:spAutoFit/>
          </a:bodyPr>
          <a:lstStyle/>
          <a:p>
            <a:r>
              <a:rPr lang="en-US" sz="1200" b="1" dirty="0">
                <a:solidFill>
                  <a:srgbClr val="FF0000"/>
                </a:solidFill>
              </a:rPr>
              <a:t>evil</a:t>
            </a:r>
          </a:p>
        </p:txBody>
      </p:sp>
      <p:sp>
        <p:nvSpPr>
          <p:cNvPr id="5" name="TextBox 4">
            <a:extLst>
              <a:ext uri="{FF2B5EF4-FFF2-40B4-BE49-F238E27FC236}">
                <a16:creationId xmlns:a16="http://schemas.microsoft.com/office/drawing/2014/main" id="{DE7F7CF4-C427-84BA-75DF-F5B1B114C210}"/>
              </a:ext>
            </a:extLst>
          </p:cNvPr>
          <p:cNvSpPr txBox="1"/>
          <p:nvPr/>
        </p:nvSpPr>
        <p:spPr>
          <a:xfrm>
            <a:off x="5996108" y="4016913"/>
            <a:ext cx="1444178" cy="769441"/>
          </a:xfrm>
          <a:prstGeom prst="rect">
            <a:avLst/>
          </a:prstGeom>
          <a:noFill/>
        </p:spPr>
        <p:txBody>
          <a:bodyPr wrap="none" rtlCol="0">
            <a:spAutoFit/>
          </a:bodyPr>
          <a:lstStyle/>
          <a:p>
            <a:r>
              <a:rPr lang="en-US" sz="4400" b="1" dirty="0">
                <a:solidFill>
                  <a:schemeClr val="accent6">
                    <a:lumMod val="75000"/>
                  </a:schemeClr>
                </a:solidFill>
              </a:rPr>
              <a:t>good</a:t>
            </a:r>
          </a:p>
        </p:txBody>
      </p:sp>
      <p:sp>
        <p:nvSpPr>
          <p:cNvPr id="6" name="TextBox 5">
            <a:extLst>
              <a:ext uri="{FF2B5EF4-FFF2-40B4-BE49-F238E27FC236}">
                <a16:creationId xmlns:a16="http://schemas.microsoft.com/office/drawing/2014/main" id="{266E31C4-F176-561F-E7E1-D9DAC94D22A1}"/>
              </a:ext>
            </a:extLst>
          </p:cNvPr>
          <p:cNvSpPr txBox="1"/>
          <p:nvPr/>
        </p:nvSpPr>
        <p:spPr>
          <a:xfrm>
            <a:off x="4878611" y="1554546"/>
            <a:ext cx="1444178" cy="769441"/>
          </a:xfrm>
          <a:prstGeom prst="rect">
            <a:avLst/>
          </a:prstGeom>
          <a:noFill/>
        </p:spPr>
        <p:txBody>
          <a:bodyPr wrap="none" rtlCol="0">
            <a:spAutoFit/>
          </a:bodyPr>
          <a:lstStyle/>
          <a:p>
            <a:r>
              <a:rPr lang="en-US" sz="4400" b="1" dirty="0">
                <a:solidFill>
                  <a:schemeClr val="accent6">
                    <a:lumMod val="75000"/>
                  </a:schemeClr>
                </a:solidFill>
              </a:rPr>
              <a:t>good</a:t>
            </a:r>
          </a:p>
        </p:txBody>
      </p:sp>
      <p:sp>
        <p:nvSpPr>
          <p:cNvPr id="7" name="TextBox 6">
            <a:extLst>
              <a:ext uri="{FF2B5EF4-FFF2-40B4-BE49-F238E27FC236}">
                <a16:creationId xmlns:a16="http://schemas.microsoft.com/office/drawing/2014/main" id="{21135B53-DF74-2A60-C2EA-3EC9EADE747C}"/>
              </a:ext>
            </a:extLst>
          </p:cNvPr>
          <p:cNvSpPr txBox="1"/>
          <p:nvPr/>
        </p:nvSpPr>
        <p:spPr>
          <a:xfrm>
            <a:off x="8182250" y="2884590"/>
            <a:ext cx="1444178" cy="769441"/>
          </a:xfrm>
          <a:prstGeom prst="rect">
            <a:avLst/>
          </a:prstGeom>
          <a:noFill/>
        </p:spPr>
        <p:txBody>
          <a:bodyPr wrap="none" rtlCol="0">
            <a:spAutoFit/>
          </a:bodyPr>
          <a:lstStyle/>
          <a:p>
            <a:r>
              <a:rPr lang="en-US" sz="4400" b="1" dirty="0">
                <a:solidFill>
                  <a:schemeClr val="accent6">
                    <a:lumMod val="75000"/>
                  </a:schemeClr>
                </a:solidFill>
              </a:rPr>
              <a:t>good</a:t>
            </a:r>
          </a:p>
        </p:txBody>
      </p:sp>
      <p:sp>
        <p:nvSpPr>
          <p:cNvPr id="8" name="TextBox 7">
            <a:extLst>
              <a:ext uri="{FF2B5EF4-FFF2-40B4-BE49-F238E27FC236}">
                <a16:creationId xmlns:a16="http://schemas.microsoft.com/office/drawing/2014/main" id="{CAF0F6AE-E1C6-D13E-C693-8D03AC788BC7}"/>
              </a:ext>
            </a:extLst>
          </p:cNvPr>
          <p:cNvSpPr txBox="1"/>
          <p:nvPr/>
        </p:nvSpPr>
        <p:spPr>
          <a:xfrm>
            <a:off x="8339566" y="4546738"/>
            <a:ext cx="1444178" cy="769441"/>
          </a:xfrm>
          <a:prstGeom prst="rect">
            <a:avLst/>
          </a:prstGeom>
          <a:noFill/>
        </p:spPr>
        <p:txBody>
          <a:bodyPr wrap="none" rtlCol="0">
            <a:spAutoFit/>
          </a:bodyPr>
          <a:lstStyle/>
          <a:p>
            <a:r>
              <a:rPr lang="en-US" sz="4400" b="1" dirty="0">
                <a:solidFill>
                  <a:schemeClr val="accent6">
                    <a:lumMod val="75000"/>
                  </a:schemeClr>
                </a:solidFill>
              </a:rPr>
              <a:t>good</a:t>
            </a:r>
          </a:p>
        </p:txBody>
      </p:sp>
      <p:sp>
        <p:nvSpPr>
          <p:cNvPr id="9" name="TextBox 8">
            <a:extLst>
              <a:ext uri="{FF2B5EF4-FFF2-40B4-BE49-F238E27FC236}">
                <a16:creationId xmlns:a16="http://schemas.microsoft.com/office/drawing/2014/main" id="{BF03BBB6-A4ED-078E-7D74-00F354EC24BC}"/>
              </a:ext>
            </a:extLst>
          </p:cNvPr>
          <p:cNvSpPr txBox="1"/>
          <p:nvPr/>
        </p:nvSpPr>
        <p:spPr>
          <a:xfrm>
            <a:off x="3380201" y="4713886"/>
            <a:ext cx="1444178" cy="769441"/>
          </a:xfrm>
          <a:prstGeom prst="rect">
            <a:avLst/>
          </a:prstGeom>
          <a:noFill/>
        </p:spPr>
        <p:txBody>
          <a:bodyPr wrap="none" rtlCol="0">
            <a:spAutoFit/>
          </a:bodyPr>
          <a:lstStyle/>
          <a:p>
            <a:r>
              <a:rPr lang="en-US" sz="4400" b="1" dirty="0">
                <a:solidFill>
                  <a:schemeClr val="accent6">
                    <a:lumMod val="75000"/>
                  </a:schemeClr>
                </a:solidFill>
              </a:rPr>
              <a:t>good</a:t>
            </a:r>
          </a:p>
        </p:txBody>
      </p:sp>
      <p:sp>
        <p:nvSpPr>
          <p:cNvPr id="10" name="TextBox 9">
            <a:extLst>
              <a:ext uri="{FF2B5EF4-FFF2-40B4-BE49-F238E27FC236}">
                <a16:creationId xmlns:a16="http://schemas.microsoft.com/office/drawing/2014/main" id="{7A30D818-EF67-5422-E1C1-650FF16123CD}"/>
              </a:ext>
            </a:extLst>
          </p:cNvPr>
          <p:cNvSpPr txBox="1"/>
          <p:nvPr/>
        </p:nvSpPr>
        <p:spPr>
          <a:xfrm>
            <a:off x="2278988" y="3777297"/>
            <a:ext cx="1444178" cy="769441"/>
          </a:xfrm>
          <a:prstGeom prst="rect">
            <a:avLst/>
          </a:prstGeom>
          <a:noFill/>
        </p:spPr>
        <p:txBody>
          <a:bodyPr wrap="none" rtlCol="0">
            <a:spAutoFit/>
          </a:bodyPr>
          <a:lstStyle/>
          <a:p>
            <a:r>
              <a:rPr lang="en-US" sz="4400" b="1" dirty="0">
                <a:solidFill>
                  <a:schemeClr val="accent6">
                    <a:lumMod val="75000"/>
                  </a:schemeClr>
                </a:solidFill>
              </a:rPr>
              <a:t>good</a:t>
            </a:r>
          </a:p>
        </p:txBody>
      </p:sp>
      <p:sp>
        <p:nvSpPr>
          <p:cNvPr id="11" name="TextBox 10">
            <a:extLst>
              <a:ext uri="{FF2B5EF4-FFF2-40B4-BE49-F238E27FC236}">
                <a16:creationId xmlns:a16="http://schemas.microsoft.com/office/drawing/2014/main" id="{D2D53839-3BF0-5F89-7203-BD6634D15917}"/>
              </a:ext>
            </a:extLst>
          </p:cNvPr>
          <p:cNvSpPr txBox="1"/>
          <p:nvPr/>
        </p:nvSpPr>
        <p:spPr>
          <a:xfrm>
            <a:off x="1414228" y="2185240"/>
            <a:ext cx="1444178" cy="769441"/>
          </a:xfrm>
          <a:prstGeom prst="rect">
            <a:avLst/>
          </a:prstGeom>
          <a:noFill/>
        </p:spPr>
        <p:txBody>
          <a:bodyPr wrap="none" rtlCol="0">
            <a:spAutoFit/>
          </a:bodyPr>
          <a:lstStyle/>
          <a:p>
            <a:r>
              <a:rPr lang="en-US" sz="4400" b="1" dirty="0">
                <a:solidFill>
                  <a:schemeClr val="accent6">
                    <a:lumMod val="75000"/>
                  </a:schemeClr>
                </a:solidFill>
              </a:rPr>
              <a:t>good</a:t>
            </a:r>
          </a:p>
        </p:txBody>
      </p:sp>
    </p:spTree>
    <p:extLst>
      <p:ext uri="{BB962C8B-B14F-4D97-AF65-F5344CB8AC3E}">
        <p14:creationId xmlns:p14="http://schemas.microsoft.com/office/powerpoint/2010/main" val="3579360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13BFB-E004-2BCC-4E30-0F03FB38DB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A9406A-2807-25D9-D01F-10E3C1D3AE0F}"/>
              </a:ext>
            </a:extLst>
          </p:cNvPr>
          <p:cNvSpPr>
            <a:spLocks noGrp="1"/>
          </p:cNvSpPr>
          <p:nvPr>
            <p:ph type="title"/>
          </p:nvPr>
        </p:nvSpPr>
        <p:spPr/>
        <p:txBody>
          <a:bodyPr/>
          <a:lstStyle/>
          <a:p>
            <a:r>
              <a:rPr lang="en-US" dirty="0"/>
              <a:t>Free will</a:t>
            </a:r>
          </a:p>
        </p:txBody>
      </p:sp>
      <p:pic>
        <p:nvPicPr>
          <p:cNvPr id="9218" name="Picture 2">
            <a:extLst>
              <a:ext uri="{FF2B5EF4-FFF2-40B4-BE49-F238E27FC236}">
                <a16:creationId xmlns:a16="http://schemas.microsoft.com/office/drawing/2014/main" id="{27F63F08-7D52-EEB5-4CA4-47DB68E2D7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480984"/>
            <a:ext cx="914400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274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54FD-9FDD-D895-C5D4-98D467B7BA68}"/>
              </a:ext>
            </a:extLst>
          </p:cNvPr>
          <p:cNvSpPr>
            <a:spLocks noGrp="1"/>
          </p:cNvSpPr>
          <p:nvPr>
            <p:ph type="title"/>
          </p:nvPr>
        </p:nvSpPr>
        <p:spPr/>
        <p:txBody>
          <a:bodyPr/>
          <a:lstStyle/>
          <a:p>
            <a:r>
              <a:rPr lang="en-US" dirty="0"/>
              <a:t>Skeptical theism</a:t>
            </a:r>
          </a:p>
        </p:txBody>
      </p:sp>
      <p:pic>
        <p:nvPicPr>
          <p:cNvPr id="6146" name="Picture 2" descr="Child development - Wikipedia">
            <a:extLst>
              <a:ext uri="{FF2B5EF4-FFF2-40B4-BE49-F238E27FC236}">
                <a16:creationId xmlns:a16="http://schemas.microsoft.com/office/drawing/2014/main" id="{95825F3A-5EA1-404F-B1CE-5BA7B3A846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4222" y="1838632"/>
            <a:ext cx="3983222" cy="354133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135A14F5-DC91-FC87-7737-6F38E3A0AB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38632"/>
            <a:ext cx="2807878" cy="3541334"/>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Ant - Wikimedia Commons">
            <a:extLst>
              <a:ext uri="{FF2B5EF4-FFF2-40B4-BE49-F238E27FC236}">
                <a16:creationId xmlns:a16="http://schemas.microsoft.com/office/drawing/2014/main" id="{D751559A-CEFC-005C-ED36-9B85EE426A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4875" y="3232150"/>
            <a:ext cx="590550" cy="39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739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AA7F9-35E8-E9A4-1DAC-2883FBF63B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31EB48-960C-C4BB-BD43-919F3A848C1C}"/>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60D4F07C-383B-60F2-D774-E370A8B06CFB}"/>
              </a:ext>
            </a:extLst>
          </p:cNvPr>
          <p:cNvSpPr>
            <a:spLocks noGrp="1"/>
          </p:cNvSpPr>
          <p:nvPr>
            <p:ph idx="1"/>
          </p:nvPr>
        </p:nvSpPr>
        <p:spPr/>
        <p:txBody>
          <a:bodyPr>
            <a:normAutofit lnSpcReduction="10000"/>
          </a:bodyPr>
          <a:lstStyle/>
          <a:p>
            <a:r>
              <a:rPr lang="en-US" dirty="0"/>
              <a:t>What Is the Problem of Evil?</a:t>
            </a:r>
          </a:p>
          <a:p>
            <a:r>
              <a:rPr lang="en-US" dirty="0"/>
              <a:t>Preliminaries</a:t>
            </a:r>
          </a:p>
          <a:p>
            <a:r>
              <a:rPr lang="en-US" dirty="0"/>
              <a:t>Philosophical Solutions</a:t>
            </a:r>
          </a:p>
          <a:p>
            <a:r>
              <a:rPr lang="en-US" dirty="0"/>
              <a:t>Biblical Solutions</a:t>
            </a:r>
          </a:p>
          <a:p>
            <a:pPr lvl="1"/>
            <a:r>
              <a:rPr lang="en-US" dirty="0"/>
              <a:t>Sin</a:t>
            </a:r>
          </a:p>
          <a:p>
            <a:pPr lvl="1"/>
            <a:r>
              <a:rPr lang="en-US" dirty="0"/>
              <a:t>Eternity</a:t>
            </a:r>
          </a:p>
          <a:p>
            <a:pPr lvl="1"/>
            <a:r>
              <a:rPr lang="en-US" dirty="0"/>
              <a:t>Final judgement</a:t>
            </a:r>
          </a:p>
          <a:p>
            <a:pPr lvl="1"/>
            <a:r>
              <a:rPr lang="en-US" dirty="0"/>
              <a:t>Justice and mercy</a:t>
            </a:r>
          </a:p>
          <a:p>
            <a:pPr lvl="1"/>
            <a:r>
              <a:rPr lang="en-US" dirty="0"/>
              <a:t>Incarnation</a:t>
            </a:r>
          </a:p>
          <a:p>
            <a:r>
              <a:rPr lang="en-US" dirty="0"/>
              <a:t>Conclusions</a:t>
            </a:r>
          </a:p>
        </p:txBody>
      </p:sp>
      <p:sp>
        <p:nvSpPr>
          <p:cNvPr id="4" name="Rectangle 3">
            <a:extLst>
              <a:ext uri="{FF2B5EF4-FFF2-40B4-BE49-F238E27FC236}">
                <a16:creationId xmlns:a16="http://schemas.microsoft.com/office/drawing/2014/main" id="{28B54270-2848-F22F-7681-21D5D8590CD9}"/>
              </a:ext>
            </a:extLst>
          </p:cNvPr>
          <p:cNvSpPr/>
          <p:nvPr/>
        </p:nvSpPr>
        <p:spPr>
          <a:xfrm>
            <a:off x="609600" y="3222522"/>
            <a:ext cx="10255045" cy="412955"/>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5769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029EE-FE08-90CA-48F8-51AB67380E24}"/>
              </a:ext>
            </a:extLst>
          </p:cNvPr>
          <p:cNvSpPr>
            <a:spLocks noGrp="1"/>
          </p:cNvSpPr>
          <p:nvPr>
            <p:ph type="title"/>
          </p:nvPr>
        </p:nvSpPr>
        <p:spPr/>
        <p:txBody>
          <a:bodyPr/>
          <a:lstStyle/>
          <a:p>
            <a:r>
              <a:rPr lang="en-US" dirty="0"/>
              <a:t>Sin</a:t>
            </a:r>
          </a:p>
        </p:txBody>
      </p:sp>
      <p:pic>
        <p:nvPicPr>
          <p:cNvPr id="16386" name="Picture 2" descr="The Fall of Man: What Was Lost – Bible Discovery TV">
            <a:extLst>
              <a:ext uri="{FF2B5EF4-FFF2-40B4-BE49-F238E27FC236}">
                <a16:creationId xmlns:a16="http://schemas.microsoft.com/office/drawing/2014/main" id="{D64CFF69-FB82-E498-877D-08C9014B377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569987"/>
            <a:ext cx="6510730" cy="43513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7A70022-C272-A6DF-3F50-2493B708871B}"/>
              </a:ext>
            </a:extLst>
          </p:cNvPr>
          <p:cNvSpPr txBox="1"/>
          <p:nvPr/>
        </p:nvSpPr>
        <p:spPr>
          <a:xfrm>
            <a:off x="838199" y="5921325"/>
            <a:ext cx="9190703" cy="646331"/>
          </a:xfrm>
          <a:prstGeom prst="rect">
            <a:avLst/>
          </a:prstGeom>
          <a:noFill/>
        </p:spPr>
        <p:txBody>
          <a:bodyPr wrap="square">
            <a:spAutoFit/>
          </a:bodyPr>
          <a:lstStyle/>
          <a:p>
            <a:r>
              <a:rPr lang="en-US" dirty="0"/>
              <a:t>“None is righteous, no, not one; no one understands; no one seeks for God. All have turned aside; together they have become worthless; no one does good, not even one.” – Rom. 10-12</a:t>
            </a:r>
          </a:p>
        </p:txBody>
      </p:sp>
    </p:spTree>
    <p:extLst>
      <p:ext uri="{BB962C8B-B14F-4D97-AF65-F5344CB8AC3E}">
        <p14:creationId xmlns:p14="http://schemas.microsoft.com/office/powerpoint/2010/main" val="2817321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1AB7F-E4F6-CD78-97E7-20F8C22C5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E991A9-B3F3-A2DA-F719-23940D5BAB6F}"/>
              </a:ext>
            </a:extLst>
          </p:cNvPr>
          <p:cNvSpPr>
            <a:spLocks noGrp="1"/>
          </p:cNvSpPr>
          <p:nvPr>
            <p:ph type="title"/>
          </p:nvPr>
        </p:nvSpPr>
        <p:spPr/>
        <p:txBody>
          <a:bodyPr/>
          <a:lstStyle/>
          <a:p>
            <a:r>
              <a:rPr lang="en-US" dirty="0"/>
              <a:t>Eternity</a:t>
            </a:r>
          </a:p>
        </p:txBody>
      </p:sp>
      <p:pic>
        <p:nvPicPr>
          <p:cNvPr id="12290" name="Picture 2" descr="The Incredibles, Cars … and The Pilgrim's Progress: Interview with a Pixar  Artist | Tim Challies">
            <a:extLst>
              <a:ext uri="{FF2B5EF4-FFF2-40B4-BE49-F238E27FC236}">
                <a16:creationId xmlns:a16="http://schemas.microsoft.com/office/drawing/2014/main" id="{E00BFDE0-7A5D-1F27-01BA-8DA882E976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905000"/>
            <a:ext cx="8667750" cy="304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885462-DCBF-EF69-4063-EB8EAA04DF3F}"/>
              </a:ext>
            </a:extLst>
          </p:cNvPr>
          <p:cNvSpPr txBox="1"/>
          <p:nvPr/>
        </p:nvSpPr>
        <p:spPr>
          <a:xfrm>
            <a:off x="838200" y="5167312"/>
            <a:ext cx="9289026" cy="1477328"/>
          </a:xfrm>
          <a:prstGeom prst="rect">
            <a:avLst/>
          </a:prstGeom>
          <a:noFill/>
        </p:spPr>
        <p:txBody>
          <a:bodyPr wrap="square" rtlCol="0">
            <a:spAutoFit/>
          </a:bodyPr>
          <a:lstStyle/>
          <a:p>
            <a:r>
              <a:rPr lang="en-US" dirty="0"/>
              <a:t>“</a:t>
            </a:r>
            <a:r>
              <a:rPr lang="en-US" b="0" i="0" dirty="0">
                <a:solidFill>
                  <a:srgbClr val="001320"/>
                </a:solidFill>
                <a:effectLst/>
                <a:latin typeface="Roboto" panose="02000000000000000000" pitchFamily="2" charset="0"/>
              </a:rPr>
              <a:t>For what does it profit a man to gain the whole world and forfeit his soul?” – Mark 8:36</a:t>
            </a:r>
          </a:p>
          <a:p>
            <a:r>
              <a:rPr lang="en-US" dirty="0"/>
              <a:t>“See, I will create new heavens and a new earth. The former things will not be remembered, nor will they come to mind.” – Is. 65:17</a:t>
            </a:r>
          </a:p>
          <a:p>
            <a:r>
              <a:rPr lang="en-US" dirty="0"/>
              <a:t>“</a:t>
            </a:r>
            <a:r>
              <a:rPr lang="en-US" b="0" i="0" dirty="0">
                <a:solidFill>
                  <a:srgbClr val="001320"/>
                </a:solidFill>
                <a:effectLst/>
                <a:latin typeface="Roboto" panose="02000000000000000000" pitchFamily="2" charset="0"/>
              </a:rPr>
              <a:t>And between the throne and the four living creatures and among the elders I saw a Lamb standing, as though it had been slain” – Rev. 5:6</a:t>
            </a:r>
            <a:endParaRPr lang="en-US" dirty="0"/>
          </a:p>
        </p:txBody>
      </p:sp>
    </p:spTree>
    <p:extLst>
      <p:ext uri="{BB962C8B-B14F-4D97-AF65-F5344CB8AC3E}">
        <p14:creationId xmlns:p14="http://schemas.microsoft.com/office/powerpoint/2010/main" val="32532666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B349C-CE1F-258B-A1D4-AF712D7E7B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A35F9A-D267-9CBB-FA91-168E1F1B16A4}"/>
              </a:ext>
            </a:extLst>
          </p:cNvPr>
          <p:cNvSpPr>
            <a:spLocks noGrp="1"/>
          </p:cNvSpPr>
          <p:nvPr>
            <p:ph type="title"/>
          </p:nvPr>
        </p:nvSpPr>
        <p:spPr/>
        <p:txBody>
          <a:bodyPr/>
          <a:lstStyle/>
          <a:p>
            <a:r>
              <a:rPr lang="en-US" dirty="0"/>
              <a:t>Final Judgment</a:t>
            </a:r>
          </a:p>
        </p:txBody>
      </p:sp>
      <p:sp>
        <p:nvSpPr>
          <p:cNvPr id="3" name="TextBox 2">
            <a:extLst>
              <a:ext uri="{FF2B5EF4-FFF2-40B4-BE49-F238E27FC236}">
                <a16:creationId xmlns:a16="http://schemas.microsoft.com/office/drawing/2014/main" id="{FE6D312A-7CC0-DDB0-104C-7B966CC1601D}"/>
              </a:ext>
            </a:extLst>
          </p:cNvPr>
          <p:cNvSpPr txBox="1"/>
          <p:nvPr/>
        </p:nvSpPr>
        <p:spPr>
          <a:xfrm>
            <a:off x="838200" y="5167312"/>
            <a:ext cx="10193594" cy="1477328"/>
          </a:xfrm>
          <a:prstGeom prst="rect">
            <a:avLst/>
          </a:prstGeom>
          <a:noFill/>
        </p:spPr>
        <p:txBody>
          <a:bodyPr wrap="square" rtlCol="0">
            <a:spAutoFit/>
          </a:bodyPr>
          <a:lstStyle/>
          <a:p>
            <a:r>
              <a:rPr lang="en-US" dirty="0"/>
              <a:t>“</a:t>
            </a:r>
            <a:r>
              <a:rPr lang="en-US" b="0" i="0" dirty="0">
                <a:solidFill>
                  <a:srgbClr val="001320"/>
                </a:solidFill>
                <a:effectLst/>
                <a:latin typeface="Roboto" panose="02000000000000000000" pitchFamily="2" charset="0"/>
              </a:rPr>
              <a:t>Now we know that whatever the law says it speaks to those who are under the law, so that every mouth may be stopped, and the whole world may be held accountable to God.” – Rom. 3:19</a:t>
            </a:r>
            <a:endParaRPr lang="en-US" dirty="0"/>
          </a:p>
          <a:p>
            <a:r>
              <a:rPr lang="en-US" dirty="0"/>
              <a:t>“</a:t>
            </a:r>
            <a:r>
              <a:rPr lang="en-US" b="0" i="0" dirty="0">
                <a:solidFill>
                  <a:srgbClr val="001320"/>
                </a:solidFill>
                <a:effectLst/>
                <a:latin typeface="Roboto" panose="02000000000000000000" pitchFamily="2" charset="0"/>
              </a:rPr>
              <a:t>And I saw the dead, great and small, standing before the throne, and books were opened. Also another book was opened, the book of life. And the dead were judged according to their works, as recorded in the books.” – Rev. 20:12-15</a:t>
            </a:r>
          </a:p>
        </p:txBody>
      </p:sp>
      <p:pic>
        <p:nvPicPr>
          <p:cNvPr id="15362" name="Picture 2" descr="The Last Judgment | Hieronymus Bosch (Jeroen van Aken, ca 14… | Flickr">
            <a:extLst>
              <a:ext uri="{FF2B5EF4-FFF2-40B4-BE49-F238E27FC236}">
                <a16:creationId xmlns:a16="http://schemas.microsoft.com/office/drawing/2014/main" id="{1F0F58B0-2562-3A13-2A8E-03A04E9535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6420"/>
          <a:stretch/>
        </p:blipFill>
        <p:spPr bwMode="auto">
          <a:xfrm>
            <a:off x="838200" y="1474839"/>
            <a:ext cx="9753600" cy="3579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4596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CFFB2-EA4B-227E-4E4B-2744662724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15B3A-7266-F79A-1FE2-E9494E3C567B}"/>
              </a:ext>
            </a:extLst>
          </p:cNvPr>
          <p:cNvSpPr>
            <a:spLocks noGrp="1"/>
          </p:cNvSpPr>
          <p:nvPr>
            <p:ph type="title"/>
          </p:nvPr>
        </p:nvSpPr>
        <p:spPr/>
        <p:txBody>
          <a:bodyPr/>
          <a:lstStyle/>
          <a:p>
            <a:r>
              <a:rPr lang="en-US" dirty="0"/>
              <a:t>Justice and mercy</a:t>
            </a:r>
          </a:p>
        </p:txBody>
      </p:sp>
      <p:pic>
        <p:nvPicPr>
          <p:cNvPr id="6" name="Picture 5">
            <a:extLst>
              <a:ext uri="{FF2B5EF4-FFF2-40B4-BE49-F238E27FC236}">
                <a16:creationId xmlns:a16="http://schemas.microsoft.com/office/drawing/2014/main" id="{5A1DA6EA-5CD7-3700-17A1-0F4B821923E0}"/>
              </a:ext>
            </a:extLst>
          </p:cNvPr>
          <p:cNvPicPr>
            <a:picLocks noChangeAspect="1"/>
          </p:cNvPicPr>
          <p:nvPr/>
        </p:nvPicPr>
        <p:blipFill>
          <a:blip r:embed="rId2"/>
          <a:stretch>
            <a:fillRect/>
          </a:stretch>
        </p:blipFill>
        <p:spPr>
          <a:xfrm>
            <a:off x="838200" y="1525430"/>
            <a:ext cx="2720464" cy="3167789"/>
          </a:xfrm>
          <a:prstGeom prst="rect">
            <a:avLst/>
          </a:prstGeom>
        </p:spPr>
      </p:pic>
      <p:pic>
        <p:nvPicPr>
          <p:cNvPr id="13320" name="Picture 8">
            <a:extLst>
              <a:ext uri="{FF2B5EF4-FFF2-40B4-BE49-F238E27FC236}">
                <a16:creationId xmlns:a16="http://schemas.microsoft.com/office/drawing/2014/main" id="{FD0F91D1-DCA6-E992-3B45-ABED533086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721" t="22243" r="16820" b="6380"/>
          <a:stretch/>
        </p:blipFill>
        <p:spPr bwMode="auto">
          <a:xfrm>
            <a:off x="3794953" y="1690688"/>
            <a:ext cx="3148150" cy="30025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D0AA7CC-9EB9-9127-8E2B-E274B7D1CA11}"/>
              </a:ext>
            </a:extLst>
          </p:cNvPr>
          <p:cNvSpPr txBox="1"/>
          <p:nvPr/>
        </p:nvSpPr>
        <p:spPr>
          <a:xfrm>
            <a:off x="838199" y="5003119"/>
            <a:ext cx="9485671" cy="1477328"/>
          </a:xfrm>
          <a:prstGeom prst="rect">
            <a:avLst/>
          </a:prstGeom>
          <a:noFill/>
        </p:spPr>
        <p:txBody>
          <a:bodyPr wrap="square" rtlCol="0">
            <a:spAutoFit/>
          </a:bodyPr>
          <a:lstStyle/>
          <a:p>
            <a:r>
              <a:rPr lang="en-US" dirty="0"/>
              <a:t>“All things were created through him and for him.” – Col. 1:16</a:t>
            </a:r>
            <a:br>
              <a:rPr lang="en-US" dirty="0"/>
            </a:br>
            <a:r>
              <a:rPr lang="en-US" dirty="0"/>
              <a:t>“</a:t>
            </a:r>
            <a:r>
              <a:rPr lang="en-US" b="0" i="0" dirty="0">
                <a:solidFill>
                  <a:srgbClr val="001320"/>
                </a:solidFill>
                <a:effectLst/>
                <a:latin typeface="Roboto" panose="02000000000000000000" pitchFamily="2" charset="0"/>
              </a:rPr>
              <a:t>He will render to each one according to his works.” – Rom. 2:6</a:t>
            </a:r>
            <a:endParaRPr lang="en-US" dirty="0"/>
          </a:p>
          <a:p>
            <a:r>
              <a:rPr lang="en-US" dirty="0"/>
              <a:t>“</a:t>
            </a:r>
            <a:r>
              <a:rPr lang="en-US" b="0" i="0" dirty="0">
                <a:solidFill>
                  <a:srgbClr val="001320"/>
                </a:solidFill>
                <a:effectLst/>
                <a:latin typeface="Roboto" panose="02000000000000000000" pitchFamily="2" charset="0"/>
              </a:rPr>
              <a:t>he did it to demonstrate his righteousness at the present time, so as to be just and the one who justifies those who have faith in Jesus.</a:t>
            </a:r>
            <a:r>
              <a:rPr lang="en-US" dirty="0"/>
              <a:t>.” – Rom. 3:26</a:t>
            </a:r>
            <a:br>
              <a:rPr lang="en-US" dirty="0"/>
            </a:br>
            <a:endParaRPr lang="en-US" dirty="0"/>
          </a:p>
        </p:txBody>
      </p:sp>
    </p:spTree>
    <p:extLst>
      <p:ext uri="{BB962C8B-B14F-4D97-AF65-F5344CB8AC3E}">
        <p14:creationId xmlns:p14="http://schemas.microsoft.com/office/powerpoint/2010/main" val="3024451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2D5AD-DDD0-0E89-B477-5EFDB21945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1EC32E-9606-E2B3-347C-F3763937ECDC}"/>
              </a:ext>
            </a:extLst>
          </p:cNvPr>
          <p:cNvSpPr>
            <a:spLocks noGrp="1"/>
          </p:cNvSpPr>
          <p:nvPr>
            <p:ph type="title"/>
          </p:nvPr>
        </p:nvSpPr>
        <p:spPr/>
        <p:txBody>
          <a:bodyPr/>
          <a:lstStyle/>
          <a:p>
            <a:r>
              <a:rPr lang="en-US" dirty="0"/>
              <a:t>Incarnation</a:t>
            </a:r>
          </a:p>
        </p:txBody>
      </p:sp>
      <p:sp>
        <p:nvSpPr>
          <p:cNvPr id="7" name="TextBox 6">
            <a:extLst>
              <a:ext uri="{FF2B5EF4-FFF2-40B4-BE49-F238E27FC236}">
                <a16:creationId xmlns:a16="http://schemas.microsoft.com/office/drawing/2014/main" id="{1C2C5CB2-3242-C98B-DC7D-7081784FADE4}"/>
              </a:ext>
            </a:extLst>
          </p:cNvPr>
          <p:cNvSpPr txBox="1"/>
          <p:nvPr/>
        </p:nvSpPr>
        <p:spPr>
          <a:xfrm>
            <a:off x="838199" y="5003119"/>
            <a:ext cx="9485671" cy="1477328"/>
          </a:xfrm>
          <a:prstGeom prst="rect">
            <a:avLst/>
          </a:prstGeom>
          <a:noFill/>
        </p:spPr>
        <p:txBody>
          <a:bodyPr wrap="square" rtlCol="0">
            <a:spAutoFit/>
          </a:bodyPr>
          <a:lstStyle/>
          <a:p>
            <a:r>
              <a:rPr lang="en-US" dirty="0"/>
              <a:t>“Surely he has borne our griefs and carried our sorrows; yet we esteemed him stricken, smitten by God, and afflicted.” – Is. 53:4</a:t>
            </a:r>
            <a:br>
              <a:rPr lang="en-US" dirty="0"/>
            </a:br>
            <a:r>
              <a:rPr lang="en-US" dirty="0"/>
              <a:t>“In all their distress he too was distressed, and the angel of his presence saved them. In his love and mercy he redeemed them” – Is. 63:9</a:t>
            </a:r>
          </a:p>
          <a:p>
            <a:endParaRPr lang="en-US" dirty="0"/>
          </a:p>
        </p:txBody>
      </p:sp>
      <p:pic>
        <p:nvPicPr>
          <p:cNvPr id="4" name="Picture 3">
            <a:extLst>
              <a:ext uri="{FF2B5EF4-FFF2-40B4-BE49-F238E27FC236}">
                <a16:creationId xmlns:a16="http://schemas.microsoft.com/office/drawing/2014/main" id="{38C4A00D-088A-C2A6-B7E3-E978656B76EB}"/>
              </a:ext>
            </a:extLst>
          </p:cNvPr>
          <p:cNvPicPr>
            <a:picLocks noChangeAspect="1"/>
          </p:cNvPicPr>
          <p:nvPr/>
        </p:nvPicPr>
        <p:blipFill>
          <a:blip r:embed="rId2"/>
          <a:stretch>
            <a:fillRect/>
          </a:stretch>
        </p:blipFill>
        <p:spPr>
          <a:xfrm>
            <a:off x="838199" y="1443037"/>
            <a:ext cx="5257801" cy="3502401"/>
          </a:xfrm>
          <a:prstGeom prst="rect">
            <a:avLst/>
          </a:prstGeom>
        </p:spPr>
      </p:pic>
    </p:spTree>
    <p:extLst>
      <p:ext uri="{BB962C8B-B14F-4D97-AF65-F5344CB8AC3E}">
        <p14:creationId xmlns:p14="http://schemas.microsoft.com/office/powerpoint/2010/main" val="993154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B1A4-08AC-7867-ECA5-37230FACF6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41158-1294-ADF7-8998-A6F37B6585E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1868D646-CD57-FE2C-F989-6B710652DA60}"/>
              </a:ext>
            </a:extLst>
          </p:cNvPr>
          <p:cNvSpPr>
            <a:spLocks noGrp="1"/>
          </p:cNvSpPr>
          <p:nvPr>
            <p:ph idx="1"/>
          </p:nvPr>
        </p:nvSpPr>
        <p:spPr/>
        <p:txBody>
          <a:bodyPr>
            <a:normAutofit/>
          </a:bodyPr>
          <a:lstStyle/>
          <a:p>
            <a:r>
              <a:rPr lang="en-US" dirty="0"/>
              <a:t>What Is the Problem of Evil?</a:t>
            </a:r>
          </a:p>
          <a:p>
            <a:r>
              <a:rPr lang="en-US" dirty="0"/>
              <a:t>Preliminaries</a:t>
            </a:r>
          </a:p>
          <a:p>
            <a:r>
              <a:rPr lang="en-US" dirty="0"/>
              <a:t>Philosophical Solutions</a:t>
            </a:r>
          </a:p>
          <a:p>
            <a:r>
              <a:rPr lang="en-US" dirty="0"/>
              <a:t>Biblical Solutions</a:t>
            </a:r>
          </a:p>
          <a:p>
            <a:pPr lvl="1"/>
            <a:r>
              <a:rPr lang="en-US" dirty="0"/>
              <a:t>Eternity</a:t>
            </a:r>
          </a:p>
          <a:p>
            <a:pPr lvl="1"/>
            <a:r>
              <a:rPr lang="en-US" dirty="0"/>
              <a:t>Final judgement</a:t>
            </a:r>
          </a:p>
          <a:p>
            <a:pPr lvl="1"/>
            <a:r>
              <a:rPr lang="en-US" dirty="0"/>
              <a:t>Justice and mercy</a:t>
            </a:r>
          </a:p>
          <a:p>
            <a:pPr lvl="1"/>
            <a:r>
              <a:rPr lang="en-US" dirty="0"/>
              <a:t>Incarnation</a:t>
            </a:r>
          </a:p>
          <a:p>
            <a:r>
              <a:rPr lang="en-US" dirty="0"/>
              <a:t>Conclusions</a:t>
            </a:r>
          </a:p>
        </p:txBody>
      </p:sp>
      <p:sp>
        <p:nvSpPr>
          <p:cNvPr id="4" name="Rectangle 3">
            <a:extLst>
              <a:ext uri="{FF2B5EF4-FFF2-40B4-BE49-F238E27FC236}">
                <a16:creationId xmlns:a16="http://schemas.microsoft.com/office/drawing/2014/main" id="{25EB68B8-C5AD-AD43-89B6-477E2523A957}"/>
              </a:ext>
            </a:extLst>
          </p:cNvPr>
          <p:cNvSpPr/>
          <p:nvPr/>
        </p:nvSpPr>
        <p:spPr>
          <a:xfrm>
            <a:off x="609600" y="5436804"/>
            <a:ext cx="10255045" cy="412955"/>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5995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A60F7-DE51-1CE7-FC26-6D778ADCBA8E}"/>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198CF40E-401A-42F2-6DB6-C3D11FB6F7D7}"/>
              </a:ext>
            </a:extLst>
          </p:cNvPr>
          <p:cNvSpPr>
            <a:spLocks noGrp="1"/>
          </p:cNvSpPr>
          <p:nvPr>
            <p:ph idx="1"/>
          </p:nvPr>
        </p:nvSpPr>
        <p:spPr/>
        <p:txBody>
          <a:bodyPr/>
          <a:lstStyle/>
          <a:p>
            <a:r>
              <a:rPr lang="en-US" dirty="0"/>
              <a:t>The problem of evil is a problem for everyone.</a:t>
            </a:r>
          </a:p>
          <a:p>
            <a:r>
              <a:rPr lang="en-US" dirty="0"/>
              <a:t>The external problem of evil entails that objective good and evil exist.</a:t>
            </a:r>
          </a:p>
          <a:p>
            <a:r>
              <a:rPr lang="en-US" dirty="0"/>
              <a:t>There are philosophical defenses to the problem of evil.</a:t>
            </a:r>
          </a:p>
          <a:p>
            <a:r>
              <a:rPr lang="en-US" dirty="0"/>
              <a:t>There are biblical answers to the problem of evil.</a:t>
            </a:r>
          </a:p>
          <a:p>
            <a:r>
              <a:rPr lang="en-US" dirty="0"/>
              <a:t>The cross is God’s ultimate answer to the problem of evil.</a:t>
            </a:r>
          </a:p>
        </p:txBody>
      </p:sp>
    </p:spTree>
    <p:extLst>
      <p:ext uri="{BB962C8B-B14F-4D97-AF65-F5344CB8AC3E}">
        <p14:creationId xmlns:p14="http://schemas.microsoft.com/office/powerpoint/2010/main" val="4088561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4BDE7-1C63-B703-1997-941D14AED565}"/>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14FA0569-E2AD-168B-37E3-220696EE4676}"/>
              </a:ext>
            </a:extLst>
          </p:cNvPr>
          <p:cNvSpPr>
            <a:spLocks noGrp="1"/>
          </p:cNvSpPr>
          <p:nvPr>
            <p:ph idx="1"/>
          </p:nvPr>
        </p:nvSpPr>
        <p:spPr/>
        <p:txBody>
          <a:bodyPr>
            <a:normAutofit/>
          </a:bodyPr>
          <a:lstStyle/>
          <a:p>
            <a:pPr marL="0" indent="0">
              <a:buNone/>
            </a:pPr>
            <a:r>
              <a:rPr lang="en-US" dirty="0"/>
              <a:t>““I could never myself believe in God, if it were not for the cross. The only God I believe in is the One Nietzsche ridiculed as 'God on the cross.' In the real world of pain, how could one worship a God who was immune to it?...He laid aside his immunity to pain. He entered our world of flesh and blood, tears and death. He suffered for us. Our sufferings become more manageable in the light of his. There is still a question mark against human suffering, but over it we boldly stamp another mark, the cross that symbolizes divine suffering.” </a:t>
            </a:r>
            <a:br>
              <a:rPr lang="en-US" dirty="0"/>
            </a:br>
            <a:r>
              <a:rPr lang="en-US" dirty="0"/>
              <a:t>– John Stott</a:t>
            </a:r>
          </a:p>
        </p:txBody>
      </p:sp>
    </p:spTree>
    <p:extLst>
      <p:ext uri="{BB962C8B-B14F-4D97-AF65-F5344CB8AC3E}">
        <p14:creationId xmlns:p14="http://schemas.microsoft.com/office/powerpoint/2010/main" val="8748392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4C450-57D7-20FB-100E-FC3FDB6A448C}"/>
              </a:ext>
            </a:extLst>
          </p:cNvPr>
          <p:cNvSpPr>
            <a:spLocks noGrp="1"/>
          </p:cNvSpPr>
          <p:nvPr>
            <p:ph type="title"/>
          </p:nvPr>
        </p:nvSpPr>
        <p:spPr/>
        <p:txBody>
          <a:bodyPr/>
          <a:lstStyle/>
          <a:p>
            <a:r>
              <a:rPr lang="en-US" dirty="0"/>
              <a:t>Resources</a:t>
            </a:r>
          </a:p>
        </p:txBody>
      </p:sp>
      <p:pic>
        <p:nvPicPr>
          <p:cNvPr id="11" name="Picture 10" descr="A white book on a table&#10;&#10;AI-generated content may be incorrect.">
            <a:extLst>
              <a:ext uri="{FF2B5EF4-FFF2-40B4-BE49-F238E27FC236}">
                <a16:creationId xmlns:a16="http://schemas.microsoft.com/office/drawing/2014/main" id="{2E4EA118-6D70-6DBE-F79A-B18784EE1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572251"/>
            <a:ext cx="3900948" cy="3900948"/>
          </a:xfrm>
          <a:prstGeom prst="rect">
            <a:avLst/>
          </a:prstGeom>
        </p:spPr>
      </p:pic>
      <p:sp>
        <p:nvSpPr>
          <p:cNvPr id="12" name="TextBox 11">
            <a:extLst>
              <a:ext uri="{FF2B5EF4-FFF2-40B4-BE49-F238E27FC236}">
                <a16:creationId xmlns:a16="http://schemas.microsoft.com/office/drawing/2014/main" id="{84F94FF1-D1A8-3BB1-86C8-BCD1C6A91D04}"/>
              </a:ext>
            </a:extLst>
          </p:cNvPr>
          <p:cNvSpPr txBox="1"/>
          <p:nvPr/>
        </p:nvSpPr>
        <p:spPr>
          <a:xfrm>
            <a:off x="628649" y="5846544"/>
            <a:ext cx="8377127" cy="646331"/>
          </a:xfrm>
          <a:prstGeom prst="rect">
            <a:avLst/>
          </a:prstGeom>
          <a:noFill/>
        </p:spPr>
        <p:txBody>
          <a:bodyPr wrap="square" rtlCol="0">
            <a:spAutoFit/>
          </a:bodyPr>
          <a:lstStyle/>
          <a:p>
            <a:pPr marL="285750" indent="-285750">
              <a:buFont typeface="Arial" panose="020B0604020202020204" pitchFamily="34" charset="0"/>
              <a:buChar char="•"/>
            </a:pPr>
            <a:r>
              <a:rPr lang="en-US" dirty="0"/>
              <a:t>www.shenviapologetics.com/slides/</a:t>
            </a:r>
          </a:p>
          <a:p>
            <a:pPr marL="285750" indent="-285750">
              <a:buFont typeface="Arial" panose="020B0604020202020204" pitchFamily="34" charset="0"/>
              <a:buChar char="•"/>
            </a:pPr>
            <a:r>
              <a:rPr lang="en-US" dirty="0"/>
              <a:t>Twitter @NeilShenvi</a:t>
            </a:r>
          </a:p>
        </p:txBody>
      </p:sp>
    </p:spTree>
    <p:extLst>
      <p:ext uri="{BB962C8B-B14F-4D97-AF65-F5344CB8AC3E}">
        <p14:creationId xmlns:p14="http://schemas.microsoft.com/office/powerpoint/2010/main" val="14820352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2071</TotalTime>
  <Words>1552</Words>
  <Application>Microsoft Office PowerPoint</Application>
  <PresentationFormat>Widescreen</PresentationFormat>
  <Paragraphs>167</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Aptos</vt:lpstr>
      <vt:lpstr>Aptos Display</vt:lpstr>
      <vt:lpstr>Arial</vt:lpstr>
      <vt:lpstr>Roboto</vt:lpstr>
      <vt:lpstr>Office Theme</vt:lpstr>
      <vt:lpstr>The Problem of Evil?</vt:lpstr>
      <vt:lpstr>Outline</vt:lpstr>
      <vt:lpstr>What is the problem of evil?</vt:lpstr>
      <vt:lpstr>What is the problem of evil?</vt:lpstr>
      <vt:lpstr>Outline</vt:lpstr>
      <vt:lpstr>The problem of evil leaves other apologetic arguments untouched</vt:lpstr>
      <vt:lpstr>Assessing evidence</vt:lpstr>
      <vt:lpstr>Outline</vt:lpstr>
      <vt:lpstr>The universal problem of evil</vt:lpstr>
      <vt:lpstr>Outline</vt:lpstr>
      <vt:lpstr>The moral argument</vt:lpstr>
      <vt:lpstr>Naturalism and evil</vt:lpstr>
      <vt:lpstr>The problem of Brussels sprouts</vt:lpstr>
      <vt:lpstr>The problem of evil against moral antirealism</vt:lpstr>
      <vt:lpstr>The moral argument</vt:lpstr>
      <vt:lpstr>Outline</vt:lpstr>
      <vt:lpstr>Evil and the whiteboard</vt:lpstr>
      <vt:lpstr>Evil and the whiteboard</vt:lpstr>
      <vt:lpstr>Evil and the whiteboard</vt:lpstr>
      <vt:lpstr>Evil and the whiteboard</vt:lpstr>
      <vt:lpstr>Evil and the whiteboard</vt:lpstr>
      <vt:lpstr>What is the problem of evil?</vt:lpstr>
      <vt:lpstr>Soul building</vt:lpstr>
      <vt:lpstr>Interconnectedness</vt:lpstr>
      <vt:lpstr>Free will</vt:lpstr>
      <vt:lpstr>Skeptical theism</vt:lpstr>
      <vt:lpstr>Outline</vt:lpstr>
      <vt:lpstr>Sin</vt:lpstr>
      <vt:lpstr>Eternity</vt:lpstr>
      <vt:lpstr>Final Judgment</vt:lpstr>
      <vt:lpstr>Justice and mercy</vt:lpstr>
      <vt:lpstr>Incarnation</vt:lpstr>
      <vt:lpstr>Outline</vt:lpstr>
      <vt:lpstr>Conclusions</vt:lpstr>
      <vt:lpstr>Conclusions</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Neil Shenvi</dc:creator>
  <cp:lastModifiedBy>Neil Shenvi</cp:lastModifiedBy>
  <cp:revision>8</cp:revision>
  <cp:lastPrinted>2025-05-05T21:46:04Z</cp:lastPrinted>
  <dcterms:created xsi:type="dcterms:W3CDTF">2025-05-05T13:09:28Z</dcterms:created>
  <dcterms:modified xsi:type="dcterms:W3CDTF">2025-05-06T23:41:26Z</dcterms:modified>
</cp:coreProperties>
</file>