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8" r:id="rId4"/>
    <p:sldId id="257" r:id="rId5"/>
    <p:sldId id="266" r:id="rId6"/>
    <p:sldId id="267" r:id="rId7"/>
    <p:sldId id="269" r:id="rId8"/>
    <p:sldId id="273" r:id="rId9"/>
    <p:sldId id="258" r:id="rId10"/>
    <p:sldId id="274" r:id="rId11"/>
    <p:sldId id="270" r:id="rId12"/>
    <p:sldId id="261" r:id="rId13"/>
    <p:sldId id="262" r:id="rId14"/>
    <p:sldId id="271" r:id="rId15"/>
    <p:sldId id="275" r:id="rId16"/>
    <p:sldId id="263" r:id="rId17"/>
    <p:sldId id="26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FCA92-4C33-2E98-2C2C-1412A380E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5D556-A63E-8D33-2016-826560CCE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E1926-22A4-172A-05C9-E94466C3A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34D5-B70B-49C4-9C45-5284B43120F1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FC01E-FFDB-252F-44EB-065CA9CB4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3B40D-4951-6FCB-D4AA-084EAB4AE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8CF-A7FF-4C01-8DF7-168A09CAC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71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374E-EE1D-9D59-36D4-950D482E2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58391-E6F6-9605-BE30-36896B458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E72E2-7DC2-B7FE-7F5D-9788FB48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34D5-B70B-49C4-9C45-5284B43120F1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3EAFA-5AF8-98C3-4AA4-C6DAA286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9FC30-93F2-ED61-419B-16FC1FF17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8CF-A7FF-4C01-8DF7-168A09CAC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401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3B051-1F0C-4223-8B84-629AB61E7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4EAF0-8B51-3F76-1EF6-C6F86FBE9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CC86E-C932-D4F0-6729-7CCD1DE2C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34D5-B70B-49C4-9C45-5284B43120F1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B9AC8-B218-F2DB-CD16-0E51682B8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EA9BD-F694-5F58-53E5-6357142EF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8CF-A7FF-4C01-8DF7-168A09CAC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00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446ED-C95A-4A27-FDD6-D407DAEE9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28626-0123-D2BA-74E0-9FA0813FC2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EBC0D-385C-12E7-CF02-014C48313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6631D-AF73-5FDC-872B-2F5C8A29B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34D5-B70B-49C4-9C45-5284B43120F1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C32FB3-3607-D642-D37E-CDAE39F7A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1A00E-94CA-24FE-7060-DF3ADF8A8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8CF-A7FF-4C01-8DF7-168A09CAC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31E54-2955-95FC-D25F-C45A422B5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70C03-0417-9559-96DF-4B8357831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C17F7-9C35-B1F5-F9EA-419B76080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036025-7F58-50F5-8839-E47DBE1D63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9CD0AF-7188-177E-93D1-DBE1452FC3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A85072-5BB4-086D-7A06-7DD6E0759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34D5-B70B-49C4-9C45-5284B43120F1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312EEA-B676-A2D8-2305-2D7849774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C353AB-A5DA-3F2C-EE1E-CCDF0ABA2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8CF-A7FF-4C01-8DF7-168A09CAC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2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D9A0B-2DD8-D8B4-30BD-D1589DF2D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0D2412-6F64-B422-75E6-F7B730C21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34D5-B70B-49C4-9C45-5284B43120F1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A7287A-54E2-4916-1A24-E0F743858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7C4051-1401-F1EB-C16C-762DDF68E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8CF-A7FF-4C01-8DF7-168A09CAC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06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F7A3E9-0508-7F46-5BE2-C6A64AEDB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34D5-B70B-49C4-9C45-5284B43120F1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0AAF4F-D210-D3D7-3ACC-7D813F86B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49D32-6FDA-63B7-3634-8F151ABB7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8CF-A7FF-4C01-8DF7-168A09CAC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323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07C43-45E4-AB41-89FD-50F7F97A7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5B886-7F79-9FEE-3528-38DE6F614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E24C7-A08D-0E77-8511-3B41CDBF17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7FBC71-5A77-4F4B-6E58-7527B035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34D5-B70B-49C4-9C45-5284B43120F1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49F77-8870-00D5-82FB-25D7A92D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953A54-52C6-2450-5F86-F5DE0B1A0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8CF-A7FF-4C01-8DF7-168A09CAC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274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0E913-BFB9-86C0-1192-42812C407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9DBA8D-9AE5-0FAF-1EDE-6949BCBB93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C09EE-4366-ED16-A4F8-7325E7D64D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5B3883-31A4-1C7B-15AC-14D89F5A5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34D5-B70B-49C4-9C45-5284B43120F1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17F12-EB2F-3F37-0077-8AFE70877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856667-EAA9-4C29-40A5-7C2E6B8F8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8CF-A7FF-4C01-8DF7-168A09CAC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41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EFBB2-8918-DF71-AAD3-AA23D4482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ED1416-754B-83B1-F45C-512CB7118D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8A87C-303D-11DA-ED9A-19DBAF000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34D5-B70B-49C4-9C45-5284B43120F1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FB17C-8DF3-82DB-8BEA-27CD81F07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D684B-08EB-6907-CE2B-EC741DA7B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8CF-A7FF-4C01-8DF7-168A09CAC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5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374C39-4109-A27E-37F8-6D6FC47B5A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D94760-90CB-24BA-FEC2-1185D37C99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BE0E2-4915-6E49-FBD1-D850BDE89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34D5-B70B-49C4-9C45-5284B43120F1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34A9B-7AF9-1F95-F6DC-5DE0E0EE0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55B01-C3EB-89AC-AADE-99FCB938B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8CF-A7FF-4C01-8DF7-168A09CAC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54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109B2C-C760-7631-BB36-148BE764C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35625-693A-70C6-6A71-6E0812AA4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4DA30-31B8-D66A-0ADA-33E222FF2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1034D5-B70B-49C4-9C45-5284B43120F1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FB8AE-B87C-11B9-C615-706086919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FAC22-BE5B-3430-4EF0-6D3033E780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54B8CF-A7FF-4C01-8DF7-168A09CAC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99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46299E-B12F-6041-A916-7C3EB77A5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5400" dirty="0"/>
              <a:t>Summary of Jonathan Haidt’s </a:t>
            </a:r>
            <a:r>
              <a:rPr lang="en-US" sz="5400" i="1" dirty="0"/>
              <a:t>The Anxious Generation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C149DA-C952-EC7B-97ED-A7BE2DE700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Neil Shenvi</a:t>
            </a:r>
            <a:endParaRPr lang="en-US"/>
          </a:p>
          <a:p>
            <a:pPr algn="l"/>
            <a:r>
              <a:rPr lang="en-US" dirty="0"/>
              <a:t>Classical Conversations – South Durham</a:t>
            </a:r>
            <a:endParaRPr lang="en-US"/>
          </a:p>
          <a:p>
            <a:pPr algn="l"/>
            <a:r>
              <a:rPr lang="en-US" dirty="0"/>
              <a:t>March 25, 2025</a:t>
            </a:r>
            <a:endParaRPr lang="en-US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86BE4062-0771-C612-AB0A-FD70F8E65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" r="4350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3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1319A-3CE7-DA6F-5338-5D3083FC7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Thesis: The Great Rewiring of 2010-2015 had devastating effects on kids’ metal health and must be rolled back through collective action.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D2EC0-D21B-BE4B-2AA3-7DD96BAF6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0076"/>
            <a:ext cx="10515600" cy="4033531"/>
          </a:xfrm>
        </p:spPr>
        <p:txBody>
          <a:bodyPr/>
          <a:lstStyle/>
          <a:p>
            <a:r>
              <a:rPr lang="en-US" dirty="0"/>
              <a:t>Part 1. A Tidal Wave</a:t>
            </a:r>
          </a:p>
          <a:p>
            <a:r>
              <a:rPr lang="en-US" dirty="0"/>
              <a:t>Part 2. The Backstory: The decline of the play-based childhood</a:t>
            </a:r>
          </a:p>
          <a:p>
            <a:r>
              <a:rPr lang="en-US" dirty="0"/>
              <a:t>Part 3. The Great Rewiring: The rise of the phone-based childhood</a:t>
            </a:r>
          </a:p>
          <a:p>
            <a:r>
              <a:rPr lang="en-US" dirty="0"/>
              <a:t>Part 4. Collective Action for healthier childhood</a:t>
            </a:r>
          </a:p>
        </p:txBody>
      </p:sp>
    </p:spTree>
    <p:extLst>
      <p:ext uri="{BB962C8B-B14F-4D97-AF65-F5344CB8AC3E}">
        <p14:creationId xmlns:p14="http://schemas.microsoft.com/office/powerpoint/2010/main" val="2387100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DF71B-B163-93D6-61E8-404FD234D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2D65D-34CC-243D-F7A3-E0609A30C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1 – The Surge of Suffering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924B24-9FA8-1A33-A8FE-452470232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627" y="1314460"/>
            <a:ext cx="8414746" cy="554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15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BF7AF-5CA0-4BDB-A5E1-CEE53A7BE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1 – The Surge of Suffering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9CA19C-C39A-2D09-BAB9-4FB4AA3DF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033" y="1372512"/>
            <a:ext cx="7433933" cy="548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482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18FC2-7EF1-4FBB-E749-CD4AC111F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2188-6429-879B-F477-032E0CB76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1 – The Surge of Suffering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927AEB-1CEC-F4CF-253B-70FF2F218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119" y="1392464"/>
            <a:ext cx="7139761" cy="546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68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5F02A-A596-5602-417D-9647C932D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E84D7-467D-1273-9F44-78368E993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1 – The Surge of Suffering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E4F64F-16F1-E50C-4082-D64DC3F03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456" y="1371138"/>
            <a:ext cx="7691087" cy="548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24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32A68-1EA1-5CDE-7758-DB38D06F0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708C0-14B3-F67E-A7D4-2AF005F5E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1 – The Surge of Suffering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B54F2-A21A-E5A3-8B9D-6E1EF569B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51286"/>
          </a:xfrm>
        </p:spPr>
        <p:txBody>
          <a:bodyPr>
            <a:normAutofit/>
          </a:bodyPr>
          <a:lstStyle/>
          <a:p>
            <a:r>
              <a:rPr lang="en-US" dirty="0"/>
              <a:t>“Between 2010 and 2015, the social lives of American </a:t>
            </a:r>
            <a:r>
              <a:rPr lang="en-US" dirty="0" err="1"/>
              <a:t>ttens</a:t>
            </a:r>
            <a:r>
              <a:rPr lang="en-US" dirty="0"/>
              <a:t> moved largely onto smartphones”</a:t>
            </a:r>
          </a:p>
          <a:p>
            <a:r>
              <a:rPr lang="en-US" dirty="0"/>
              <a:t>“The first generation of Americans who went through puberty with smartphones… in their hands became more anxious, depressed, self-harming, and suicidal.”</a:t>
            </a:r>
          </a:p>
          <a:p>
            <a:r>
              <a:rPr lang="en-US" dirty="0"/>
              <a:t>“The tidal wave of anxiety, depression, and self-harm… hit preteen girls </a:t>
            </a:r>
            <a:r>
              <a:rPr lang="en-US" dirty="0" err="1"/>
              <a:t>harest</a:t>
            </a:r>
            <a:r>
              <a:rPr lang="en-US" dirty="0"/>
              <a:t> of all.”</a:t>
            </a:r>
          </a:p>
          <a:p>
            <a:r>
              <a:rPr lang="en-US" dirty="0"/>
              <a:t>“The increase in suffering was not limited to the United States”</a:t>
            </a:r>
          </a:p>
          <a:p>
            <a:r>
              <a:rPr lang="en-US" dirty="0"/>
              <a:t>“No other theory has been able to explain why rates of anxiety and depression surged among adolescents” (p. 44-45)</a:t>
            </a:r>
          </a:p>
        </p:txBody>
      </p:sp>
    </p:spTree>
    <p:extLst>
      <p:ext uri="{BB962C8B-B14F-4D97-AF65-F5344CB8AC3E}">
        <p14:creationId xmlns:p14="http://schemas.microsoft.com/office/powerpoint/2010/main" val="1665707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63AB7-3FD6-7A80-96FD-115D50E3C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IRL versus social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5119E-E487-DDE5-B911-BD08E3E23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b="1" dirty="0"/>
              <a:t>Real life</a:t>
            </a:r>
          </a:p>
          <a:p>
            <a:r>
              <a:rPr lang="en-US" i="1" dirty="0"/>
              <a:t>Embodied</a:t>
            </a:r>
          </a:p>
          <a:p>
            <a:r>
              <a:rPr lang="en-US" i="1" dirty="0"/>
              <a:t>Synchronous</a:t>
            </a:r>
          </a:p>
          <a:p>
            <a:r>
              <a:rPr lang="en-US" i="1" dirty="0"/>
              <a:t>One-to-one </a:t>
            </a:r>
            <a:r>
              <a:rPr lang="en-US" dirty="0"/>
              <a:t>or </a:t>
            </a:r>
            <a:r>
              <a:rPr lang="en-US" i="1" dirty="0"/>
              <a:t>one-to-several</a:t>
            </a:r>
          </a:p>
          <a:p>
            <a:r>
              <a:rPr lang="en-US" i="1" dirty="0"/>
              <a:t>High bar for entry and exit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Social media</a:t>
            </a:r>
          </a:p>
          <a:p>
            <a:r>
              <a:rPr lang="en-US" i="1" dirty="0"/>
              <a:t>Disembodied</a:t>
            </a:r>
          </a:p>
          <a:p>
            <a:r>
              <a:rPr lang="en-US" i="1" dirty="0"/>
              <a:t>Asynchronous</a:t>
            </a:r>
          </a:p>
          <a:p>
            <a:r>
              <a:rPr lang="en-US" i="1" dirty="0"/>
              <a:t>One-to-many</a:t>
            </a:r>
          </a:p>
          <a:p>
            <a:r>
              <a:rPr lang="en-US" i="1" dirty="0"/>
              <a:t>Low bar for entry and exit</a:t>
            </a:r>
          </a:p>
        </p:txBody>
      </p:sp>
    </p:spTree>
    <p:extLst>
      <p:ext uri="{BB962C8B-B14F-4D97-AF65-F5344CB8AC3E}">
        <p14:creationId xmlns:p14="http://schemas.microsoft.com/office/powerpoint/2010/main" val="216879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644EC-F885-B092-F890-0D1B23257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75BAC-6152-9ADB-50A5-1CAC45F1B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2 – What Do Children Need to Do in Childhood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4A86F9-3848-968D-D9E6-BE76DF894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763" y="1778412"/>
            <a:ext cx="7508474" cy="50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26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2EAA1-DA58-0F3E-FA65-F0F1A69F6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A42AE-8821-43AA-2035-1A37DA00D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5 – The Four Foundational Harms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B9ECA-3EC9-B58B-FEA3-27E426868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US" dirty="0"/>
              <a:t>Harm #1: Social deprivation</a:t>
            </a:r>
          </a:p>
          <a:p>
            <a:pPr marL="0" indent="0">
              <a:buNone/>
            </a:pPr>
            <a:r>
              <a:rPr lang="en-US" dirty="0"/>
              <a:t>Harm #2: Sleep deprivation</a:t>
            </a:r>
          </a:p>
          <a:p>
            <a:pPr marL="0" indent="0">
              <a:buNone/>
            </a:pPr>
            <a:r>
              <a:rPr lang="en-US" dirty="0"/>
              <a:t>Harm #3: Attention fragmentation</a:t>
            </a:r>
          </a:p>
          <a:p>
            <a:pPr marL="0" indent="0">
              <a:buNone/>
            </a:pPr>
            <a:r>
              <a:rPr lang="en-US" dirty="0"/>
              <a:t>Harm #4: Addiction</a:t>
            </a:r>
          </a:p>
        </p:txBody>
      </p:sp>
    </p:spTree>
    <p:extLst>
      <p:ext uri="{BB962C8B-B14F-4D97-AF65-F5344CB8AC3E}">
        <p14:creationId xmlns:p14="http://schemas.microsoft.com/office/powerpoint/2010/main" val="1559933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E46EB-C951-75BF-9783-0C91E9E45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65BB5-C5DA-09E3-08BE-A54AD0FEE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5 – The Four Foundational Harms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039EF7-4C01-06AF-8E0F-6968A1D33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913" y="1237943"/>
            <a:ext cx="7932174" cy="559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934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08D16-6775-5C9D-B0CB-494A069B9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7AABB-A009-F427-8B8C-8A7A11DCE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5 – The Four Foundational Harms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67D25A-2379-DA20-6EBF-7CC494618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447" y="1249480"/>
            <a:ext cx="7915106" cy="544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901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93A76-F613-765B-BD1C-90FF89905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9DC74-D4C7-F461-7DD6-0AEE3BC0D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6 – Why Social Media Harms Girls More Than Boys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87F430-4E6A-42FC-69F5-E43910C3E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274" y="1690688"/>
            <a:ext cx="6919452" cy="511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652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2587F-6485-45D8-78B7-C23998E62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2C985-BDC0-A544-0D02-2EDFBDD08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6 – Why Social Media Harms Girls More Than Boys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FE95FB-3920-0EEE-A4FF-EF489EE00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786" y="1595615"/>
            <a:ext cx="4860283" cy="514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109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8F580-37B3-80D0-5502-28FC104D5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C3A75-B193-FABC-7B70-1193393EE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6 – Why Social Media Harms Girls More Than Boys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91B178-8880-FA39-132D-06FF07E7D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316" y="1690688"/>
            <a:ext cx="7187368" cy="508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153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1131D-1103-A39C-0A27-A906729CC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EC795-39BC-FCCD-9272-F2AEC42D8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7 – What Is Happening to Boys?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5DC81F-460E-A6AE-B269-ABB93FE16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242" y="1303230"/>
            <a:ext cx="7853516" cy="553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877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D71C7-9D76-6BC5-1FDD-BE8F9E12D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9BC72-957A-80BD-737D-77D6066A6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12 – What Parents Can Do 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8D7B3-C395-C8B8-4DB2-3DFE6997A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smart phones before high school</a:t>
            </a:r>
          </a:p>
          <a:p>
            <a:r>
              <a:rPr lang="en-US" dirty="0"/>
              <a:t>No social media until 16</a:t>
            </a:r>
          </a:p>
          <a:p>
            <a:r>
              <a:rPr lang="en-US" dirty="0"/>
              <a:t>Phone-free schools</a:t>
            </a:r>
          </a:p>
          <a:p>
            <a:r>
              <a:rPr lang="en-US" dirty="0"/>
              <a:t>Far more unsupervised play and childhood independence</a:t>
            </a:r>
          </a:p>
          <a:p>
            <a:r>
              <a:rPr lang="en-US" dirty="0"/>
              <a:t>Install internet filters/safety settings</a:t>
            </a:r>
          </a:p>
          <a:p>
            <a:r>
              <a:rPr lang="en-US" dirty="0"/>
              <a:t>More nature</a:t>
            </a:r>
          </a:p>
          <a:p>
            <a:endParaRPr lang="en-US" dirty="0"/>
          </a:p>
          <a:p>
            <a:r>
              <a:rPr lang="en-US" dirty="0"/>
              <a:t>Drastically reduce screen time</a:t>
            </a:r>
          </a:p>
        </p:txBody>
      </p:sp>
    </p:spTree>
    <p:extLst>
      <p:ext uri="{BB962C8B-B14F-4D97-AF65-F5344CB8AC3E}">
        <p14:creationId xmlns:p14="http://schemas.microsoft.com/office/powerpoint/2010/main" val="2467297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381</Words>
  <Application>Microsoft Office PowerPoint</Application>
  <PresentationFormat>Widescreen</PresentationFormat>
  <Paragraphs>54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Summary of Jonathan Haidt’s The Anxious Generation</vt:lpstr>
      <vt:lpstr>Thesis: The Great Rewiring of 2010-2015 had devastating effects on kids’ metal health and must be rolled back through collective action.</vt:lpstr>
      <vt:lpstr>Chapter 1 – The Surge of Suffering</vt:lpstr>
      <vt:lpstr>Chapter 1 – The Surge of Suffering</vt:lpstr>
      <vt:lpstr>Chapter 1 – The Surge of Suffering</vt:lpstr>
      <vt:lpstr>Chapter 1 – The Surge of Suffering</vt:lpstr>
      <vt:lpstr>Chapter 1 – The Surge of Suffering</vt:lpstr>
      <vt:lpstr>IRL versus social media</vt:lpstr>
      <vt:lpstr>Chapter 2 – What Do Children Need to Do in Childhood</vt:lpstr>
      <vt:lpstr>Chapter 5 – The Four Foundational Harms</vt:lpstr>
      <vt:lpstr>Chapter 5 – The Four Foundational Harms</vt:lpstr>
      <vt:lpstr>Chapter 5 – The Four Foundational Harms</vt:lpstr>
      <vt:lpstr>Chapter 6 – Why Social Media Harms Girls More Than Boys</vt:lpstr>
      <vt:lpstr>Chapter 6 – Why Social Media Harms Girls More Than Boys</vt:lpstr>
      <vt:lpstr>Chapter 6 – Why Social Media Harms Girls More Than Boys</vt:lpstr>
      <vt:lpstr>Chapter 7 – What Is Happening to Boys?</vt:lpstr>
      <vt:lpstr>Chapter 12 – What Parents Can Do Now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Neil Shenvi</dc:creator>
  <cp:lastModifiedBy>Neil Shenvi</cp:lastModifiedBy>
  <cp:revision>6</cp:revision>
  <dcterms:created xsi:type="dcterms:W3CDTF">2025-03-24T15:36:00Z</dcterms:created>
  <dcterms:modified xsi:type="dcterms:W3CDTF">2025-03-25T18:03:29Z</dcterms:modified>
</cp:coreProperties>
</file>