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511" r:id="rId5"/>
    <p:sldId id="809" r:id="rId6"/>
    <p:sldId id="807" r:id="rId7"/>
    <p:sldId id="401" r:id="rId8"/>
    <p:sldId id="524" r:id="rId9"/>
    <p:sldId id="528" r:id="rId10"/>
    <p:sldId id="526" r:id="rId11"/>
    <p:sldId id="808" r:id="rId12"/>
    <p:sldId id="505" r:id="rId13"/>
    <p:sldId id="718" r:id="rId14"/>
    <p:sldId id="846" r:id="rId15"/>
    <p:sldId id="811" r:id="rId16"/>
    <p:sldId id="821" r:id="rId17"/>
    <p:sldId id="822" r:id="rId18"/>
    <p:sldId id="812" r:id="rId19"/>
    <p:sldId id="813" r:id="rId20"/>
    <p:sldId id="815" r:id="rId21"/>
    <p:sldId id="816" r:id="rId22"/>
    <p:sldId id="817" r:id="rId23"/>
    <p:sldId id="818" r:id="rId24"/>
    <p:sldId id="819" r:id="rId25"/>
    <p:sldId id="820" r:id="rId26"/>
    <p:sldId id="823" r:id="rId27"/>
    <p:sldId id="824" r:id="rId28"/>
    <p:sldId id="825" r:id="rId29"/>
    <p:sldId id="826" r:id="rId30"/>
    <p:sldId id="828" r:id="rId31"/>
    <p:sldId id="831" r:id="rId32"/>
    <p:sldId id="832" r:id="rId33"/>
    <p:sldId id="833" r:id="rId34"/>
    <p:sldId id="834" r:id="rId35"/>
    <p:sldId id="835" r:id="rId36"/>
    <p:sldId id="836" r:id="rId37"/>
    <p:sldId id="837" r:id="rId38"/>
    <p:sldId id="838" r:id="rId39"/>
    <p:sldId id="839" r:id="rId40"/>
    <p:sldId id="840" r:id="rId41"/>
    <p:sldId id="841" r:id="rId42"/>
    <p:sldId id="842" r:id="rId43"/>
    <p:sldId id="843" r:id="rId44"/>
    <p:sldId id="844" r:id="rId45"/>
    <p:sldId id="845" r:id="rId46"/>
    <p:sldId id="77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94660"/>
  </p:normalViewPr>
  <p:slideViewPr>
    <p:cSldViewPr snapToGrid="0">
      <p:cViewPr>
        <p:scale>
          <a:sx n="100" d="100"/>
          <a:sy n="100" d="100"/>
        </p:scale>
        <p:origin x="96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0BE566-BC92-46C7-ADAD-A1D5CCF12806}"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134A4D-3E6C-437F-B51C-FB36380224A9}" type="slidenum">
              <a:rPr lang="en-US" smtClean="0"/>
              <a:t>‹#›</a:t>
            </a:fld>
            <a:endParaRPr lang="en-US"/>
          </a:p>
        </p:txBody>
      </p:sp>
    </p:spTree>
    <p:extLst>
      <p:ext uri="{BB962C8B-B14F-4D97-AF65-F5344CB8AC3E}">
        <p14:creationId xmlns:p14="http://schemas.microsoft.com/office/powerpoint/2010/main" val="1441784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extLst>
      <p:ext uri="{BB962C8B-B14F-4D97-AF65-F5344CB8AC3E}">
        <p14:creationId xmlns:p14="http://schemas.microsoft.com/office/powerpoint/2010/main" val="135197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134A4D-3E6C-437F-B51C-FB36380224A9}" type="slidenum">
              <a:rPr lang="en-US" smtClean="0"/>
              <a:t>19</a:t>
            </a:fld>
            <a:endParaRPr lang="en-US"/>
          </a:p>
        </p:txBody>
      </p:sp>
    </p:spTree>
    <p:extLst>
      <p:ext uri="{BB962C8B-B14F-4D97-AF65-F5344CB8AC3E}">
        <p14:creationId xmlns:p14="http://schemas.microsoft.com/office/powerpoint/2010/main" val="3117589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A8892-E37B-0B54-B510-19005567D9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2D0C9-ACCA-0E2A-3705-C9D732D5B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960E06-81E0-0359-806F-0B0A0F456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CECC1B-CEB3-260B-A540-F794E5EE3FF9}"/>
              </a:ext>
            </a:extLst>
          </p:cNvPr>
          <p:cNvSpPr>
            <a:spLocks noGrp="1"/>
          </p:cNvSpPr>
          <p:nvPr>
            <p:ph type="sldNum" sz="quarter" idx="5"/>
          </p:nvPr>
        </p:nvSpPr>
        <p:spPr/>
        <p:txBody>
          <a:bodyPr/>
          <a:lstStyle/>
          <a:p>
            <a:fld id="{EE134A4D-3E6C-437F-B51C-FB36380224A9}" type="slidenum">
              <a:rPr lang="en-US" smtClean="0"/>
              <a:t>20</a:t>
            </a:fld>
            <a:endParaRPr lang="en-US"/>
          </a:p>
        </p:txBody>
      </p:sp>
    </p:spTree>
    <p:extLst>
      <p:ext uri="{BB962C8B-B14F-4D97-AF65-F5344CB8AC3E}">
        <p14:creationId xmlns:p14="http://schemas.microsoft.com/office/powerpoint/2010/main" val="1098892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2DFDC-C803-6B07-D518-D426346E97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94EADF-53C8-B562-6D26-978CD51A71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428AAC-06ED-7D62-89A4-11AD10AAB823}"/>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5" name="Footer Placeholder 4">
            <a:extLst>
              <a:ext uri="{FF2B5EF4-FFF2-40B4-BE49-F238E27FC236}">
                <a16:creationId xmlns:a16="http://schemas.microsoft.com/office/drawing/2014/main" id="{A01BF261-6F79-5DC1-605A-9DA5D08ED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E18E7-3181-8E5A-15B5-B203B89BB8CF}"/>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2695289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78C76-6229-F171-6C28-7C81937370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03D4D3-6B38-22D9-B38D-DF08D80245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B93B9-6E98-2E31-4C9C-3B08D871B474}"/>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5" name="Footer Placeholder 4">
            <a:extLst>
              <a:ext uri="{FF2B5EF4-FFF2-40B4-BE49-F238E27FC236}">
                <a16:creationId xmlns:a16="http://schemas.microsoft.com/office/drawing/2014/main" id="{F191E012-4A97-55B3-D39C-33AED65473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45410-0B33-9A35-DA67-7DCF59694A43}"/>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4147353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ED173-580E-168C-6B54-11087F130F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14F91B-4BCA-2751-CDBA-4FA30A7816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8840CA-1219-290B-AE54-C780D3D75203}"/>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5" name="Footer Placeholder 4">
            <a:extLst>
              <a:ext uri="{FF2B5EF4-FFF2-40B4-BE49-F238E27FC236}">
                <a16:creationId xmlns:a16="http://schemas.microsoft.com/office/drawing/2014/main" id="{80DE76BE-454A-8319-4D13-358CAADDB6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66DC5D-C8B4-982F-483B-93C9F2C8EBAA}"/>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3095408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5DE9B-D3C4-7C5F-9D0B-2F5EC7A448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41992-B880-B237-858F-1FD84EDD51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254B61-7D48-721C-6CB4-ED7009CE9B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BA9F23-1A16-194C-4D8E-A2B506A7067D}"/>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6" name="Footer Placeholder 5">
            <a:extLst>
              <a:ext uri="{FF2B5EF4-FFF2-40B4-BE49-F238E27FC236}">
                <a16:creationId xmlns:a16="http://schemas.microsoft.com/office/drawing/2014/main" id="{7175927A-6679-3BF9-0D30-9E33D4D647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8E03B4-B13C-E2C5-FFAE-1997C6FDDFDA}"/>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3219131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1AB0-C3CF-06B1-0768-1BF0703753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B7A59D-B6B1-1854-28B1-8BDC0E7C2F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C2D015-D5FB-9344-3DA0-2FBEEC0D88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E94B41-609E-072B-BF2D-A41D05DF16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5A515-5E6C-C93B-ED22-ABBAB93D22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22F247-11AD-17AD-7650-A16B2B2865BB}"/>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8" name="Footer Placeholder 7">
            <a:extLst>
              <a:ext uri="{FF2B5EF4-FFF2-40B4-BE49-F238E27FC236}">
                <a16:creationId xmlns:a16="http://schemas.microsoft.com/office/drawing/2014/main" id="{E579A701-F36D-4079-211A-C8DFFCFF75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C0FDE9-91B1-2DC0-7EE5-F54889B5A1F2}"/>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46077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1367B-BE67-9EAA-8DBB-D645B3B99E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153D99-6885-E1A5-3044-0F8DC6EC768B}"/>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4" name="Footer Placeholder 3">
            <a:extLst>
              <a:ext uri="{FF2B5EF4-FFF2-40B4-BE49-F238E27FC236}">
                <a16:creationId xmlns:a16="http://schemas.microsoft.com/office/drawing/2014/main" id="{847B4242-56F3-84C1-299E-7C2B47F338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F12CC7-9164-2AB4-2656-F9DB0EDC5F1F}"/>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132840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CF1EC5-6942-6FCB-CFB5-6346B34686A2}"/>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3" name="Footer Placeholder 2">
            <a:extLst>
              <a:ext uri="{FF2B5EF4-FFF2-40B4-BE49-F238E27FC236}">
                <a16:creationId xmlns:a16="http://schemas.microsoft.com/office/drawing/2014/main" id="{AD8CB5AC-2552-E806-C29E-7FDE7FB9C7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823CA5-E919-64E5-F337-5FC531A32E2B}"/>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3307024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5AF0-1E71-13C0-9262-4EE87FB50B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E6551D-D2B6-D2D1-A064-C37C3F25EF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4637E7-6BAB-293A-618C-A39D7E3325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F8654D-9FDF-64C2-B5A1-6D11501C442E}"/>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6" name="Footer Placeholder 5">
            <a:extLst>
              <a:ext uri="{FF2B5EF4-FFF2-40B4-BE49-F238E27FC236}">
                <a16:creationId xmlns:a16="http://schemas.microsoft.com/office/drawing/2014/main" id="{DA2FD9D5-7CD3-3F82-641E-6392927504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A9CB3E-81C9-1DEB-FD30-4E231B90CB83}"/>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1563396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1B4A-84CB-BD98-82E8-2C817B559D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420A47-85D5-908D-9D9A-E528504CEF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DF80A1-8213-AD89-E42F-F8BE27AF4E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7FCD4D-DB89-28E2-B2DA-27D5711723AD}"/>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6" name="Footer Placeholder 5">
            <a:extLst>
              <a:ext uri="{FF2B5EF4-FFF2-40B4-BE49-F238E27FC236}">
                <a16:creationId xmlns:a16="http://schemas.microsoft.com/office/drawing/2014/main" id="{EC0B3BF7-7B18-B05F-FE7D-62290B5A59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C33361-5440-BF51-ADD2-094919507A07}"/>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1659051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3A9C0-50EC-9BAA-43F7-D0A425AA0C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B9059E-2AD4-172F-FE61-B39F71CCE7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161C1B-F763-1BA4-4E63-23444DF35AA8}"/>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5" name="Footer Placeholder 4">
            <a:extLst>
              <a:ext uri="{FF2B5EF4-FFF2-40B4-BE49-F238E27FC236}">
                <a16:creationId xmlns:a16="http://schemas.microsoft.com/office/drawing/2014/main" id="{8E61FF73-B6E1-79D3-F61F-88251F952D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F0EDA4-29AA-3D72-B092-9B92584109AA}"/>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437019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DD3006-19A8-A331-1CB8-9CBD1418F2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25F4BC-BE83-0F8A-EAD2-16FCA45DBD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E8F32-99D8-FF86-AA17-23716386838C}"/>
              </a:ext>
            </a:extLst>
          </p:cNvPr>
          <p:cNvSpPr>
            <a:spLocks noGrp="1"/>
          </p:cNvSpPr>
          <p:nvPr>
            <p:ph type="dt" sz="half" idx="10"/>
          </p:nvPr>
        </p:nvSpPr>
        <p:spPr/>
        <p:txBody>
          <a:bodyPr/>
          <a:lstStyle/>
          <a:p>
            <a:fld id="{FED66F9B-B0F8-4B6B-B455-F99804793888}" type="datetimeFigureOut">
              <a:rPr lang="en-US" smtClean="0"/>
              <a:t>11/18/2024</a:t>
            </a:fld>
            <a:endParaRPr lang="en-US"/>
          </a:p>
        </p:txBody>
      </p:sp>
      <p:sp>
        <p:nvSpPr>
          <p:cNvPr id="5" name="Footer Placeholder 4">
            <a:extLst>
              <a:ext uri="{FF2B5EF4-FFF2-40B4-BE49-F238E27FC236}">
                <a16:creationId xmlns:a16="http://schemas.microsoft.com/office/drawing/2014/main" id="{086121BC-3791-8B64-0646-41BC64FE4B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C0E67-3376-6F7B-1A30-31192D8D66EA}"/>
              </a:ext>
            </a:extLst>
          </p:cNvPr>
          <p:cNvSpPr>
            <a:spLocks noGrp="1"/>
          </p:cNvSpPr>
          <p:nvPr>
            <p:ph type="sldNum" sz="quarter" idx="12"/>
          </p:nvPr>
        </p:nvSpPr>
        <p:spPr/>
        <p:txBody>
          <a:bodyPr/>
          <a:lstStyle/>
          <a:p>
            <a:fld id="{75D633B5-7BD0-4B01-A5CA-BD0BE933023E}" type="slidenum">
              <a:rPr lang="en-US" smtClean="0"/>
              <a:t>‹#›</a:t>
            </a:fld>
            <a:endParaRPr lang="en-US"/>
          </a:p>
        </p:txBody>
      </p:sp>
    </p:spTree>
    <p:extLst>
      <p:ext uri="{BB962C8B-B14F-4D97-AF65-F5344CB8AC3E}">
        <p14:creationId xmlns:p14="http://schemas.microsoft.com/office/powerpoint/2010/main" val="205003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2A3E07-6592-E71E-3B4D-1CB9E5CBB7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EC5AF6-1186-3D4D-A693-E7294596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2A191-C969-D576-9806-014D6D2A0F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D66F9B-B0F8-4B6B-B455-F99804793888}" type="datetimeFigureOut">
              <a:rPr lang="en-US" smtClean="0"/>
              <a:t>11/18/2024</a:t>
            </a:fld>
            <a:endParaRPr lang="en-US"/>
          </a:p>
        </p:txBody>
      </p:sp>
      <p:sp>
        <p:nvSpPr>
          <p:cNvPr id="5" name="Footer Placeholder 4">
            <a:extLst>
              <a:ext uri="{FF2B5EF4-FFF2-40B4-BE49-F238E27FC236}">
                <a16:creationId xmlns:a16="http://schemas.microsoft.com/office/drawing/2014/main" id="{2A6EEBF1-25B3-8904-F748-6CADEAB3AD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CEAB7CB-B559-D1FD-FA52-BED93FA8C4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D633B5-7BD0-4B01-A5CA-BD0BE933023E}" type="slidenum">
              <a:rPr lang="en-US" smtClean="0"/>
              <a:t>‹#›</a:t>
            </a:fld>
            <a:endParaRPr lang="en-US"/>
          </a:p>
        </p:txBody>
      </p:sp>
      <p:sp>
        <p:nvSpPr>
          <p:cNvPr id="7" name="Rectangle 6">
            <a:extLst>
              <a:ext uri="{FF2B5EF4-FFF2-40B4-BE49-F238E27FC236}">
                <a16:creationId xmlns:a16="http://schemas.microsoft.com/office/drawing/2014/main" id="{99CCF0C6-1ACE-0176-9B68-7B12DAFF2BD2}"/>
              </a:ext>
            </a:extLst>
          </p:cNvPr>
          <p:cNvSpPr/>
          <p:nvPr userDrawn="1"/>
        </p:nvSpPr>
        <p:spPr>
          <a:xfrm>
            <a:off x="0" y="0"/>
            <a:ext cx="12192000" cy="6858000"/>
          </a:xfrm>
          <a:prstGeom prst="rect">
            <a:avLst/>
          </a:prstGeom>
          <a:noFill/>
          <a:ln w="28575">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6475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2.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C615A-0FEB-1DC3-1CC2-1D17E573C2CA}"/>
              </a:ext>
            </a:extLst>
          </p:cNvPr>
          <p:cNvSpPr>
            <a:spLocks noGrp="1"/>
          </p:cNvSpPr>
          <p:nvPr>
            <p:ph type="ctrTitle"/>
          </p:nvPr>
        </p:nvSpPr>
        <p:spPr>
          <a:xfrm>
            <a:off x="1524000" y="471674"/>
            <a:ext cx="9144000" cy="2387600"/>
          </a:xfrm>
        </p:spPr>
        <p:txBody>
          <a:bodyPr/>
          <a:lstStyle/>
          <a:p>
            <a:r>
              <a:rPr lang="en-US" dirty="0"/>
              <a:t>Understanding and Critiquing the Woke Right</a:t>
            </a:r>
          </a:p>
        </p:txBody>
      </p:sp>
      <p:sp>
        <p:nvSpPr>
          <p:cNvPr id="3" name="Subtitle 2">
            <a:extLst>
              <a:ext uri="{FF2B5EF4-FFF2-40B4-BE49-F238E27FC236}">
                <a16:creationId xmlns:a16="http://schemas.microsoft.com/office/drawing/2014/main" id="{86A873E7-D977-3CC7-A533-5D8727F43268}"/>
              </a:ext>
            </a:extLst>
          </p:cNvPr>
          <p:cNvSpPr>
            <a:spLocks noGrp="1"/>
          </p:cNvSpPr>
          <p:nvPr>
            <p:ph type="subTitle" idx="1"/>
          </p:nvPr>
        </p:nvSpPr>
        <p:spPr>
          <a:xfrm>
            <a:off x="1524000" y="2859274"/>
            <a:ext cx="9144000" cy="1655762"/>
          </a:xfrm>
        </p:spPr>
        <p:txBody>
          <a:bodyPr/>
          <a:lstStyle/>
          <a:p>
            <a:r>
              <a:rPr lang="en-US" dirty="0"/>
              <a:t>Dr. Neil Shenvi</a:t>
            </a:r>
          </a:p>
          <a:p>
            <a:r>
              <a:rPr lang="en-US" dirty="0"/>
              <a:t>Nov. 24, 2024</a:t>
            </a:r>
          </a:p>
        </p:txBody>
      </p:sp>
      <p:grpSp>
        <p:nvGrpSpPr>
          <p:cNvPr id="9" name="Group 8">
            <a:extLst>
              <a:ext uri="{FF2B5EF4-FFF2-40B4-BE49-F238E27FC236}">
                <a16:creationId xmlns:a16="http://schemas.microsoft.com/office/drawing/2014/main" id="{DDB00939-65E5-BB1F-6D6A-956FCCF06502}"/>
              </a:ext>
            </a:extLst>
          </p:cNvPr>
          <p:cNvGrpSpPr/>
          <p:nvPr/>
        </p:nvGrpSpPr>
        <p:grpSpPr>
          <a:xfrm>
            <a:off x="124974" y="3929309"/>
            <a:ext cx="11942051" cy="2860324"/>
            <a:chOff x="219770" y="3816187"/>
            <a:chExt cx="11942051" cy="2860324"/>
          </a:xfrm>
        </p:grpSpPr>
        <p:pic>
          <p:nvPicPr>
            <p:cNvPr id="1026" name="Picture 2" descr="Which Cookie Run character do you think is a Gigachad based on their  behaviors, actions and opinions? : r/Cookierun">
              <a:extLst>
                <a:ext uri="{FF2B5EF4-FFF2-40B4-BE49-F238E27FC236}">
                  <a16:creationId xmlns:a16="http://schemas.microsoft.com/office/drawing/2014/main" id="{230DC82C-65B3-E9EC-1136-613D2D1210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31" r="16326"/>
            <a:stretch/>
          </p:blipFill>
          <p:spPr bwMode="auto">
            <a:xfrm>
              <a:off x="8763149" y="5246349"/>
              <a:ext cx="1562083" cy="14296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pe the Frog Meme Listed as a Hate Symbol - The New York Times">
              <a:extLst>
                <a:ext uri="{FF2B5EF4-FFF2-40B4-BE49-F238E27FC236}">
                  <a16:creationId xmlns:a16="http://schemas.microsoft.com/office/drawing/2014/main" id="{70E7E98D-41BF-B7CD-A866-A50FF449C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2859" y="3818286"/>
              <a:ext cx="1428588" cy="14285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a:extLst>
                <a:ext uri="{FF2B5EF4-FFF2-40B4-BE49-F238E27FC236}">
                  <a16:creationId xmlns:a16="http://schemas.microsoft.com/office/drawing/2014/main" id="{6D783B45-8EC6-0463-76B5-6D30A45A3E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8291" y="5245825"/>
              <a:ext cx="1430686" cy="143068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a:extLst>
                <a:ext uri="{FF2B5EF4-FFF2-40B4-BE49-F238E27FC236}">
                  <a16:creationId xmlns:a16="http://schemas.microsoft.com/office/drawing/2014/main" id="{0017CD18-BBFD-761B-BA41-B1B121A6FF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479"/>
            <a:stretch/>
          </p:blipFill>
          <p:spPr bwMode="auto">
            <a:xfrm>
              <a:off x="8763723" y="3826663"/>
              <a:ext cx="1560936" cy="14285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nime Avatar Maker 2 - Apps on Google Play">
              <a:extLst>
                <a:ext uri="{FF2B5EF4-FFF2-40B4-BE49-F238E27FC236}">
                  <a16:creationId xmlns:a16="http://schemas.microsoft.com/office/drawing/2014/main" id="{FBCF67E6-9A63-D1DE-1460-8C6B6B29A9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8291" y="3817237"/>
              <a:ext cx="1428588" cy="14285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The Concept of the Political: Expanded Edition">
              <a:extLst>
                <a:ext uri="{FF2B5EF4-FFF2-40B4-BE49-F238E27FC236}">
                  <a16:creationId xmlns:a16="http://schemas.microsoft.com/office/drawing/2014/main" id="{82DA9DB9-2F43-A4E7-1023-6A5A6B86D8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770" y="3817237"/>
              <a:ext cx="1873089" cy="285927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us Vult Crusader | Joke Battles Wikia | Fandom">
              <a:extLst>
                <a:ext uri="{FF2B5EF4-FFF2-40B4-BE49-F238E27FC236}">
                  <a16:creationId xmlns:a16="http://schemas.microsoft.com/office/drawing/2014/main" id="{E9D82455-AAC6-7411-374C-EF8056611CD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278" t="-6629" r="18978" b="12589"/>
            <a:stretch/>
          </p:blipFill>
          <p:spPr bwMode="auto">
            <a:xfrm>
              <a:off x="2092858" y="5120232"/>
              <a:ext cx="1428589" cy="15562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34D13032-DE9C-D2D4-0567-2FCAD8B180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21447" y="3817237"/>
              <a:ext cx="1906844" cy="28592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The Boniface Option: A Strategy For Christian Counteroffensive in a  Post-Christian Nation">
              <a:extLst>
                <a:ext uri="{FF2B5EF4-FFF2-40B4-BE49-F238E27FC236}">
                  <a16:creationId xmlns:a16="http://schemas.microsoft.com/office/drawing/2014/main" id="{4E711826-1BC9-BD10-2FF5-E7BC108829F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11896" y="3816187"/>
              <a:ext cx="1849925" cy="28592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The Case for Christian Nationalism [Book]">
              <a:extLst>
                <a:ext uri="{FF2B5EF4-FFF2-40B4-BE49-F238E27FC236}">
                  <a16:creationId xmlns:a16="http://schemas.microsoft.com/office/drawing/2014/main" id="{618D49B1-B509-F605-6BAD-08297962F8A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6879" y="3816188"/>
              <a:ext cx="1906844" cy="2859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88947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27185-30F3-EAB3-1807-B57BEE12D37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1E34C0D6-BAAF-E464-BEB6-EED7EDBD8BBF}"/>
              </a:ext>
            </a:extLst>
          </p:cNvPr>
          <p:cNvSpPr>
            <a:spLocks noGrp="1"/>
          </p:cNvSpPr>
          <p:nvPr>
            <p:ph idx="1"/>
          </p:nvPr>
        </p:nvSpPr>
        <p:spPr/>
        <p:txBody>
          <a:bodyPr/>
          <a:lstStyle/>
          <a:p>
            <a:r>
              <a:rPr lang="en-US" dirty="0"/>
              <a:t>What is wokeness?</a:t>
            </a:r>
          </a:p>
          <a:p>
            <a:r>
              <a:rPr lang="en-US" dirty="0"/>
              <a:t>What is the “woke right”?</a:t>
            </a:r>
          </a:p>
          <a:p>
            <a:r>
              <a:rPr lang="en-US" dirty="0"/>
              <a:t>Examples of the woke right</a:t>
            </a:r>
          </a:p>
          <a:p>
            <a:r>
              <a:rPr lang="en-US" dirty="0"/>
              <a:t>Legitimate considerations</a:t>
            </a:r>
          </a:p>
          <a:p>
            <a:r>
              <a:rPr lang="en-US" dirty="0"/>
              <a:t>Serious problems</a:t>
            </a:r>
          </a:p>
          <a:p>
            <a:r>
              <a:rPr lang="en-US" dirty="0"/>
              <a:t>Conclusions</a:t>
            </a:r>
          </a:p>
          <a:p>
            <a:endParaRPr lang="en-US" dirty="0"/>
          </a:p>
        </p:txBody>
      </p:sp>
      <p:sp>
        <p:nvSpPr>
          <p:cNvPr id="4" name="Rectangle 3">
            <a:extLst>
              <a:ext uri="{FF2B5EF4-FFF2-40B4-BE49-F238E27FC236}">
                <a16:creationId xmlns:a16="http://schemas.microsoft.com/office/drawing/2014/main" id="{873B6E62-255F-9BBC-661B-0D9C740CE050}"/>
              </a:ext>
            </a:extLst>
          </p:cNvPr>
          <p:cNvSpPr/>
          <p:nvPr/>
        </p:nvSpPr>
        <p:spPr>
          <a:xfrm>
            <a:off x="697584" y="1825625"/>
            <a:ext cx="9992412" cy="4556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8095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DD9AD-9469-81E7-8A4D-7DC47EC600C6}"/>
              </a:ext>
            </a:extLst>
          </p:cNvPr>
          <p:cNvSpPr>
            <a:spLocks noGrp="1"/>
          </p:cNvSpPr>
          <p:nvPr>
            <p:ph type="title"/>
          </p:nvPr>
        </p:nvSpPr>
        <p:spPr/>
        <p:txBody>
          <a:bodyPr/>
          <a:lstStyle/>
          <a:p>
            <a:r>
              <a:rPr lang="en-US" dirty="0"/>
              <a:t>Wokeness In One Tweet</a:t>
            </a:r>
          </a:p>
        </p:txBody>
      </p:sp>
      <p:pic>
        <p:nvPicPr>
          <p:cNvPr id="5" name="Picture 4">
            <a:extLst>
              <a:ext uri="{FF2B5EF4-FFF2-40B4-BE49-F238E27FC236}">
                <a16:creationId xmlns:a16="http://schemas.microsoft.com/office/drawing/2014/main" id="{B2610D90-B4F0-E646-1BEE-47B165F1ED1D}"/>
              </a:ext>
            </a:extLst>
          </p:cNvPr>
          <p:cNvPicPr>
            <a:picLocks noChangeAspect="1"/>
          </p:cNvPicPr>
          <p:nvPr/>
        </p:nvPicPr>
        <p:blipFill>
          <a:blip r:embed="rId2"/>
          <a:stretch>
            <a:fillRect/>
          </a:stretch>
        </p:blipFill>
        <p:spPr>
          <a:xfrm>
            <a:off x="7247106" y="1411224"/>
            <a:ext cx="4386662" cy="5247937"/>
          </a:xfrm>
          <a:prstGeom prst="rect">
            <a:avLst/>
          </a:prstGeom>
        </p:spPr>
      </p:pic>
      <p:sp>
        <p:nvSpPr>
          <p:cNvPr id="8" name="TextBox 7">
            <a:extLst>
              <a:ext uri="{FF2B5EF4-FFF2-40B4-BE49-F238E27FC236}">
                <a16:creationId xmlns:a16="http://schemas.microsoft.com/office/drawing/2014/main" id="{7F298C5A-A15B-5D20-8BA8-A6C9205E2DC2}"/>
              </a:ext>
            </a:extLst>
          </p:cNvPr>
          <p:cNvSpPr txBox="1"/>
          <p:nvPr/>
        </p:nvSpPr>
        <p:spPr>
          <a:xfrm>
            <a:off x="707010" y="1769442"/>
            <a:ext cx="6540096" cy="2677656"/>
          </a:xfrm>
          <a:prstGeom prst="rect">
            <a:avLst/>
          </a:prstGeom>
          <a:noFill/>
        </p:spPr>
        <p:txBody>
          <a:bodyPr wrap="square">
            <a:spAutoFit/>
          </a:bodyPr>
          <a:lstStyle/>
          <a:p>
            <a:pPr algn="l"/>
            <a:r>
              <a:rPr lang="en-US" sz="2400" dirty="0"/>
              <a:t>“1) society is divided into oppressed/oppressor groups along lines of race, class, gender, sexuality, </a:t>
            </a:r>
            <a:r>
              <a:rPr lang="en-US" sz="2400" dirty="0" err="1"/>
              <a:t>etc</a:t>
            </a:r>
            <a:r>
              <a:rPr lang="en-US" sz="2400" dirty="0"/>
              <a:t> via 2) hegemonic power. But privileged people are blind so 3) we need to defer to the lived experience of the marginalized to 4) dismantle unjust systems”</a:t>
            </a:r>
            <a:br>
              <a:rPr lang="en-US" sz="2400" dirty="0"/>
            </a:br>
            <a:endParaRPr lang="en-US" sz="2400" dirty="0"/>
          </a:p>
        </p:txBody>
      </p:sp>
      <p:sp>
        <p:nvSpPr>
          <p:cNvPr id="9" name="Oval 8">
            <a:extLst>
              <a:ext uri="{FF2B5EF4-FFF2-40B4-BE49-F238E27FC236}">
                <a16:creationId xmlns:a16="http://schemas.microsoft.com/office/drawing/2014/main" id="{FC078F04-2557-DD18-7406-8891376F6BD3}"/>
              </a:ext>
            </a:extLst>
          </p:cNvPr>
          <p:cNvSpPr/>
          <p:nvPr/>
        </p:nvSpPr>
        <p:spPr>
          <a:xfrm>
            <a:off x="8973810" y="1332470"/>
            <a:ext cx="933254" cy="3709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16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4470400" y="1825626"/>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solidFill>
                  <a:srgbClr val="FF0000"/>
                </a:solidFill>
              </a:rPr>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3856" y="1888101"/>
            <a:ext cx="2338467" cy="2962428"/>
          </a:xfrm>
          <a:prstGeom prst="rect">
            <a:avLst/>
          </a:prstGeom>
        </p:spPr>
      </p:pic>
      <p:grpSp>
        <p:nvGrpSpPr>
          <p:cNvPr id="21" name="Group 20"/>
          <p:cNvGrpSpPr/>
          <p:nvPr/>
        </p:nvGrpSpPr>
        <p:grpSpPr>
          <a:xfrm>
            <a:off x="2068936" y="5956494"/>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45103"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45103"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45103"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45103"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35BB2-FECA-7D58-767B-56176EE1E98F}"/>
              </a:ext>
            </a:extLst>
          </p:cNvPr>
          <p:cNvSpPr>
            <a:spLocks noGrp="1"/>
          </p:cNvSpPr>
          <p:nvPr>
            <p:ph type="title"/>
          </p:nvPr>
        </p:nvSpPr>
        <p:spPr/>
        <p:txBody>
          <a:bodyPr/>
          <a:lstStyle/>
          <a:p>
            <a:r>
              <a:rPr lang="en-US" dirty="0"/>
              <a:t>Gramsci and Neo-Marxism</a:t>
            </a:r>
          </a:p>
        </p:txBody>
      </p:sp>
      <p:sp>
        <p:nvSpPr>
          <p:cNvPr id="6" name="TextBox 5">
            <a:extLst>
              <a:ext uri="{FF2B5EF4-FFF2-40B4-BE49-F238E27FC236}">
                <a16:creationId xmlns:a16="http://schemas.microsoft.com/office/drawing/2014/main" id="{9BB3E30F-C909-422E-01E7-9A3C8F35EFCF}"/>
              </a:ext>
            </a:extLst>
          </p:cNvPr>
          <p:cNvSpPr txBox="1"/>
          <p:nvPr/>
        </p:nvSpPr>
        <p:spPr>
          <a:xfrm>
            <a:off x="5787958" y="1636659"/>
            <a:ext cx="5765868" cy="4708981"/>
          </a:xfrm>
          <a:prstGeom prst="rect">
            <a:avLst/>
          </a:prstGeom>
          <a:noFill/>
        </p:spPr>
        <p:txBody>
          <a:bodyPr wrap="square" rtlCol="0">
            <a:spAutoFit/>
          </a:bodyPr>
          <a:lstStyle/>
          <a:p>
            <a:pPr algn="l"/>
            <a:r>
              <a:rPr lang="en-US" sz="2000" b="0" i="0" u="none" strike="noStrike" baseline="0" dirty="0">
                <a:latin typeface="AGaramondPro-Regular"/>
              </a:rPr>
              <a:t>“</a:t>
            </a:r>
            <a:r>
              <a:rPr lang="en-US" sz="2000" b="1" i="0" u="none" strike="noStrike" baseline="0" dirty="0">
                <a:solidFill>
                  <a:srgbClr val="FF0000"/>
                </a:solidFill>
                <a:latin typeface="AGaramondPro-Regular"/>
              </a:rPr>
              <a:t>`By </a:t>
            </a:r>
            <a:r>
              <a:rPr lang="en-US" sz="2000" b="1" dirty="0">
                <a:solidFill>
                  <a:srgbClr val="FF0000"/>
                </a:solidFill>
                <a:latin typeface="AGaramondPro-Regular"/>
              </a:rPr>
              <a:t>“</a:t>
            </a:r>
            <a:r>
              <a:rPr lang="en-US" sz="2000" b="1" i="0" u="none" strike="noStrike" baseline="0" dirty="0">
                <a:solidFill>
                  <a:srgbClr val="FF0000"/>
                </a:solidFill>
                <a:latin typeface="AGaramondPro-Regular"/>
              </a:rPr>
              <a:t>hegemony,” Gramsci meant the unquestioned dominance of conformist ideas that reproduce the given society…’ </a:t>
            </a:r>
            <a:r>
              <a:rPr lang="en-US" sz="2000" b="0" i="0" u="none" strike="noStrike" baseline="0" dirty="0">
                <a:latin typeface="AGaramondPro-Regular"/>
              </a:rPr>
              <a:t>Capitalist hegemony sanctified ideas like family, private property, and social hierarchy, preventing the working classes from imagining different ways of arranging society</a:t>
            </a:r>
            <a:r>
              <a:rPr lang="en-US" sz="2000" i="0" u="none" strike="noStrike" baseline="0" dirty="0">
                <a:latin typeface="AGaramondPro-Regular"/>
              </a:rPr>
              <a:t>.</a:t>
            </a:r>
            <a:r>
              <a:rPr lang="en-US" sz="2000" b="1" i="0" u="none" strike="noStrike" baseline="0" dirty="0">
                <a:latin typeface="AGaramondPro-Regular"/>
              </a:rPr>
              <a:t> </a:t>
            </a:r>
            <a:r>
              <a:rPr lang="en-US" sz="2000" b="1" i="0" u="none" strike="noStrike" baseline="0" dirty="0">
                <a:solidFill>
                  <a:srgbClr val="FF0000"/>
                </a:solidFill>
                <a:latin typeface="AGaramondPro-Regular"/>
              </a:rPr>
              <a:t>Consequently, communists would have to dismantle the ideas propping up the capitalist regime before revolution could occur</a:t>
            </a:r>
            <a:r>
              <a:rPr lang="en-US" sz="2000" b="0" i="0" u="none" strike="noStrike" baseline="0" dirty="0">
                <a:latin typeface="AGaramondPro-Regular"/>
              </a:rPr>
              <a:t>…While Gramsci’s goal was to unmask the capitalist hegemony that stood in the way of communist revolution, later scholars took the same approach to unmasking various racist, sexist, and heterosexist hegemonies that stood in the way of cultural revolution.” – </a:t>
            </a:r>
            <a:r>
              <a:rPr lang="en-US" sz="2000" b="0" i="0" u="none" strike="noStrike" baseline="0" dirty="0" err="1">
                <a:latin typeface="AGaramondPro-Regular"/>
              </a:rPr>
              <a:t>Shenvi</a:t>
            </a:r>
            <a:r>
              <a:rPr lang="en-US" sz="2000" b="0" i="0" u="none" strike="noStrike" baseline="0" dirty="0">
                <a:latin typeface="AGaramondPro-Regular"/>
              </a:rPr>
              <a:t> and Sawyer, </a:t>
            </a:r>
            <a:r>
              <a:rPr lang="en-US" sz="2000" b="0" i="1" u="none" strike="noStrike" baseline="0" dirty="0">
                <a:latin typeface="AGaramondPro-Regular"/>
              </a:rPr>
              <a:t>Critical Dilemma</a:t>
            </a:r>
            <a:r>
              <a:rPr lang="en-US" sz="2000" b="0" u="none" strike="noStrike" baseline="0" dirty="0">
                <a:latin typeface="AGaramondPro-Regular"/>
              </a:rPr>
              <a:t>, p. 74-75</a:t>
            </a:r>
            <a:endParaRPr lang="en-US" sz="2000" dirty="0"/>
          </a:p>
        </p:txBody>
      </p:sp>
      <p:grpSp>
        <p:nvGrpSpPr>
          <p:cNvPr id="21" name="Group 20">
            <a:extLst>
              <a:ext uri="{FF2B5EF4-FFF2-40B4-BE49-F238E27FC236}">
                <a16:creationId xmlns:a16="http://schemas.microsoft.com/office/drawing/2014/main" id="{B8AEAA8D-7132-0C3A-0BC1-0BB25D3D9D6F}"/>
              </a:ext>
            </a:extLst>
          </p:cNvPr>
          <p:cNvGrpSpPr/>
          <p:nvPr/>
        </p:nvGrpSpPr>
        <p:grpSpPr>
          <a:xfrm>
            <a:off x="838199" y="1351422"/>
            <a:ext cx="4657627" cy="5141453"/>
            <a:chOff x="838199" y="1511964"/>
            <a:chExt cx="4657627" cy="5141453"/>
          </a:xfrm>
        </p:grpSpPr>
        <p:pic>
          <p:nvPicPr>
            <p:cNvPr id="5" name="Picture 4">
              <a:extLst>
                <a:ext uri="{FF2B5EF4-FFF2-40B4-BE49-F238E27FC236}">
                  <a16:creationId xmlns:a16="http://schemas.microsoft.com/office/drawing/2014/main" id="{E6BB6188-59AF-D2B3-BE09-61E15E49BFE1}"/>
                </a:ext>
              </a:extLst>
            </p:cNvPr>
            <p:cNvPicPr>
              <a:picLocks noChangeAspect="1"/>
            </p:cNvPicPr>
            <p:nvPr/>
          </p:nvPicPr>
          <p:blipFill>
            <a:blip r:embed="rId2"/>
            <a:stretch>
              <a:fillRect/>
            </a:stretch>
          </p:blipFill>
          <p:spPr>
            <a:xfrm>
              <a:off x="838199" y="1511964"/>
              <a:ext cx="4657627" cy="5141453"/>
            </a:xfrm>
            <a:prstGeom prst="rect">
              <a:avLst/>
            </a:prstGeom>
          </p:spPr>
        </p:pic>
        <p:cxnSp>
          <p:nvCxnSpPr>
            <p:cNvPr id="8" name="Straight Connector 7">
              <a:extLst>
                <a:ext uri="{FF2B5EF4-FFF2-40B4-BE49-F238E27FC236}">
                  <a16:creationId xmlns:a16="http://schemas.microsoft.com/office/drawing/2014/main" id="{590A7BD2-D4ED-C909-E24F-DCE3F159F514}"/>
                </a:ext>
              </a:extLst>
            </p:cNvPr>
            <p:cNvCxnSpPr/>
            <p:nvPr/>
          </p:nvCxnSpPr>
          <p:spPr>
            <a:xfrm>
              <a:off x="2300140" y="4383464"/>
              <a:ext cx="278090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16A58A1-298E-9950-AD50-3E24BB2D2A97}"/>
                </a:ext>
              </a:extLst>
            </p:cNvPr>
            <p:cNvCxnSpPr>
              <a:cxnSpLocks/>
            </p:cNvCxnSpPr>
            <p:nvPr/>
          </p:nvCxnSpPr>
          <p:spPr>
            <a:xfrm>
              <a:off x="1168923" y="4572000"/>
              <a:ext cx="347849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D17408A-050A-A225-D38E-62A5F3E358A3}"/>
                </a:ext>
              </a:extLst>
            </p:cNvPr>
            <p:cNvCxnSpPr>
              <a:cxnSpLocks/>
            </p:cNvCxnSpPr>
            <p:nvPr/>
          </p:nvCxnSpPr>
          <p:spPr>
            <a:xfrm>
              <a:off x="1178350" y="5486400"/>
              <a:ext cx="390269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EEB59740-EB08-C7A9-0901-9CFA1F4E27DD}"/>
                </a:ext>
              </a:extLst>
            </p:cNvPr>
            <p:cNvCxnSpPr>
              <a:cxnSpLocks/>
            </p:cNvCxnSpPr>
            <p:nvPr/>
          </p:nvCxnSpPr>
          <p:spPr>
            <a:xfrm>
              <a:off x="1168923" y="5667739"/>
              <a:ext cx="391212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49F3DA5E-7EEE-1209-B222-5E3521D1BC97}"/>
                </a:ext>
              </a:extLst>
            </p:cNvPr>
            <p:cNvCxnSpPr>
              <a:cxnSpLocks/>
            </p:cNvCxnSpPr>
            <p:nvPr/>
          </p:nvCxnSpPr>
          <p:spPr>
            <a:xfrm>
              <a:off x="1168923" y="5865702"/>
              <a:ext cx="391212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A191DEA-C7CD-4873-9EA0-FC8C53D29AC4}"/>
                </a:ext>
              </a:extLst>
            </p:cNvPr>
            <p:cNvCxnSpPr>
              <a:cxnSpLocks/>
            </p:cNvCxnSpPr>
            <p:nvPr/>
          </p:nvCxnSpPr>
          <p:spPr>
            <a:xfrm>
              <a:off x="1168923" y="6054238"/>
              <a:ext cx="369530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61013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Ideas of Contemporary Critical Theory?</a:t>
            </a:r>
          </a:p>
        </p:txBody>
      </p:sp>
      <p:sp>
        <p:nvSpPr>
          <p:cNvPr id="3" name="TextBox 2"/>
          <p:cNvSpPr txBox="1"/>
          <p:nvPr/>
        </p:nvSpPr>
        <p:spPr>
          <a:xfrm>
            <a:off x="838201" y="1950976"/>
            <a:ext cx="5756769"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6839"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31210"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19982"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200"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64854" y="3954163"/>
            <a:ext cx="1597123" cy="2395216"/>
          </a:xfrm>
          <a:prstGeom prst="rect">
            <a:avLst/>
          </a:prstGeom>
        </p:spPr>
      </p:pic>
    </p:spTree>
    <p:extLst>
      <p:ext uri="{BB962C8B-B14F-4D97-AF65-F5344CB8AC3E}">
        <p14:creationId xmlns:p14="http://schemas.microsoft.com/office/powerpoint/2010/main" val="102633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700700" y="1945141"/>
            <a:ext cx="1847698" cy="2309623"/>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00700" y="4344500"/>
            <a:ext cx="1884401" cy="2309622"/>
          </a:xfrm>
          <a:prstGeom prst="rect">
            <a:avLst/>
          </a:prstGeom>
        </p:spPr>
      </p:pic>
      <p:sp>
        <p:nvSpPr>
          <p:cNvPr id="6" name="Rectangle 5"/>
          <p:cNvSpPr/>
          <p:nvPr/>
        </p:nvSpPr>
        <p:spPr>
          <a:xfrm>
            <a:off x="1688758" y="1945141"/>
            <a:ext cx="6502894" cy="4708981"/>
          </a:xfrm>
          <a:prstGeom prst="rect">
            <a:avLst/>
          </a:prstGeom>
        </p:spPr>
        <p:txBody>
          <a:bodyPr wrap="square">
            <a:spAutoFit/>
          </a:bodyPr>
          <a:lstStyle/>
          <a:p>
            <a:r>
              <a:rPr lang="en-US" sz="2000" dirty="0"/>
              <a:t>“</a:t>
            </a:r>
            <a:r>
              <a:rPr lang="en-US" sz="2000" b="1" dirty="0">
                <a:solidFill>
                  <a:srgbClr val="FF0000"/>
                </a:solidFill>
              </a:rPr>
              <a:t>For every social group, there is an opposite group</a:t>
            </a:r>
            <a:r>
              <a:rPr lang="en-US" sz="2000" dirty="0"/>
              <a:t>… the primary groups that we name here are: race, class, gender, sexuality, ability status/exceptionality, religion, and nationality” </a:t>
            </a:r>
            <a:br>
              <a:rPr lang="en-US" sz="2000" dirty="0"/>
            </a:br>
            <a:br>
              <a:rPr lang="en-US" sz="2000" dirty="0"/>
            </a:br>
            <a:r>
              <a:rPr lang="en-US" sz="2000" dirty="0"/>
              <a:t>“</a:t>
            </a:r>
            <a:r>
              <a:rPr lang="en-US" sz="2000" i="1" dirty="0"/>
              <a:t>Oppression</a:t>
            </a:r>
            <a:r>
              <a:rPr lang="en-US" sz="2000" dirty="0"/>
              <a:t> describes a set of policies, practices, traditions, norms, definitions, and explanations (discourses), which function to systematically exploit one social group to the benefit of another social group. The group that benefits from this exploitation is termed the </a:t>
            </a:r>
            <a:r>
              <a:rPr lang="en-US" sz="2000" i="1" dirty="0"/>
              <a:t>dominant</a:t>
            </a:r>
            <a:r>
              <a:rPr lang="en-US" sz="2000" dirty="0"/>
              <a:t> (or agent) group, and the group that is exploited is termed the </a:t>
            </a:r>
            <a:r>
              <a:rPr lang="en-US" sz="2000" i="1" dirty="0" err="1"/>
              <a:t>minoritized</a:t>
            </a:r>
            <a:r>
              <a:rPr lang="en-US" sz="2000" dirty="0"/>
              <a:t> (or target) group…. </a:t>
            </a:r>
            <a:r>
              <a:rPr lang="en-US" sz="2000" b="1" dirty="0">
                <a:solidFill>
                  <a:srgbClr val="FF0000"/>
                </a:solidFill>
              </a:rPr>
              <a:t>Sexism, racism, classism, ableism, and heterosexism are specific forms of oppression</a:t>
            </a:r>
            <a:r>
              <a:rPr lang="en-US" sz="2000" dirty="0"/>
              <a:t>” – </a:t>
            </a:r>
            <a:r>
              <a:rPr lang="en-US" sz="2000" dirty="0" err="1"/>
              <a:t>Sensoy</a:t>
            </a:r>
            <a:r>
              <a:rPr lang="en-US" sz="2000" dirty="0"/>
              <a:t> and </a:t>
            </a:r>
            <a:r>
              <a:rPr lang="en-US" sz="2000" dirty="0" err="1"/>
              <a:t>DiAngelo</a:t>
            </a:r>
            <a:r>
              <a:rPr lang="en-US" sz="2000" dirty="0"/>
              <a:t>, </a:t>
            </a:r>
            <a:r>
              <a:rPr lang="en-US" sz="2000" i="1" dirty="0"/>
              <a:t>Is Everyone Really Equal?</a:t>
            </a:r>
            <a:r>
              <a:rPr lang="en-US" sz="2000" dirty="0"/>
              <a:t> p. 44, 61</a:t>
            </a:r>
          </a:p>
        </p:txBody>
      </p:sp>
      <p:sp>
        <p:nvSpPr>
          <p:cNvPr id="7" name="Title 1"/>
          <p:cNvSpPr>
            <a:spLocks noGrp="1"/>
          </p:cNvSpPr>
          <p:nvPr>
            <p:ph type="title"/>
          </p:nvPr>
        </p:nvSpPr>
        <p:spPr>
          <a:xfrm>
            <a:off x="1688758" y="365127"/>
            <a:ext cx="7886700"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Idea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8200" y="1622855"/>
            <a:ext cx="6104238" cy="4909751"/>
          </a:xfrm>
          <a:prstGeom prst="rect">
            <a:avLst/>
          </a:prstGeom>
        </p:spPr>
      </p:pic>
      <p:sp>
        <p:nvSpPr>
          <p:cNvPr id="3" name="TextBox 2"/>
          <p:cNvSpPr txBox="1"/>
          <p:nvPr/>
        </p:nvSpPr>
        <p:spPr>
          <a:xfrm>
            <a:off x="958392" y="6581002"/>
            <a:ext cx="3656514"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88757" y="1784615"/>
            <a:ext cx="6194854" cy="4401205"/>
          </a:xfrm>
          <a:prstGeom prst="rect">
            <a:avLst/>
          </a:prstGeom>
        </p:spPr>
        <p:txBody>
          <a:bodyPr wrap="square">
            <a:spAutoFit/>
          </a:bodyPr>
          <a:lstStyle/>
          <a:p>
            <a:r>
              <a:rPr lang="en-US" sz="2000" dirty="0"/>
              <a:t>“oppression also traditionally carries a strong connotation of conquest and colonial domination… New left social movements of the 1960s and 1970s, however, shifted the meaning of the concept of oppression. </a:t>
            </a:r>
            <a:r>
              <a:rPr lang="en-US" sz="2000" b="1" dirty="0">
                <a:solidFill>
                  <a:srgbClr val="FF0000"/>
                </a:solidFill>
              </a:rPr>
              <a:t>In its new usage, oppression designates the disadvantage and injustice some people suffer not because a tyrannical power coerces them, but because of the everyday practices of a well-intentioned liberal society…</a:t>
            </a:r>
            <a:r>
              <a:rPr lang="en-US" sz="2000" dirty="0">
                <a:solidFill>
                  <a:srgbClr val="FF0000"/>
                </a:solidFill>
              </a:rPr>
              <a:t> </a:t>
            </a:r>
            <a:r>
              <a:rPr lang="en-US" sz="2000" dirty="0"/>
              <a:t>Oppression in this sense is structural, rather than the result of a few people’s choices or policies. Its causes are embedded in </a:t>
            </a:r>
            <a:r>
              <a:rPr lang="en-US" sz="2000" b="1" dirty="0">
                <a:solidFill>
                  <a:srgbClr val="FF0000"/>
                </a:solidFill>
              </a:rPr>
              <a:t>unquestioned norms, habits, and symbols</a:t>
            </a:r>
            <a:r>
              <a:rPr lang="en-US" sz="2000" dirty="0"/>
              <a:t>.” – Iris Young, “Five Faces of Oppression,” </a:t>
            </a:r>
            <a:r>
              <a:rPr lang="en-US" sz="2000" i="1" dirty="0"/>
              <a:t>Readings for Diversity and Social Justice</a:t>
            </a:r>
            <a:r>
              <a:rPr lang="en-US" sz="2000" dirty="0"/>
              <a:t>, p. 36</a:t>
            </a:r>
          </a:p>
        </p:txBody>
      </p:sp>
      <p:sp>
        <p:nvSpPr>
          <p:cNvPr id="7" name="Title 1"/>
          <p:cNvSpPr>
            <a:spLocks noGrp="1"/>
          </p:cNvSpPr>
          <p:nvPr>
            <p:ph type="title"/>
          </p:nvPr>
        </p:nvSpPr>
        <p:spPr/>
        <p:txBody>
          <a:bodyPr>
            <a:normAutofit/>
          </a:bodyPr>
          <a:lstStyle/>
          <a:p>
            <a:r>
              <a:rPr lang="en-US" dirty="0"/>
              <a:t>Idea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159017" y="1784614"/>
            <a:ext cx="2159708" cy="3239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727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88758" y="1992606"/>
            <a:ext cx="6599208" cy="4524315"/>
          </a:xfrm>
          <a:prstGeom prst="rect">
            <a:avLst/>
          </a:prstGeom>
        </p:spPr>
        <p:txBody>
          <a:bodyPr wrap="square">
            <a:spAutoFit/>
          </a:bodyPr>
          <a:lstStyle/>
          <a:p>
            <a:r>
              <a:rPr lang="en-US" sz="2400" dirty="0"/>
              <a:t>“</a:t>
            </a:r>
            <a:r>
              <a:rPr lang="en-US" sz="2400" i="1" dirty="0"/>
              <a:t>Hegemony</a:t>
            </a:r>
            <a:r>
              <a:rPr lang="en-US" sz="2400" dirty="0"/>
              <a:t> refers to the control of the ideology of society. </a:t>
            </a:r>
            <a:r>
              <a:rPr lang="en-US" sz="2400" b="1" dirty="0">
                <a:solidFill>
                  <a:srgbClr val="FF0000"/>
                </a:solidFill>
              </a:rPr>
              <a:t>The dominant group maintains power by imposing their ideology on everyone.”</a:t>
            </a:r>
            <a:br>
              <a:rPr lang="en-US" sz="2400" b="1" dirty="0"/>
            </a:br>
            <a:br>
              <a:rPr lang="en-US" sz="2400" dirty="0"/>
            </a:br>
            <a:r>
              <a:rPr lang="en-US" sz="2400" dirty="0"/>
              <a:t>“From a critical social justice perspective, </a:t>
            </a:r>
            <a:r>
              <a:rPr lang="en-US" sz="2400" b="1" dirty="0">
                <a:solidFill>
                  <a:srgbClr val="FF0000"/>
                </a:solidFill>
              </a:rPr>
              <a:t>privilege is defined as systemically conferred dominance</a:t>
            </a:r>
            <a:r>
              <a:rPr lang="en-US" sz="2400" dirty="0">
                <a:solidFill>
                  <a:srgbClr val="FF0000"/>
                </a:solidFill>
              </a:rPr>
              <a:t> </a:t>
            </a:r>
            <a:r>
              <a:rPr lang="en-US" sz="2400" dirty="0"/>
              <a:t>and the institutional processes by which the beliefs and values of the dominant group are ‘made normal’ and universal.” – </a:t>
            </a:r>
            <a:r>
              <a:rPr lang="en-US" sz="2400" dirty="0" err="1"/>
              <a:t>Sensoy</a:t>
            </a:r>
            <a:r>
              <a:rPr lang="en-US" sz="2400" dirty="0"/>
              <a:t> and DiAngelo, </a:t>
            </a:r>
            <a:r>
              <a:rPr lang="en-US" sz="2400" i="1" dirty="0"/>
              <a:t>Is Everyone Really Equal?</a:t>
            </a:r>
            <a:r>
              <a:rPr lang="en-US" sz="2400" dirty="0"/>
              <a:t> p. 73, 80</a:t>
            </a:r>
          </a:p>
        </p:txBody>
      </p:sp>
      <p:sp>
        <p:nvSpPr>
          <p:cNvPr id="7" name="Title 1"/>
          <p:cNvSpPr>
            <a:spLocks noGrp="1"/>
          </p:cNvSpPr>
          <p:nvPr>
            <p:ph type="title"/>
          </p:nvPr>
        </p:nvSpPr>
        <p:spPr>
          <a:xfrm>
            <a:off x="2152650" y="365127"/>
            <a:ext cx="7886700" cy="1325563"/>
          </a:xfrm>
        </p:spPr>
        <p:txBody>
          <a:bodyPr>
            <a:normAutofit/>
          </a:bodyPr>
          <a:lstStyle/>
          <a:p>
            <a:r>
              <a:rPr lang="en-US" dirty="0"/>
              <a:t>Idea #2: Oppression occurs through hegemonic power</a:t>
            </a:r>
          </a:p>
        </p:txBody>
      </p:sp>
      <p:pic>
        <p:nvPicPr>
          <p:cNvPr id="2" name="Picture 1">
            <a:extLst>
              <a:ext uri="{FF2B5EF4-FFF2-40B4-BE49-F238E27FC236}">
                <a16:creationId xmlns:a16="http://schemas.microsoft.com/office/drawing/2014/main" id="{BC69ACC6-53B5-2EB6-9416-15578FC4677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700700" y="1945141"/>
            <a:ext cx="1847698" cy="2309623"/>
          </a:xfrm>
          <a:prstGeom prst="rect">
            <a:avLst/>
          </a:prstGeom>
        </p:spPr>
      </p:pic>
      <p:pic>
        <p:nvPicPr>
          <p:cNvPr id="3" name="Picture 2">
            <a:extLst>
              <a:ext uri="{FF2B5EF4-FFF2-40B4-BE49-F238E27FC236}">
                <a16:creationId xmlns:a16="http://schemas.microsoft.com/office/drawing/2014/main" id="{F3AADC93-5BF7-31BC-DB60-A9F8A1EC99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00700" y="4344500"/>
            <a:ext cx="1884401" cy="2309622"/>
          </a:xfrm>
          <a:prstGeom prst="rect">
            <a:avLst/>
          </a:prstGeom>
        </p:spPr>
      </p:pic>
    </p:spTree>
    <p:extLst>
      <p:ext uri="{BB962C8B-B14F-4D97-AF65-F5344CB8AC3E}">
        <p14:creationId xmlns:p14="http://schemas.microsoft.com/office/powerpoint/2010/main" val="2152541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838201" y="2378251"/>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838201"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79955" y="4395520"/>
            <a:ext cx="2900904" cy="1933936"/>
          </a:xfrm>
          <a:prstGeom prst="rect">
            <a:avLst/>
          </a:prstGeom>
        </p:spPr>
      </p:pic>
      <p:sp>
        <p:nvSpPr>
          <p:cNvPr id="7" name="TextBox 6"/>
          <p:cNvSpPr txBox="1"/>
          <p:nvPr/>
        </p:nvSpPr>
        <p:spPr>
          <a:xfrm>
            <a:off x="1618221" y="4111708"/>
            <a:ext cx="1019125" cy="369332"/>
          </a:xfrm>
          <a:prstGeom prst="rect">
            <a:avLst/>
          </a:prstGeom>
          <a:noFill/>
        </p:spPr>
        <p:txBody>
          <a:bodyPr wrap="none" rtlCol="0">
            <a:spAutoFit/>
          </a:bodyPr>
          <a:lstStyle/>
          <a:p>
            <a:r>
              <a:rPr lang="en-US" dirty="0"/>
              <a:t>Privilege</a:t>
            </a:r>
          </a:p>
        </p:txBody>
      </p:sp>
      <p:sp>
        <p:nvSpPr>
          <p:cNvPr id="8" name="TextBox 7"/>
          <p:cNvSpPr txBox="1"/>
          <p:nvPr/>
        </p:nvSpPr>
        <p:spPr>
          <a:xfrm>
            <a:off x="838200" y="6425388"/>
            <a:ext cx="2517292"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479956" y="6345806"/>
            <a:ext cx="2733249" cy="369332"/>
          </a:xfrm>
          <a:prstGeom prst="rect">
            <a:avLst/>
          </a:prstGeom>
          <a:noFill/>
        </p:spPr>
        <p:txBody>
          <a:bodyPr wrap="none" rtlCol="0">
            <a:spAutoFit/>
          </a:bodyPr>
          <a:lstStyle/>
          <a:p>
            <a:r>
              <a:rPr lang="en-US" dirty="0"/>
              <a:t>Liberatory consciousness</a:t>
            </a:r>
          </a:p>
        </p:txBody>
      </p:sp>
      <p:sp>
        <p:nvSpPr>
          <p:cNvPr id="10" name="Right Arrow 9"/>
          <p:cNvSpPr/>
          <p:nvPr/>
        </p:nvSpPr>
        <p:spPr>
          <a:xfrm>
            <a:off x="4048383" y="5074509"/>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38200" y="1966024"/>
            <a:ext cx="3382464"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a:bodyPr>
          <a:lstStyle/>
          <a:p>
            <a:r>
              <a:rPr lang="en-US" sz="4000" dirty="0"/>
              <a:t>Idea #3: ‘Lived experience’ gives oppressed groups privileged access to truth</a:t>
            </a:r>
          </a:p>
        </p:txBody>
      </p:sp>
      <p:sp>
        <p:nvSpPr>
          <p:cNvPr id="2" name="TextBox 1"/>
          <p:cNvSpPr txBox="1"/>
          <p:nvPr/>
        </p:nvSpPr>
        <p:spPr>
          <a:xfrm>
            <a:off x="3945852" y="4478981"/>
            <a:ext cx="128086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3464660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Idea #4: Social justice demands the liberation of oppressed groups</a:t>
            </a:r>
          </a:p>
        </p:txBody>
      </p:sp>
      <p:sp>
        <p:nvSpPr>
          <p:cNvPr id="4" name="Rectangle 3"/>
          <p:cNvSpPr/>
          <p:nvPr/>
        </p:nvSpPr>
        <p:spPr>
          <a:xfrm>
            <a:off x="838199" y="2246847"/>
            <a:ext cx="6175443" cy="3785652"/>
          </a:xfrm>
          <a:prstGeom prst="rect">
            <a:avLst/>
          </a:prstGeom>
        </p:spPr>
        <p:txBody>
          <a:bodyPr wrap="square">
            <a:spAutoFit/>
          </a:bodyPr>
          <a:lstStyle/>
          <a:p>
            <a:r>
              <a:rPr lang="en-US" sz="2000" dirty="0"/>
              <a:t>“Prior to celebrating diversity, we must first eliminate intolerance. No matter what form it takes or who does it, we must all take action to stop intolerance when it happens. Working towards a celebration of diversity implies working for </a:t>
            </a:r>
            <a:r>
              <a:rPr lang="en-US" sz="2000" b="1" dirty="0">
                <a:solidFill>
                  <a:srgbClr val="FF0000"/>
                </a:solidFill>
              </a:rPr>
              <a:t>social justice – the elimination of all forms of social oppression</a:t>
            </a:r>
            <a:r>
              <a:rPr lang="en-US" sz="2000" dirty="0"/>
              <a:t>… Social injustice takes many forms. It can be injustice based on a person’s</a:t>
            </a:r>
            <a:r>
              <a:rPr lang="en-US" sz="2000" b="1" dirty="0"/>
              <a:t> </a:t>
            </a:r>
            <a:r>
              <a:rPr lang="en-US" sz="2000" b="1" dirty="0">
                <a:solidFill>
                  <a:srgbClr val="FF0000"/>
                </a:solidFill>
              </a:rPr>
              <a:t>gender, race, ethnicity, religion, sexual orientation, physical or mental ability, or economic class</a:t>
            </a:r>
            <a:r>
              <a:rPr lang="en-US" sz="2000" dirty="0">
                <a:solidFill>
                  <a:srgbClr val="FF0000"/>
                </a:solidFill>
              </a:rPr>
              <a:t>.</a:t>
            </a:r>
            <a:r>
              <a:rPr lang="en-US" sz="2000" dirty="0"/>
              <a:t>” – Mary McClintock, “How to Interrupt Oppressive Behavior,”</a:t>
            </a:r>
            <a:r>
              <a:rPr lang="en-US" sz="2000" i="1" dirty="0"/>
              <a:t> Readings for Diversity and Social Justice</a:t>
            </a:r>
            <a:r>
              <a:rPr lang="en-US" sz="2000" dirty="0"/>
              <a:t>, p. 483</a:t>
            </a:r>
          </a:p>
        </p:txBody>
      </p:sp>
      <p:sp>
        <p:nvSpPr>
          <p:cNvPr id="5" name="TextBox 4"/>
          <p:cNvSpPr txBox="1"/>
          <p:nvPr/>
        </p:nvSpPr>
        <p:spPr>
          <a:xfrm>
            <a:off x="838201" y="1877514"/>
            <a:ext cx="4038082" cy="369332"/>
          </a:xfrm>
          <a:prstGeom prst="rect">
            <a:avLst/>
          </a:prstGeom>
          <a:noFill/>
        </p:spPr>
        <p:txBody>
          <a:bodyPr wrap="squar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61898" y="2246846"/>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097" y="225348"/>
            <a:ext cx="11279805" cy="1325563"/>
          </a:xfrm>
        </p:spPr>
        <p:txBody>
          <a:bodyPr/>
          <a:lstStyle/>
          <a:p>
            <a:r>
              <a:rPr lang="en-US" dirty="0"/>
              <a:t>For more on critical theory, see </a:t>
            </a:r>
            <a:r>
              <a:rPr lang="en-US" i="1" dirty="0"/>
              <a:t>Critical Dilemma</a:t>
            </a:r>
          </a:p>
        </p:txBody>
      </p:sp>
      <p:pic>
        <p:nvPicPr>
          <p:cNvPr id="3" name="Picture 2" descr="Critical Dilemma: The Rise of Critical... by Shenvi, Neil">
            <a:extLst>
              <a:ext uri="{FF2B5EF4-FFF2-40B4-BE49-F238E27FC236}">
                <a16:creationId xmlns:a16="http://schemas.microsoft.com/office/drawing/2014/main" id="{0A8261A0-E223-0A9A-F739-6F8968488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97" y="1512590"/>
            <a:ext cx="3333478" cy="50054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1C8AF3D-6FD7-02EE-4621-B50DE6324495}"/>
              </a:ext>
            </a:extLst>
          </p:cNvPr>
          <p:cNvSpPr txBox="1"/>
          <p:nvPr/>
        </p:nvSpPr>
        <p:spPr>
          <a:xfrm>
            <a:off x="7003207" y="2396195"/>
            <a:ext cx="4389120" cy="3416320"/>
          </a:xfrm>
          <a:prstGeom prst="rect">
            <a:avLst/>
          </a:prstGeom>
          <a:noFill/>
        </p:spPr>
        <p:txBody>
          <a:bodyPr wrap="square" rtlCol="0">
            <a:spAutoFit/>
          </a:bodyPr>
          <a:lstStyle/>
          <a:p>
            <a:pPr marL="285750" indent="-285750">
              <a:buFont typeface="Arial" panose="020B0604020202020204" pitchFamily="34" charset="0"/>
              <a:buChar char="•"/>
            </a:pPr>
            <a:r>
              <a:rPr lang="en-US" sz="2400" i="1" dirty="0"/>
              <a:t>World</a:t>
            </a:r>
            <a:r>
              <a:rPr lang="en-US" sz="2400" dirty="0"/>
              <a:t> magazine 2023 Book of the Year</a:t>
            </a:r>
          </a:p>
          <a:p>
            <a:pPr marL="285750" indent="-285750">
              <a:buFont typeface="Arial" panose="020B0604020202020204" pitchFamily="34" charset="0"/>
              <a:buChar char="•"/>
            </a:pPr>
            <a:r>
              <a:rPr lang="en-US" sz="2400" dirty="0"/>
              <a:t>500+ pages</a:t>
            </a:r>
          </a:p>
          <a:p>
            <a:pPr marL="285750" indent="-285750">
              <a:buFont typeface="Arial" panose="020B0604020202020204" pitchFamily="34" charset="0"/>
              <a:buChar char="•"/>
            </a:pPr>
            <a:r>
              <a:rPr lang="en-US" sz="2400" dirty="0"/>
              <a:t>770+ footnotes</a:t>
            </a:r>
          </a:p>
          <a:p>
            <a:pPr marL="285750" indent="-285750">
              <a:buFont typeface="Arial" panose="020B0604020202020204" pitchFamily="34" charset="0"/>
              <a:buChar char="•"/>
            </a:pPr>
            <a:r>
              <a:rPr lang="en-US" sz="2400" dirty="0"/>
              <a:t>440+ Scripture references</a:t>
            </a:r>
          </a:p>
          <a:p>
            <a:pPr marL="285750" indent="-285750">
              <a:buFont typeface="Arial" panose="020B0604020202020204" pitchFamily="34" charset="0"/>
              <a:buChar char="•"/>
            </a:pPr>
            <a:r>
              <a:rPr lang="en-US" sz="2400" dirty="0"/>
              <a:t>200+ primary sources on critical theory</a:t>
            </a:r>
          </a:p>
          <a:p>
            <a:pPr marL="285750" indent="-285750">
              <a:buFont typeface="Arial" panose="020B0604020202020204" pitchFamily="34" charset="0"/>
              <a:buChar char="•"/>
            </a:pPr>
            <a:r>
              <a:rPr lang="en-US" sz="2400" dirty="0"/>
              <a:t>Thousands of words of quotes from primary sources</a:t>
            </a:r>
          </a:p>
        </p:txBody>
      </p:sp>
      <p:pic>
        <p:nvPicPr>
          <p:cNvPr id="5" name="Picture 4">
            <a:extLst>
              <a:ext uri="{FF2B5EF4-FFF2-40B4-BE49-F238E27FC236}">
                <a16:creationId xmlns:a16="http://schemas.microsoft.com/office/drawing/2014/main" id="{4F58C387-CEF8-C119-7986-6919285E5D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4063046" y="4186621"/>
            <a:ext cx="2271764" cy="23314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eil Shenvi (@NeilShenvi) / X">
            <a:extLst>
              <a:ext uri="{FF2B5EF4-FFF2-40B4-BE49-F238E27FC236}">
                <a16:creationId xmlns:a16="http://schemas.microsoft.com/office/drawing/2014/main" id="{ED3896DC-8D8E-8585-6E34-0F7FF6ED9B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3045" y="1512590"/>
            <a:ext cx="2271765" cy="2271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033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F69DC-F66F-971B-97E9-361154EE4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7F1F8C-7A99-F070-72FB-9BFDDB67AD5D}"/>
              </a:ext>
            </a:extLst>
          </p:cNvPr>
          <p:cNvSpPr>
            <a:spLocks noGrp="1"/>
          </p:cNvSpPr>
          <p:nvPr>
            <p:ph type="title"/>
          </p:nvPr>
        </p:nvSpPr>
        <p:spPr/>
        <p:txBody>
          <a:bodyPr/>
          <a:lstStyle/>
          <a:p>
            <a:r>
              <a:rPr lang="en-US" dirty="0"/>
              <a:t>Wokeness In One Tweet</a:t>
            </a:r>
          </a:p>
        </p:txBody>
      </p:sp>
      <p:pic>
        <p:nvPicPr>
          <p:cNvPr id="5" name="Picture 4">
            <a:extLst>
              <a:ext uri="{FF2B5EF4-FFF2-40B4-BE49-F238E27FC236}">
                <a16:creationId xmlns:a16="http://schemas.microsoft.com/office/drawing/2014/main" id="{203C1672-3F6A-4130-D0AB-3CBD36B405C2}"/>
              </a:ext>
            </a:extLst>
          </p:cNvPr>
          <p:cNvPicPr>
            <a:picLocks noChangeAspect="1"/>
          </p:cNvPicPr>
          <p:nvPr/>
        </p:nvPicPr>
        <p:blipFill>
          <a:blip r:embed="rId2"/>
          <a:stretch>
            <a:fillRect/>
          </a:stretch>
        </p:blipFill>
        <p:spPr>
          <a:xfrm>
            <a:off x="7247106" y="1411224"/>
            <a:ext cx="4386662" cy="5247937"/>
          </a:xfrm>
          <a:prstGeom prst="rect">
            <a:avLst/>
          </a:prstGeom>
        </p:spPr>
      </p:pic>
      <p:sp>
        <p:nvSpPr>
          <p:cNvPr id="8" name="TextBox 7">
            <a:extLst>
              <a:ext uri="{FF2B5EF4-FFF2-40B4-BE49-F238E27FC236}">
                <a16:creationId xmlns:a16="http://schemas.microsoft.com/office/drawing/2014/main" id="{4AF92038-401E-A55F-627E-EEF13797A34A}"/>
              </a:ext>
            </a:extLst>
          </p:cNvPr>
          <p:cNvSpPr txBox="1"/>
          <p:nvPr/>
        </p:nvSpPr>
        <p:spPr>
          <a:xfrm>
            <a:off x="707010" y="1769442"/>
            <a:ext cx="6540096" cy="2677656"/>
          </a:xfrm>
          <a:prstGeom prst="rect">
            <a:avLst/>
          </a:prstGeom>
          <a:noFill/>
        </p:spPr>
        <p:txBody>
          <a:bodyPr wrap="square">
            <a:spAutoFit/>
          </a:bodyPr>
          <a:lstStyle/>
          <a:p>
            <a:pPr algn="l"/>
            <a:r>
              <a:rPr lang="en-US" sz="2400" dirty="0"/>
              <a:t>“1) society is divided into oppressed/oppressor groups along lines of race, class, gender, sexuality, </a:t>
            </a:r>
            <a:r>
              <a:rPr lang="en-US" sz="2400" dirty="0" err="1"/>
              <a:t>etc</a:t>
            </a:r>
            <a:r>
              <a:rPr lang="en-US" sz="2400" dirty="0"/>
              <a:t> via 2) hegemonic power. But privileged people are blind so 3) we need to defer to the lived experience of the marginalized to 4) dismantle unjust systems”</a:t>
            </a:r>
            <a:br>
              <a:rPr lang="en-US" sz="2400" dirty="0"/>
            </a:br>
            <a:endParaRPr lang="en-US" sz="2400" dirty="0"/>
          </a:p>
        </p:txBody>
      </p:sp>
      <p:sp>
        <p:nvSpPr>
          <p:cNvPr id="9" name="Oval 8">
            <a:extLst>
              <a:ext uri="{FF2B5EF4-FFF2-40B4-BE49-F238E27FC236}">
                <a16:creationId xmlns:a16="http://schemas.microsoft.com/office/drawing/2014/main" id="{0AB46B4A-A119-EEB2-80E6-457C764DAB8E}"/>
              </a:ext>
            </a:extLst>
          </p:cNvPr>
          <p:cNvSpPr/>
          <p:nvPr/>
        </p:nvSpPr>
        <p:spPr>
          <a:xfrm>
            <a:off x="8973810" y="1332470"/>
            <a:ext cx="933254" cy="3709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0879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B500F-2F35-794D-1B8E-612715CBD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04FA23-F818-879C-8016-FA372E1D2C60}"/>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6E6F9B45-F8D7-E70F-8B89-390F7E6D2BDE}"/>
              </a:ext>
            </a:extLst>
          </p:cNvPr>
          <p:cNvSpPr>
            <a:spLocks noGrp="1"/>
          </p:cNvSpPr>
          <p:nvPr>
            <p:ph idx="1"/>
          </p:nvPr>
        </p:nvSpPr>
        <p:spPr/>
        <p:txBody>
          <a:bodyPr/>
          <a:lstStyle/>
          <a:p>
            <a:r>
              <a:rPr lang="en-US" dirty="0"/>
              <a:t>What is wokeness?</a:t>
            </a:r>
          </a:p>
          <a:p>
            <a:r>
              <a:rPr lang="en-US" dirty="0"/>
              <a:t>What is the “woke right”?</a:t>
            </a:r>
          </a:p>
          <a:p>
            <a:r>
              <a:rPr lang="en-US" dirty="0"/>
              <a:t>Examples of the woke right</a:t>
            </a:r>
          </a:p>
          <a:p>
            <a:r>
              <a:rPr lang="en-US" dirty="0"/>
              <a:t>Legitimate considerations</a:t>
            </a:r>
          </a:p>
          <a:p>
            <a:r>
              <a:rPr lang="en-US" dirty="0"/>
              <a:t>Serious problems</a:t>
            </a:r>
          </a:p>
          <a:p>
            <a:r>
              <a:rPr lang="en-US" dirty="0"/>
              <a:t>Conclusions</a:t>
            </a:r>
          </a:p>
          <a:p>
            <a:endParaRPr lang="en-US" dirty="0"/>
          </a:p>
        </p:txBody>
      </p:sp>
      <p:sp>
        <p:nvSpPr>
          <p:cNvPr id="4" name="Rectangle 3">
            <a:extLst>
              <a:ext uri="{FF2B5EF4-FFF2-40B4-BE49-F238E27FC236}">
                <a16:creationId xmlns:a16="http://schemas.microsoft.com/office/drawing/2014/main" id="{F3D68C2C-4B56-1E1D-D6D3-D5A715F3C1CA}"/>
              </a:ext>
            </a:extLst>
          </p:cNvPr>
          <p:cNvSpPr/>
          <p:nvPr/>
        </p:nvSpPr>
        <p:spPr>
          <a:xfrm>
            <a:off x="697584" y="2344099"/>
            <a:ext cx="9992412" cy="4556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9614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F89E3-89A0-7A7F-86EB-919A89FC75BD}"/>
              </a:ext>
            </a:extLst>
          </p:cNvPr>
          <p:cNvSpPr>
            <a:spLocks noGrp="1"/>
          </p:cNvSpPr>
          <p:nvPr>
            <p:ph type="title"/>
          </p:nvPr>
        </p:nvSpPr>
        <p:spPr/>
        <p:txBody>
          <a:bodyPr/>
          <a:lstStyle/>
          <a:p>
            <a:r>
              <a:rPr lang="en-US" dirty="0"/>
              <a:t>Kevin DeYoung’s Review of Wolfe’s </a:t>
            </a:r>
            <a:r>
              <a:rPr lang="en-US" i="1" dirty="0"/>
              <a:t>Case for Christian Nationalism</a:t>
            </a:r>
          </a:p>
        </p:txBody>
      </p:sp>
      <p:sp>
        <p:nvSpPr>
          <p:cNvPr id="3" name="Content Placeholder 2">
            <a:extLst>
              <a:ext uri="{FF2B5EF4-FFF2-40B4-BE49-F238E27FC236}">
                <a16:creationId xmlns:a16="http://schemas.microsoft.com/office/drawing/2014/main" id="{31D3470D-F423-8B03-8FE2-6C32DBBCB93A}"/>
              </a:ext>
            </a:extLst>
          </p:cNvPr>
          <p:cNvSpPr>
            <a:spLocks noGrp="1"/>
          </p:cNvSpPr>
          <p:nvPr>
            <p:ph idx="1"/>
          </p:nvPr>
        </p:nvSpPr>
        <p:spPr>
          <a:xfrm>
            <a:off x="838200" y="1753485"/>
            <a:ext cx="8117264" cy="4667250"/>
          </a:xfrm>
        </p:spPr>
        <p:txBody>
          <a:bodyPr>
            <a:noAutofit/>
          </a:bodyPr>
          <a:lstStyle/>
          <a:p>
            <a:pPr marL="0" indent="0" algn="l">
              <a:lnSpc>
                <a:spcPct val="100000"/>
              </a:lnSpc>
              <a:buNone/>
            </a:pPr>
            <a:r>
              <a:rPr lang="en-US" sz="1600" b="0" dirty="0">
                <a:solidFill>
                  <a:srgbClr val="383838"/>
                </a:solidFill>
                <a:effectLst/>
              </a:rPr>
              <a:t>Besides trafficking in sweeping and unsubstantiated claims about the totalizing control of the Globalist American Empire and the gynocracy, </a:t>
            </a:r>
            <a:r>
              <a:rPr lang="en-US" sz="1600" b="1" dirty="0">
                <a:solidFill>
                  <a:srgbClr val="383838"/>
                </a:solidFill>
                <a:effectLst/>
              </a:rPr>
              <a:t>Wolfe’s apocalyptic vision—for all of its vitriol toward the secular elites—borrows liberally from the playbook of the left.</a:t>
            </a:r>
            <a:r>
              <a:rPr lang="en-US" sz="1600" b="0" dirty="0">
                <a:solidFill>
                  <a:srgbClr val="383838"/>
                </a:solidFill>
                <a:effectLst/>
              </a:rPr>
              <a:t> He not only </a:t>
            </a:r>
            <a:r>
              <a:rPr lang="en-US" sz="1600" b="1" dirty="0">
                <a:solidFill>
                  <a:srgbClr val="383838"/>
                </a:solidFill>
                <a:effectLst/>
              </a:rPr>
              <a:t>redefines the nature of oppression as psychological oppression</a:t>
            </a:r>
            <a:r>
              <a:rPr lang="en-US" sz="1600" b="0" dirty="0">
                <a:solidFill>
                  <a:srgbClr val="383838"/>
                </a:solidFill>
                <a:effectLst/>
              </a:rPr>
              <a:t> (making it easier to justify extreme measures and harder to argue things aren’t as bad as they seem), he also rallies the troops (figuratively, but perhaps also literally?) by</a:t>
            </a:r>
            <a:r>
              <a:rPr lang="en-US" sz="1600" b="1" dirty="0">
                <a:solidFill>
                  <a:srgbClr val="383838"/>
                </a:solidFill>
                <a:effectLst/>
              </a:rPr>
              <a:t> reminding them they’re victims.</a:t>
            </a:r>
            <a:r>
              <a:rPr lang="en-US" sz="1600" b="0" dirty="0">
                <a:solidFill>
                  <a:srgbClr val="383838"/>
                </a:solidFill>
                <a:effectLst/>
              </a:rPr>
              <a:t> “The world is out to get you, and people out there hate you” is not a message that will ultimately help white men or any other group that considers themselves oppressed.</a:t>
            </a:r>
          </a:p>
          <a:p>
            <a:pPr marL="0" indent="0" algn="l">
              <a:lnSpc>
                <a:spcPct val="100000"/>
              </a:lnSpc>
              <a:buNone/>
            </a:pPr>
            <a:r>
              <a:rPr lang="en-US" sz="1600" b="0" dirty="0">
                <a:solidFill>
                  <a:srgbClr val="383838"/>
                </a:solidFill>
                <a:effectLst/>
              </a:rPr>
              <a:t>When Wolfe sarcastically thanks those who</a:t>
            </a:r>
            <a:r>
              <a:rPr lang="en-US" sz="1600" b="1" dirty="0">
                <a:solidFill>
                  <a:srgbClr val="383838"/>
                </a:solidFill>
                <a:effectLst/>
              </a:rPr>
              <a:t> “woke many from their dogmatic slumber” </a:t>
            </a:r>
            <a:r>
              <a:rPr lang="en-US" sz="1600" b="0" dirty="0">
                <a:solidFill>
                  <a:srgbClr val="383838"/>
                </a:solidFill>
                <a:effectLst/>
              </a:rPr>
              <a:t>and rejoices that </a:t>
            </a:r>
            <a:r>
              <a:rPr lang="en-US" sz="1600" b="1" dirty="0">
                <a:solidFill>
                  <a:srgbClr val="383838"/>
                </a:solidFill>
                <a:effectLst/>
              </a:rPr>
              <a:t>“more are awakening each day,”</a:t>
            </a:r>
            <a:r>
              <a:rPr lang="en-US" sz="1600" b="0" dirty="0">
                <a:solidFill>
                  <a:srgbClr val="383838"/>
                </a:solidFill>
                <a:effectLst/>
              </a:rPr>
              <a:t> one might be forgiven for seeing his version of Christian Nationalism as a form of right-wing wokeism. </a:t>
            </a:r>
            <a:r>
              <a:rPr lang="en-US" sz="1600" b="1" dirty="0">
                <a:solidFill>
                  <a:srgbClr val="383838"/>
                </a:solidFill>
                <a:effectLst/>
              </a:rPr>
              <a:t>What does it mean to be woke if not that we’re awakened to the “reality” that oppression is everywhere, extreme measures are necessary, and the regime must be overthrown?</a:t>
            </a:r>
            <a:endParaRPr lang="en-US" sz="1600" b="0" dirty="0">
              <a:solidFill>
                <a:srgbClr val="383838"/>
              </a:solidFill>
              <a:effectLst/>
            </a:endParaRPr>
          </a:p>
          <a:p>
            <a:pPr marL="0" indent="0" algn="l">
              <a:lnSpc>
                <a:spcPct val="100000"/>
              </a:lnSpc>
              <a:buNone/>
            </a:pPr>
            <a:r>
              <a:rPr lang="en-US" sz="1600" b="0" dirty="0">
                <a:solidFill>
                  <a:srgbClr val="383838"/>
                </a:solidFill>
                <a:effectLst/>
              </a:rPr>
              <a:t>If critical race theory teaches that </a:t>
            </a:r>
            <a:r>
              <a:rPr lang="en-US" sz="1600" b="1" dirty="0">
                <a:solidFill>
                  <a:srgbClr val="383838"/>
                </a:solidFill>
                <a:effectLst/>
              </a:rPr>
              <a:t>America has failed</a:t>
            </a:r>
            <a:r>
              <a:rPr lang="en-US" sz="1600" b="0" dirty="0">
                <a:solidFill>
                  <a:srgbClr val="383838"/>
                </a:solidFill>
                <a:effectLst/>
              </a:rPr>
              <a:t>, that</a:t>
            </a:r>
            <a:r>
              <a:rPr lang="en-US" sz="1600" b="1" dirty="0">
                <a:solidFill>
                  <a:srgbClr val="383838"/>
                </a:solidFill>
                <a:effectLst/>
              </a:rPr>
              <a:t> the existing order is irredeemable</a:t>
            </a:r>
            <a:r>
              <a:rPr lang="en-US" sz="1600" b="0" dirty="0">
                <a:solidFill>
                  <a:srgbClr val="383838"/>
                </a:solidFill>
                <a:effectLst/>
              </a:rPr>
              <a:t>, that </a:t>
            </a:r>
            <a:r>
              <a:rPr lang="en-US" sz="1600" b="1" dirty="0">
                <a:solidFill>
                  <a:srgbClr val="383838"/>
                </a:solidFill>
                <a:effectLst/>
              </a:rPr>
              <a:t>Western liberalism was a mistake from the beginning</a:t>
            </a:r>
            <a:r>
              <a:rPr lang="en-US" sz="1600" b="0" dirty="0">
                <a:solidFill>
                  <a:srgbClr val="383838"/>
                </a:solidFill>
                <a:effectLst/>
              </a:rPr>
              <a:t>, that the </a:t>
            </a:r>
            <a:r>
              <a:rPr lang="en-US" sz="1600" b="1" dirty="0">
                <a:solidFill>
                  <a:srgbClr val="383838"/>
                </a:solidFill>
                <a:effectLst/>
              </a:rPr>
              <a:t>current system is rigged against our tribe</a:t>
            </a:r>
            <a:r>
              <a:rPr lang="en-US" sz="1600" b="0" dirty="0">
                <a:solidFill>
                  <a:srgbClr val="383838"/>
                </a:solidFill>
                <a:effectLst/>
              </a:rPr>
              <a:t>, and that </a:t>
            </a:r>
            <a:r>
              <a:rPr lang="en-US" sz="1600" b="1" dirty="0">
                <a:solidFill>
                  <a:srgbClr val="383838"/>
                </a:solidFill>
                <a:effectLst/>
              </a:rPr>
              <a:t>we ought to make ethnic consciousness more important</a:t>
            </a:r>
            <a:r>
              <a:rPr lang="en-US" sz="1600" b="0" dirty="0">
                <a:solidFill>
                  <a:srgbClr val="383838"/>
                </a:solidFill>
                <a:effectLst/>
              </a:rPr>
              <a:t>—it seems to me that Wolfe’s project is the right-wing version of these same impulses.” – Kevin DeYoung, “The Rise of Right-Wing Wokeism”</a:t>
            </a:r>
          </a:p>
        </p:txBody>
      </p:sp>
      <p:pic>
        <p:nvPicPr>
          <p:cNvPr id="7174" name="Picture 6" descr="Kevin DeYoung | Christian Books">
            <a:extLst>
              <a:ext uri="{FF2B5EF4-FFF2-40B4-BE49-F238E27FC236}">
                <a16:creationId xmlns:a16="http://schemas.microsoft.com/office/drawing/2014/main" id="{064D1342-EB27-2D7E-ECCE-20355D944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9507" y="1901024"/>
            <a:ext cx="2276475" cy="290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986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E161D-8F3F-2F0B-4185-F164931FE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1DC11D-4E6B-58C4-9D15-9850E2E7904C}"/>
              </a:ext>
            </a:extLst>
          </p:cNvPr>
          <p:cNvSpPr>
            <a:spLocks noGrp="1"/>
          </p:cNvSpPr>
          <p:nvPr>
            <p:ph type="title"/>
          </p:nvPr>
        </p:nvSpPr>
        <p:spPr/>
        <p:txBody>
          <a:bodyPr>
            <a:normAutofit/>
          </a:bodyPr>
          <a:lstStyle/>
          <a:p>
            <a:r>
              <a:rPr lang="en-US" dirty="0"/>
              <a:t>Doug Wilson’s interview with Sean DeMars</a:t>
            </a:r>
            <a:endParaRPr lang="en-US" i="1" dirty="0"/>
          </a:p>
        </p:txBody>
      </p:sp>
      <p:sp>
        <p:nvSpPr>
          <p:cNvPr id="3" name="Content Placeholder 2">
            <a:extLst>
              <a:ext uri="{FF2B5EF4-FFF2-40B4-BE49-F238E27FC236}">
                <a16:creationId xmlns:a16="http://schemas.microsoft.com/office/drawing/2014/main" id="{652EBF8B-BE6D-1508-7982-EB5221034060}"/>
              </a:ext>
            </a:extLst>
          </p:cNvPr>
          <p:cNvSpPr>
            <a:spLocks noGrp="1"/>
          </p:cNvSpPr>
          <p:nvPr>
            <p:ph idx="1"/>
          </p:nvPr>
        </p:nvSpPr>
        <p:spPr>
          <a:xfrm>
            <a:off x="838200" y="1753485"/>
            <a:ext cx="8117264" cy="4667250"/>
          </a:xfrm>
        </p:spPr>
        <p:txBody>
          <a:bodyPr>
            <a:noAutofit/>
          </a:bodyPr>
          <a:lstStyle/>
          <a:p>
            <a:pPr marL="0" indent="0" algn="l">
              <a:buNone/>
            </a:pPr>
            <a:r>
              <a:rPr lang="en-US" sz="2400" b="0" dirty="0">
                <a:solidFill>
                  <a:srgbClr val="383838"/>
                </a:solidFill>
                <a:effectLst/>
              </a:rPr>
              <a:t>Demars: Do you believe in the “woke right”? </a:t>
            </a:r>
          </a:p>
          <a:p>
            <a:pPr marL="0" indent="0" algn="l">
              <a:buNone/>
            </a:pPr>
            <a:r>
              <a:rPr lang="en-US" sz="2400" b="0" dirty="0">
                <a:solidFill>
                  <a:srgbClr val="383838"/>
                </a:solidFill>
                <a:effectLst/>
              </a:rPr>
              <a:t>Rigney: Like basically </a:t>
            </a:r>
            <a:r>
              <a:rPr lang="en-US" sz="2400" b="1" dirty="0">
                <a:solidFill>
                  <a:srgbClr val="383838"/>
                </a:solidFill>
                <a:effectLst/>
              </a:rPr>
              <a:t>the equivalent of the woke left but the Dissident Right guys</a:t>
            </a:r>
            <a:r>
              <a:rPr lang="en-US" sz="2400" b="0" dirty="0">
                <a:solidFill>
                  <a:srgbClr val="383838"/>
                </a:solidFill>
                <a:effectLst/>
              </a:rPr>
              <a:t>… </a:t>
            </a:r>
          </a:p>
          <a:p>
            <a:pPr marL="0" indent="0" algn="l">
              <a:buNone/>
            </a:pPr>
            <a:r>
              <a:rPr lang="en-US" sz="2400" b="0" dirty="0">
                <a:solidFill>
                  <a:srgbClr val="383838"/>
                </a:solidFill>
                <a:effectLst/>
              </a:rPr>
              <a:t>Wilson: </a:t>
            </a:r>
            <a:r>
              <a:rPr lang="en-US" sz="2400" b="1" dirty="0">
                <a:solidFill>
                  <a:srgbClr val="383838"/>
                </a:solidFill>
                <a:effectLst/>
              </a:rPr>
              <a:t>This is something I’m actually quite concerned about</a:t>
            </a:r>
            <a:r>
              <a:rPr lang="en-US" sz="2400" b="0" dirty="0">
                <a:solidFill>
                  <a:srgbClr val="383838"/>
                </a:solidFill>
                <a:effectLst/>
              </a:rPr>
              <a:t> [–] identity politics on the right…these are people who’ve been taunted their entire adult lives for being White. And finally they say “I might as well be proud of it…</a:t>
            </a:r>
            <a:r>
              <a:rPr lang="en-US" sz="2400" b="1" dirty="0">
                <a:solidFill>
                  <a:srgbClr val="383838"/>
                </a:solidFill>
                <a:effectLst/>
              </a:rPr>
              <a:t>I’m going to be White and proud and start hating Jews.”</a:t>
            </a:r>
            <a:r>
              <a:rPr lang="en-US" sz="2400" b="0" dirty="0">
                <a:solidFill>
                  <a:srgbClr val="383838"/>
                </a:solidFill>
                <a:effectLst/>
              </a:rPr>
              <a:t> That is a big concern of mine… On </a:t>
            </a:r>
            <a:r>
              <a:rPr lang="en-US" sz="2400" b="1" dirty="0">
                <a:solidFill>
                  <a:srgbClr val="383838"/>
                </a:solidFill>
                <a:effectLst/>
              </a:rPr>
              <a:t>the anti-Semitism which is starting to manifest itself on the Right</a:t>
            </a:r>
            <a:r>
              <a:rPr lang="en-US" sz="2400" b="0" dirty="0">
                <a:solidFill>
                  <a:srgbClr val="383838"/>
                </a:solidFill>
                <a:effectLst/>
              </a:rPr>
              <a:t>: I’ve been fighting that tooth and nail. And </a:t>
            </a:r>
            <a:r>
              <a:rPr lang="en-US" sz="2400" b="1" dirty="0">
                <a:solidFill>
                  <a:srgbClr val="383838"/>
                </a:solidFill>
                <a:effectLst/>
              </a:rPr>
              <a:t>a lot of people on the Right have responded with ‘Ok Boomer’</a:t>
            </a:r>
            <a:endParaRPr lang="en-US" sz="2400" b="0" dirty="0">
              <a:solidFill>
                <a:srgbClr val="383838"/>
              </a:solidFill>
              <a:effectLst/>
            </a:endParaRPr>
          </a:p>
        </p:txBody>
      </p:sp>
      <p:pic>
        <p:nvPicPr>
          <p:cNvPr id="9218" name="Picture 2" descr="Douglas Wilson - National Conservatism Conference, Washington 2024">
            <a:extLst>
              <a:ext uri="{FF2B5EF4-FFF2-40B4-BE49-F238E27FC236}">
                <a16:creationId xmlns:a16="http://schemas.microsoft.com/office/drawing/2014/main" id="{B1FA10F6-3DAF-3D2E-49E0-36F50191D5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1991" y="2163904"/>
            <a:ext cx="2534766" cy="2530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674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8C46F-4476-187A-0229-AA762552A771}"/>
              </a:ext>
            </a:extLst>
          </p:cNvPr>
          <p:cNvSpPr>
            <a:spLocks noGrp="1"/>
          </p:cNvSpPr>
          <p:nvPr>
            <p:ph type="title"/>
          </p:nvPr>
        </p:nvSpPr>
        <p:spPr/>
        <p:txBody>
          <a:bodyPr/>
          <a:lstStyle/>
          <a:p>
            <a:r>
              <a:rPr lang="en-US" dirty="0"/>
              <a:t>Neil </a:t>
            </a:r>
            <a:r>
              <a:rPr lang="en-US" dirty="0" err="1"/>
              <a:t>Shenvi’s</a:t>
            </a:r>
            <a:r>
              <a:rPr lang="en-US" dirty="0"/>
              <a:t> Summary of the Dissident Right</a:t>
            </a:r>
          </a:p>
        </p:txBody>
      </p:sp>
      <p:grpSp>
        <p:nvGrpSpPr>
          <p:cNvPr id="11" name="Group 10">
            <a:extLst>
              <a:ext uri="{FF2B5EF4-FFF2-40B4-BE49-F238E27FC236}">
                <a16:creationId xmlns:a16="http://schemas.microsoft.com/office/drawing/2014/main" id="{7AF15E23-A937-5A97-709F-07433D70D255}"/>
              </a:ext>
            </a:extLst>
          </p:cNvPr>
          <p:cNvGrpSpPr/>
          <p:nvPr/>
        </p:nvGrpSpPr>
        <p:grpSpPr>
          <a:xfrm>
            <a:off x="6096000" y="1690688"/>
            <a:ext cx="5744377" cy="3543795"/>
            <a:chOff x="5523322" y="1690688"/>
            <a:chExt cx="5744377" cy="3543795"/>
          </a:xfrm>
        </p:grpSpPr>
        <p:grpSp>
          <p:nvGrpSpPr>
            <p:cNvPr id="8" name="Group 7">
              <a:extLst>
                <a:ext uri="{FF2B5EF4-FFF2-40B4-BE49-F238E27FC236}">
                  <a16:creationId xmlns:a16="http://schemas.microsoft.com/office/drawing/2014/main" id="{5E6C05A8-7DED-641B-2B47-910783ABB754}"/>
                </a:ext>
              </a:extLst>
            </p:cNvPr>
            <p:cNvGrpSpPr/>
            <p:nvPr/>
          </p:nvGrpSpPr>
          <p:grpSpPr>
            <a:xfrm>
              <a:off x="5523322" y="1690688"/>
              <a:ext cx="5744377" cy="3543795"/>
              <a:chOff x="3214285" y="2376340"/>
              <a:chExt cx="5744377" cy="3543795"/>
            </a:xfrm>
          </p:grpSpPr>
          <p:pic>
            <p:nvPicPr>
              <p:cNvPr id="5" name="Picture 4">
                <a:extLst>
                  <a:ext uri="{FF2B5EF4-FFF2-40B4-BE49-F238E27FC236}">
                    <a16:creationId xmlns:a16="http://schemas.microsoft.com/office/drawing/2014/main" id="{2E5EF1D3-4623-3998-E8D8-31ADA12F0BD4}"/>
                  </a:ext>
                </a:extLst>
              </p:cNvPr>
              <p:cNvPicPr>
                <a:picLocks noChangeAspect="1"/>
              </p:cNvPicPr>
              <p:nvPr/>
            </p:nvPicPr>
            <p:blipFill>
              <a:blip r:embed="rId2"/>
              <a:stretch>
                <a:fillRect/>
              </a:stretch>
            </p:blipFill>
            <p:spPr>
              <a:xfrm>
                <a:off x="3233338" y="2376340"/>
                <a:ext cx="5725324" cy="2105319"/>
              </a:xfrm>
              <a:prstGeom prst="rect">
                <a:avLst/>
              </a:prstGeom>
            </p:spPr>
          </p:pic>
          <p:pic>
            <p:nvPicPr>
              <p:cNvPr id="7" name="Picture 6">
                <a:extLst>
                  <a:ext uri="{FF2B5EF4-FFF2-40B4-BE49-F238E27FC236}">
                    <a16:creationId xmlns:a16="http://schemas.microsoft.com/office/drawing/2014/main" id="{082A5C1A-CB4C-4D00-5C9F-C6424820DA74}"/>
                  </a:ext>
                </a:extLst>
              </p:cNvPr>
              <p:cNvPicPr>
                <a:picLocks noChangeAspect="1"/>
              </p:cNvPicPr>
              <p:nvPr/>
            </p:nvPicPr>
            <p:blipFill>
              <a:blip r:embed="rId3"/>
              <a:stretch>
                <a:fillRect/>
              </a:stretch>
            </p:blipFill>
            <p:spPr>
              <a:xfrm>
                <a:off x="3214285" y="4481659"/>
                <a:ext cx="5744377" cy="1438476"/>
              </a:xfrm>
              <a:prstGeom prst="rect">
                <a:avLst/>
              </a:prstGeom>
            </p:spPr>
          </p:pic>
        </p:grpSp>
        <p:sp>
          <p:nvSpPr>
            <p:cNvPr id="9" name="Oval 8">
              <a:extLst>
                <a:ext uri="{FF2B5EF4-FFF2-40B4-BE49-F238E27FC236}">
                  <a16:creationId xmlns:a16="http://schemas.microsoft.com/office/drawing/2014/main" id="{BA20D382-8E57-9BA6-29A0-EF4128F232F5}"/>
                </a:ext>
              </a:extLst>
            </p:cNvPr>
            <p:cNvSpPr/>
            <p:nvPr/>
          </p:nvSpPr>
          <p:spPr>
            <a:xfrm>
              <a:off x="5542375" y="3874416"/>
              <a:ext cx="1772825" cy="348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6393DAAB-48FE-1B18-AB73-11AF58D59331}"/>
              </a:ext>
            </a:extLst>
          </p:cNvPr>
          <p:cNvSpPr txBox="1"/>
          <p:nvPr/>
        </p:nvSpPr>
        <p:spPr>
          <a:xfrm>
            <a:off x="707010" y="1769442"/>
            <a:ext cx="5005633" cy="2677656"/>
          </a:xfrm>
          <a:prstGeom prst="rect">
            <a:avLst/>
          </a:prstGeom>
          <a:noFill/>
        </p:spPr>
        <p:txBody>
          <a:bodyPr wrap="square">
            <a:spAutoFit/>
          </a:bodyPr>
          <a:lstStyle/>
          <a:p>
            <a:pPr algn="l"/>
            <a:r>
              <a:rPr lang="en-US" sz="2400" b="0" i="0" dirty="0">
                <a:solidFill>
                  <a:srgbClr val="0F1419"/>
                </a:solidFill>
                <a:effectLst/>
                <a:latin typeface="TwitterChirp"/>
              </a:rPr>
              <a:t>“1) society is divided into straight White men and their enemies via 2) hegemonic norms (the Longhouse, postwar consensus, "Judeo-Christianity") but normies are blind so 3) we need to </a:t>
            </a:r>
            <a:r>
              <a:rPr lang="en-US" sz="2400" b="0" i="0" dirty="0" err="1">
                <a:solidFill>
                  <a:srgbClr val="0F1419"/>
                </a:solidFill>
                <a:effectLst/>
                <a:latin typeface="TwitterChirp"/>
              </a:rPr>
              <a:t>redpill</a:t>
            </a:r>
            <a:r>
              <a:rPr lang="en-US" sz="2400" b="0" i="0" dirty="0">
                <a:solidFill>
                  <a:srgbClr val="0F1419"/>
                </a:solidFill>
                <a:effectLst/>
                <a:latin typeface="TwitterChirp"/>
              </a:rPr>
              <a:t> them to 4) retake the West”</a:t>
            </a:r>
            <a:endParaRPr lang="en-US" sz="2400" dirty="0"/>
          </a:p>
        </p:txBody>
      </p:sp>
    </p:spTree>
    <p:extLst>
      <p:ext uri="{BB962C8B-B14F-4D97-AF65-F5344CB8AC3E}">
        <p14:creationId xmlns:p14="http://schemas.microsoft.com/office/powerpoint/2010/main" val="2746235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2A40-EF02-7333-2B82-548FB36923EF}"/>
              </a:ext>
            </a:extLst>
          </p:cNvPr>
          <p:cNvSpPr>
            <a:spLocks noGrp="1"/>
          </p:cNvSpPr>
          <p:nvPr>
            <p:ph type="title"/>
          </p:nvPr>
        </p:nvSpPr>
        <p:spPr/>
        <p:txBody>
          <a:bodyPr/>
          <a:lstStyle/>
          <a:p>
            <a:r>
              <a:rPr lang="en-US" dirty="0"/>
              <a:t>Comparison to the woke left</a:t>
            </a:r>
          </a:p>
        </p:txBody>
      </p:sp>
      <p:sp>
        <p:nvSpPr>
          <p:cNvPr id="9" name="TextBox 8">
            <a:extLst>
              <a:ext uri="{FF2B5EF4-FFF2-40B4-BE49-F238E27FC236}">
                <a16:creationId xmlns:a16="http://schemas.microsoft.com/office/drawing/2014/main" id="{FB8CED78-55D1-9318-B8A7-A560FE5A36A8}"/>
              </a:ext>
            </a:extLst>
          </p:cNvPr>
          <p:cNvSpPr txBox="1"/>
          <p:nvPr/>
        </p:nvSpPr>
        <p:spPr>
          <a:xfrm>
            <a:off x="5816338" y="1536174"/>
            <a:ext cx="6224833" cy="3062377"/>
          </a:xfrm>
          <a:prstGeom prst="rect">
            <a:avLst/>
          </a:prstGeom>
          <a:noFill/>
        </p:spPr>
        <p:txBody>
          <a:bodyPr wrap="square">
            <a:spAutoFit/>
          </a:bodyPr>
          <a:lstStyle/>
          <a:p>
            <a:pPr algn="l"/>
            <a:r>
              <a:rPr lang="en-US" sz="2000" b="0" i="0" dirty="0">
                <a:solidFill>
                  <a:srgbClr val="0F1419"/>
                </a:solidFill>
                <a:effectLst/>
                <a:latin typeface="TwitterChirp"/>
              </a:rPr>
              <a:t>1) society is divided into straight White men and their enemies via </a:t>
            </a:r>
            <a:br>
              <a:rPr lang="en-US" sz="2000" b="0" i="0" dirty="0">
                <a:solidFill>
                  <a:srgbClr val="0F1419"/>
                </a:solidFill>
                <a:effectLst/>
                <a:latin typeface="TwitterChirp"/>
              </a:rPr>
            </a:br>
            <a:br>
              <a:rPr lang="en-US" sz="1100" b="0" i="0" dirty="0">
                <a:solidFill>
                  <a:srgbClr val="0F1419"/>
                </a:solidFill>
                <a:effectLst/>
                <a:latin typeface="TwitterChirp"/>
              </a:rPr>
            </a:br>
            <a:br>
              <a:rPr lang="en-US" sz="2000" b="0" i="0" dirty="0">
                <a:solidFill>
                  <a:srgbClr val="0F1419"/>
                </a:solidFill>
                <a:effectLst/>
                <a:latin typeface="TwitterChirp"/>
              </a:rPr>
            </a:br>
            <a:r>
              <a:rPr lang="en-US" sz="2000" b="0" i="0" dirty="0">
                <a:solidFill>
                  <a:srgbClr val="0F1419"/>
                </a:solidFill>
                <a:effectLst/>
                <a:latin typeface="TwitterChirp"/>
              </a:rPr>
              <a:t>2) hegemonic norms (the Longhouse, postwar consensus, "Judeo- Christianity") but normies are blind so </a:t>
            </a:r>
            <a:br>
              <a:rPr lang="en-US" sz="2000" dirty="0">
                <a:solidFill>
                  <a:srgbClr val="0F1419"/>
                </a:solidFill>
                <a:latin typeface="TwitterChirp"/>
              </a:rPr>
            </a:br>
            <a:r>
              <a:rPr lang="en-US" sz="1200" dirty="0">
                <a:solidFill>
                  <a:srgbClr val="0F1419"/>
                </a:solidFill>
                <a:latin typeface="TwitterChirp"/>
              </a:rPr>
              <a:t> </a:t>
            </a:r>
            <a:br>
              <a:rPr lang="en-US" sz="2000" dirty="0">
                <a:solidFill>
                  <a:srgbClr val="0F1419"/>
                </a:solidFill>
                <a:latin typeface="TwitterChirp"/>
              </a:rPr>
            </a:br>
            <a:r>
              <a:rPr lang="en-US" sz="2000" dirty="0">
                <a:solidFill>
                  <a:srgbClr val="0F1419"/>
                </a:solidFill>
                <a:latin typeface="TwitterChirp"/>
              </a:rPr>
              <a:t>3) w</a:t>
            </a:r>
            <a:r>
              <a:rPr lang="en-US" sz="2000" b="0" i="0" dirty="0">
                <a:solidFill>
                  <a:srgbClr val="0F1419"/>
                </a:solidFill>
                <a:effectLst/>
                <a:latin typeface="TwitterChirp"/>
              </a:rPr>
              <a:t>e need to </a:t>
            </a:r>
            <a:r>
              <a:rPr lang="en-US" sz="2000" b="0" i="0" dirty="0" err="1">
                <a:solidFill>
                  <a:srgbClr val="0F1419"/>
                </a:solidFill>
                <a:effectLst/>
                <a:latin typeface="TwitterChirp"/>
              </a:rPr>
              <a:t>redpill</a:t>
            </a:r>
            <a:r>
              <a:rPr lang="en-US" sz="2000" b="0" i="0" dirty="0">
                <a:solidFill>
                  <a:srgbClr val="0F1419"/>
                </a:solidFill>
                <a:effectLst/>
                <a:latin typeface="TwitterChirp"/>
              </a:rPr>
              <a:t> them to </a:t>
            </a:r>
            <a:br>
              <a:rPr lang="en-US" sz="2000" b="0" i="0" dirty="0">
                <a:solidFill>
                  <a:srgbClr val="0F1419"/>
                </a:solidFill>
                <a:effectLst/>
                <a:latin typeface="TwitterChirp"/>
              </a:rPr>
            </a:br>
            <a:br>
              <a:rPr lang="en-US" sz="2000" b="0" i="0" dirty="0">
                <a:solidFill>
                  <a:srgbClr val="0F1419"/>
                </a:solidFill>
                <a:effectLst/>
                <a:latin typeface="TwitterChirp"/>
              </a:rPr>
            </a:br>
            <a:r>
              <a:rPr lang="en-US" sz="900" b="0" i="0" dirty="0">
                <a:solidFill>
                  <a:srgbClr val="0F1419"/>
                </a:solidFill>
                <a:effectLst/>
                <a:latin typeface="TwitterChirp"/>
              </a:rPr>
              <a:t> </a:t>
            </a:r>
          </a:p>
          <a:p>
            <a:pPr algn="l"/>
            <a:r>
              <a:rPr lang="en-US" sz="2000" b="0" i="0" dirty="0">
                <a:solidFill>
                  <a:srgbClr val="0F1419"/>
                </a:solidFill>
                <a:effectLst/>
                <a:latin typeface="TwitterChirp"/>
              </a:rPr>
              <a:t>4) retake the West</a:t>
            </a:r>
            <a:endParaRPr lang="en-US" sz="2000" dirty="0"/>
          </a:p>
        </p:txBody>
      </p:sp>
      <p:sp>
        <p:nvSpPr>
          <p:cNvPr id="11" name="TextBox 10">
            <a:extLst>
              <a:ext uri="{FF2B5EF4-FFF2-40B4-BE49-F238E27FC236}">
                <a16:creationId xmlns:a16="http://schemas.microsoft.com/office/drawing/2014/main" id="{AB296BA3-F229-2164-2CA9-E61F49DE0165}"/>
              </a:ext>
            </a:extLst>
          </p:cNvPr>
          <p:cNvSpPr txBox="1"/>
          <p:nvPr/>
        </p:nvSpPr>
        <p:spPr>
          <a:xfrm>
            <a:off x="838200" y="1536174"/>
            <a:ext cx="4873658" cy="3347070"/>
          </a:xfrm>
          <a:prstGeom prst="rect">
            <a:avLst/>
          </a:prstGeom>
          <a:noFill/>
        </p:spPr>
        <p:txBody>
          <a:bodyPr wrap="square">
            <a:spAutoFit/>
          </a:bodyPr>
          <a:lstStyle/>
          <a:p>
            <a:pPr algn="l"/>
            <a:r>
              <a:rPr lang="en-US" sz="2000" dirty="0"/>
              <a:t>1) society is divided into oppressed/oppressor groups along lines of race, class, gender, sexuality, </a:t>
            </a:r>
            <a:r>
              <a:rPr lang="en-US" sz="2000" dirty="0" err="1"/>
              <a:t>etc</a:t>
            </a:r>
            <a:r>
              <a:rPr lang="en-US" sz="2000" dirty="0"/>
              <a:t> via</a:t>
            </a:r>
            <a:br>
              <a:rPr lang="en-US" sz="2000" dirty="0"/>
            </a:br>
            <a:r>
              <a:rPr lang="en-US" sz="1050" dirty="0"/>
              <a:t> </a:t>
            </a:r>
            <a:br>
              <a:rPr lang="en-US" sz="2000" dirty="0"/>
            </a:br>
            <a:r>
              <a:rPr lang="en-US" sz="2000" dirty="0"/>
              <a:t>2) hegemonic power. But privileged people are blind so </a:t>
            </a:r>
            <a:br>
              <a:rPr lang="en-US" sz="2000" dirty="0"/>
            </a:br>
            <a:r>
              <a:rPr lang="en-US" sz="1000" dirty="0"/>
              <a:t> </a:t>
            </a:r>
            <a:br>
              <a:rPr lang="en-US" sz="2000" dirty="0"/>
            </a:br>
            <a:r>
              <a:rPr lang="en-US" sz="2000" dirty="0"/>
              <a:t>3) we need to defer to the lived experience of the marginalized to</a:t>
            </a:r>
            <a:br>
              <a:rPr lang="en-US" sz="2000" dirty="0"/>
            </a:br>
            <a:r>
              <a:rPr lang="en-US" sz="1000" dirty="0"/>
              <a:t> </a:t>
            </a:r>
            <a:br>
              <a:rPr lang="en-US" sz="2000" dirty="0"/>
            </a:br>
            <a:r>
              <a:rPr lang="en-US" sz="2000" dirty="0"/>
              <a:t>4) dismantle unjust systems</a:t>
            </a:r>
            <a:br>
              <a:rPr lang="en-US" sz="2000" dirty="0"/>
            </a:br>
            <a:endParaRPr lang="en-US" sz="2000" dirty="0"/>
          </a:p>
        </p:txBody>
      </p:sp>
      <p:pic>
        <p:nvPicPr>
          <p:cNvPr id="34" name="Picture 33">
            <a:extLst>
              <a:ext uri="{FF2B5EF4-FFF2-40B4-BE49-F238E27FC236}">
                <a16:creationId xmlns:a16="http://schemas.microsoft.com/office/drawing/2014/main" id="{1AB7DE09-1991-3A17-E46C-33293EF7B8B5}"/>
              </a:ext>
            </a:extLst>
          </p:cNvPr>
          <p:cNvPicPr>
            <a:picLocks noChangeAspect="1"/>
          </p:cNvPicPr>
          <p:nvPr/>
        </p:nvPicPr>
        <p:blipFill>
          <a:blip r:embed="rId3"/>
          <a:stretch>
            <a:fillRect/>
          </a:stretch>
        </p:blipFill>
        <p:spPr>
          <a:xfrm>
            <a:off x="5816338" y="4673658"/>
            <a:ext cx="4378952" cy="1610230"/>
          </a:xfrm>
          <a:prstGeom prst="rect">
            <a:avLst/>
          </a:prstGeom>
        </p:spPr>
      </p:pic>
      <p:pic>
        <p:nvPicPr>
          <p:cNvPr id="38" name="Picture 37">
            <a:extLst>
              <a:ext uri="{FF2B5EF4-FFF2-40B4-BE49-F238E27FC236}">
                <a16:creationId xmlns:a16="http://schemas.microsoft.com/office/drawing/2014/main" id="{EF282A7B-E145-DE80-4D57-0671FD3FAE14}"/>
              </a:ext>
            </a:extLst>
          </p:cNvPr>
          <p:cNvPicPr>
            <a:picLocks noChangeAspect="1"/>
          </p:cNvPicPr>
          <p:nvPr/>
        </p:nvPicPr>
        <p:blipFill>
          <a:blip r:embed="rId4"/>
          <a:stretch>
            <a:fillRect/>
          </a:stretch>
        </p:blipFill>
        <p:spPr>
          <a:xfrm>
            <a:off x="838200" y="4693522"/>
            <a:ext cx="4378952" cy="1590366"/>
          </a:xfrm>
          <a:prstGeom prst="rect">
            <a:avLst/>
          </a:prstGeom>
        </p:spPr>
      </p:pic>
    </p:spTree>
    <p:extLst>
      <p:ext uri="{BB962C8B-B14F-4D97-AF65-F5344CB8AC3E}">
        <p14:creationId xmlns:p14="http://schemas.microsoft.com/office/powerpoint/2010/main" val="2576776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59BD3-456D-BF69-FD5E-A61C39EB8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08706-25BC-9B55-096A-7914F7ADA45D}"/>
              </a:ext>
            </a:extLst>
          </p:cNvPr>
          <p:cNvSpPr>
            <a:spLocks noGrp="1"/>
          </p:cNvSpPr>
          <p:nvPr>
            <p:ph type="title"/>
          </p:nvPr>
        </p:nvSpPr>
        <p:spPr/>
        <p:txBody>
          <a:bodyPr/>
          <a:lstStyle/>
          <a:p>
            <a:r>
              <a:rPr lang="en-US" dirty="0"/>
              <a:t>Abrahamsen et al.’s </a:t>
            </a:r>
            <a:r>
              <a:rPr lang="en-US" i="1" dirty="0"/>
              <a:t>World of the Right</a:t>
            </a:r>
            <a:endParaRPr lang="en-US" dirty="0"/>
          </a:p>
        </p:txBody>
      </p:sp>
      <p:pic>
        <p:nvPicPr>
          <p:cNvPr id="3074" name="Picture 2" descr="World of the Right: Radical Conservatism and Global Order">
            <a:extLst>
              <a:ext uri="{FF2B5EF4-FFF2-40B4-BE49-F238E27FC236}">
                <a16:creationId xmlns:a16="http://schemas.microsoft.com/office/drawing/2014/main" id="{2E065065-0FA6-D085-AE55-8965026262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80607"/>
            <a:ext cx="3369127" cy="511226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a:extLst>
              <a:ext uri="{FF2B5EF4-FFF2-40B4-BE49-F238E27FC236}">
                <a16:creationId xmlns:a16="http://schemas.microsoft.com/office/drawing/2014/main" id="{C65E9EFB-45BC-C8A6-639F-E6B8382C66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5201" y="1380607"/>
            <a:ext cx="6053648" cy="511375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6D9AD6C-E21F-D2A9-C93B-0627BBB50089}"/>
              </a:ext>
            </a:extLst>
          </p:cNvPr>
          <p:cNvSpPr/>
          <p:nvPr/>
        </p:nvSpPr>
        <p:spPr>
          <a:xfrm>
            <a:off x="5627802" y="1517715"/>
            <a:ext cx="4864231" cy="127261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8221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BF2C-C7DB-12D8-33D2-396DB41BAA6E}"/>
              </a:ext>
            </a:extLst>
          </p:cNvPr>
          <p:cNvSpPr>
            <a:spLocks noGrp="1"/>
          </p:cNvSpPr>
          <p:nvPr>
            <p:ph type="title"/>
          </p:nvPr>
        </p:nvSpPr>
        <p:spPr/>
        <p:txBody>
          <a:bodyPr/>
          <a:lstStyle/>
          <a:p>
            <a:r>
              <a:rPr lang="en-US" dirty="0"/>
              <a:t>Quotes from </a:t>
            </a:r>
            <a:r>
              <a:rPr lang="en-US" i="1" dirty="0"/>
              <a:t>World of the Right</a:t>
            </a:r>
          </a:p>
        </p:txBody>
      </p:sp>
      <p:pic>
        <p:nvPicPr>
          <p:cNvPr id="4098" name="Picture 2" descr="Image">
            <a:extLst>
              <a:ext uri="{FF2B5EF4-FFF2-40B4-BE49-F238E27FC236}">
                <a16:creationId xmlns:a16="http://schemas.microsoft.com/office/drawing/2014/main" id="{F94FFFFD-05F3-A1ED-9564-281F8F84C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3393" y="1501382"/>
            <a:ext cx="3648128" cy="19276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1CA0F92-8BF9-6703-D376-3BD6E8A828F8}"/>
              </a:ext>
            </a:extLst>
          </p:cNvPr>
          <p:cNvSpPr txBox="1"/>
          <p:nvPr/>
        </p:nvSpPr>
        <p:spPr>
          <a:xfrm>
            <a:off x="838200" y="1501381"/>
            <a:ext cx="5590880" cy="1938992"/>
          </a:xfrm>
          <a:prstGeom prst="rect">
            <a:avLst/>
          </a:prstGeom>
          <a:noFill/>
        </p:spPr>
        <p:txBody>
          <a:bodyPr wrap="square">
            <a:spAutoFit/>
          </a:bodyPr>
          <a:lstStyle/>
          <a:p>
            <a:r>
              <a:rPr lang="en-US" sz="2400" b="0" i="0" dirty="0">
                <a:solidFill>
                  <a:srgbClr val="0F1419"/>
                </a:solidFill>
                <a:effectLst/>
                <a:latin typeface="TwitterChirp"/>
              </a:rPr>
              <a:t>“To fight liberalism, [the Radical Right] has turned the left-wing hero [</a:t>
            </a:r>
            <a:r>
              <a:rPr lang="en-US" sz="2400" b="0" i="0" dirty="0" err="1">
                <a:solidFill>
                  <a:srgbClr val="0F1419"/>
                </a:solidFill>
                <a:effectLst/>
                <a:latin typeface="TwitterChirp"/>
              </a:rPr>
              <a:t>Neomarxist</a:t>
            </a:r>
            <a:r>
              <a:rPr lang="en-US" sz="2400" b="0" i="0" dirty="0">
                <a:solidFill>
                  <a:srgbClr val="0F1419"/>
                </a:solidFill>
                <a:effectLst/>
                <a:latin typeface="TwitterChirp"/>
              </a:rPr>
              <a:t>] Antonio Gramsci on his head and engaged in a </a:t>
            </a:r>
            <a:r>
              <a:rPr lang="en-US" sz="2400" b="1" i="0" dirty="0">
                <a:solidFill>
                  <a:srgbClr val="0F1419"/>
                </a:solidFill>
                <a:effectLst/>
                <a:latin typeface="TwitterChirp"/>
              </a:rPr>
              <a:t>carefully crafted counter-hegemonic struggle</a:t>
            </a:r>
            <a:r>
              <a:rPr lang="en-US" sz="2400" b="0" i="0" dirty="0">
                <a:solidFill>
                  <a:srgbClr val="0F1419"/>
                </a:solidFill>
                <a:effectLst/>
                <a:latin typeface="TwitterChirp"/>
              </a:rPr>
              <a:t>.” -</a:t>
            </a:r>
            <a:r>
              <a:rPr lang="en-US" sz="2400" b="0" i="1" dirty="0">
                <a:solidFill>
                  <a:srgbClr val="0F1419"/>
                </a:solidFill>
                <a:effectLst/>
                <a:latin typeface="TwitterChirp"/>
              </a:rPr>
              <a:t> World of the Right</a:t>
            </a:r>
            <a:r>
              <a:rPr lang="en-US" sz="2400" b="0" i="0" dirty="0">
                <a:solidFill>
                  <a:srgbClr val="0F1419"/>
                </a:solidFill>
                <a:effectLst/>
                <a:latin typeface="TwitterChirp"/>
              </a:rPr>
              <a:t>, p.3</a:t>
            </a:r>
            <a:endParaRPr lang="en-US" sz="2400" dirty="0"/>
          </a:p>
        </p:txBody>
      </p:sp>
      <p:sp>
        <p:nvSpPr>
          <p:cNvPr id="7" name="TextBox 6">
            <a:extLst>
              <a:ext uri="{FF2B5EF4-FFF2-40B4-BE49-F238E27FC236}">
                <a16:creationId xmlns:a16="http://schemas.microsoft.com/office/drawing/2014/main" id="{300B06D9-644A-FCA0-0CD0-E191AABED5DD}"/>
              </a:ext>
            </a:extLst>
          </p:cNvPr>
          <p:cNvSpPr txBox="1"/>
          <p:nvPr/>
        </p:nvSpPr>
        <p:spPr>
          <a:xfrm>
            <a:off x="838200" y="3919549"/>
            <a:ext cx="5590880" cy="2677656"/>
          </a:xfrm>
          <a:prstGeom prst="rect">
            <a:avLst/>
          </a:prstGeom>
          <a:noFill/>
        </p:spPr>
        <p:txBody>
          <a:bodyPr wrap="square">
            <a:spAutoFit/>
          </a:bodyPr>
          <a:lstStyle/>
          <a:p>
            <a:r>
              <a:rPr lang="en-US" sz="2400" b="0" i="0" dirty="0">
                <a:solidFill>
                  <a:srgbClr val="0F1419"/>
                </a:solidFill>
                <a:effectLst/>
                <a:latin typeface="TwitterChirp"/>
              </a:rPr>
              <a:t>“In Marxian terms, the radical Right strategy is to try to </a:t>
            </a:r>
            <a:r>
              <a:rPr lang="en-US" sz="2400" b="1" i="0" dirty="0">
                <a:solidFill>
                  <a:srgbClr val="0F1419"/>
                </a:solidFill>
                <a:effectLst/>
                <a:latin typeface="TwitterChirp"/>
              </a:rPr>
              <a:t>bring its existing and potential supporters to self-consciousness</a:t>
            </a:r>
            <a:r>
              <a:rPr lang="en-US" sz="2400" b="0" i="0" dirty="0">
                <a:solidFill>
                  <a:srgbClr val="0F1419"/>
                </a:solidFill>
                <a:effectLst/>
                <a:latin typeface="TwitterChirp"/>
              </a:rPr>
              <a:t>, turning them from analytically identifiable but political inchoate classes… </a:t>
            </a:r>
            <a:r>
              <a:rPr lang="en-US" sz="2400" b="1" i="0" dirty="0">
                <a:solidFill>
                  <a:srgbClr val="0F1419"/>
                </a:solidFill>
                <a:effectLst/>
                <a:latin typeface="TwitterChirp"/>
              </a:rPr>
              <a:t>to politically aware and active classes for themselves</a:t>
            </a:r>
            <a:r>
              <a:rPr lang="en-US" sz="2400" b="0" i="0" dirty="0">
                <a:solidFill>
                  <a:srgbClr val="0F1419"/>
                </a:solidFill>
                <a:effectLst/>
                <a:latin typeface="TwitterChirp"/>
              </a:rPr>
              <a:t>.” -</a:t>
            </a:r>
            <a:r>
              <a:rPr lang="en-US" sz="2400" b="0" i="1" dirty="0">
                <a:solidFill>
                  <a:srgbClr val="0F1419"/>
                </a:solidFill>
                <a:effectLst/>
                <a:latin typeface="TwitterChirp"/>
              </a:rPr>
              <a:t> World of the Right,</a:t>
            </a:r>
            <a:r>
              <a:rPr lang="en-US" sz="2400" b="0" i="0" dirty="0">
                <a:solidFill>
                  <a:srgbClr val="0F1419"/>
                </a:solidFill>
                <a:effectLst/>
                <a:latin typeface="TwitterChirp"/>
              </a:rPr>
              <a:t> p.3</a:t>
            </a:r>
            <a:endParaRPr lang="en-US" sz="2400" dirty="0"/>
          </a:p>
        </p:txBody>
      </p:sp>
      <p:pic>
        <p:nvPicPr>
          <p:cNvPr id="4100" name="Picture 4" descr="Image">
            <a:extLst>
              <a:ext uri="{FF2B5EF4-FFF2-40B4-BE49-F238E27FC236}">
                <a16:creationId xmlns:a16="http://schemas.microsoft.com/office/drawing/2014/main" id="{A6DB44CE-DD2B-420E-8125-D5E1D6871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3392" y="3919549"/>
            <a:ext cx="3648128" cy="2736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234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DBCC-F3B5-CF82-AB8A-B3DF33DBC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042B1-6401-5205-6A1E-06343EA8BC62}"/>
              </a:ext>
            </a:extLst>
          </p:cNvPr>
          <p:cNvSpPr>
            <a:spLocks noGrp="1"/>
          </p:cNvSpPr>
          <p:nvPr>
            <p:ph type="title"/>
          </p:nvPr>
        </p:nvSpPr>
        <p:spPr/>
        <p:txBody>
          <a:bodyPr/>
          <a:lstStyle/>
          <a:p>
            <a:r>
              <a:rPr lang="en-US" dirty="0"/>
              <a:t>Quotes from </a:t>
            </a:r>
            <a:r>
              <a:rPr lang="en-US" i="1" dirty="0"/>
              <a:t>World of the Right</a:t>
            </a:r>
          </a:p>
        </p:txBody>
      </p:sp>
      <p:sp>
        <p:nvSpPr>
          <p:cNvPr id="5" name="TextBox 4">
            <a:extLst>
              <a:ext uri="{FF2B5EF4-FFF2-40B4-BE49-F238E27FC236}">
                <a16:creationId xmlns:a16="http://schemas.microsoft.com/office/drawing/2014/main" id="{1178070F-ABBD-9109-D849-BAC85A4E7599}"/>
              </a:ext>
            </a:extLst>
          </p:cNvPr>
          <p:cNvSpPr txBox="1"/>
          <p:nvPr/>
        </p:nvSpPr>
        <p:spPr>
          <a:xfrm>
            <a:off x="838200" y="1501381"/>
            <a:ext cx="5590880" cy="1631216"/>
          </a:xfrm>
          <a:prstGeom prst="rect">
            <a:avLst/>
          </a:prstGeom>
          <a:noFill/>
        </p:spPr>
        <p:txBody>
          <a:bodyPr wrap="square">
            <a:spAutoFit/>
          </a:bodyPr>
          <a:lstStyle/>
          <a:p>
            <a:r>
              <a:rPr lang="en-US" sz="2000" b="0" i="0" dirty="0">
                <a:solidFill>
                  <a:srgbClr val="0F1419"/>
                </a:solidFill>
                <a:effectLst/>
                <a:latin typeface="TwitterChirp"/>
              </a:rPr>
              <a:t>“New Right ideologues have borrowed freely from Lenin and Schmitt on the power of enmity, </a:t>
            </a:r>
            <a:r>
              <a:rPr lang="en-US" sz="2000" b="1" i="0" dirty="0">
                <a:solidFill>
                  <a:srgbClr val="0F1419"/>
                </a:solidFill>
                <a:effectLst/>
                <a:latin typeface="TwitterChirp"/>
              </a:rPr>
              <a:t>as well as from [Neo-Marxist Antonio] Gramsci and the Frankfurt school on counter-hegemonic strategies</a:t>
            </a:r>
            <a:r>
              <a:rPr lang="en-US" sz="2000" b="0" i="0" dirty="0">
                <a:solidFill>
                  <a:srgbClr val="0F1419"/>
                </a:solidFill>
                <a:effectLst/>
                <a:latin typeface="TwitterChirp"/>
              </a:rPr>
              <a:t>.” - </a:t>
            </a:r>
            <a:r>
              <a:rPr lang="en-US" sz="2000" b="0" i="1" dirty="0">
                <a:solidFill>
                  <a:srgbClr val="0F1419"/>
                </a:solidFill>
                <a:effectLst/>
                <a:latin typeface="TwitterChirp"/>
              </a:rPr>
              <a:t>World of the Right</a:t>
            </a:r>
            <a:r>
              <a:rPr lang="en-US" sz="2000" b="0" i="0" dirty="0">
                <a:solidFill>
                  <a:srgbClr val="0F1419"/>
                </a:solidFill>
                <a:effectLst/>
                <a:latin typeface="TwitterChirp"/>
              </a:rPr>
              <a:t>, p.21</a:t>
            </a:r>
            <a:endParaRPr lang="en-US" sz="2000" dirty="0"/>
          </a:p>
        </p:txBody>
      </p:sp>
      <p:sp>
        <p:nvSpPr>
          <p:cNvPr id="7" name="TextBox 6">
            <a:extLst>
              <a:ext uri="{FF2B5EF4-FFF2-40B4-BE49-F238E27FC236}">
                <a16:creationId xmlns:a16="http://schemas.microsoft.com/office/drawing/2014/main" id="{B6A6B054-FF72-4448-4A8E-CD9286B4DCBE}"/>
              </a:ext>
            </a:extLst>
          </p:cNvPr>
          <p:cNvSpPr txBox="1"/>
          <p:nvPr/>
        </p:nvSpPr>
        <p:spPr>
          <a:xfrm>
            <a:off x="838200" y="3770894"/>
            <a:ext cx="5590880" cy="2862322"/>
          </a:xfrm>
          <a:prstGeom prst="rect">
            <a:avLst/>
          </a:prstGeom>
          <a:noFill/>
        </p:spPr>
        <p:txBody>
          <a:bodyPr wrap="square">
            <a:spAutoFit/>
          </a:bodyPr>
          <a:lstStyle/>
          <a:p>
            <a:r>
              <a:rPr lang="en-US" sz="2000" b="0" i="0" dirty="0">
                <a:solidFill>
                  <a:srgbClr val="0F1419"/>
                </a:solidFill>
                <a:effectLst/>
                <a:latin typeface="TwitterChirp"/>
              </a:rPr>
              <a:t>“Gramsci’s strategic analysis of political transformation [has] been effectively appropriated and in many ways actualized by the Right… Evidence of this appropriation is not difficult to find… Its historical origins can be traced to the French </a:t>
            </a:r>
            <a:r>
              <a:rPr lang="en-US" sz="2000" b="1" i="1" dirty="0">
                <a:solidFill>
                  <a:srgbClr val="0F1419"/>
                </a:solidFill>
                <a:effectLst/>
                <a:latin typeface="TwitterChirp"/>
              </a:rPr>
              <a:t>Nouvelle Droite</a:t>
            </a:r>
            <a:r>
              <a:rPr lang="en-US" sz="2000" b="1" dirty="0">
                <a:solidFill>
                  <a:srgbClr val="0F1419"/>
                </a:solidFill>
                <a:effectLst/>
                <a:latin typeface="TwitterChirp"/>
              </a:rPr>
              <a:t> [New Right]… </a:t>
            </a:r>
            <a:r>
              <a:rPr lang="en-US" sz="2000" b="0" dirty="0">
                <a:solidFill>
                  <a:srgbClr val="0F1419"/>
                </a:solidFill>
                <a:effectLst/>
                <a:latin typeface="TwitterChirp"/>
              </a:rPr>
              <a:t>Their aim was nothing less than the development of a </a:t>
            </a:r>
            <a:r>
              <a:rPr lang="en-US" sz="2000" b="1" dirty="0" err="1">
                <a:solidFill>
                  <a:srgbClr val="0F1419"/>
                </a:solidFill>
                <a:effectLst/>
                <a:latin typeface="TwitterChirp"/>
              </a:rPr>
              <a:t>Gramscianism</a:t>
            </a:r>
            <a:r>
              <a:rPr lang="en-US" sz="2000" b="1" dirty="0">
                <a:solidFill>
                  <a:srgbClr val="0F1419"/>
                </a:solidFill>
                <a:effectLst/>
                <a:latin typeface="TwitterChirp"/>
              </a:rPr>
              <a:t> of the Right,’ </a:t>
            </a:r>
            <a:r>
              <a:rPr lang="en-US" sz="2000" b="0" dirty="0">
                <a:solidFill>
                  <a:srgbClr val="0F1419"/>
                </a:solidFill>
                <a:effectLst/>
                <a:latin typeface="TwitterChirp"/>
              </a:rPr>
              <a:t>as </a:t>
            </a:r>
            <a:r>
              <a:rPr lang="en-US" sz="2000" b="0" dirty="0" err="1">
                <a:solidFill>
                  <a:srgbClr val="0F1419"/>
                </a:solidFill>
                <a:effectLst/>
                <a:latin typeface="TwitterChirp"/>
              </a:rPr>
              <a:t>Venner</a:t>
            </a:r>
            <a:r>
              <a:rPr lang="en-US" sz="2000" b="0" dirty="0">
                <a:solidFill>
                  <a:srgbClr val="0F1419"/>
                </a:solidFill>
                <a:effectLst/>
                <a:latin typeface="TwitterChirp"/>
              </a:rPr>
              <a:t> put it.” – </a:t>
            </a:r>
            <a:r>
              <a:rPr lang="en-US" sz="2000" b="0" i="1" dirty="0">
                <a:solidFill>
                  <a:srgbClr val="0F1419"/>
                </a:solidFill>
                <a:effectLst/>
                <a:latin typeface="TwitterChirp"/>
              </a:rPr>
              <a:t>World of the Right</a:t>
            </a:r>
            <a:r>
              <a:rPr lang="en-US" sz="2000" b="0" dirty="0">
                <a:solidFill>
                  <a:srgbClr val="0F1419"/>
                </a:solidFill>
                <a:effectLst/>
                <a:latin typeface="TwitterChirp"/>
              </a:rPr>
              <a:t>, p. 40</a:t>
            </a:r>
            <a:endParaRPr lang="en-US" sz="2000" dirty="0"/>
          </a:p>
        </p:txBody>
      </p:sp>
      <p:pic>
        <p:nvPicPr>
          <p:cNvPr id="5122" name="Picture 2" descr="Image">
            <a:extLst>
              <a:ext uri="{FF2B5EF4-FFF2-40B4-BE49-F238E27FC236}">
                <a16:creationId xmlns:a16="http://schemas.microsoft.com/office/drawing/2014/main" id="{37E91BE7-3D72-8B2A-5CCB-10DC58444C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2818" y="1501381"/>
            <a:ext cx="3648128" cy="256441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a:extLst>
              <a:ext uri="{FF2B5EF4-FFF2-40B4-BE49-F238E27FC236}">
                <a16:creationId xmlns:a16="http://schemas.microsoft.com/office/drawing/2014/main" id="{7251218B-FC2C-1E9D-94B6-D9FB597335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2818" y="4289422"/>
            <a:ext cx="3664851" cy="182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924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85421-D57B-0540-4AE8-C0306D79E8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41C09-AB95-ECFE-6E72-465C096BD49C}"/>
              </a:ext>
            </a:extLst>
          </p:cNvPr>
          <p:cNvSpPr>
            <a:spLocks noGrp="1"/>
          </p:cNvSpPr>
          <p:nvPr>
            <p:ph type="title"/>
          </p:nvPr>
        </p:nvSpPr>
        <p:spPr/>
        <p:txBody>
          <a:bodyPr/>
          <a:lstStyle/>
          <a:p>
            <a:r>
              <a:rPr lang="en-US" dirty="0"/>
              <a:t>Quotes from </a:t>
            </a:r>
            <a:r>
              <a:rPr lang="en-US" i="1" dirty="0"/>
              <a:t>World of the Right</a:t>
            </a:r>
          </a:p>
        </p:txBody>
      </p:sp>
      <p:sp>
        <p:nvSpPr>
          <p:cNvPr id="5" name="TextBox 4">
            <a:extLst>
              <a:ext uri="{FF2B5EF4-FFF2-40B4-BE49-F238E27FC236}">
                <a16:creationId xmlns:a16="http://schemas.microsoft.com/office/drawing/2014/main" id="{A046D9FF-128C-2A55-9891-E3D9A5CC9041}"/>
              </a:ext>
            </a:extLst>
          </p:cNvPr>
          <p:cNvSpPr txBox="1"/>
          <p:nvPr/>
        </p:nvSpPr>
        <p:spPr>
          <a:xfrm>
            <a:off x="838200" y="1501381"/>
            <a:ext cx="5590880" cy="1938992"/>
          </a:xfrm>
          <a:prstGeom prst="rect">
            <a:avLst/>
          </a:prstGeom>
          <a:noFill/>
        </p:spPr>
        <p:txBody>
          <a:bodyPr wrap="square">
            <a:spAutoFit/>
          </a:bodyPr>
          <a:lstStyle/>
          <a:p>
            <a:r>
              <a:rPr lang="en-US" sz="2000" b="0" i="0" dirty="0">
                <a:solidFill>
                  <a:srgbClr val="0F1419"/>
                </a:solidFill>
                <a:effectLst/>
                <a:latin typeface="TwitterChirp"/>
              </a:rPr>
              <a:t>“In Gramscian terms, </a:t>
            </a:r>
            <a:r>
              <a:rPr lang="en-US" sz="2000" b="1" i="0" dirty="0">
                <a:solidFill>
                  <a:srgbClr val="0F1419"/>
                </a:solidFill>
                <a:effectLst/>
                <a:latin typeface="TwitterChirp"/>
              </a:rPr>
              <a:t>the New Class [of global, managerial elites] is the present-day historic bloc, whose hegemonic order must be carefully deconstructed </a:t>
            </a:r>
            <a:r>
              <a:rPr lang="en-US" sz="2000" b="0" i="0" dirty="0">
                <a:solidFill>
                  <a:srgbClr val="0F1419"/>
                </a:solidFill>
                <a:effectLst/>
                <a:latin typeface="TwitterChirp"/>
              </a:rPr>
              <a:t>and critiqued in preparation for a successful counter-hegemonic movement to emerge.” - </a:t>
            </a:r>
            <a:r>
              <a:rPr lang="en-US" sz="2000" b="0" i="1" dirty="0">
                <a:solidFill>
                  <a:srgbClr val="0F1419"/>
                </a:solidFill>
                <a:effectLst/>
                <a:latin typeface="TwitterChirp"/>
              </a:rPr>
              <a:t>World of the Right</a:t>
            </a:r>
            <a:r>
              <a:rPr lang="en-US" sz="2000" b="0" i="0" dirty="0">
                <a:solidFill>
                  <a:srgbClr val="0F1419"/>
                </a:solidFill>
                <a:effectLst/>
                <a:latin typeface="TwitterChirp"/>
              </a:rPr>
              <a:t>, p.69</a:t>
            </a:r>
            <a:endParaRPr lang="en-US" sz="2000" dirty="0"/>
          </a:p>
        </p:txBody>
      </p:sp>
      <p:sp>
        <p:nvSpPr>
          <p:cNvPr id="7" name="TextBox 6">
            <a:extLst>
              <a:ext uri="{FF2B5EF4-FFF2-40B4-BE49-F238E27FC236}">
                <a16:creationId xmlns:a16="http://schemas.microsoft.com/office/drawing/2014/main" id="{85B22EBB-8089-9ABD-DEDD-E042200F69E0}"/>
              </a:ext>
            </a:extLst>
          </p:cNvPr>
          <p:cNvSpPr txBox="1"/>
          <p:nvPr/>
        </p:nvSpPr>
        <p:spPr>
          <a:xfrm>
            <a:off x="838200" y="3919549"/>
            <a:ext cx="5590880" cy="2246769"/>
          </a:xfrm>
          <a:prstGeom prst="rect">
            <a:avLst/>
          </a:prstGeom>
          <a:noFill/>
        </p:spPr>
        <p:txBody>
          <a:bodyPr wrap="square">
            <a:spAutoFit/>
          </a:bodyPr>
          <a:lstStyle/>
          <a:p>
            <a:r>
              <a:rPr lang="en-US" sz="2000" b="0" i="0" dirty="0">
                <a:solidFill>
                  <a:srgbClr val="0F1419"/>
                </a:solidFill>
                <a:effectLst/>
                <a:latin typeface="TwitterChirp"/>
              </a:rPr>
              <a:t>“In </a:t>
            </a:r>
            <a:r>
              <a:rPr lang="en-US" sz="2000" b="0" i="1" dirty="0">
                <a:solidFill>
                  <a:srgbClr val="0F1419"/>
                </a:solidFill>
                <a:effectLst/>
                <a:latin typeface="TwitterChirp"/>
              </a:rPr>
              <a:t>The Managerial Revolution</a:t>
            </a:r>
            <a:r>
              <a:rPr lang="en-US" sz="2000" b="0" dirty="0">
                <a:solidFill>
                  <a:srgbClr val="0F1419"/>
                </a:solidFill>
                <a:effectLst/>
                <a:latin typeface="TwitterChirp"/>
              </a:rPr>
              <a:t>, [James] Burnham argued that… a New Class of technically skilled managers, administrators, engineers and bureaucrats of all sorts were engaged in </a:t>
            </a:r>
            <a:r>
              <a:rPr lang="en-US" sz="2000" b="1" dirty="0">
                <a:solidFill>
                  <a:srgbClr val="0F1419"/>
                </a:solidFill>
                <a:effectLst/>
                <a:latin typeface="TwitterChirp"/>
              </a:rPr>
              <a:t>a ‘drive for social dominance, for power and privilege, for the position of the ruling class.’</a:t>
            </a:r>
            <a:r>
              <a:rPr lang="en-US" sz="2000" b="0" dirty="0">
                <a:solidFill>
                  <a:srgbClr val="0F1419"/>
                </a:solidFill>
                <a:effectLst/>
                <a:latin typeface="TwitterChirp"/>
              </a:rPr>
              <a:t>” – </a:t>
            </a:r>
            <a:r>
              <a:rPr lang="en-US" sz="2000" b="0" i="1" dirty="0">
                <a:solidFill>
                  <a:srgbClr val="0F1419"/>
                </a:solidFill>
                <a:effectLst/>
                <a:latin typeface="TwitterChirp"/>
              </a:rPr>
              <a:t>World of the Right</a:t>
            </a:r>
            <a:r>
              <a:rPr lang="en-US" sz="2000" b="0" dirty="0">
                <a:solidFill>
                  <a:srgbClr val="0F1419"/>
                </a:solidFill>
                <a:effectLst/>
                <a:latin typeface="TwitterChirp"/>
              </a:rPr>
              <a:t>, p. 72-73</a:t>
            </a:r>
            <a:endParaRPr lang="en-US" sz="2000" dirty="0"/>
          </a:p>
        </p:txBody>
      </p:sp>
      <p:pic>
        <p:nvPicPr>
          <p:cNvPr id="6146" name="Picture 2" descr="Image">
            <a:extLst>
              <a:ext uri="{FF2B5EF4-FFF2-40B4-BE49-F238E27FC236}">
                <a16:creationId xmlns:a16="http://schemas.microsoft.com/office/drawing/2014/main" id="{DE99E321-C232-8A8A-E742-C04C7731E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4985" y="1501381"/>
            <a:ext cx="3780626" cy="24181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C4C772E-B94D-4D33-C200-0419239B7214}"/>
              </a:ext>
            </a:extLst>
          </p:cNvPr>
          <p:cNvPicPr>
            <a:picLocks noChangeAspect="1"/>
          </p:cNvPicPr>
          <p:nvPr/>
        </p:nvPicPr>
        <p:blipFill>
          <a:blip r:embed="rId3"/>
          <a:stretch>
            <a:fillRect/>
          </a:stretch>
        </p:blipFill>
        <p:spPr>
          <a:xfrm>
            <a:off x="6591521" y="3991198"/>
            <a:ext cx="3784089" cy="1693165"/>
          </a:xfrm>
          <a:prstGeom prst="rect">
            <a:avLst/>
          </a:prstGeom>
        </p:spPr>
      </p:pic>
      <p:pic>
        <p:nvPicPr>
          <p:cNvPr id="10" name="Picture 9">
            <a:extLst>
              <a:ext uri="{FF2B5EF4-FFF2-40B4-BE49-F238E27FC236}">
                <a16:creationId xmlns:a16="http://schemas.microsoft.com/office/drawing/2014/main" id="{AA2ED9D5-E608-4970-5046-87DE3CF2CF66}"/>
              </a:ext>
            </a:extLst>
          </p:cNvPr>
          <p:cNvPicPr>
            <a:picLocks noChangeAspect="1"/>
          </p:cNvPicPr>
          <p:nvPr/>
        </p:nvPicPr>
        <p:blipFill>
          <a:blip r:embed="rId4"/>
          <a:stretch>
            <a:fillRect/>
          </a:stretch>
        </p:blipFill>
        <p:spPr>
          <a:xfrm>
            <a:off x="6591521" y="5756013"/>
            <a:ext cx="3784089" cy="829160"/>
          </a:xfrm>
          <a:prstGeom prst="rect">
            <a:avLst/>
          </a:prstGeom>
        </p:spPr>
      </p:pic>
    </p:spTree>
    <p:extLst>
      <p:ext uri="{BB962C8B-B14F-4D97-AF65-F5344CB8AC3E}">
        <p14:creationId xmlns:p14="http://schemas.microsoft.com/office/powerpoint/2010/main" val="4262503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CA648-AFC4-9BA3-B756-B4BA65BB4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18C61-1D65-46CA-55E1-031B899BA723}"/>
              </a:ext>
            </a:extLst>
          </p:cNvPr>
          <p:cNvSpPr>
            <a:spLocks noGrp="1"/>
          </p:cNvSpPr>
          <p:nvPr>
            <p:ph type="title"/>
          </p:nvPr>
        </p:nvSpPr>
        <p:spPr/>
        <p:txBody>
          <a:bodyPr/>
          <a:lstStyle/>
          <a:p>
            <a:r>
              <a:rPr lang="en-US" dirty="0"/>
              <a:t>Quotes from </a:t>
            </a:r>
            <a:r>
              <a:rPr lang="en-US" i="1" dirty="0"/>
              <a:t>World of the Right</a:t>
            </a:r>
          </a:p>
        </p:txBody>
      </p:sp>
      <p:sp>
        <p:nvSpPr>
          <p:cNvPr id="5" name="TextBox 4">
            <a:extLst>
              <a:ext uri="{FF2B5EF4-FFF2-40B4-BE49-F238E27FC236}">
                <a16:creationId xmlns:a16="http://schemas.microsoft.com/office/drawing/2014/main" id="{9B78B07A-C507-C2E3-F06A-481B19B4B65D}"/>
              </a:ext>
            </a:extLst>
          </p:cNvPr>
          <p:cNvSpPr txBox="1"/>
          <p:nvPr/>
        </p:nvSpPr>
        <p:spPr>
          <a:xfrm>
            <a:off x="838200" y="1449011"/>
            <a:ext cx="5590880" cy="2339102"/>
          </a:xfrm>
          <a:prstGeom prst="rect">
            <a:avLst/>
          </a:prstGeom>
          <a:noFill/>
        </p:spPr>
        <p:txBody>
          <a:bodyPr wrap="square">
            <a:spAutoFit/>
          </a:bodyPr>
          <a:lstStyle/>
          <a:p>
            <a:r>
              <a:rPr lang="en-US" sz="1600" b="0" i="0" dirty="0">
                <a:solidFill>
                  <a:srgbClr val="0F1419"/>
                </a:solidFill>
                <a:effectLst/>
              </a:rPr>
              <a:t>“Burnham held that… elites in liberal democratic societies tend to rely on </a:t>
            </a:r>
            <a:r>
              <a:rPr lang="en-US" sz="1600" b="1" i="0" dirty="0">
                <a:solidFill>
                  <a:srgbClr val="0F1419"/>
                </a:solidFill>
                <a:effectLst/>
              </a:rPr>
              <a:t>the manipulation of cultural symbols, desires, and material incentives rather than on direct coercion</a:t>
            </a:r>
            <a:r>
              <a:rPr lang="en-US" sz="1600" b="0" i="0" dirty="0">
                <a:solidFill>
                  <a:srgbClr val="0F1419"/>
                </a:solidFill>
                <a:effectLst/>
              </a:rPr>
              <a:t>… Formal pluralism disguises the fact that these structures are dominated by a liberal elite that controls both the parameters of acceptable discourse and the key decision-making </a:t>
            </a:r>
            <a:r>
              <a:rPr lang="en-US" sz="1600" b="0" i="0" dirty="0" err="1">
                <a:solidFill>
                  <a:srgbClr val="0F1419"/>
                </a:solidFill>
                <a:effectLst/>
              </a:rPr>
              <a:t>organisations</a:t>
            </a:r>
            <a:r>
              <a:rPr lang="en-US" sz="1600" b="0" i="0" dirty="0">
                <a:solidFill>
                  <a:srgbClr val="0F1419"/>
                </a:solidFill>
                <a:effectLst/>
              </a:rPr>
              <a:t>, exercising </a:t>
            </a:r>
            <a:r>
              <a:rPr lang="en-US" sz="1600" b="1" i="0" dirty="0">
                <a:solidFill>
                  <a:srgbClr val="0F1419"/>
                </a:solidFill>
                <a:effectLst/>
              </a:rPr>
              <a:t>subtle yet pervasive forms of power and domination</a:t>
            </a:r>
            <a:r>
              <a:rPr lang="en-US" sz="1600" b="0" i="0" dirty="0">
                <a:solidFill>
                  <a:srgbClr val="0F1419"/>
                </a:solidFill>
                <a:effectLst/>
              </a:rPr>
              <a:t>.” - </a:t>
            </a:r>
            <a:r>
              <a:rPr lang="en-US" sz="1600" b="0" i="1" dirty="0">
                <a:solidFill>
                  <a:srgbClr val="0F1419"/>
                </a:solidFill>
                <a:effectLst/>
              </a:rPr>
              <a:t>World of the Right</a:t>
            </a:r>
            <a:r>
              <a:rPr lang="en-US" sz="1600" b="0" i="0" dirty="0">
                <a:solidFill>
                  <a:srgbClr val="0F1419"/>
                </a:solidFill>
                <a:effectLst/>
              </a:rPr>
              <a:t>, p.73</a:t>
            </a:r>
            <a:endParaRPr lang="en-US" sz="1600" dirty="0"/>
          </a:p>
          <a:p>
            <a:endParaRPr lang="en-US" sz="1600" dirty="0"/>
          </a:p>
        </p:txBody>
      </p:sp>
      <p:pic>
        <p:nvPicPr>
          <p:cNvPr id="4" name="Picture 3">
            <a:extLst>
              <a:ext uri="{FF2B5EF4-FFF2-40B4-BE49-F238E27FC236}">
                <a16:creationId xmlns:a16="http://schemas.microsoft.com/office/drawing/2014/main" id="{55AB338F-00D9-293A-39F0-06C67EDA8869}"/>
              </a:ext>
            </a:extLst>
          </p:cNvPr>
          <p:cNvPicPr>
            <a:picLocks noChangeAspect="1"/>
          </p:cNvPicPr>
          <p:nvPr/>
        </p:nvPicPr>
        <p:blipFill>
          <a:blip r:embed="rId2"/>
          <a:stretch>
            <a:fillRect/>
          </a:stretch>
        </p:blipFill>
        <p:spPr>
          <a:xfrm>
            <a:off x="6591520" y="1553327"/>
            <a:ext cx="3784090" cy="1112326"/>
          </a:xfrm>
          <a:prstGeom prst="rect">
            <a:avLst/>
          </a:prstGeom>
        </p:spPr>
      </p:pic>
      <p:pic>
        <p:nvPicPr>
          <p:cNvPr id="9" name="Picture 8">
            <a:extLst>
              <a:ext uri="{FF2B5EF4-FFF2-40B4-BE49-F238E27FC236}">
                <a16:creationId xmlns:a16="http://schemas.microsoft.com/office/drawing/2014/main" id="{64388FB7-6F97-9624-2934-EF52F7632863}"/>
              </a:ext>
            </a:extLst>
          </p:cNvPr>
          <p:cNvPicPr>
            <a:picLocks noChangeAspect="1"/>
          </p:cNvPicPr>
          <p:nvPr/>
        </p:nvPicPr>
        <p:blipFill>
          <a:blip r:embed="rId3"/>
          <a:stretch>
            <a:fillRect/>
          </a:stretch>
        </p:blipFill>
        <p:spPr>
          <a:xfrm>
            <a:off x="6589213" y="2878890"/>
            <a:ext cx="3786397" cy="895359"/>
          </a:xfrm>
          <a:prstGeom prst="rect">
            <a:avLst/>
          </a:prstGeom>
        </p:spPr>
      </p:pic>
      <p:pic>
        <p:nvPicPr>
          <p:cNvPr id="13" name="Picture 12">
            <a:extLst>
              <a:ext uri="{FF2B5EF4-FFF2-40B4-BE49-F238E27FC236}">
                <a16:creationId xmlns:a16="http://schemas.microsoft.com/office/drawing/2014/main" id="{BFC5E2B7-0583-594E-17EC-D6FEBD5B5B47}"/>
              </a:ext>
            </a:extLst>
          </p:cNvPr>
          <p:cNvPicPr>
            <a:picLocks noChangeAspect="1"/>
          </p:cNvPicPr>
          <p:nvPr/>
        </p:nvPicPr>
        <p:blipFill>
          <a:blip r:embed="rId4"/>
          <a:stretch>
            <a:fillRect/>
          </a:stretch>
        </p:blipFill>
        <p:spPr>
          <a:xfrm>
            <a:off x="6576406" y="4078121"/>
            <a:ext cx="3799204" cy="1705542"/>
          </a:xfrm>
          <a:prstGeom prst="rect">
            <a:avLst/>
          </a:prstGeom>
        </p:spPr>
      </p:pic>
      <p:sp>
        <p:nvSpPr>
          <p:cNvPr id="14" name="TextBox 13">
            <a:extLst>
              <a:ext uri="{FF2B5EF4-FFF2-40B4-BE49-F238E27FC236}">
                <a16:creationId xmlns:a16="http://schemas.microsoft.com/office/drawing/2014/main" id="{B39EC2EA-2935-3865-8C4B-DC864C95ABDC}"/>
              </a:ext>
            </a:extLst>
          </p:cNvPr>
          <p:cNvSpPr txBox="1"/>
          <p:nvPr/>
        </p:nvSpPr>
        <p:spPr>
          <a:xfrm>
            <a:off x="838200" y="4078121"/>
            <a:ext cx="5590880" cy="2062103"/>
          </a:xfrm>
          <a:prstGeom prst="rect">
            <a:avLst/>
          </a:prstGeom>
          <a:noFill/>
        </p:spPr>
        <p:txBody>
          <a:bodyPr wrap="square">
            <a:spAutoFit/>
          </a:bodyPr>
          <a:lstStyle/>
          <a:p>
            <a:r>
              <a:rPr lang="en-US" sz="1600" dirty="0">
                <a:solidFill>
                  <a:srgbClr val="0F1419"/>
                </a:solidFill>
              </a:rPr>
              <a:t>“’</a:t>
            </a:r>
            <a:r>
              <a:rPr lang="en-US" sz="1600" b="0" i="0" dirty="0">
                <a:solidFill>
                  <a:srgbClr val="0F1419"/>
                </a:solidFill>
                <a:effectLst/>
              </a:rPr>
              <a:t>The authority of the administrative state does not rest on raw power along; like any political regime, it needs moral and intellectual legitimacy. This moral-intellectual legitimacy is rooted in </a:t>
            </a:r>
            <a:r>
              <a:rPr lang="en-US" sz="1600" b="1" i="0" dirty="0">
                <a:solidFill>
                  <a:srgbClr val="0F1419"/>
                </a:solidFill>
                <a:effectLst/>
              </a:rPr>
              <a:t>a system of principles, values, mores, norms, and cultura</a:t>
            </a:r>
            <a:r>
              <a:rPr lang="en-US" sz="1600" b="1" dirty="0">
                <a:solidFill>
                  <a:srgbClr val="0F1419"/>
                </a:solidFill>
              </a:rPr>
              <a:t>l habits that together constitute what Antonio Gramsci called ideological hegemony</a:t>
            </a:r>
            <a:r>
              <a:rPr lang="en-US" sz="1600" dirty="0">
                <a:solidFill>
                  <a:srgbClr val="0F1419"/>
                </a:solidFill>
              </a:rPr>
              <a:t>’</a:t>
            </a:r>
            <a:r>
              <a:rPr lang="en-US" sz="1600" b="0" i="0" dirty="0">
                <a:solidFill>
                  <a:srgbClr val="0F1419"/>
                </a:solidFill>
                <a:effectLst/>
              </a:rPr>
              <a:t>” – Heritage Senior Fellow John Fonte writing in the Claremont Institute’s </a:t>
            </a:r>
            <a:r>
              <a:rPr lang="en-US" sz="1600" b="0" i="1" dirty="0">
                <a:solidFill>
                  <a:srgbClr val="0F1419"/>
                </a:solidFill>
                <a:effectLst/>
              </a:rPr>
              <a:t>American Mind </a:t>
            </a:r>
            <a:r>
              <a:rPr lang="en-US" sz="1600" b="0" dirty="0">
                <a:solidFill>
                  <a:srgbClr val="0F1419"/>
                </a:solidFill>
                <a:effectLst/>
              </a:rPr>
              <a:t>magazine, quoted in World</a:t>
            </a:r>
            <a:r>
              <a:rPr lang="en-US" sz="1600" b="0" i="1" dirty="0">
                <a:solidFill>
                  <a:srgbClr val="0F1419"/>
                </a:solidFill>
                <a:effectLst/>
              </a:rPr>
              <a:t> of the Right</a:t>
            </a:r>
            <a:r>
              <a:rPr lang="en-US" sz="1600" b="0" i="0" dirty="0">
                <a:solidFill>
                  <a:srgbClr val="0F1419"/>
                </a:solidFill>
                <a:effectLst/>
              </a:rPr>
              <a:t>, p.78</a:t>
            </a:r>
            <a:endParaRPr lang="en-US" sz="1600" dirty="0"/>
          </a:p>
        </p:txBody>
      </p:sp>
    </p:spTree>
    <p:extLst>
      <p:ext uri="{BB962C8B-B14F-4D97-AF65-F5344CB8AC3E}">
        <p14:creationId xmlns:p14="http://schemas.microsoft.com/office/powerpoint/2010/main" val="45859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DE5A2-4199-D3FB-79B8-83B82FD44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DEA49-4E93-C192-07C0-42199788C9C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9ED49F9-E3E3-6876-CE91-BE6753C6D4AF}"/>
              </a:ext>
            </a:extLst>
          </p:cNvPr>
          <p:cNvSpPr>
            <a:spLocks noGrp="1"/>
          </p:cNvSpPr>
          <p:nvPr>
            <p:ph idx="1"/>
          </p:nvPr>
        </p:nvSpPr>
        <p:spPr/>
        <p:txBody>
          <a:bodyPr/>
          <a:lstStyle/>
          <a:p>
            <a:r>
              <a:rPr lang="en-US" dirty="0"/>
              <a:t>What is wokeness?</a:t>
            </a:r>
          </a:p>
          <a:p>
            <a:r>
              <a:rPr lang="en-US" dirty="0"/>
              <a:t>What is the “woke right”?</a:t>
            </a:r>
          </a:p>
          <a:p>
            <a:r>
              <a:rPr lang="en-US" dirty="0"/>
              <a:t>Examples of the woke right</a:t>
            </a:r>
          </a:p>
          <a:p>
            <a:r>
              <a:rPr lang="en-US" dirty="0"/>
              <a:t>Legitimate considerations</a:t>
            </a:r>
          </a:p>
          <a:p>
            <a:r>
              <a:rPr lang="en-US" dirty="0"/>
              <a:t>Serious problems</a:t>
            </a:r>
          </a:p>
          <a:p>
            <a:r>
              <a:rPr lang="en-US" dirty="0"/>
              <a:t>Conclusions</a:t>
            </a:r>
          </a:p>
          <a:p>
            <a:endParaRPr lang="en-US" dirty="0"/>
          </a:p>
        </p:txBody>
      </p:sp>
      <p:sp>
        <p:nvSpPr>
          <p:cNvPr id="4" name="Rectangle 3">
            <a:extLst>
              <a:ext uri="{FF2B5EF4-FFF2-40B4-BE49-F238E27FC236}">
                <a16:creationId xmlns:a16="http://schemas.microsoft.com/office/drawing/2014/main" id="{AB950767-F30E-D3E6-605E-80A0A2BD2B17}"/>
              </a:ext>
            </a:extLst>
          </p:cNvPr>
          <p:cNvSpPr/>
          <p:nvPr/>
        </p:nvSpPr>
        <p:spPr>
          <a:xfrm>
            <a:off x="697584" y="2843719"/>
            <a:ext cx="9992412" cy="4556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1581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9C49-5275-5B97-6F4B-DAFC828844A9}"/>
              </a:ext>
            </a:extLst>
          </p:cNvPr>
          <p:cNvSpPr>
            <a:spLocks noGrp="1"/>
          </p:cNvSpPr>
          <p:nvPr>
            <p:ph type="title"/>
          </p:nvPr>
        </p:nvSpPr>
        <p:spPr/>
        <p:txBody>
          <a:bodyPr/>
          <a:lstStyle/>
          <a:p>
            <a:r>
              <a:rPr lang="en-US" dirty="0"/>
              <a:t>Stephen Wolfe’s </a:t>
            </a:r>
            <a:r>
              <a:rPr lang="en-US" i="1" dirty="0"/>
              <a:t>Case for Christian Nationalism</a:t>
            </a:r>
          </a:p>
        </p:txBody>
      </p:sp>
      <p:sp>
        <p:nvSpPr>
          <p:cNvPr id="3" name="Content Placeholder 2">
            <a:extLst>
              <a:ext uri="{FF2B5EF4-FFF2-40B4-BE49-F238E27FC236}">
                <a16:creationId xmlns:a16="http://schemas.microsoft.com/office/drawing/2014/main" id="{0FE723A4-9FE0-4111-77D6-2E6C43EE1A5F}"/>
              </a:ext>
            </a:extLst>
          </p:cNvPr>
          <p:cNvSpPr>
            <a:spLocks noGrp="1"/>
          </p:cNvSpPr>
          <p:nvPr>
            <p:ph idx="1"/>
          </p:nvPr>
        </p:nvSpPr>
        <p:spPr>
          <a:xfrm>
            <a:off x="838200" y="1825625"/>
            <a:ext cx="7862740" cy="4351338"/>
          </a:xfrm>
        </p:spPr>
        <p:txBody>
          <a:bodyPr>
            <a:noAutofit/>
          </a:bodyPr>
          <a:lstStyle/>
          <a:p>
            <a:r>
              <a:rPr lang="en-US" sz="2000" dirty="0"/>
              <a:t>“Every step of progress is overcoming you. Ask yourself, ‘What sort of villain does each event of progress have in common?’ </a:t>
            </a:r>
            <a:r>
              <a:rPr lang="en-US" sz="2000" b="1" dirty="0"/>
              <a:t>The straight white male</a:t>
            </a:r>
            <a:r>
              <a:rPr lang="en-US" sz="2000" dirty="0"/>
              <a:t>. That is the chief out-group of New America, the embodiment of regression and oppression.” (p. 436)</a:t>
            </a:r>
          </a:p>
          <a:p>
            <a:r>
              <a:rPr lang="en-US" sz="2000" dirty="0"/>
              <a:t>“</a:t>
            </a:r>
            <a:r>
              <a:rPr lang="en-US" sz="2000" b="1" dirty="0"/>
              <a:t>We live under a gynocracy—a rule by women</a:t>
            </a:r>
            <a:r>
              <a:rPr lang="en-US" sz="2000" dirty="0"/>
              <a:t>. This </a:t>
            </a:r>
            <a:r>
              <a:rPr lang="en-US" sz="2000" b="1" dirty="0"/>
              <a:t>may not be apparent on the surface</a:t>
            </a:r>
            <a:r>
              <a:rPr lang="en-US" sz="2000" dirty="0"/>
              <a:t>, since men still run many things. But </a:t>
            </a:r>
            <a:r>
              <a:rPr lang="en-US" sz="2000" b="1" dirty="0"/>
              <a:t>the governing virtues of America are feminine vices</a:t>
            </a:r>
            <a:r>
              <a:rPr lang="en-US" sz="2000" dirty="0"/>
              <a:t>, associated with certain feminine virtues, such as empathy, fairness, and equality.” (p. 448)</a:t>
            </a:r>
          </a:p>
          <a:p>
            <a:r>
              <a:rPr lang="en-US" sz="2000" dirty="0"/>
              <a:t> “If you are a </a:t>
            </a:r>
            <a:r>
              <a:rPr lang="en-US" sz="2000" b="1" dirty="0"/>
              <a:t>white, heterosexual, cis-gendered male</a:t>
            </a:r>
            <a:r>
              <a:rPr lang="en-US" sz="2000" dirty="0"/>
              <a:t>, then the world will not offer you any favors. Indeed, your career advancement depends on sacrificing your self-respect by </a:t>
            </a:r>
            <a:r>
              <a:rPr lang="en-US" sz="2000" b="1" dirty="0"/>
              <a:t>praising and pandering to your inferiors who rule over you</a:t>
            </a:r>
            <a:r>
              <a:rPr lang="en-US" sz="2000" dirty="0"/>
              <a:t>.”  (p. 464)</a:t>
            </a:r>
          </a:p>
        </p:txBody>
      </p:sp>
      <p:pic>
        <p:nvPicPr>
          <p:cNvPr id="10245" name="Picture 5" descr="The Case for Christian Nationalism">
            <a:extLst>
              <a:ext uri="{FF2B5EF4-FFF2-40B4-BE49-F238E27FC236}">
                <a16:creationId xmlns:a16="http://schemas.microsoft.com/office/drawing/2014/main" id="{4759DA9F-3E6E-2E99-CDFE-38B03E2FDA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3683" y="1825625"/>
            <a:ext cx="2490247" cy="373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744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F0DE4-A777-FE1F-3237-2F0CA807B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9AE3D5-4D66-C0A3-510D-FAB1FFED8AB0}"/>
              </a:ext>
            </a:extLst>
          </p:cNvPr>
          <p:cNvSpPr>
            <a:spLocks noGrp="1"/>
          </p:cNvSpPr>
          <p:nvPr>
            <p:ph type="title"/>
          </p:nvPr>
        </p:nvSpPr>
        <p:spPr/>
        <p:txBody>
          <a:bodyPr/>
          <a:lstStyle/>
          <a:p>
            <a:r>
              <a:rPr lang="en-US" dirty="0"/>
              <a:t>Stephen Wolfe on Twitter</a:t>
            </a:r>
          </a:p>
        </p:txBody>
      </p:sp>
      <p:sp>
        <p:nvSpPr>
          <p:cNvPr id="3" name="Content Placeholder 2">
            <a:extLst>
              <a:ext uri="{FF2B5EF4-FFF2-40B4-BE49-F238E27FC236}">
                <a16:creationId xmlns:a16="http://schemas.microsoft.com/office/drawing/2014/main" id="{E34240C2-3A5D-BEE4-E831-E55E4BE507D0}"/>
              </a:ext>
            </a:extLst>
          </p:cNvPr>
          <p:cNvSpPr>
            <a:spLocks noGrp="1"/>
          </p:cNvSpPr>
          <p:nvPr>
            <p:ph idx="1"/>
          </p:nvPr>
        </p:nvSpPr>
        <p:spPr>
          <a:xfrm>
            <a:off x="838200" y="1825625"/>
            <a:ext cx="7862740" cy="4351338"/>
          </a:xfrm>
        </p:spPr>
        <p:txBody>
          <a:bodyPr>
            <a:noAutofit/>
          </a:bodyPr>
          <a:lstStyle/>
          <a:p>
            <a:r>
              <a:rPr lang="en-US" sz="2000" b="0" dirty="0">
                <a:solidFill>
                  <a:srgbClr val="383838"/>
                </a:solidFill>
                <a:effectLst/>
              </a:rPr>
              <a:t>“Anti-woke Christians, in their rejection of ‘power hierarchies’ and ‘privilege,’ have </a:t>
            </a:r>
            <a:r>
              <a:rPr lang="en-US" sz="2000" b="1" dirty="0">
                <a:solidFill>
                  <a:srgbClr val="383838"/>
                </a:solidFill>
                <a:effectLst/>
              </a:rPr>
              <a:t>rendered themselves incapable of seeing the absurd but real privileges and power hierarchy at work in our world. This is why I will not reject a ‘critical</a:t>
            </a:r>
            <a:r>
              <a:rPr lang="en-US" sz="2000" b="1" dirty="0">
                <a:solidFill>
                  <a:srgbClr val="383838"/>
                </a:solidFill>
              </a:rPr>
              <a:t>’</a:t>
            </a:r>
            <a:r>
              <a:rPr lang="en-US" sz="2000" b="1" dirty="0">
                <a:solidFill>
                  <a:srgbClr val="383838"/>
                </a:solidFill>
                <a:effectLst/>
              </a:rPr>
              <a:t> approach to social phenomena. There are subtle hierarchies of power, </a:t>
            </a:r>
            <a:r>
              <a:rPr lang="en-US" sz="2000" b="0" dirty="0">
                <a:solidFill>
                  <a:srgbClr val="383838"/>
                </a:solidFill>
                <a:effectLst/>
              </a:rPr>
              <a:t>some natural and proper, and others artificial and absurd.”</a:t>
            </a:r>
          </a:p>
          <a:p>
            <a:r>
              <a:rPr lang="en-US" sz="2000" b="0" dirty="0">
                <a:solidFill>
                  <a:srgbClr val="383838"/>
                </a:solidFill>
                <a:effectLst/>
              </a:rPr>
              <a:t>“I fully admit that if being a ‘conservative</a:t>
            </a:r>
            <a:r>
              <a:rPr lang="en-US" sz="2000" dirty="0">
                <a:solidFill>
                  <a:srgbClr val="383838"/>
                </a:solidFill>
              </a:rPr>
              <a:t>’</a:t>
            </a:r>
            <a:r>
              <a:rPr lang="en-US" sz="2000" b="0" dirty="0">
                <a:solidFill>
                  <a:srgbClr val="383838"/>
                </a:solidFill>
                <a:effectLst/>
              </a:rPr>
              <a:t> requires one to reject a ‘critical</a:t>
            </a:r>
            <a:r>
              <a:rPr lang="en-US" sz="2000" dirty="0">
                <a:solidFill>
                  <a:srgbClr val="383838"/>
                </a:solidFill>
              </a:rPr>
              <a:t>’</a:t>
            </a:r>
            <a:r>
              <a:rPr lang="en-US" sz="2000" b="0" dirty="0">
                <a:solidFill>
                  <a:srgbClr val="383838"/>
                </a:solidFill>
                <a:effectLst/>
              </a:rPr>
              <a:t> approach to social phenomena, then I’m not a conservative. </a:t>
            </a:r>
            <a:r>
              <a:rPr lang="en-US" sz="2000" b="1" dirty="0">
                <a:solidFill>
                  <a:srgbClr val="383838"/>
                </a:solidFill>
                <a:effectLst/>
              </a:rPr>
              <a:t>We live in liberal hegemony, </a:t>
            </a:r>
            <a:r>
              <a:rPr lang="en-US" sz="2000" b="0" dirty="0">
                <a:solidFill>
                  <a:srgbClr val="383838"/>
                </a:solidFill>
                <a:effectLst/>
              </a:rPr>
              <a:t>and [Twitter user @Wokal_Distance] reflects precisely its commitments and power structures.”</a:t>
            </a:r>
          </a:p>
          <a:p>
            <a:r>
              <a:rPr lang="en-US" sz="2000" b="1" dirty="0">
                <a:solidFill>
                  <a:srgbClr val="383838"/>
                </a:solidFill>
                <a:effectLst/>
              </a:rPr>
              <a:t>“Our social world runs on subtle power relations. </a:t>
            </a:r>
            <a:r>
              <a:rPr lang="en-US" sz="2000" b="0" dirty="0">
                <a:solidFill>
                  <a:srgbClr val="383838"/>
                </a:solidFill>
                <a:effectLst/>
              </a:rPr>
              <a:t>The problem with the left is they call them all arbitrary and unjust, based on an egalitarian principle (which the anti-woke largely share)”</a:t>
            </a:r>
            <a:endParaRPr lang="en-US" sz="2000" dirty="0"/>
          </a:p>
        </p:txBody>
      </p:sp>
      <p:pic>
        <p:nvPicPr>
          <p:cNvPr id="10243" name="Picture 3" descr="Transcript: Interview with Stephen Wolfe on Christian Nationalism - Christ  Over All">
            <a:extLst>
              <a:ext uri="{FF2B5EF4-FFF2-40B4-BE49-F238E27FC236}">
                <a16:creationId xmlns:a16="http://schemas.microsoft.com/office/drawing/2014/main" id="{F27106D5-D0EA-C11A-574C-267337B764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80" r="26054"/>
          <a:stretch/>
        </p:blipFill>
        <p:spPr bwMode="auto">
          <a:xfrm>
            <a:off x="9186667" y="2011678"/>
            <a:ext cx="2690907" cy="3445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17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20649-3BAA-B3FA-E1B8-95226F171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A92E80-F680-D5E4-AFE8-8729108DA16F}"/>
              </a:ext>
            </a:extLst>
          </p:cNvPr>
          <p:cNvSpPr>
            <a:spLocks noGrp="1"/>
          </p:cNvSpPr>
          <p:nvPr>
            <p:ph type="title"/>
          </p:nvPr>
        </p:nvSpPr>
        <p:spPr/>
        <p:txBody>
          <a:bodyPr/>
          <a:lstStyle/>
          <a:p>
            <a:r>
              <a:rPr lang="en-US" dirty="0"/>
              <a:t>Andrew </a:t>
            </a:r>
            <a:r>
              <a:rPr lang="en-US" dirty="0" err="1"/>
              <a:t>Isker’s</a:t>
            </a:r>
            <a:r>
              <a:rPr lang="en-US" dirty="0"/>
              <a:t> </a:t>
            </a:r>
            <a:r>
              <a:rPr lang="en-US" i="1" dirty="0"/>
              <a:t>Boniface Option</a:t>
            </a:r>
            <a:endParaRPr lang="en-US" dirty="0"/>
          </a:p>
        </p:txBody>
      </p:sp>
      <p:sp>
        <p:nvSpPr>
          <p:cNvPr id="3" name="Content Placeholder 2">
            <a:extLst>
              <a:ext uri="{FF2B5EF4-FFF2-40B4-BE49-F238E27FC236}">
                <a16:creationId xmlns:a16="http://schemas.microsoft.com/office/drawing/2014/main" id="{8E043097-09AC-462A-3D29-FACE3EF0E0AD}"/>
              </a:ext>
            </a:extLst>
          </p:cNvPr>
          <p:cNvSpPr>
            <a:spLocks noGrp="1"/>
          </p:cNvSpPr>
          <p:nvPr>
            <p:ph idx="1"/>
          </p:nvPr>
        </p:nvSpPr>
        <p:spPr>
          <a:xfrm>
            <a:off x="838200" y="1608808"/>
            <a:ext cx="8506700" cy="4707713"/>
          </a:xfrm>
        </p:spPr>
        <p:txBody>
          <a:bodyPr>
            <a:noAutofit/>
          </a:bodyPr>
          <a:lstStyle/>
          <a:p>
            <a:r>
              <a:rPr lang="en-US" sz="1800" b="0" dirty="0">
                <a:solidFill>
                  <a:srgbClr val="383838"/>
                </a:solidFill>
                <a:effectLst/>
              </a:rPr>
              <a:t>“</a:t>
            </a:r>
            <a:r>
              <a:rPr lang="en-US" sz="1800" b="1" dirty="0">
                <a:solidFill>
                  <a:srgbClr val="383838"/>
                </a:solidFill>
                <a:effectLst/>
              </a:rPr>
              <a:t>You live in a dystopia. </a:t>
            </a:r>
            <a:r>
              <a:rPr lang="en-US" sz="1800" b="0" dirty="0">
                <a:solidFill>
                  <a:srgbClr val="383838"/>
                </a:solidFill>
                <a:effectLst/>
              </a:rPr>
              <a:t>Every part of historical human existence in our world has been turned on its head…The insane, dystopian and totalitarian world we fear the elites might create is one we already live in…I use the term </a:t>
            </a:r>
            <a:r>
              <a:rPr lang="en-US" sz="1800" b="0" dirty="0" err="1">
                <a:solidFill>
                  <a:srgbClr val="383838"/>
                </a:solidFill>
                <a:effectLst/>
              </a:rPr>
              <a:t>Trashworld</a:t>
            </a:r>
            <a:r>
              <a:rPr lang="en-US" sz="1800" b="0" dirty="0">
                <a:solidFill>
                  <a:srgbClr val="383838"/>
                </a:solidFill>
                <a:effectLst/>
              </a:rPr>
              <a:t> to describe the dystopian society. And the point of The Boniface Option is to </a:t>
            </a:r>
            <a:r>
              <a:rPr lang="en-US" sz="1800" b="1" dirty="0">
                <a:solidFill>
                  <a:srgbClr val="383838"/>
                </a:solidFill>
                <a:effectLst/>
              </a:rPr>
              <a:t>make you see it for what it is and to begin the hard work of escaping and overcoming it</a:t>
            </a:r>
            <a:r>
              <a:rPr lang="en-US" sz="1800" b="0" dirty="0">
                <a:solidFill>
                  <a:srgbClr val="383838"/>
                </a:solidFill>
                <a:effectLst/>
              </a:rPr>
              <a:t>” (p. ix-xi).</a:t>
            </a:r>
          </a:p>
          <a:p>
            <a:r>
              <a:rPr lang="en-US" sz="1800" b="0" dirty="0">
                <a:solidFill>
                  <a:srgbClr val="383838"/>
                </a:solidFill>
                <a:effectLst/>
              </a:rPr>
              <a:t>“the </a:t>
            </a:r>
            <a:r>
              <a:rPr lang="en-US" sz="1800" b="0" dirty="0" err="1">
                <a:solidFill>
                  <a:srgbClr val="383838"/>
                </a:solidFill>
                <a:effectLst/>
              </a:rPr>
              <a:t>globohomo</a:t>
            </a:r>
            <a:r>
              <a:rPr lang="en-US" sz="1800" b="0" dirty="0">
                <a:solidFill>
                  <a:srgbClr val="383838"/>
                </a:solidFill>
                <a:effectLst/>
              </a:rPr>
              <a:t> cinematic universe that the modern </a:t>
            </a:r>
            <a:r>
              <a:rPr lang="en-US" sz="1800" b="0" dirty="0" err="1">
                <a:solidFill>
                  <a:srgbClr val="383838"/>
                </a:solidFill>
                <a:effectLst/>
              </a:rPr>
              <a:t>bugman</a:t>
            </a:r>
            <a:r>
              <a:rPr lang="en-US" sz="1800" b="0" dirty="0">
                <a:solidFill>
                  <a:srgbClr val="383838"/>
                </a:solidFill>
                <a:effectLst/>
              </a:rPr>
              <a:t> lives in </a:t>
            </a:r>
            <a:r>
              <a:rPr lang="en-US" sz="1800" b="1" dirty="0">
                <a:solidFill>
                  <a:srgbClr val="383838"/>
                </a:solidFill>
                <a:effectLst/>
              </a:rPr>
              <a:t>must be chopped down. All of it is a seamless garment.</a:t>
            </a:r>
            <a:r>
              <a:rPr lang="en-US" sz="1800" b="0" dirty="0">
                <a:solidFill>
                  <a:srgbClr val="383838"/>
                </a:solidFill>
                <a:effectLst/>
              </a:rPr>
              <a:t> Trannies, open borders, acceptance and promotion of sodomy and other sexual perversions, feminism, abortion and antinatalism, </a:t>
            </a:r>
            <a:r>
              <a:rPr lang="en-US" sz="1800" b="1" dirty="0">
                <a:solidFill>
                  <a:srgbClr val="383838"/>
                </a:solidFill>
                <a:effectLst/>
              </a:rPr>
              <a:t>anti-white race hate</a:t>
            </a:r>
            <a:r>
              <a:rPr lang="en-US" sz="1800" b="0" dirty="0">
                <a:solidFill>
                  <a:srgbClr val="383838"/>
                </a:solidFill>
                <a:effectLst/>
              </a:rPr>
              <a:t> (so-called Critical Race Theory), pornography and the entire consumerist lifestyle… </a:t>
            </a:r>
            <a:r>
              <a:rPr lang="en-US" sz="1800" b="1" dirty="0">
                <a:solidFill>
                  <a:srgbClr val="383838"/>
                </a:solidFill>
                <a:effectLst/>
              </a:rPr>
              <a:t>must be sent through a woodchipper</a:t>
            </a:r>
            <a:r>
              <a:rPr lang="en-US" sz="1800" b="0" dirty="0">
                <a:solidFill>
                  <a:srgbClr val="383838"/>
                </a:solidFill>
                <a:effectLst/>
              </a:rPr>
              <a:t>” (p. 18).</a:t>
            </a:r>
          </a:p>
          <a:p>
            <a:r>
              <a:rPr lang="en-US" sz="1800" b="0" dirty="0">
                <a:solidFill>
                  <a:srgbClr val="383838"/>
                </a:solidFill>
                <a:effectLst/>
              </a:rPr>
              <a:t>“We believe because </a:t>
            </a:r>
            <a:r>
              <a:rPr lang="en-US" sz="1800" b="1" dirty="0">
                <a:solidFill>
                  <a:srgbClr val="383838"/>
                </a:solidFill>
                <a:effectLst/>
              </a:rPr>
              <a:t>modern, liberal, egalitarian society</a:t>
            </a:r>
            <a:r>
              <a:rPr lang="en-US" sz="1800" b="0" dirty="0">
                <a:solidFill>
                  <a:srgbClr val="383838"/>
                </a:solidFill>
                <a:effectLst/>
              </a:rPr>
              <a:t> abolished the formal institutions of slavery that slavery qua slavery has been eradicated. But it very clearly has not. Instead, it is wrapped in a thin veneer of consent. If you were a wicked, evil social engineer and were going to design a massive slave state, </a:t>
            </a:r>
            <a:r>
              <a:rPr lang="en-US" sz="1800" b="1" dirty="0">
                <a:solidFill>
                  <a:srgbClr val="383838"/>
                </a:solidFill>
                <a:effectLst/>
              </a:rPr>
              <a:t>the very best conditions would be where the masses believed they were totally free and that their own bondage was their choice</a:t>
            </a:r>
            <a:r>
              <a:rPr lang="en-US" sz="1800" b="0" dirty="0">
                <a:solidFill>
                  <a:srgbClr val="383838"/>
                </a:solidFill>
                <a:effectLst/>
              </a:rPr>
              <a:t>” (p. 74).</a:t>
            </a:r>
            <a:endParaRPr lang="en-US" sz="1800" dirty="0"/>
          </a:p>
        </p:txBody>
      </p:sp>
      <p:pic>
        <p:nvPicPr>
          <p:cNvPr id="12292" name="Picture 4">
            <a:extLst>
              <a:ext uri="{FF2B5EF4-FFF2-40B4-BE49-F238E27FC236}">
                <a16:creationId xmlns:a16="http://schemas.microsoft.com/office/drawing/2014/main" id="{ADC183EA-BA02-DF39-CA69-340CEE08A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1557" y="1825625"/>
            <a:ext cx="2400229" cy="3709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457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05290-68A8-9102-628D-620D60AC6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8BB07-E81D-A371-7F0B-6A5DE3700DE0}"/>
              </a:ext>
            </a:extLst>
          </p:cNvPr>
          <p:cNvSpPr>
            <a:spLocks noGrp="1"/>
          </p:cNvSpPr>
          <p:nvPr>
            <p:ph type="title"/>
          </p:nvPr>
        </p:nvSpPr>
        <p:spPr/>
        <p:txBody>
          <a:bodyPr/>
          <a:lstStyle/>
          <a:p>
            <a:r>
              <a:rPr lang="en-US" dirty="0"/>
              <a:t>C.J. Engel, co-host of </a:t>
            </a:r>
            <a:r>
              <a:rPr lang="en-US" i="1" dirty="0"/>
              <a:t>Contra Mundum</a:t>
            </a:r>
            <a:endParaRPr lang="en-US" dirty="0"/>
          </a:p>
        </p:txBody>
      </p:sp>
      <p:sp>
        <p:nvSpPr>
          <p:cNvPr id="3" name="Content Placeholder 2">
            <a:extLst>
              <a:ext uri="{FF2B5EF4-FFF2-40B4-BE49-F238E27FC236}">
                <a16:creationId xmlns:a16="http://schemas.microsoft.com/office/drawing/2014/main" id="{B27E5546-803C-B5AD-C156-BAC97A66BF78}"/>
              </a:ext>
            </a:extLst>
          </p:cNvPr>
          <p:cNvSpPr>
            <a:spLocks noGrp="1"/>
          </p:cNvSpPr>
          <p:nvPr>
            <p:ph idx="1"/>
          </p:nvPr>
        </p:nvSpPr>
        <p:spPr>
          <a:xfrm>
            <a:off x="838200" y="1608808"/>
            <a:ext cx="8506700" cy="4707713"/>
          </a:xfrm>
        </p:spPr>
        <p:txBody>
          <a:bodyPr>
            <a:noAutofit/>
          </a:bodyPr>
          <a:lstStyle/>
          <a:p>
            <a:pPr algn="l"/>
            <a:r>
              <a:rPr lang="en-US" sz="2000" b="0" dirty="0">
                <a:solidFill>
                  <a:srgbClr val="383838"/>
                </a:solidFill>
                <a:effectLst/>
              </a:rPr>
              <a:t>“Once [the] ethos [of Heritage America] was liquidated [after WWII], </a:t>
            </a:r>
            <a:r>
              <a:rPr lang="en-US" sz="2000" b="1" dirty="0">
                <a:solidFill>
                  <a:srgbClr val="383838"/>
                </a:solidFill>
                <a:effectLst/>
              </a:rPr>
              <a:t>America was subverted and taken over…</a:t>
            </a:r>
            <a:r>
              <a:rPr lang="en-US" sz="2000" b="0" dirty="0">
                <a:solidFill>
                  <a:srgbClr val="383838"/>
                </a:solidFill>
                <a:effectLst/>
              </a:rPr>
              <a:t>Heritage America, of course, is most consistent with </a:t>
            </a:r>
            <a:r>
              <a:rPr lang="en-US" sz="2000" b="0" dirty="0" err="1">
                <a:solidFill>
                  <a:srgbClr val="383838"/>
                </a:solidFill>
                <a:effectLst/>
              </a:rPr>
              <a:t>anglo</a:t>
            </a:r>
            <a:r>
              <a:rPr lang="en-US" sz="2000" b="0" dirty="0">
                <a:solidFill>
                  <a:srgbClr val="383838"/>
                </a:solidFill>
                <a:effectLst/>
              </a:rPr>
              <a:t> Protestantism. But that does not mean that all groups outside of that core are equally dangerous to it. </a:t>
            </a:r>
            <a:r>
              <a:rPr lang="en-US" sz="2000" b="1" dirty="0">
                <a:solidFill>
                  <a:srgbClr val="383838"/>
                </a:solidFill>
                <a:effectLst/>
              </a:rPr>
              <a:t>There is a spectrum at play wherein some peoples are less threatening to its ethos than others</a:t>
            </a:r>
            <a:r>
              <a:rPr lang="en-US" sz="2000" b="0" dirty="0">
                <a:solidFill>
                  <a:srgbClr val="383838"/>
                </a:solidFill>
                <a:effectLst/>
              </a:rPr>
              <a:t>. There is a high correlation between that spectrum and the broadening circles extending out from Western Europe. Such that </a:t>
            </a:r>
            <a:r>
              <a:rPr lang="en-US" sz="2000" b="1" dirty="0">
                <a:solidFill>
                  <a:srgbClr val="383838"/>
                </a:solidFill>
                <a:effectLst/>
              </a:rPr>
              <a:t>peoples like Indians, or South East Asians or Ecuadorians or immigrated Africans are the least capable of fitting in and should be sent home immediately. </a:t>
            </a:r>
            <a:r>
              <a:rPr lang="en-US" sz="2000" b="0" dirty="0">
                <a:solidFill>
                  <a:srgbClr val="383838"/>
                </a:solidFill>
                <a:effectLst/>
              </a:rPr>
              <a:t>Whereas groups, like Irish or Italians or Catholics may not fit the original core, but were closer on the spectrum, being Europeans. All politics is contextual and situational.”</a:t>
            </a:r>
          </a:p>
        </p:txBody>
      </p:sp>
      <p:pic>
        <p:nvPicPr>
          <p:cNvPr id="13314" name="Picture 2" descr="Image">
            <a:extLst>
              <a:ext uri="{FF2B5EF4-FFF2-40B4-BE49-F238E27FC236}">
                <a16:creationId xmlns:a16="http://schemas.microsoft.com/office/drawing/2014/main" id="{B6E39C2C-7AE2-CDBE-D3D5-02C3DE19CB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77" t="6989" r="15977"/>
          <a:stretch/>
        </p:blipFill>
        <p:spPr bwMode="auto">
          <a:xfrm>
            <a:off x="9452008" y="1690688"/>
            <a:ext cx="2592536" cy="354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232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89CB-222C-6E8F-336E-C11C860074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054E1-6CA2-2911-821B-F3BC52BC2BAE}"/>
              </a:ext>
            </a:extLst>
          </p:cNvPr>
          <p:cNvSpPr>
            <a:spLocks noGrp="1"/>
          </p:cNvSpPr>
          <p:nvPr>
            <p:ph type="title"/>
          </p:nvPr>
        </p:nvSpPr>
        <p:spPr/>
        <p:txBody>
          <a:bodyPr/>
          <a:lstStyle/>
          <a:p>
            <a:r>
              <a:rPr lang="en-US" dirty="0"/>
              <a:t>C.J. Engel, co-host of </a:t>
            </a:r>
            <a:r>
              <a:rPr lang="en-US" i="1" dirty="0"/>
              <a:t>Contra Mundum</a:t>
            </a:r>
            <a:endParaRPr lang="en-US" dirty="0"/>
          </a:p>
        </p:txBody>
      </p:sp>
      <p:sp>
        <p:nvSpPr>
          <p:cNvPr id="3" name="Content Placeholder 2">
            <a:extLst>
              <a:ext uri="{FF2B5EF4-FFF2-40B4-BE49-F238E27FC236}">
                <a16:creationId xmlns:a16="http://schemas.microsoft.com/office/drawing/2014/main" id="{6DD80A51-BD88-BB56-5A54-B9A270CC81DF}"/>
              </a:ext>
            </a:extLst>
          </p:cNvPr>
          <p:cNvSpPr>
            <a:spLocks noGrp="1"/>
          </p:cNvSpPr>
          <p:nvPr>
            <p:ph idx="1"/>
          </p:nvPr>
        </p:nvSpPr>
        <p:spPr>
          <a:xfrm>
            <a:off x="838200" y="1608808"/>
            <a:ext cx="8506700" cy="4707713"/>
          </a:xfrm>
        </p:spPr>
        <p:txBody>
          <a:bodyPr>
            <a:noAutofit/>
          </a:bodyPr>
          <a:lstStyle/>
          <a:p>
            <a:r>
              <a:rPr lang="en-US" sz="2000" b="0" dirty="0">
                <a:solidFill>
                  <a:srgbClr val="383838"/>
                </a:solidFill>
                <a:effectLst/>
              </a:rPr>
              <a:t>“the Right Wing is being called the ‘woke right’ because its detractors </a:t>
            </a:r>
            <a:r>
              <a:rPr lang="en-US" sz="2000" b="1" dirty="0">
                <a:solidFill>
                  <a:srgbClr val="383838"/>
                </a:solidFill>
                <a:effectLst/>
              </a:rPr>
              <a:t>cannot think outside the hegemonic presumptions of liberalism, which is grounded in individualism.</a:t>
            </a:r>
            <a:r>
              <a:rPr lang="en-US" sz="2000" b="0" dirty="0">
                <a:solidFill>
                  <a:srgbClr val="383838"/>
                </a:solidFill>
                <a:effectLst/>
              </a:rPr>
              <a:t>“</a:t>
            </a:r>
          </a:p>
          <a:p>
            <a:r>
              <a:rPr lang="en-US" sz="2000" b="1" dirty="0">
                <a:solidFill>
                  <a:srgbClr val="383838"/>
                </a:solidFill>
                <a:effectLst/>
              </a:rPr>
              <a:t>“There is indeed a war on Whites.</a:t>
            </a:r>
            <a:r>
              <a:rPr lang="en-US" sz="2000" b="0" dirty="0">
                <a:solidFill>
                  <a:srgbClr val="383838"/>
                </a:solidFill>
                <a:effectLst/>
              </a:rPr>
              <a:t>”</a:t>
            </a:r>
          </a:p>
          <a:p>
            <a:r>
              <a:rPr lang="en-US" sz="2000" b="0" dirty="0">
                <a:solidFill>
                  <a:srgbClr val="383838"/>
                </a:solidFill>
                <a:effectLst/>
              </a:rPr>
              <a:t>“since </a:t>
            </a:r>
            <a:r>
              <a:rPr lang="en-US" sz="2000" b="1" dirty="0">
                <a:solidFill>
                  <a:srgbClr val="383838"/>
                </a:solidFill>
                <a:effectLst/>
              </a:rPr>
              <a:t>the old cultural hegemony of Heritage America was centered around straight White men</a:t>
            </a:r>
            <a:r>
              <a:rPr lang="en-US" sz="2000" b="0" dirty="0">
                <a:solidFill>
                  <a:srgbClr val="383838"/>
                </a:solidFill>
                <a:effectLst/>
              </a:rPr>
              <a:t>, it is clear that any revolution against that way of life would need to be directed </a:t>
            </a:r>
            <a:r>
              <a:rPr lang="en-US" sz="2000" b="1" dirty="0">
                <a:solidFill>
                  <a:srgbClr val="383838"/>
                </a:solidFill>
                <a:effectLst/>
              </a:rPr>
              <a:t>against the hegemonic cultural base made up of these types of people</a:t>
            </a:r>
            <a:r>
              <a:rPr lang="en-US" sz="2000" b="0" dirty="0">
                <a:solidFill>
                  <a:srgbClr val="383838"/>
                </a:solidFill>
                <a:effectLst/>
              </a:rPr>
              <a:t>. It is not woke to recognize this.”</a:t>
            </a:r>
          </a:p>
          <a:p>
            <a:r>
              <a:rPr lang="en-US" sz="2000" b="0" dirty="0">
                <a:solidFill>
                  <a:srgbClr val="383838"/>
                </a:solidFill>
                <a:effectLst/>
              </a:rPr>
              <a:t>“</a:t>
            </a:r>
            <a:r>
              <a:rPr lang="en-US" sz="2000" b="1" dirty="0">
                <a:solidFill>
                  <a:srgbClr val="383838"/>
                </a:solidFill>
                <a:effectLst/>
              </a:rPr>
              <a:t>The mythos of liberalism… made the political leadership in this country blind to the actual Leftist revolution in our midst. Liberalism is absolutely a hegemonic norm—what else would be America’s hegemonic norm?</a:t>
            </a:r>
            <a:r>
              <a:rPr lang="en-US" sz="2000" b="0" dirty="0">
                <a:solidFill>
                  <a:srgbClr val="383838"/>
                </a:solidFill>
                <a:effectLst/>
              </a:rPr>
              <a:t>”</a:t>
            </a:r>
            <a:endParaRPr lang="en-US" sz="2000" dirty="0">
              <a:solidFill>
                <a:srgbClr val="383838"/>
              </a:solidFill>
            </a:endParaRPr>
          </a:p>
          <a:p>
            <a:r>
              <a:rPr lang="en-US" sz="2000" b="0" dirty="0">
                <a:solidFill>
                  <a:srgbClr val="383838"/>
                </a:solidFill>
                <a:effectLst/>
              </a:rPr>
              <a:t>“The Right can see this very clearly and understands that </a:t>
            </a:r>
            <a:r>
              <a:rPr lang="en-US" sz="2000" b="1" dirty="0">
                <a:solidFill>
                  <a:srgbClr val="383838"/>
                </a:solidFill>
                <a:effectLst/>
              </a:rPr>
              <a:t>power is needed to confront new this Leftist hegemony.</a:t>
            </a:r>
            <a:r>
              <a:rPr lang="en-US" sz="2000" dirty="0">
                <a:solidFill>
                  <a:srgbClr val="383838"/>
                </a:solidFill>
              </a:rPr>
              <a:t>” </a:t>
            </a:r>
            <a:br>
              <a:rPr lang="en-US" sz="2000" dirty="0">
                <a:solidFill>
                  <a:srgbClr val="383838"/>
                </a:solidFill>
              </a:rPr>
            </a:br>
            <a:r>
              <a:rPr lang="en-US" sz="2000" dirty="0">
                <a:solidFill>
                  <a:srgbClr val="383838"/>
                </a:solidFill>
              </a:rPr>
              <a:t>	</a:t>
            </a:r>
            <a:br>
              <a:rPr lang="en-US" sz="2000" dirty="0">
                <a:solidFill>
                  <a:srgbClr val="383838"/>
                </a:solidFill>
              </a:rPr>
            </a:br>
            <a:r>
              <a:rPr lang="en-US" sz="2000" dirty="0">
                <a:solidFill>
                  <a:srgbClr val="383838"/>
                </a:solidFill>
              </a:rPr>
              <a:t>	– “On the realization that the Right isn’t liberal,” </a:t>
            </a:r>
            <a:r>
              <a:rPr lang="en-US" sz="2000" i="1" dirty="0">
                <a:solidFill>
                  <a:srgbClr val="383838"/>
                </a:solidFill>
              </a:rPr>
              <a:t>American Reformer</a:t>
            </a:r>
            <a:endParaRPr lang="en-US" sz="3200" dirty="0"/>
          </a:p>
        </p:txBody>
      </p:sp>
      <p:pic>
        <p:nvPicPr>
          <p:cNvPr id="13314" name="Picture 2" descr="Image">
            <a:extLst>
              <a:ext uri="{FF2B5EF4-FFF2-40B4-BE49-F238E27FC236}">
                <a16:creationId xmlns:a16="http://schemas.microsoft.com/office/drawing/2014/main" id="{E0F8BB5E-A98B-2324-CFA5-F949D5F326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77" t="6989" r="15977"/>
          <a:stretch/>
        </p:blipFill>
        <p:spPr bwMode="auto">
          <a:xfrm>
            <a:off x="9452008" y="1690688"/>
            <a:ext cx="2592536" cy="354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933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6B1A-AD81-6A08-DD8A-017B3B4045FA}"/>
              </a:ext>
            </a:extLst>
          </p:cNvPr>
          <p:cNvSpPr>
            <a:spLocks noGrp="1"/>
          </p:cNvSpPr>
          <p:nvPr>
            <p:ph type="title"/>
          </p:nvPr>
        </p:nvSpPr>
        <p:spPr/>
        <p:txBody>
          <a:bodyPr/>
          <a:lstStyle/>
          <a:p>
            <a:r>
              <a:rPr lang="en-US" dirty="0"/>
              <a:t>No Woke Right?</a:t>
            </a:r>
          </a:p>
        </p:txBody>
      </p:sp>
      <p:pic>
        <p:nvPicPr>
          <p:cNvPr id="6" name="Picture 5">
            <a:extLst>
              <a:ext uri="{FF2B5EF4-FFF2-40B4-BE49-F238E27FC236}">
                <a16:creationId xmlns:a16="http://schemas.microsoft.com/office/drawing/2014/main" id="{36F83256-9377-C399-A4C3-75A954317B21}"/>
              </a:ext>
            </a:extLst>
          </p:cNvPr>
          <p:cNvPicPr>
            <a:picLocks noChangeAspect="1"/>
          </p:cNvPicPr>
          <p:nvPr/>
        </p:nvPicPr>
        <p:blipFill>
          <a:blip r:embed="rId2"/>
          <a:stretch>
            <a:fillRect/>
          </a:stretch>
        </p:blipFill>
        <p:spPr>
          <a:xfrm>
            <a:off x="998841" y="1690687"/>
            <a:ext cx="5684814" cy="4486275"/>
          </a:xfrm>
          <a:prstGeom prst="rect">
            <a:avLst/>
          </a:prstGeom>
        </p:spPr>
      </p:pic>
      <p:pic>
        <p:nvPicPr>
          <p:cNvPr id="9" name="Picture 8">
            <a:extLst>
              <a:ext uri="{FF2B5EF4-FFF2-40B4-BE49-F238E27FC236}">
                <a16:creationId xmlns:a16="http://schemas.microsoft.com/office/drawing/2014/main" id="{2A9E4200-1F5F-DEC2-AC59-376A1A6F621E}"/>
              </a:ext>
            </a:extLst>
          </p:cNvPr>
          <p:cNvPicPr>
            <a:picLocks noChangeAspect="1"/>
          </p:cNvPicPr>
          <p:nvPr/>
        </p:nvPicPr>
        <p:blipFill>
          <a:blip r:embed="rId3"/>
          <a:stretch>
            <a:fillRect/>
          </a:stretch>
        </p:blipFill>
        <p:spPr>
          <a:xfrm>
            <a:off x="6844296" y="1690687"/>
            <a:ext cx="4071354" cy="4492529"/>
          </a:xfrm>
          <a:prstGeom prst="rect">
            <a:avLst/>
          </a:prstGeom>
        </p:spPr>
      </p:pic>
    </p:spTree>
    <p:extLst>
      <p:ext uri="{BB962C8B-B14F-4D97-AF65-F5344CB8AC3E}">
        <p14:creationId xmlns:p14="http://schemas.microsoft.com/office/powerpoint/2010/main" val="1155490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145FE-6458-DF44-C641-F2959E3DC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F3070E-70B7-C16A-CB46-4B39BCFBC1D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6422352-CBE4-C01A-0E66-DA6A8CBA8721}"/>
              </a:ext>
            </a:extLst>
          </p:cNvPr>
          <p:cNvSpPr>
            <a:spLocks noGrp="1"/>
          </p:cNvSpPr>
          <p:nvPr>
            <p:ph idx="1"/>
          </p:nvPr>
        </p:nvSpPr>
        <p:spPr/>
        <p:txBody>
          <a:bodyPr/>
          <a:lstStyle/>
          <a:p>
            <a:r>
              <a:rPr lang="en-US" dirty="0"/>
              <a:t>What is wokeness?</a:t>
            </a:r>
          </a:p>
          <a:p>
            <a:r>
              <a:rPr lang="en-US" dirty="0"/>
              <a:t>What is the “woke right”?</a:t>
            </a:r>
          </a:p>
          <a:p>
            <a:r>
              <a:rPr lang="en-US" dirty="0"/>
              <a:t>Examples of the woke right</a:t>
            </a:r>
          </a:p>
          <a:p>
            <a:r>
              <a:rPr lang="en-US" dirty="0"/>
              <a:t>Legitimate considerations</a:t>
            </a:r>
          </a:p>
          <a:p>
            <a:r>
              <a:rPr lang="en-US" dirty="0"/>
              <a:t>Serious problems</a:t>
            </a:r>
          </a:p>
          <a:p>
            <a:r>
              <a:rPr lang="en-US" dirty="0"/>
              <a:t>Conclusions</a:t>
            </a:r>
          </a:p>
          <a:p>
            <a:endParaRPr lang="en-US" dirty="0"/>
          </a:p>
        </p:txBody>
      </p:sp>
      <p:sp>
        <p:nvSpPr>
          <p:cNvPr id="4" name="Rectangle 3">
            <a:extLst>
              <a:ext uri="{FF2B5EF4-FFF2-40B4-BE49-F238E27FC236}">
                <a16:creationId xmlns:a16="http://schemas.microsoft.com/office/drawing/2014/main" id="{1D2FE0D0-C128-490D-DB6A-0682CF0515AA}"/>
              </a:ext>
            </a:extLst>
          </p:cNvPr>
          <p:cNvSpPr/>
          <p:nvPr/>
        </p:nvSpPr>
        <p:spPr>
          <a:xfrm>
            <a:off x="697584" y="3343340"/>
            <a:ext cx="9992412" cy="4556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063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57966-6D57-9A36-BBA6-F0A8AA28C041}"/>
              </a:ext>
            </a:extLst>
          </p:cNvPr>
          <p:cNvSpPr>
            <a:spLocks noGrp="1"/>
          </p:cNvSpPr>
          <p:nvPr>
            <p:ph type="title"/>
          </p:nvPr>
        </p:nvSpPr>
        <p:spPr/>
        <p:txBody>
          <a:bodyPr/>
          <a:lstStyle/>
          <a:p>
            <a:r>
              <a:rPr lang="en-US" dirty="0"/>
              <a:t>Anti-White sentiment</a:t>
            </a:r>
          </a:p>
        </p:txBody>
      </p:sp>
      <p:pic>
        <p:nvPicPr>
          <p:cNvPr id="5" name="Picture 4">
            <a:extLst>
              <a:ext uri="{FF2B5EF4-FFF2-40B4-BE49-F238E27FC236}">
                <a16:creationId xmlns:a16="http://schemas.microsoft.com/office/drawing/2014/main" id="{16DAA746-2CA5-B85F-C712-E384547BB7C8}"/>
              </a:ext>
            </a:extLst>
          </p:cNvPr>
          <p:cNvPicPr>
            <a:picLocks noChangeAspect="1"/>
          </p:cNvPicPr>
          <p:nvPr/>
        </p:nvPicPr>
        <p:blipFill>
          <a:blip r:embed="rId2"/>
          <a:stretch>
            <a:fillRect/>
          </a:stretch>
        </p:blipFill>
        <p:spPr>
          <a:xfrm>
            <a:off x="838200" y="1395258"/>
            <a:ext cx="8128593" cy="5163605"/>
          </a:xfrm>
          <a:prstGeom prst="rect">
            <a:avLst/>
          </a:prstGeom>
        </p:spPr>
      </p:pic>
    </p:spTree>
    <p:extLst>
      <p:ext uri="{BB962C8B-B14F-4D97-AF65-F5344CB8AC3E}">
        <p14:creationId xmlns:p14="http://schemas.microsoft.com/office/powerpoint/2010/main" val="77265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397C-3E45-B524-C8E3-B22A7123319B}"/>
              </a:ext>
            </a:extLst>
          </p:cNvPr>
          <p:cNvSpPr>
            <a:spLocks noGrp="1"/>
          </p:cNvSpPr>
          <p:nvPr>
            <p:ph type="title"/>
          </p:nvPr>
        </p:nvSpPr>
        <p:spPr/>
        <p:txBody>
          <a:bodyPr/>
          <a:lstStyle/>
          <a:p>
            <a:br>
              <a:rPr lang="en-US" dirty="0"/>
            </a:br>
            <a:r>
              <a:rPr lang="en-US" dirty="0"/>
              <a:t>Questioning liberalism</a:t>
            </a:r>
          </a:p>
        </p:txBody>
      </p:sp>
      <p:sp>
        <p:nvSpPr>
          <p:cNvPr id="3" name="Content Placeholder 2">
            <a:extLst>
              <a:ext uri="{FF2B5EF4-FFF2-40B4-BE49-F238E27FC236}">
                <a16:creationId xmlns:a16="http://schemas.microsoft.com/office/drawing/2014/main" id="{EBBCA9AC-8A75-DE57-9155-F8E0A4166A11}"/>
              </a:ext>
            </a:extLst>
          </p:cNvPr>
          <p:cNvSpPr>
            <a:spLocks noGrp="1"/>
          </p:cNvSpPr>
          <p:nvPr>
            <p:ph idx="1"/>
          </p:nvPr>
        </p:nvSpPr>
        <p:spPr/>
        <p:txBody>
          <a:bodyPr/>
          <a:lstStyle/>
          <a:p>
            <a:r>
              <a:rPr lang="en-US" dirty="0">
                <a:solidFill>
                  <a:srgbClr val="383838"/>
                </a:solidFill>
                <a:latin typeface="Georgia" panose="02040502050405020303" pitchFamily="18" charset="0"/>
              </a:rPr>
              <a:t>Why is tolerance good?</a:t>
            </a:r>
          </a:p>
          <a:p>
            <a:r>
              <a:rPr lang="en-US" b="0" i="0" dirty="0">
                <a:solidFill>
                  <a:srgbClr val="383838"/>
                </a:solidFill>
                <a:effectLst/>
                <a:latin typeface="Georgia" panose="02040502050405020303" pitchFamily="18" charset="0"/>
              </a:rPr>
              <a:t>Why is democracy good?</a:t>
            </a:r>
          </a:p>
          <a:p>
            <a:r>
              <a:rPr lang="en-US" dirty="0">
                <a:solidFill>
                  <a:srgbClr val="383838"/>
                </a:solidFill>
                <a:latin typeface="Georgia" panose="02040502050405020303" pitchFamily="18" charset="0"/>
              </a:rPr>
              <a:t>Why think people are equal?</a:t>
            </a:r>
            <a:endParaRPr lang="en-US" b="0" i="0" dirty="0">
              <a:solidFill>
                <a:srgbClr val="383838"/>
              </a:solidFill>
              <a:effectLst/>
              <a:latin typeface="Georgia" panose="02040502050405020303" pitchFamily="18" charset="0"/>
            </a:endParaRPr>
          </a:p>
          <a:p>
            <a:r>
              <a:rPr lang="en-US" b="0" i="0" dirty="0">
                <a:solidFill>
                  <a:srgbClr val="383838"/>
                </a:solidFill>
                <a:effectLst/>
                <a:latin typeface="Georgia" panose="02040502050405020303" pitchFamily="18" charset="0"/>
              </a:rPr>
              <a:t>Why think theocracy is bad?</a:t>
            </a:r>
          </a:p>
          <a:p>
            <a:r>
              <a:rPr lang="en-US" b="0" i="0" dirty="0">
                <a:solidFill>
                  <a:srgbClr val="383838"/>
                </a:solidFill>
                <a:effectLst/>
                <a:latin typeface="Georgia" panose="02040502050405020303" pitchFamily="18" charset="0"/>
              </a:rPr>
              <a:t>Why should we support free speech?</a:t>
            </a:r>
          </a:p>
        </p:txBody>
      </p:sp>
    </p:spTree>
    <p:extLst>
      <p:ext uri="{BB962C8B-B14F-4D97-AF65-F5344CB8AC3E}">
        <p14:creationId xmlns:p14="http://schemas.microsoft.com/office/powerpoint/2010/main" val="2748331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DA9E4-240C-AF78-207D-C065D4A6699B}"/>
              </a:ext>
            </a:extLst>
          </p:cNvPr>
          <p:cNvSpPr>
            <a:spLocks noGrp="1"/>
          </p:cNvSpPr>
          <p:nvPr>
            <p:ph type="title"/>
          </p:nvPr>
        </p:nvSpPr>
        <p:spPr/>
        <p:txBody>
          <a:bodyPr/>
          <a:lstStyle/>
          <a:p>
            <a:r>
              <a:rPr lang="en-US" dirty="0"/>
              <a:t>Rejecting “niceness”</a:t>
            </a:r>
          </a:p>
        </p:txBody>
      </p:sp>
      <p:pic>
        <p:nvPicPr>
          <p:cNvPr id="18436" name="Picture 4" descr="5 things to learn from Mister Rogers' Neighborhood">
            <a:extLst>
              <a:ext uri="{FF2B5EF4-FFF2-40B4-BE49-F238E27FC236}">
                <a16:creationId xmlns:a16="http://schemas.microsoft.com/office/drawing/2014/main" id="{0914FF57-229F-D19F-000F-E35B88AB5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54393"/>
            <a:ext cx="8230803" cy="493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7217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3A924-C386-598F-7610-7600CAE6F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699F7-402F-FA75-87F0-051160B727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B440180-7A1F-12EF-4650-0400A2A8F13D}"/>
              </a:ext>
            </a:extLst>
          </p:cNvPr>
          <p:cNvSpPr>
            <a:spLocks noGrp="1"/>
          </p:cNvSpPr>
          <p:nvPr>
            <p:ph idx="1"/>
          </p:nvPr>
        </p:nvSpPr>
        <p:spPr/>
        <p:txBody>
          <a:bodyPr/>
          <a:lstStyle/>
          <a:p>
            <a:r>
              <a:rPr lang="en-US" dirty="0"/>
              <a:t>What is wokeness?</a:t>
            </a:r>
          </a:p>
          <a:p>
            <a:r>
              <a:rPr lang="en-US" dirty="0"/>
              <a:t>What is the “woke right”?</a:t>
            </a:r>
          </a:p>
          <a:p>
            <a:r>
              <a:rPr lang="en-US" dirty="0"/>
              <a:t>Examples of the woke right</a:t>
            </a:r>
          </a:p>
          <a:p>
            <a:r>
              <a:rPr lang="en-US" dirty="0"/>
              <a:t>Legitimate considerations</a:t>
            </a:r>
          </a:p>
          <a:p>
            <a:r>
              <a:rPr lang="en-US" dirty="0"/>
              <a:t>Serious problems</a:t>
            </a:r>
          </a:p>
          <a:p>
            <a:r>
              <a:rPr lang="en-US" dirty="0"/>
              <a:t>Conclusions</a:t>
            </a:r>
          </a:p>
          <a:p>
            <a:endParaRPr lang="en-US" dirty="0"/>
          </a:p>
        </p:txBody>
      </p:sp>
      <p:sp>
        <p:nvSpPr>
          <p:cNvPr id="4" name="Rectangle 3">
            <a:extLst>
              <a:ext uri="{FF2B5EF4-FFF2-40B4-BE49-F238E27FC236}">
                <a16:creationId xmlns:a16="http://schemas.microsoft.com/office/drawing/2014/main" id="{B610D709-0C89-92AB-02AE-2A027367634F}"/>
              </a:ext>
            </a:extLst>
          </p:cNvPr>
          <p:cNvSpPr/>
          <p:nvPr/>
        </p:nvSpPr>
        <p:spPr>
          <a:xfrm>
            <a:off x="697584" y="3871241"/>
            <a:ext cx="9992412" cy="4556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9628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F0F2-8029-C14E-28A3-CF5D7D47681C}"/>
              </a:ext>
            </a:extLst>
          </p:cNvPr>
          <p:cNvSpPr>
            <a:spLocks noGrp="1"/>
          </p:cNvSpPr>
          <p:nvPr>
            <p:ph type="title"/>
          </p:nvPr>
        </p:nvSpPr>
        <p:spPr/>
        <p:txBody>
          <a:bodyPr/>
          <a:lstStyle/>
          <a:p>
            <a:r>
              <a:rPr lang="en-US" dirty="0"/>
              <a:t>Hegemonic Power Is Contextual</a:t>
            </a:r>
          </a:p>
        </p:txBody>
      </p:sp>
      <p:pic>
        <p:nvPicPr>
          <p:cNvPr id="4" name="Picture 3">
            <a:extLst>
              <a:ext uri="{FF2B5EF4-FFF2-40B4-BE49-F238E27FC236}">
                <a16:creationId xmlns:a16="http://schemas.microsoft.com/office/drawing/2014/main" id="{ECE78F11-16F7-6AB3-A21D-3D8E2640C5AC}"/>
              </a:ext>
            </a:extLst>
          </p:cNvPr>
          <p:cNvPicPr>
            <a:picLocks noChangeAspect="1"/>
          </p:cNvPicPr>
          <p:nvPr/>
        </p:nvPicPr>
        <p:blipFill>
          <a:blip r:embed="rId2"/>
          <a:stretch>
            <a:fillRect/>
          </a:stretch>
        </p:blipFill>
        <p:spPr>
          <a:xfrm>
            <a:off x="1400175" y="1817517"/>
            <a:ext cx="4590578" cy="4891835"/>
          </a:xfrm>
          <a:prstGeom prst="rect">
            <a:avLst/>
          </a:prstGeom>
        </p:spPr>
      </p:pic>
      <p:pic>
        <p:nvPicPr>
          <p:cNvPr id="8" name="Picture 7">
            <a:extLst>
              <a:ext uri="{FF2B5EF4-FFF2-40B4-BE49-F238E27FC236}">
                <a16:creationId xmlns:a16="http://schemas.microsoft.com/office/drawing/2014/main" id="{6E62E6B5-88B7-414A-0523-EB607C93E30A}"/>
              </a:ext>
            </a:extLst>
          </p:cNvPr>
          <p:cNvPicPr>
            <a:picLocks noChangeAspect="1"/>
          </p:cNvPicPr>
          <p:nvPr/>
        </p:nvPicPr>
        <p:blipFill>
          <a:blip r:embed="rId3"/>
          <a:stretch>
            <a:fillRect/>
          </a:stretch>
        </p:blipFill>
        <p:spPr>
          <a:xfrm>
            <a:off x="6657975" y="1817517"/>
            <a:ext cx="3655437" cy="4891835"/>
          </a:xfrm>
          <a:prstGeom prst="rect">
            <a:avLst/>
          </a:prstGeom>
        </p:spPr>
      </p:pic>
      <p:sp>
        <p:nvSpPr>
          <p:cNvPr id="9" name="TextBox 8">
            <a:extLst>
              <a:ext uri="{FF2B5EF4-FFF2-40B4-BE49-F238E27FC236}">
                <a16:creationId xmlns:a16="http://schemas.microsoft.com/office/drawing/2014/main" id="{C331C3FB-EB22-FE3C-63C3-F3F46EF80FD0}"/>
              </a:ext>
            </a:extLst>
          </p:cNvPr>
          <p:cNvSpPr txBox="1"/>
          <p:nvPr/>
        </p:nvSpPr>
        <p:spPr>
          <a:xfrm>
            <a:off x="1400175" y="1384771"/>
            <a:ext cx="1237518" cy="400110"/>
          </a:xfrm>
          <a:prstGeom prst="rect">
            <a:avLst/>
          </a:prstGeom>
          <a:noFill/>
        </p:spPr>
        <p:txBody>
          <a:bodyPr wrap="none" rtlCol="0">
            <a:spAutoFit/>
          </a:bodyPr>
          <a:lstStyle/>
          <a:p>
            <a:r>
              <a:rPr lang="en-US" sz="2000" dirty="0"/>
              <a:t>Congress</a:t>
            </a:r>
          </a:p>
        </p:txBody>
      </p:sp>
      <p:sp>
        <p:nvSpPr>
          <p:cNvPr id="10" name="TextBox 9">
            <a:extLst>
              <a:ext uri="{FF2B5EF4-FFF2-40B4-BE49-F238E27FC236}">
                <a16:creationId xmlns:a16="http://schemas.microsoft.com/office/drawing/2014/main" id="{F59F803A-9308-C14D-C795-5D21D334E90A}"/>
              </a:ext>
            </a:extLst>
          </p:cNvPr>
          <p:cNvSpPr txBox="1"/>
          <p:nvPr/>
        </p:nvSpPr>
        <p:spPr>
          <a:xfrm>
            <a:off x="6657975" y="1384771"/>
            <a:ext cx="2631811" cy="400110"/>
          </a:xfrm>
          <a:prstGeom prst="rect">
            <a:avLst/>
          </a:prstGeom>
          <a:noFill/>
        </p:spPr>
        <p:txBody>
          <a:bodyPr wrap="none" rtlCol="0">
            <a:spAutoFit/>
          </a:bodyPr>
          <a:lstStyle/>
          <a:p>
            <a:r>
              <a:rPr lang="en-US" sz="2000" dirty="0"/>
              <a:t>Top Fortune 500 CEOs</a:t>
            </a:r>
          </a:p>
        </p:txBody>
      </p:sp>
    </p:spTree>
    <p:extLst>
      <p:ext uri="{BB962C8B-B14F-4D97-AF65-F5344CB8AC3E}">
        <p14:creationId xmlns:p14="http://schemas.microsoft.com/office/powerpoint/2010/main" val="4112352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51F78-3D28-8297-D1F5-694ECDCBF7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30D09-8F16-2ABD-2F63-346DDB9C33CF}"/>
              </a:ext>
            </a:extLst>
          </p:cNvPr>
          <p:cNvSpPr>
            <a:spLocks noGrp="1"/>
          </p:cNvSpPr>
          <p:nvPr>
            <p:ph type="title"/>
          </p:nvPr>
        </p:nvSpPr>
        <p:spPr/>
        <p:txBody>
          <a:bodyPr/>
          <a:lstStyle/>
          <a:p>
            <a:r>
              <a:rPr lang="en-US" dirty="0"/>
              <a:t>Oppression Isn’t Ideological</a:t>
            </a:r>
          </a:p>
        </p:txBody>
      </p:sp>
      <p:pic>
        <p:nvPicPr>
          <p:cNvPr id="20482" name="Picture 2">
            <a:extLst>
              <a:ext uri="{FF2B5EF4-FFF2-40B4-BE49-F238E27FC236}">
                <a16:creationId xmlns:a16="http://schemas.microsoft.com/office/drawing/2014/main" id="{594DC6CA-269A-ED33-FF08-136D37F96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08735"/>
            <a:ext cx="6554002" cy="5293617"/>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Session 1 - Race, Society and the Church - Home Groups">
            <a:extLst>
              <a:ext uri="{FF2B5EF4-FFF2-40B4-BE49-F238E27FC236}">
                <a16:creationId xmlns:a16="http://schemas.microsoft.com/office/drawing/2014/main" id="{554FB0B3-9996-7C26-00FC-25E16CB9F0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8272" y="1554102"/>
            <a:ext cx="4819650"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674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2644-3133-EC42-3A02-44EAFCBB74E1}"/>
              </a:ext>
            </a:extLst>
          </p:cNvPr>
          <p:cNvSpPr>
            <a:spLocks noGrp="1"/>
          </p:cNvSpPr>
          <p:nvPr>
            <p:ph type="title"/>
          </p:nvPr>
        </p:nvSpPr>
        <p:spPr/>
        <p:txBody>
          <a:bodyPr/>
          <a:lstStyle/>
          <a:p>
            <a:r>
              <a:rPr lang="en-US" dirty="0"/>
              <a:t>Internalized Identities</a:t>
            </a:r>
          </a:p>
        </p:txBody>
      </p:sp>
      <p:pic>
        <p:nvPicPr>
          <p:cNvPr id="21506" name="Picture 2" descr="Why do giga Chads have red eyes ? : r/shittyaskscience">
            <a:extLst>
              <a:ext uri="{FF2B5EF4-FFF2-40B4-BE49-F238E27FC236}">
                <a16:creationId xmlns:a16="http://schemas.microsoft.com/office/drawing/2014/main" id="{85A80055-A0C4-386E-FD47-D6F098622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49222"/>
            <a:ext cx="4163628" cy="5027777"/>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Lee's statue is gone. What it unleashed remains. - The ...">
            <a:extLst>
              <a:ext uri="{FF2B5EF4-FFF2-40B4-BE49-F238E27FC236}">
                <a16:creationId xmlns:a16="http://schemas.microsoft.com/office/drawing/2014/main" id="{B7D93707-68AE-4FF4-BD4F-1179E3A193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026" t="9263" r="24685" b="5556"/>
          <a:stretch/>
        </p:blipFill>
        <p:spPr bwMode="auto">
          <a:xfrm>
            <a:off x="5369665" y="1449222"/>
            <a:ext cx="4332600" cy="5027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Image">
            <a:extLst>
              <a:ext uri="{FF2B5EF4-FFF2-40B4-BE49-F238E27FC236}">
                <a16:creationId xmlns:a16="http://schemas.microsoft.com/office/drawing/2014/main" id="{4A0534F3-E97A-FF67-489D-F407FA0FAB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2689" y="1449222"/>
            <a:ext cx="1624248" cy="16242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epe the Frog Meme Listed as a Hate Symbol - The New York Times">
            <a:extLst>
              <a:ext uri="{FF2B5EF4-FFF2-40B4-BE49-F238E27FC236}">
                <a16:creationId xmlns:a16="http://schemas.microsoft.com/office/drawing/2014/main" id="{1094F389-E669-DC55-EBB0-8A608BC730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2689" y="3152176"/>
            <a:ext cx="1621867" cy="16218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us Vult Crusader | Joke Battles Wikia | Fandom">
            <a:extLst>
              <a:ext uri="{FF2B5EF4-FFF2-40B4-BE49-F238E27FC236}">
                <a16:creationId xmlns:a16="http://schemas.microsoft.com/office/drawing/2014/main" id="{26F15722-6AA8-BFAE-8580-5BCEA0CB952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278" t="-6629" r="18978" b="12589"/>
          <a:stretch/>
        </p:blipFill>
        <p:spPr bwMode="auto">
          <a:xfrm>
            <a:off x="9812689" y="4710166"/>
            <a:ext cx="1621867" cy="176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284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E2CF-383F-9750-6D4E-509BCC281DE8}"/>
              </a:ext>
            </a:extLst>
          </p:cNvPr>
          <p:cNvSpPr>
            <a:spLocks noGrp="1"/>
          </p:cNvSpPr>
          <p:nvPr>
            <p:ph type="title"/>
          </p:nvPr>
        </p:nvSpPr>
        <p:spPr/>
        <p:txBody>
          <a:bodyPr/>
          <a:lstStyle/>
          <a:p>
            <a:r>
              <a:rPr lang="en-US" dirty="0"/>
              <a:t>Critical Consciousness and </a:t>
            </a:r>
            <a:r>
              <a:rPr lang="en-US" dirty="0" err="1"/>
              <a:t>Bulverism</a:t>
            </a:r>
            <a:endParaRPr lang="en-US" dirty="0"/>
          </a:p>
        </p:txBody>
      </p:sp>
      <p:pic>
        <p:nvPicPr>
          <p:cNvPr id="22530" name="Picture 2">
            <a:extLst>
              <a:ext uri="{FF2B5EF4-FFF2-40B4-BE49-F238E27FC236}">
                <a16:creationId xmlns:a16="http://schemas.microsoft.com/office/drawing/2014/main" id="{CF585FA0-C14C-6F14-CBD1-86946027D3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74829"/>
            <a:ext cx="5094913" cy="51377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3C12ACA-F4A1-5299-DCA4-94BF194714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8887" y="1474829"/>
            <a:ext cx="5094913" cy="513772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41E0DEA-8D71-4485-7538-0D3DF7F900A6}"/>
              </a:ext>
            </a:extLst>
          </p:cNvPr>
          <p:cNvGrpSpPr/>
          <p:nvPr/>
        </p:nvGrpSpPr>
        <p:grpSpPr>
          <a:xfrm>
            <a:off x="6258887" y="1454869"/>
            <a:ext cx="1932954" cy="471638"/>
            <a:chOff x="5767257" y="-226195"/>
            <a:chExt cx="1932954" cy="471638"/>
          </a:xfrm>
        </p:grpSpPr>
        <p:pic>
          <p:nvPicPr>
            <p:cNvPr id="5" name="Picture 2">
              <a:extLst>
                <a:ext uri="{FF2B5EF4-FFF2-40B4-BE49-F238E27FC236}">
                  <a16:creationId xmlns:a16="http://schemas.microsoft.com/office/drawing/2014/main" id="{13544765-6782-C4BE-C6D5-F496B6C193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2061" b="90820"/>
            <a:stretch/>
          </p:blipFill>
          <p:spPr bwMode="auto">
            <a:xfrm>
              <a:off x="5767257" y="-226195"/>
              <a:ext cx="1932954" cy="4716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E32E3ED9-C738-04E3-B469-67A5B4FA92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69" r="75102" b="94701"/>
            <a:stretch/>
          </p:blipFill>
          <p:spPr bwMode="auto">
            <a:xfrm>
              <a:off x="6361263" y="-226195"/>
              <a:ext cx="144154" cy="272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4B7E8995-DA53-63AA-67D1-48A1D5982F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13" t="643" r="85657" b="95223"/>
            <a:stretch/>
          </p:blipFill>
          <p:spPr bwMode="auto">
            <a:xfrm>
              <a:off x="6888163" y="-192039"/>
              <a:ext cx="144154" cy="212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C3A1481E-7D75-CBD9-8056-E4F13145197F}"/>
              </a:ext>
            </a:extLst>
          </p:cNvPr>
          <p:cNvGrpSpPr/>
          <p:nvPr/>
        </p:nvGrpSpPr>
        <p:grpSpPr>
          <a:xfrm>
            <a:off x="6192212" y="4826719"/>
            <a:ext cx="1932954" cy="471638"/>
            <a:chOff x="5767257" y="-226195"/>
            <a:chExt cx="1932954" cy="471638"/>
          </a:xfrm>
        </p:grpSpPr>
        <p:pic>
          <p:nvPicPr>
            <p:cNvPr id="10" name="Picture 2">
              <a:extLst>
                <a:ext uri="{FF2B5EF4-FFF2-40B4-BE49-F238E27FC236}">
                  <a16:creationId xmlns:a16="http://schemas.microsoft.com/office/drawing/2014/main" id="{CC783A33-7491-43DC-0549-85732EFC28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2061" b="90820"/>
            <a:stretch/>
          </p:blipFill>
          <p:spPr bwMode="auto">
            <a:xfrm>
              <a:off x="5767257" y="-226195"/>
              <a:ext cx="1932954" cy="4716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BEA45B5D-A121-971B-463E-EEF65A1BB1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69" r="75102" b="94701"/>
            <a:stretch/>
          </p:blipFill>
          <p:spPr bwMode="auto">
            <a:xfrm>
              <a:off x="6361263" y="-226195"/>
              <a:ext cx="144154" cy="2722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7C395933-75AB-493A-FDCA-7248FF8FE5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13" t="643" r="85657" b="95223"/>
            <a:stretch/>
          </p:blipFill>
          <p:spPr bwMode="auto">
            <a:xfrm>
              <a:off x="6888163" y="-192039"/>
              <a:ext cx="144154" cy="212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13F3AE1D-BA9C-6D7A-F17C-58C2E1A03D4B}"/>
              </a:ext>
            </a:extLst>
          </p:cNvPr>
          <p:cNvGrpSpPr/>
          <p:nvPr/>
        </p:nvGrpSpPr>
        <p:grpSpPr>
          <a:xfrm>
            <a:off x="6192212" y="3052805"/>
            <a:ext cx="1932954" cy="471638"/>
            <a:chOff x="5767257" y="-226195"/>
            <a:chExt cx="1932954" cy="471638"/>
          </a:xfrm>
        </p:grpSpPr>
        <p:pic>
          <p:nvPicPr>
            <p:cNvPr id="14" name="Picture 2">
              <a:extLst>
                <a:ext uri="{FF2B5EF4-FFF2-40B4-BE49-F238E27FC236}">
                  <a16:creationId xmlns:a16="http://schemas.microsoft.com/office/drawing/2014/main" id="{F5DB65E6-1E51-21A0-FD85-DB749AD9F5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2061" b="90820"/>
            <a:stretch/>
          </p:blipFill>
          <p:spPr bwMode="auto">
            <a:xfrm>
              <a:off x="5767257" y="-226195"/>
              <a:ext cx="1932954" cy="4716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D3C9A10B-76B2-4631-D028-4A3276B2D8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69" r="75102" b="94701"/>
            <a:stretch/>
          </p:blipFill>
          <p:spPr bwMode="auto">
            <a:xfrm>
              <a:off x="6361263" y="-226195"/>
              <a:ext cx="144154" cy="2722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680AF6E1-9563-3215-5952-9A7B76DC02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13" t="643" r="85657" b="95223"/>
            <a:stretch/>
          </p:blipFill>
          <p:spPr bwMode="auto">
            <a:xfrm>
              <a:off x="6888163" y="-192039"/>
              <a:ext cx="144154" cy="212391"/>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TextBox 16">
            <a:extLst>
              <a:ext uri="{FF2B5EF4-FFF2-40B4-BE49-F238E27FC236}">
                <a16:creationId xmlns:a16="http://schemas.microsoft.com/office/drawing/2014/main" id="{71452D89-E67C-DCD6-26A9-5025EDAEA02A}"/>
              </a:ext>
            </a:extLst>
          </p:cNvPr>
          <p:cNvSpPr txBox="1"/>
          <p:nvPr/>
        </p:nvSpPr>
        <p:spPr>
          <a:xfrm>
            <a:off x="7752547" y="2181196"/>
            <a:ext cx="1504964" cy="276999"/>
          </a:xfrm>
          <a:prstGeom prst="rect">
            <a:avLst/>
          </a:prstGeom>
          <a:solidFill>
            <a:schemeClr val="bg1"/>
          </a:solidFill>
        </p:spPr>
        <p:txBody>
          <a:bodyPr wrap="none" rtlCol="0">
            <a:spAutoFit/>
          </a:bodyPr>
          <a:lstStyle/>
          <a:p>
            <a:r>
              <a:rPr lang="en-US" sz="1200" dirty="0">
                <a:solidFill>
                  <a:srgbClr val="FF0000"/>
                </a:solidFill>
              </a:rPr>
              <a:t>White supremacist  </a:t>
            </a:r>
          </a:p>
        </p:txBody>
      </p:sp>
      <p:sp>
        <p:nvSpPr>
          <p:cNvPr id="18" name="TextBox 17">
            <a:extLst>
              <a:ext uri="{FF2B5EF4-FFF2-40B4-BE49-F238E27FC236}">
                <a16:creationId xmlns:a16="http://schemas.microsoft.com/office/drawing/2014/main" id="{913EAA3E-5E81-F155-EF6D-801BBD747961}"/>
              </a:ext>
            </a:extLst>
          </p:cNvPr>
          <p:cNvSpPr txBox="1"/>
          <p:nvPr/>
        </p:nvSpPr>
        <p:spPr>
          <a:xfrm>
            <a:off x="10217953" y="2171671"/>
            <a:ext cx="1030026" cy="276999"/>
          </a:xfrm>
          <a:prstGeom prst="rect">
            <a:avLst/>
          </a:prstGeom>
          <a:solidFill>
            <a:schemeClr val="bg1"/>
          </a:solidFill>
        </p:spPr>
        <p:txBody>
          <a:bodyPr wrap="none" rtlCol="0">
            <a:spAutoFit/>
          </a:bodyPr>
          <a:lstStyle/>
          <a:p>
            <a:r>
              <a:rPr lang="en-US" sz="1200" dirty="0">
                <a:solidFill>
                  <a:srgbClr val="FF0000"/>
                </a:solidFill>
              </a:rPr>
              <a:t>conservative</a:t>
            </a:r>
          </a:p>
        </p:txBody>
      </p:sp>
      <p:sp>
        <p:nvSpPr>
          <p:cNvPr id="19" name="TextBox 18">
            <a:extLst>
              <a:ext uri="{FF2B5EF4-FFF2-40B4-BE49-F238E27FC236}">
                <a16:creationId xmlns:a16="http://schemas.microsoft.com/office/drawing/2014/main" id="{D0E6195B-0EB4-069E-665B-D7B768B411FD}"/>
              </a:ext>
            </a:extLst>
          </p:cNvPr>
          <p:cNvSpPr txBox="1"/>
          <p:nvPr/>
        </p:nvSpPr>
        <p:spPr>
          <a:xfrm>
            <a:off x="6349767" y="2370951"/>
            <a:ext cx="1222322" cy="276999"/>
          </a:xfrm>
          <a:prstGeom prst="rect">
            <a:avLst/>
          </a:prstGeom>
          <a:solidFill>
            <a:schemeClr val="bg1"/>
          </a:solidFill>
        </p:spPr>
        <p:txBody>
          <a:bodyPr wrap="none" rtlCol="0">
            <a:spAutoFit/>
          </a:bodyPr>
          <a:lstStyle/>
          <a:p>
            <a:r>
              <a:rPr lang="en-US" sz="1200" dirty="0">
                <a:solidFill>
                  <a:srgbClr val="FF0000"/>
                </a:solidFill>
              </a:rPr>
              <a:t>Evangelicalism.</a:t>
            </a:r>
          </a:p>
        </p:txBody>
      </p:sp>
      <p:sp>
        <p:nvSpPr>
          <p:cNvPr id="20" name="TextBox 19">
            <a:extLst>
              <a:ext uri="{FF2B5EF4-FFF2-40B4-BE49-F238E27FC236}">
                <a16:creationId xmlns:a16="http://schemas.microsoft.com/office/drawing/2014/main" id="{D9829EF8-AB5B-80E2-5831-B07FFFFBF292}"/>
              </a:ext>
            </a:extLst>
          </p:cNvPr>
          <p:cNvSpPr txBox="1"/>
          <p:nvPr/>
        </p:nvSpPr>
        <p:spPr>
          <a:xfrm>
            <a:off x="7698321" y="3795269"/>
            <a:ext cx="2419830" cy="276999"/>
          </a:xfrm>
          <a:prstGeom prst="rect">
            <a:avLst/>
          </a:prstGeom>
          <a:solidFill>
            <a:schemeClr val="bg1"/>
          </a:solidFill>
        </p:spPr>
        <p:txBody>
          <a:bodyPr wrap="none" rtlCol="0">
            <a:spAutoFit/>
          </a:bodyPr>
          <a:lstStyle/>
          <a:p>
            <a:r>
              <a:rPr lang="en-US" sz="1200" dirty="0">
                <a:solidFill>
                  <a:srgbClr val="FF0000"/>
                </a:solidFill>
              </a:rPr>
              <a:t>19</a:t>
            </a:r>
            <a:r>
              <a:rPr lang="en-US" sz="1200" baseline="30000" dirty="0">
                <a:solidFill>
                  <a:srgbClr val="FF0000"/>
                </a:solidFill>
              </a:rPr>
              <a:t>th</a:t>
            </a:r>
            <a:r>
              <a:rPr lang="en-US" sz="1200" dirty="0">
                <a:solidFill>
                  <a:srgbClr val="FF0000"/>
                </a:solidFill>
              </a:rPr>
              <a:t> century slaveholder theology.</a:t>
            </a:r>
          </a:p>
        </p:txBody>
      </p:sp>
      <p:sp>
        <p:nvSpPr>
          <p:cNvPr id="21" name="TextBox 20">
            <a:extLst>
              <a:ext uri="{FF2B5EF4-FFF2-40B4-BE49-F238E27FC236}">
                <a16:creationId xmlns:a16="http://schemas.microsoft.com/office/drawing/2014/main" id="{53D2CDB8-6A72-7F5D-2AFA-EBB0E9E75664}"/>
              </a:ext>
            </a:extLst>
          </p:cNvPr>
          <p:cNvSpPr txBox="1"/>
          <p:nvPr/>
        </p:nvSpPr>
        <p:spPr>
          <a:xfrm>
            <a:off x="7225364" y="5554683"/>
            <a:ext cx="2583592" cy="276999"/>
          </a:xfrm>
          <a:prstGeom prst="rect">
            <a:avLst/>
          </a:prstGeom>
          <a:solidFill>
            <a:schemeClr val="bg1"/>
          </a:solidFill>
        </p:spPr>
        <p:txBody>
          <a:bodyPr wrap="none" rtlCol="0">
            <a:spAutoFit/>
          </a:bodyPr>
          <a:lstStyle/>
          <a:p>
            <a:r>
              <a:rPr lang="en-US" sz="1200" dirty="0">
                <a:solidFill>
                  <a:srgbClr val="FF0000"/>
                </a:solidFill>
              </a:rPr>
              <a:t>17</a:t>
            </a:r>
            <a:r>
              <a:rPr lang="en-US" sz="1200" baseline="30000" dirty="0">
                <a:solidFill>
                  <a:srgbClr val="FF0000"/>
                </a:solidFill>
              </a:rPr>
              <a:t>th</a:t>
            </a:r>
            <a:r>
              <a:rPr lang="en-US" sz="1200" dirty="0">
                <a:solidFill>
                  <a:srgbClr val="FF0000"/>
                </a:solidFill>
              </a:rPr>
              <a:t> century European racial dogma.</a:t>
            </a:r>
          </a:p>
        </p:txBody>
      </p:sp>
    </p:spTree>
    <p:extLst>
      <p:ext uri="{BB962C8B-B14F-4D97-AF65-F5344CB8AC3E}">
        <p14:creationId xmlns:p14="http://schemas.microsoft.com/office/powerpoint/2010/main" val="2313992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AB502-F249-649D-D954-7CE518F5F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ACE316-6159-66F6-DD16-77C01DE05D42}"/>
              </a:ext>
            </a:extLst>
          </p:cNvPr>
          <p:cNvSpPr>
            <a:spLocks noGrp="1"/>
          </p:cNvSpPr>
          <p:nvPr>
            <p:ph type="title"/>
          </p:nvPr>
        </p:nvSpPr>
        <p:spPr/>
        <p:txBody>
          <a:bodyPr/>
          <a:lstStyle/>
          <a:p>
            <a:r>
              <a:rPr lang="en-US" dirty="0"/>
              <a:t>Ethnocentrism</a:t>
            </a:r>
          </a:p>
        </p:txBody>
      </p:sp>
      <p:pic>
        <p:nvPicPr>
          <p:cNvPr id="23554" name="Picture 2">
            <a:extLst>
              <a:ext uri="{FF2B5EF4-FFF2-40B4-BE49-F238E27FC236}">
                <a16:creationId xmlns:a16="http://schemas.microsoft.com/office/drawing/2014/main" id="{2CCD5785-ECAD-7BC4-A06C-836957DBF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90649"/>
            <a:ext cx="5138342" cy="542729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5190F766-84AD-72DE-74D7-D6E3A588D7B3}"/>
              </a:ext>
            </a:extLst>
          </p:cNvPr>
          <p:cNvPicPr>
            <a:picLocks noChangeAspect="1"/>
          </p:cNvPicPr>
          <p:nvPr/>
        </p:nvPicPr>
        <p:blipFill>
          <a:blip r:embed="rId3"/>
          <a:stretch>
            <a:fillRect/>
          </a:stretch>
        </p:blipFill>
        <p:spPr>
          <a:xfrm>
            <a:off x="5976542" y="1390649"/>
            <a:ext cx="5668166" cy="3839111"/>
          </a:xfrm>
          <a:prstGeom prst="rect">
            <a:avLst/>
          </a:prstGeom>
        </p:spPr>
      </p:pic>
    </p:spTree>
    <p:extLst>
      <p:ext uri="{BB962C8B-B14F-4D97-AF65-F5344CB8AC3E}">
        <p14:creationId xmlns:p14="http://schemas.microsoft.com/office/powerpoint/2010/main" val="1490776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AD621-B722-344D-003E-0151D909F1F2}"/>
              </a:ext>
            </a:extLst>
          </p:cNvPr>
          <p:cNvSpPr>
            <a:spLocks noGrp="1"/>
          </p:cNvSpPr>
          <p:nvPr>
            <p:ph type="title"/>
          </p:nvPr>
        </p:nvSpPr>
        <p:spPr/>
        <p:txBody>
          <a:bodyPr/>
          <a:lstStyle/>
          <a:p>
            <a:r>
              <a:rPr lang="en-US" dirty="0"/>
              <a:t>Godless behavior</a:t>
            </a:r>
          </a:p>
        </p:txBody>
      </p:sp>
      <p:pic>
        <p:nvPicPr>
          <p:cNvPr id="9" name="Picture 8">
            <a:extLst>
              <a:ext uri="{FF2B5EF4-FFF2-40B4-BE49-F238E27FC236}">
                <a16:creationId xmlns:a16="http://schemas.microsoft.com/office/drawing/2014/main" id="{A986B609-821B-A862-0BF7-C4F226CDC26F}"/>
              </a:ext>
            </a:extLst>
          </p:cNvPr>
          <p:cNvPicPr>
            <a:picLocks noChangeAspect="1"/>
          </p:cNvPicPr>
          <p:nvPr/>
        </p:nvPicPr>
        <p:blipFill>
          <a:blip r:embed="rId2"/>
          <a:stretch>
            <a:fillRect/>
          </a:stretch>
        </p:blipFill>
        <p:spPr>
          <a:xfrm>
            <a:off x="838200" y="1400174"/>
            <a:ext cx="4800373" cy="1514642"/>
          </a:xfrm>
          <a:prstGeom prst="rect">
            <a:avLst/>
          </a:prstGeom>
        </p:spPr>
      </p:pic>
      <p:pic>
        <p:nvPicPr>
          <p:cNvPr id="11" name="Picture 10">
            <a:extLst>
              <a:ext uri="{FF2B5EF4-FFF2-40B4-BE49-F238E27FC236}">
                <a16:creationId xmlns:a16="http://schemas.microsoft.com/office/drawing/2014/main" id="{9BE6E53D-3C86-85F9-4578-1F345EBB530D}"/>
              </a:ext>
            </a:extLst>
          </p:cNvPr>
          <p:cNvPicPr>
            <a:picLocks noChangeAspect="1"/>
          </p:cNvPicPr>
          <p:nvPr/>
        </p:nvPicPr>
        <p:blipFill>
          <a:blip r:embed="rId3"/>
          <a:stretch>
            <a:fillRect/>
          </a:stretch>
        </p:blipFill>
        <p:spPr>
          <a:xfrm>
            <a:off x="838200" y="2564581"/>
            <a:ext cx="4824415" cy="1250180"/>
          </a:xfrm>
          <a:prstGeom prst="rect">
            <a:avLst/>
          </a:prstGeom>
        </p:spPr>
      </p:pic>
      <p:pic>
        <p:nvPicPr>
          <p:cNvPr id="13" name="Picture 12">
            <a:extLst>
              <a:ext uri="{FF2B5EF4-FFF2-40B4-BE49-F238E27FC236}">
                <a16:creationId xmlns:a16="http://schemas.microsoft.com/office/drawing/2014/main" id="{ED205693-E8DD-2422-2640-A6D46D3AE23B}"/>
              </a:ext>
            </a:extLst>
          </p:cNvPr>
          <p:cNvPicPr>
            <a:picLocks noChangeAspect="1"/>
          </p:cNvPicPr>
          <p:nvPr/>
        </p:nvPicPr>
        <p:blipFill>
          <a:blip r:embed="rId4"/>
          <a:stretch>
            <a:fillRect/>
          </a:stretch>
        </p:blipFill>
        <p:spPr>
          <a:xfrm>
            <a:off x="823910" y="3503021"/>
            <a:ext cx="4824415" cy="1562726"/>
          </a:xfrm>
          <a:prstGeom prst="rect">
            <a:avLst/>
          </a:prstGeom>
        </p:spPr>
      </p:pic>
      <p:pic>
        <p:nvPicPr>
          <p:cNvPr id="15" name="Picture 14">
            <a:extLst>
              <a:ext uri="{FF2B5EF4-FFF2-40B4-BE49-F238E27FC236}">
                <a16:creationId xmlns:a16="http://schemas.microsoft.com/office/drawing/2014/main" id="{A89ED2BD-0A12-12D5-6511-1F83F82F919A}"/>
              </a:ext>
            </a:extLst>
          </p:cNvPr>
          <p:cNvPicPr>
            <a:picLocks noChangeAspect="1"/>
          </p:cNvPicPr>
          <p:nvPr/>
        </p:nvPicPr>
        <p:blipFill>
          <a:blip r:embed="rId5"/>
          <a:stretch>
            <a:fillRect/>
          </a:stretch>
        </p:blipFill>
        <p:spPr>
          <a:xfrm>
            <a:off x="870554" y="4637367"/>
            <a:ext cx="4648108" cy="1979453"/>
          </a:xfrm>
          <a:prstGeom prst="rect">
            <a:avLst/>
          </a:prstGeom>
        </p:spPr>
      </p:pic>
      <p:pic>
        <p:nvPicPr>
          <p:cNvPr id="24578" name="Picture 2" descr="Image">
            <a:extLst>
              <a:ext uri="{FF2B5EF4-FFF2-40B4-BE49-F238E27FC236}">
                <a16:creationId xmlns:a16="http://schemas.microsoft.com/office/drawing/2014/main" id="{83EFD53F-881A-388E-689B-E4ACEDFA7E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400174"/>
            <a:ext cx="4648108" cy="5159257"/>
          </a:xfrm>
          <a:prstGeom prst="rect">
            <a:avLst/>
          </a:prstGeom>
          <a:noFill/>
          <a:extLst>
            <a:ext uri="{909E8E84-426E-40DD-AFC4-6F175D3DCCD1}">
              <a14:hiddenFill xmlns:a14="http://schemas.microsoft.com/office/drawing/2010/main">
                <a:solidFill>
                  <a:srgbClr val="FFFFFF"/>
                </a:solidFill>
              </a14:hiddenFill>
            </a:ext>
          </a:extLst>
        </p:spPr>
      </p:pic>
      <p:sp>
        <p:nvSpPr>
          <p:cNvPr id="16" name="Oval 15">
            <a:extLst>
              <a:ext uri="{FF2B5EF4-FFF2-40B4-BE49-F238E27FC236}">
                <a16:creationId xmlns:a16="http://schemas.microsoft.com/office/drawing/2014/main" id="{04840BE0-FAF7-0114-5180-2F85CED9950D}"/>
              </a:ext>
            </a:extLst>
          </p:cNvPr>
          <p:cNvSpPr/>
          <p:nvPr/>
        </p:nvSpPr>
        <p:spPr>
          <a:xfrm>
            <a:off x="990600" y="1486965"/>
            <a:ext cx="361950" cy="3429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C1039EB-F3F6-6526-98B0-430B77BC1C73}"/>
              </a:ext>
            </a:extLst>
          </p:cNvPr>
          <p:cNvSpPr/>
          <p:nvPr/>
        </p:nvSpPr>
        <p:spPr>
          <a:xfrm>
            <a:off x="990600" y="2621313"/>
            <a:ext cx="361950" cy="3429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503A1F8-A16B-2417-7188-76EEE0A2D643}"/>
              </a:ext>
            </a:extLst>
          </p:cNvPr>
          <p:cNvSpPr/>
          <p:nvPr/>
        </p:nvSpPr>
        <p:spPr>
          <a:xfrm>
            <a:off x="990600" y="3642198"/>
            <a:ext cx="361950" cy="3429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1E2366A-ADBF-2705-F1CC-91F4F0084F55}"/>
              </a:ext>
            </a:extLst>
          </p:cNvPr>
          <p:cNvSpPr/>
          <p:nvPr/>
        </p:nvSpPr>
        <p:spPr>
          <a:xfrm>
            <a:off x="990600" y="4727149"/>
            <a:ext cx="361950" cy="3429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51AA32A-F186-80ED-5C93-6159EBCE3149}"/>
              </a:ext>
            </a:extLst>
          </p:cNvPr>
          <p:cNvSpPr/>
          <p:nvPr/>
        </p:nvSpPr>
        <p:spPr>
          <a:xfrm>
            <a:off x="1390650" y="1487611"/>
            <a:ext cx="1085850" cy="34225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96F43AA-6EFE-4E7A-0DFC-DD34C15F915F}"/>
              </a:ext>
            </a:extLst>
          </p:cNvPr>
          <p:cNvSpPr/>
          <p:nvPr/>
        </p:nvSpPr>
        <p:spPr>
          <a:xfrm>
            <a:off x="1390650" y="2629128"/>
            <a:ext cx="1428750" cy="34225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2B2FAB4-2C7C-F531-E4B1-B175C67781F6}"/>
              </a:ext>
            </a:extLst>
          </p:cNvPr>
          <p:cNvSpPr/>
          <p:nvPr/>
        </p:nvSpPr>
        <p:spPr>
          <a:xfrm>
            <a:off x="1390650" y="3623261"/>
            <a:ext cx="923925" cy="34225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5A59518-7F09-C6D5-3B5C-5ECB13556F8D}"/>
              </a:ext>
            </a:extLst>
          </p:cNvPr>
          <p:cNvSpPr/>
          <p:nvPr/>
        </p:nvSpPr>
        <p:spPr>
          <a:xfrm>
            <a:off x="1390650" y="4717229"/>
            <a:ext cx="990600" cy="34225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40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06219-5982-836B-D247-853065C7F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B543B8-D9B6-6BD1-07A2-0457A06D8A6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93E47C0-6D76-8B5F-1868-FFAAE1DCF62F}"/>
              </a:ext>
            </a:extLst>
          </p:cNvPr>
          <p:cNvSpPr>
            <a:spLocks noGrp="1"/>
          </p:cNvSpPr>
          <p:nvPr>
            <p:ph idx="1"/>
          </p:nvPr>
        </p:nvSpPr>
        <p:spPr/>
        <p:txBody>
          <a:bodyPr/>
          <a:lstStyle/>
          <a:p>
            <a:r>
              <a:rPr lang="en-US" dirty="0"/>
              <a:t>What is wokeness?</a:t>
            </a:r>
          </a:p>
          <a:p>
            <a:r>
              <a:rPr lang="en-US" dirty="0"/>
              <a:t>What is the “woke right”?</a:t>
            </a:r>
          </a:p>
          <a:p>
            <a:r>
              <a:rPr lang="en-US" dirty="0"/>
              <a:t>Examples of the woke right</a:t>
            </a:r>
          </a:p>
          <a:p>
            <a:r>
              <a:rPr lang="en-US" dirty="0"/>
              <a:t>Legitimate considerations</a:t>
            </a:r>
          </a:p>
          <a:p>
            <a:r>
              <a:rPr lang="en-US" dirty="0"/>
              <a:t>Serious problems</a:t>
            </a:r>
          </a:p>
          <a:p>
            <a:r>
              <a:rPr lang="en-US" dirty="0"/>
              <a:t>Conclusions</a:t>
            </a:r>
          </a:p>
          <a:p>
            <a:endParaRPr lang="en-US" dirty="0"/>
          </a:p>
        </p:txBody>
      </p:sp>
      <p:sp>
        <p:nvSpPr>
          <p:cNvPr id="4" name="Rectangle 3">
            <a:extLst>
              <a:ext uri="{FF2B5EF4-FFF2-40B4-BE49-F238E27FC236}">
                <a16:creationId xmlns:a16="http://schemas.microsoft.com/office/drawing/2014/main" id="{7686E1B7-81AD-738B-26C5-C2C91B584B61}"/>
              </a:ext>
            </a:extLst>
          </p:cNvPr>
          <p:cNvSpPr/>
          <p:nvPr/>
        </p:nvSpPr>
        <p:spPr>
          <a:xfrm>
            <a:off x="697584" y="4404641"/>
            <a:ext cx="9992412" cy="4556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8198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0E9D-4FA4-4264-B135-013DBA8291E7}"/>
              </a:ext>
            </a:extLst>
          </p:cNvPr>
          <p:cNvSpPr>
            <a:spLocks noGrp="1"/>
          </p:cNvSpPr>
          <p:nvPr>
            <p:ph type="title"/>
          </p:nvPr>
        </p:nvSpPr>
        <p:spPr/>
        <p:txBody>
          <a:bodyPr/>
          <a:lstStyle/>
          <a:p>
            <a:r>
              <a:rPr lang="en-US" dirty="0"/>
              <a:t>The Woke Left is a far greater institutional threat than the Woke Right</a:t>
            </a:r>
          </a:p>
        </p:txBody>
      </p:sp>
      <p:pic>
        <p:nvPicPr>
          <p:cNvPr id="25602" name="Picture 2" descr="Companies Sporting a Rainbow Version of Their Logo for Pride Month |  Techpost">
            <a:extLst>
              <a:ext uri="{FF2B5EF4-FFF2-40B4-BE49-F238E27FC236}">
                <a16:creationId xmlns:a16="http://schemas.microsoft.com/office/drawing/2014/main" id="{511F14B7-6C27-752A-2D4D-3EE7EC4D26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778" b="17639"/>
          <a:stretch/>
        </p:blipFill>
        <p:spPr bwMode="auto">
          <a:xfrm>
            <a:off x="838200" y="2077678"/>
            <a:ext cx="10274607" cy="3732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5099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A7DAD-8AB2-71BF-2C30-2E10904F68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528343-2E41-C974-BD55-8343C6EC5F21}"/>
              </a:ext>
            </a:extLst>
          </p:cNvPr>
          <p:cNvSpPr>
            <a:spLocks noGrp="1"/>
          </p:cNvSpPr>
          <p:nvPr>
            <p:ph type="title"/>
          </p:nvPr>
        </p:nvSpPr>
        <p:spPr/>
        <p:txBody>
          <a:bodyPr/>
          <a:lstStyle/>
          <a:p>
            <a:r>
              <a:rPr lang="en-US" dirty="0"/>
              <a:t>Critical theory is bad no matter who embraces it</a:t>
            </a:r>
          </a:p>
        </p:txBody>
      </p:sp>
      <p:pic>
        <p:nvPicPr>
          <p:cNvPr id="26626" name="Picture 2">
            <a:extLst>
              <a:ext uri="{FF2B5EF4-FFF2-40B4-BE49-F238E27FC236}">
                <a16:creationId xmlns:a16="http://schemas.microsoft.com/office/drawing/2014/main" id="{D99E75E5-CC18-7BBC-439B-EB498FACB3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76449"/>
            <a:ext cx="6301110"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835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1152526" y="1690690"/>
            <a:ext cx="2788905"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5328415" y="1690690"/>
            <a:ext cx="2075248"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1152525" y="5001209"/>
            <a:ext cx="8515350" cy="923330"/>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criticaldilemma.com/</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1273571"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5410200" y="2126400"/>
            <a:ext cx="2650402" cy="2719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1797</TotalTime>
  <Words>3243</Words>
  <Application>Microsoft Office PowerPoint</Application>
  <PresentationFormat>Widescreen</PresentationFormat>
  <Paragraphs>173</Paragraphs>
  <Slides>46</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AGaramondPro-Regular</vt:lpstr>
      <vt:lpstr>Aptos</vt:lpstr>
      <vt:lpstr>Aptos Display</vt:lpstr>
      <vt:lpstr>Arial</vt:lpstr>
      <vt:lpstr>Georgia</vt:lpstr>
      <vt:lpstr>TwitterChirp</vt:lpstr>
      <vt:lpstr>Office Theme</vt:lpstr>
      <vt:lpstr>Understanding and Critiquing the Woke Right</vt:lpstr>
      <vt:lpstr>Outline</vt:lpstr>
      <vt:lpstr>Wokeness In One Tweet</vt:lpstr>
      <vt:lpstr>Critical theory and Karl Marx</vt:lpstr>
      <vt:lpstr>Gramsci and Neo-Marxism</vt:lpstr>
      <vt:lpstr>The Central Ideas of Contemporary Critical Theory?</vt:lpstr>
      <vt:lpstr>Idea #1: Society is divided into oppressed and oppressor groups</vt:lpstr>
      <vt:lpstr>Idea #1: Society is divided into oppressed and oppressor groups</vt:lpstr>
      <vt:lpstr>Idea #2: Oppression occurs through hegemonic power</vt:lpstr>
      <vt:lpstr>Idea #2: Oppression occurs through hegemonic power</vt:lpstr>
      <vt:lpstr>Idea #3: ‘Lived experience’ gives oppressed groups privileged access to truth</vt:lpstr>
      <vt:lpstr>Idea #4: Social justice demands the liberation of oppressed groups</vt:lpstr>
      <vt:lpstr>For more on critical theory, see Critical Dilemma</vt:lpstr>
      <vt:lpstr>Wokeness In One Tweet</vt:lpstr>
      <vt:lpstr>Outline</vt:lpstr>
      <vt:lpstr>Kevin DeYoung’s Review of Wolfe’s Case for Christian Nationalism</vt:lpstr>
      <vt:lpstr>Doug Wilson’s interview with Sean DeMars</vt:lpstr>
      <vt:lpstr>Neil Shenvi’s Summary of the Dissident Right</vt:lpstr>
      <vt:lpstr>Comparison to the woke left</vt:lpstr>
      <vt:lpstr>Abrahamsen et al.’s World of the Right</vt:lpstr>
      <vt:lpstr>Quotes from World of the Right</vt:lpstr>
      <vt:lpstr>Quotes from World of the Right</vt:lpstr>
      <vt:lpstr>Quotes from World of the Right</vt:lpstr>
      <vt:lpstr>Quotes from World of the Right</vt:lpstr>
      <vt:lpstr>Outline</vt:lpstr>
      <vt:lpstr>Stephen Wolfe’s Case for Christian Nationalism</vt:lpstr>
      <vt:lpstr>Stephen Wolfe on Twitter</vt:lpstr>
      <vt:lpstr>Andrew Isker’s Boniface Option</vt:lpstr>
      <vt:lpstr>C.J. Engel, co-host of Contra Mundum</vt:lpstr>
      <vt:lpstr>C.J. Engel, co-host of Contra Mundum</vt:lpstr>
      <vt:lpstr>No Woke Right?</vt:lpstr>
      <vt:lpstr>Outline</vt:lpstr>
      <vt:lpstr>Anti-White sentiment</vt:lpstr>
      <vt:lpstr> Questioning liberalism</vt:lpstr>
      <vt:lpstr>Rejecting “niceness”</vt:lpstr>
      <vt:lpstr>Outline</vt:lpstr>
      <vt:lpstr>Hegemonic Power Is Contextual</vt:lpstr>
      <vt:lpstr>Oppression Isn’t Ideological</vt:lpstr>
      <vt:lpstr>Internalized Identities</vt:lpstr>
      <vt:lpstr>Critical Consciousness and Bulverism</vt:lpstr>
      <vt:lpstr>Ethnocentrism</vt:lpstr>
      <vt:lpstr>Godless behavior</vt:lpstr>
      <vt:lpstr>Outline</vt:lpstr>
      <vt:lpstr>The Woke Left is a far greater institutional threat than the Woke Right</vt:lpstr>
      <vt:lpstr>Critical theory is bad no matter who embraces it</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Shenvi</dc:creator>
  <cp:lastModifiedBy>Neil Shenvi</cp:lastModifiedBy>
  <cp:revision>33</cp:revision>
  <dcterms:created xsi:type="dcterms:W3CDTF">2024-11-17T23:50:56Z</dcterms:created>
  <dcterms:modified xsi:type="dcterms:W3CDTF">2024-11-19T23:54:09Z</dcterms:modified>
</cp:coreProperties>
</file>