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9"/>
  </p:notesMasterIdLst>
  <p:sldIdLst>
    <p:sldId id="256" r:id="rId2"/>
    <p:sldId id="615" r:id="rId3"/>
    <p:sldId id="616" r:id="rId4"/>
    <p:sldId id="617" r:id="rId5"/>
    <p:sldId id="618" r:id="rId6"/>
    <p:sldId id="647" r:id="rId7"/>
    <p:sldId id="593" r:id="rId8"/>
    <p:sldId id="595" r:id="rId9"/>
    <p:sldId id="635" r:id="rId10"/>
    <p:sldId id="829" r:id="rId11"/>
    <p:sldId id="715" r:id="rId12"/>
    <p:sldId id="835" r:id="rId13"/>
    <p:sldId id="511" r:id="rId14"/>
    <p:sldId id="510" r:id="rId15"/>
    <p:sldId id="520" r:id="rId16"/>
    <p:sldId id="746" r:id="rId17"/>
    <p:sldId id="837" r:id="rId18"/>
    <p:sldId id="807" r:id="rId19"/>
    <p:sldId id="401" r:id="rId20"/>
    <p:sldId id="524" r:id="rId21"/>
    <p:sldId id="528" r:id="rId22"/>
    <p:sldId id="526" r:id="rId23"/>
    <p:sldId id="535" r:id="rId24"/>
    <p:sldId id="808" r:id="rId25"/>
    <p:sldId id="505" r:id="rId26"/>
    <p:sldId id="838" r:id="rId27"/>
    <p:sldId id="460" r:id="rId28"/>
    <p:sldId id="457" r:id="rId29"/>
    <p:sldId id="471" r:id="rId30"/>
    <p:sldId id="839" r:id="rId31"/>
    <p:sldId id="809" r:id="rId32"/>
    <p:sldId id="832" r:id="rId33"/>
    <p:sldId id="661" r:id="rId34"/>
    <p:sldId id="727" r:id="rId35"/>
    <p:sldId id="842" r:id="rId36"/>
    <p:sldId id="361" r:id="rId37"/>
    <p:sldId id="790" r:id="rId38"/>
    <p:sldId id="791" r:id="rId39"/>
    <p:sldId id="495" r:id="rId40"/>
    <p:sldId id="799" r:id="rId41"/>
    <p:sldId id="843" r:id="rId42"/>
    <p:sldId id="537" r:id="rId43"/>
    <p:sldId id="794" r:id="rId44"/>
    <p:sldId id="793" r:id="rId45"/>
    <p:sldId id="801" r:id="rId46"/>
    <p:sldId id="844" r:id="rId47"/>
    <p:sldId id="783" r:id="rId48"/>
    <p:sldId id="786" r:id="rId49"/>
    <p:sldId id="785" r:id="rId50"/>
    <p:sldId id="787" r:id="rId51"/>
    <p:sldId id="788" r:id="rId52"/>
    <p:sldId id="796" r:id="rId53"/>
    <p:sldId id="313" r:id="rId54"/>
    <p:sldId id="299" r:id="rId55"/>
    <p:sldId id="845" r:id="rId56"/>
    <p:sldId id="543" r:id="rId57"/>
    <p:sldId id="562" r:id="rId58"/>
    <p:sldId id="563" r:id="rId59"/>
    <p:sldId id="564" r:id="rId60"/>
    <p:sldId id="602" r:id="rId61"/>
    <p:sldId id="603" r:id="rId62"/>
    <p:sldId id="846" r:id="rId63"/>
    <p:sldId id="831" r:id="rId64"/>
    <p:sldId id="740" r:id="rId65"/>
    <p:sldId id="830" r:id="rId66"/>
    <p:sldId id="718" r:id="rId67"/>
    <p:sldId id="778"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9C38"/>
    <a:srgbClr val="96BB4C"/>
    <a:srgbClr val="B23E4C"/>
    <a:srgbClr val="6188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41" autoAdjust="0"/>
    <p:restoredTop sz="94660"/>
  </p:normalViewPr>
  <p:slideViewPr>
    <p:cSldViewPr snapToGrid="0">
      <p:cViewPr varScale="1">
        <p:scale>
          <a:sx n="108" d="100"/>
          <a:sy n="108" d="100"/>
        </p:scale>
        <p:origin x="1734" y="1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326B7-163B-45C4-9A3E-616B3AA55509}" type="datetimeFigureOut">
              <a:rPr lang="en-US" smtClean="0"/>
              <a:t>11/14/2024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1C6A60-612B-4BA3-867C-F0BC9A4A57A0}" type="slidenum">
              <a:rPr lang="en-US" smtClean="0"/>
              <a:t>‹#›</a:t>
            </a:fld>
            <a:endParaRPr lang="en-US"/>
          </a:p>
        </p:txBody>
      </p:sp>
    </p:spTree>
    <p:extLst>
      <p:ext uri="{BB962C8B-B14F-4D97-AF65-F5344CB8AC3E}">
        <p14:creationId xmlns:p14="http://schemas.microsoft.com/office/powerpoint/2010/main" val="728161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a:t>
            </a:fld>
            <a:endParaRPr lang="en-US"/>
          </a:p>
        </p:txBody>
      </p:sp>
    </p:spTree>
    <p:extLst>
      <p:ext uri="{BB962C8B-B14F-4D97-AF65-F5344CB8AC3E}">
        <p14:creationId xmlns:p14="http://schemas.microsoft.com/office/powerpoint/2010/main" val="79326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11</a:t>
            </a:fld>
            <a:endParaRPr lang="en-US"/>
          </a:p>
        </p:txBody>
      </p:sp>
    </p:spTree>
    <p:extLst>
      <p:ext uri="{BB962C8B-B14F-4D97-AF65-F5344CB8AC3E}">
        <p14:creationId xmlns:p14="http://schemas.microsoft.com/office/powerpoint/2010/main" val="3054214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28</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31</a:t>
            </a:fld>
            <a:endParaRPr lang="en-US"/>
          </a:p>
        </p:txBody>
      </p:sp>
    </p:spTree>
    <p:extLst>
      <p:ext uri="{BB962C8B-B14F-4D97-AF65-F5344CB8AC3E}">
        <p14:creationId xmlns:p14="http://schemas.microsoft.com/office/powerpoint/2010/main" val="39657610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32</a:t>
            </a:fld>
            <a:endParaRPr lang="en-US"/>
          </a:p>
        </p:txBody>
      </p:sp>
    </p:spTree>
    <p:extLst>
      <p:ext uri="{BB962C8B-B14F-4D97-AF65-F5344CB8AC3E}">
        <p14:creationId xmlns:p14="http://schemas.microsoft.com/office/powerpoint/2010/main" val="413004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40</a:t>
            </a:fld>
            <a:endParaRPr lang="en-US"/>
          </a:p>
        </p:txBody>
      </p:sp>
    </p:spTree>
    <p:extLst>
      <p:ext uri="{BB962C8B-B14F-4D97-AF65-F5344CB8AC3E}">
        <p14:creationId xmlns:p14="http://schemas.microsoft.com/office/powerpoint/2010/main" val="20659073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56</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57</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58</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59</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60</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61</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63</a:t>
            </a:fld>
            <a:endParaRPr lang="en-US"/>
          </a:p>
        </p:txBody>
      </p:sp>
    </p:spTree>
    <p:extLst>
      <p:ext uri="{BB962C8B-B14F-4D97-AF65-F5344CB8AC3E}">
        <p14:creationId xmlns:p14="http://schemas.microsoft.com/office/powerpoint/2010/main" val="4130049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66</a:t>
            </a:fld>
            <a:endParaRPr lang="en-US"/>
          </a:p>
        </p:txBody>
      </p:sp>
    </p:spTree>
    <p:extLst>
      <p:ext uri="{BB962C8B-B14F-4D97-AF65-F5344CB8AC3E}">
        <p14:creationId xmlns:p14="http://schemas.microsoft.com/office/powerpoint/2010/main" val="1351971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536331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513463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4BD258-F198-4A40-BD13-6026D6D2957D}" type="datetimeFigureOut">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76359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4BD258-F198-4A40-BD13-6026D6D2957D}" type="datetimeFigureOut">
              <a:rPr lang="en-US" smtClean="0"/>
              <a:t>11/14/2024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029613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4BD258-F198-4A40-BD13-6026D6D2957D}" type="datetimeFigureOut">
              <a:rPr lang="en-US" smtClean="0"/>
              <a:t>11/14/2024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773958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4BD258-F198-4A40-BD13-6026D6D2957D}" type="datetimeFigureOut">
              <a:rPr lang="en-US" smtClean="0"/>
              <a:t>11/14/2024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903407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BD258-F198-4A40-BD13-6026D6D2957D}" type="datetimeFigureOut">
              <a:rPr lang="en-US" smtClean="0"/>
              <a:t>11/14/2024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10982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11/14/2024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494491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11/14/2024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4040076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774229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17940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BD258-F198-4A40-BD13-6026D6D2957D}" type="datetimeFigureOut">
              <a:rPr lang="en-US" smtClean="0"/>
              <a:t>11/14/2024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6E718-F551-4AFE-A206-4DE72BF969F9}" type="slidenum">
              <a:rPr lang="en-US" smtClean="0"/>
              <a:t>‹#›</a:t>
            </a:fld>
            <a:endParaRPr lang="en-US"/>
          </a:p>
        </p:txBody>
      </p:sp>
      <p:sp>
        <p:nvSpPr>
          <p:cNvPr id="7" name="Rectangle 6">
            <a:extLst>
              <a:ext uri="{FF2B5EF4-FFF2-40B4-BE49-F238E27FC236}">
                <a16:creationId xmlns:a16="http://schemas.microsoft.com/office/drawing/2014/main" id="{50D0FCE1-318E-8FF5-9177-BFBFFD43A73F}"/>
              </a:ext>
            </a:extLst>
          </p:cNvPr>
          <p:cNvSpPr/>
          <p:nvPr userDrawn="1"/>
        </p:nvSpPr>
        <p:spPr>
          <a:xfrm>
            <a:off x="0" y="0"/>
            <a:ext cx="9144000" cy="6858000"/>
          </a:xfrm>
          <a:prstGeom prst="rect">
            <a:avLst/>
          </a:prstGeom>
          <a:no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89052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jpeg"/><Relationship Id="rId18" Type="http://schemas.openxmlformats.org/officeDocument/2006/relationships/image" Target="../media/image40.jpe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jpeg"/><Relationship Id="rId2" Type="http://schemas.openxmlformats.org/officeDocument/2006/relationships/notesSlide" Target="../notesSlides/notesSlide12.xml"/><Relationship Id="rId16"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jpeg"/></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2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jpeg"/></Relationships>
</file>

<file path=ppt/slides/_rels/slide4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6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5" Type="http://schemas.openxmlformats.org/officeDocument/2006/relationships/image" Target="../media/image88.jpeg"/><Relationship Id="rId4" Type="http://schemas.openxmlformats.org/officeDocument/2006/relationships/image" Target="../media/image87.jpeg"/></Relationships>
</file>

<file path=ppt/slides/_rels/slide6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9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043" y="2375944"/>
            <a:ext cx="8859914" cy="1635377"/>
          </a:xfrm>
        </p:spPr>
        <p:txBody>
          <a:bodyPr anchor="b">
            <a:normAutofit/>
          </a:bodyPr>
          <a:lstStyle/>
          <a:p>
            <a:r>
              <a:rPr lang="en-US" sz="3600" b="0" i="0" dirty="0">
                <a:solidFill>
                  <a:srgbClr val="000000"/>
                </a:solidFill>
                <a:effectLst/>
                <a:latin typeface="+mn-lt"/>
              </a:rPr>
              <a:t>How should the church respond to critical theories?</a:t>
            </a:r>
            <a:endParaRPr lang="en-US" sz="9600" dirty="0">
              <a:latin typeface="+mn-lt"/>
            </a:endParaRPr>
          </a:p>
        </p:txBody>
      </p:sp>
      <p:sp>
        <p:nvSpPr>
          <p:cNvPr id="7" name="Subtitle 6">
            <a:extLst>
              <a:ext uri="{FF2B5EF4-FFF2-40B4-BE49-F238E27FC236}">
                <a16:creationId xmlns:a16="http://schemas.microsoft.com/office/drawing/2014/main" id="{81A76FD6-92A8-4D17-9426-C65DF1A85391}"/>
              </a:ext>
            </a:extLst>
          </p:cNvPr>
          <p:cNvSpPr>
            <a:spLocks noGrp="1"/>
          </p:cNvSpPr>
          <p:nvPr>
            <p:ph type="subTitle" idx="1"/>
          </p:nvPr>
        </p:nvSpPr>
        <p:spPr>
          <a:xfrm>
            <a:off x="479160" y="4405966"/>
            <a:ext cx="8182233" cy="1687814"/>
          </a:xfrm>
        </p:spPr>
        <p:txBody>
          <a:bodyPr anchor="t">
            <a:noAutofit/>
          </a:bodyPr>
          <a:lstStyle/>
          <a:p>
            <a:r>
              <a:rPr lang="en-US" sz="3200" dirty="0"/>
              <a:t>Dr. Neil </a:t>
            </a:r>
            <a:r>
              <a:rPr lang="en-US" sz="3200" dirty="0" err="1"/>
              <a:t>Shenvi</a:t>
            </a:r>
            <a:endParaRPr lang="en-US" sz="3200" dirty="0"/>
          </a:p>
          <a:p>
            <a:r>
              <a:rPr lang="en-US" sz="3200" dirty="0"/>
              <a:t>East Carolina University</a:t>
            </a:r>
          </a:p>
          <a:p>
            <a:r>
              <a:rPr lang="en-US" sz="3200" dirty="0"/>
              <a:t>Nov. 14, 2024</a:t>
            </a:r>
          </a:p>
        </p:txBody>
      </p:sp>
      <p:pic>
        <p:nvPicPr>
          <p:cNvPr id="9" name="Picture 8">
            <a:extLst>
              <a:ext uri="{FF2B5EF4-FFF2-40B4-BE49-F238E27FC236}">
                <a16:creationId xmlns:a16="http://schemas.microsoft.com/office/drawing/2014/main" id="{29FC7D1A-FBD4-06A4-36B5-39E27A5CA536}"/>
              </a:ext>
            </a:extLst>
          </p:cNvPr>
          <p:cNvPicPr>
            <a:picLocks noChangeAspect="1"/>
          </p:cNvPicPr>
          <p:nvPr/>
        </p:nvPicPr>
        <p:blipFill>
          <a:blip r:embed="rId3"/>
          <a:stretch>
            <a:fillRect/>
          </a:stretch>
        </p:blipFill>
        <p:spPr>
          <a:xfrm>
            <a:off x="672979" y="231037"/>
            <a:ext cx="7794594" cy="1910440"/>
          </a:xfrm>
          <a:prstGeom prst="rect">
            <a:avLst/>
          </a:prstGeom>
        </p:spPr>
      </p:pic>
    </p:spTree>
    <p:extLst>
      <p:ext uri="{BB962C8B-B14F-4D97-AF65-F5344CB8AC3E}">
        <p14:creationId xmlns:p14="http://schemas.microsoft.com/office/powerpoint/2010/main" val="60055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6" name="Picture 5" descr="File:Donald Trump official portrait (cropped 2).jpg - Wikimedi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7360" y="1422400"/>
            <a:ext cx="3711024" cy="5059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908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2050" name="Picture 2" descr="Trump's briefings were meant to show him in charge -- now they ar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594621"/>
            <a:ext cx="8542496" cy="4796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9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4098" name="Picture 2" descr="Trump news, commentary and analysis - CN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442028"/>
            <a:ext cx="438150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esident Donald Trump Tweetstorm – The Saturday Edition – Deadl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6205" y="1442028"/>
            <a:ext cx="3485496" cy="23232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oronavirus: Trump valet tests positive for Covid-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45" y="4109895"/>
            <a:ext cx="4381500" cy="246217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Trump denies heart attack, praises his 'gorgeous chest' at Florida ..."/>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771" t="375" r="5451" b="-375"/>
          <a:stretch/>
        </p:blipFill>
        <p:spPr bwMode="auto">
          <a:xfrm>
            <a:off x="4996205" y="4109895"/>
            <a:ext cx="3492013" cy="2462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704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sp>
        <p:nvSpPr>
          <p:cNvPr id="14" name="Title 1">
            <a:extLst>
              <a:ext uri="{FF2B5EF4-FFF2-40B4-BE49-F238E27FC236}">
                <a16:creationId xmlns:a16="http://schemas.microsoft.com/office/drawing/2014/main" id="{24D4110E-260F-43A2-BF7A-AF9A492A3C1F}"/>
              </a:ext>
            </a:extLst>
          </p:cNvPr>
          <p:cNvSpPr txBox="1">
            <a:spLocks/>
          </p:cNvSpPr>
          <p:nvPr/>
        </p:nvSpPr>
        <p:spPr>
          <a:xfrm>
            <a:off x="240145" y="125973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5" name="Title 1">
            <a:extLst>
              <a:ext uri="{FF2B5EF4-FFF2-40B4-BE49-F238E27FC236}">
                <a16:creationId xmlns:a16="http://schemas.microsoft.com/office/drawing/2014/main" id="{969B1EE5-1787-45C9-81A6-00C19292D2C7}"/>
              </a:ext>
            </a:extLst>
          </p:cNvPr>
          <p:cNvSpPr txBox="1">
            <a:spLocks/>
          </p:cNvSpPr>
          <p:nvPr/>
        </p:nvSpPr>
        <p:spPr>
          <a:xfrm>
            <a:off x="240145" y="215433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6" name="Title 1">
            <a:extLst>
              <a:ext uri="{FF2B5EF4-FFF2-40B4-BE49-F238E27FC236}">
                <a16:creationId xmlns:a16="http://schemas.microsoft.com/office/drawing/2014/main" id="{B712707D-FBD1-47C0-A999-60855F0A2511}"/>
              </a:ext>
            </a:extLst>
          </p:cNvPr>
          <p:cNvSpPr txBox="1">
            <a:spLocks/>
          </p:cNvSpPr>
          <p:nvPr/>
        </p:nvSpPr>
        <p:spPr>
          <a:xfrm>
            <a:off x="240145" y="304894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7" name="Title 1">
            <a:extLst>
              <a:ext uri="{FF2B5EF4-FFF2-40B4-BE49-F238E27FC236}">
                <a16:creationId xmlns:a16="http://schemas.microsoft.com/office/drawing/2014/main" id="{4AD3685D-453F-427B-8F26-524CB8B3FA43}"/>
              </a:ext>
            </a:extLst>
          </p:cNvPr>
          <p:cNvSpPr txBox="1">
            <a:spLocks/>
          </p:cNvSpPr>
          <p:nvPr/>
        </p:nvSpPr>
        <p:spPr>
          <a:xfrm>
            <a:off x="240145" y="394354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8" name="Title 1">
            <a:extLst>
              <a:ext uri="{FF2B5EF4-FFF2-40B4-BE49-F238E27FC236}">
                <a16:creationId xmlns:a16="http://schemas.microsoft.com/office/drawing/2014/main" id="{0E5F154C-6C00-49F0-98AE-58288011D472}"/>
              </a:ext>
            </a:extLst>
          </p:cNvPr>
          <p:cNvSpPr txBox="1">
            <a:spLocks/>
          </p:cNvSpPr>
          <p:nvPr/>
        </p:nvSpPr>
        <p:spPr>
          <a:xfrm>
            <a:off x="240145" y="483815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Tree>
    <p:extLst>
      <p:ext uri="{BB962C8B-B14F-4D97-AF65-F5344CB8AC3E}">
        <p14:creationId xmlns:p14="http://schemas.microsoft.com/office/powerpoint/2010/main" val="385802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NYTimes</a:t>
            </a:r>
            <a:r>
              <a:rPr lang="en-US" dirty="0"/>
              <a:t> word usage</a:t>
            </a:r>
          </a:p>
        </p:txBody>
      </p:sp>
      <p:pic>
        <p:nvPicPr>
          <p:cNvPr id="1026"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7996" y="1515585"/>
            <a:ext cx="3445844"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649" y="151558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649" y="415352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17996" y="4153525"/>
            <a:ext cx="3445844" cy="25060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86C5A0D-C7AA-44F8-84B7-91AB32329A26}"/>
              </a:ext>
            </a:extLst>
          </p:cNvPr>
          <p:cNvSpPr txBox="1"/>
          <p:nvPr/>
        </p:nvSpPr>
        <p:spPr>
          <a:xfrm>
            <a:off x="1783145" y="2256006"/>
            <a:ext cx="1321196" cy="461665"/>
          </a:xfrm>
          <a:prstGeom prst="rect">
            <a:avLst/>
          </a:prstGeom>
          <a:noFill/>
        </p:spPr>
        <p:txBody>
          <a:bodyPr wrap="none" rtlCol="0">
            <a:spAutoFit/>
          </a:bodyPr>
          <a:lstStyle/>
          <a:p>
            <a:r>
              <a:rPr lang="en-US" sz="2400" dirty="0"/>
              <a:t>“Racism”</a:t>
            </a:r>
          </a:p>
        </p:txBody>
      </p:sp>
      <p:sp>
        <p:nvSpPr>
          <p:cNvPr id="8" name="TextBox 7">
            <a:extLst>
              <a:ext uri="{FF2B5EF4-FFF2-40B4-BE49-F238E27FC236}">
                <a16:creationId xmlns:a16="http://schemas.microsoft.com/office/drawing/2014/main" id="{4774ACED-F1D5-4F60-AAE6-E1A6C78C1588}"/>
              </a:ext>
            </a:extLst>
          </p:cNvPr>
          <p:cNvSpPr txBox="1"/>
          <p:nvPr/>
        </p:nvSpPr>
        <p:spPr>
          <a:xfrm>
            <a:off x="5727824" y="2256006"/>
            <a:ext cx="1507785" cy="461665"/>
          </a:xfrm>
          <a:prstGeom prst="rect">
            <a:avLst/>
          </a:prstGeom>
          <a:noFill/>
        </p:spPr>
        <p:txBody>
          <a:bodyPr wrap="none" rtlCol="0">
            <a:spAutoFit/>
          </a:bodyPr>
          <a:lstStyle/>
          <a:p>
            <a:r>
              <a:rPr lang="en-US" sz="2400" dirty="0"/>
              <a:t>“Privilege”</a:t>
            </a:r>
          </a:p>
        </p:txBody>
      </p:sp>
      <p:sp>
        <p:nvSpPr>
          <p:cNvPr id="9" name="TextBox 8">
            <a:extLst>
              <a:ext uri="{FF2B5EF4-FFF2-40B4-BE49-F238E27FC236}">
                <a16:creationId xmlns:a16="http://schemas.microsoft.com/office/drawing/2014/main" id="{33B2A326-0F2D-4ADF-AA43-95101B3A640C}"/>
              </a:ext>
            </a:extLst>
          </p:cNvPr>
          <p:cNvSpPr txBox="1"/>
          <p:nvPr/>
        </p:nvSpPr>
        <p:spPr>
          <a:xfrm>
            <a:off x="1690972" y="4744248"/>
            <a:ext cx="1758558" cy="461665"/>
          </a:xfrm>
          <a:prstGeom prst="rect">
            <a:avLst/>
          </a:prstGeom>
          <a:noFill/>
        </p:spPr>
        <p:txBody>
          <a:bodyPr wrap="none" rtlCol="0">
            <a:spAutoFit/>
          </a:bodyPr>
          <a:lstStyle/>
          <a:p>
            <a:r>
              <a:rPr lang="en-US" sz="2400" dirty="0"/>
              <a:t>“Whiteness”</a:t>
            </a:r>
          </a:p>
        </p:txBody>
      </p:sp>
      <p:sp>
        <p:nvSpPr>
          <p:cNvPr id="10" name="TextBox 9">
            <a:extLst>
              <a:ext uri="{FF2B5EF4-FFF2-40B4-BE49-F238E27FC236}">
                <a16:creationId xmlns:a16="http://schemas.microsoft.com/office/drawing/2014/main" id="{09F8ED55-83B6-40D6-817D-37B3C4E72C5D}"/>
              </a:ext>
            </a:extLst>
          </p:cNvPr>
          <p:cNvSpPr txBox="1"/>
          <p:nvPr/>
        </p:nvSpPr>
        <p:spPr>
          <a:xfrm>
            <a:off x="5136815" y="4744248"/>
            <a:ext cx="2473178" cy="461665"/>
          </a:xfrm>
          <a:prstGeom prst="rect">
            <a:avLst/>
          </a:prstGeom>
          <a:noFill/>
        </p:spPr>
        <p:txBody>
          <a:bodyPr wrap="none" rtlCol="0">
            <a:spAutoFit/>
          </a:bodyPr>
          <a:lstStyle/>
          <a:p>
            <a:r>
              <a:rPr lang="en-US" sz="2400" dirty="0"/>
              <a:t>“Intersectionality”</a:t>
            </a:r>
          </a:p>
        </p:txBody>
      </p:sp>
    </p:spTree>
    <p:extLst>
      <p:ext uri="{BB962C8B-B14F-4D97-AF65-F5344CB8AC3E}">
        <p14:creationId xmlns:p14="http://schemas.microsoft.com/office/powerpoint/2010/main" val="629333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n Smithsonian Race Guidelines, Rational Thinking and Hard Work Are White  Values">
            <a:extLst>
              <a:ext uri="{FF2B5EF4-FFF2-40B4-BE49-F238E27FC236}">
                <a16:creationId xmlns:a16="http://schemas.microsoft.com/office/drawing/2014/main" id="{3713566A-27C0-9DC6-F3E9-3E67F3874B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50" y="2417269"/>
            <a:ext cx="5107045" cy="427725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27050" y="1378773"/>
            <a:ext cx="8219786" cy="923330"/>
          </a:xfrm>
          <a:prstGeom prst="rect">
            <a:avLst/>
          </a:prstGeom>
        </p:spPr>
        <p:txBody>
          <a:bodyPr wrap="square">
            <a:spAutoFit/>
          </a:bodyPr>
          <a:lstStyle/>
          <a:p>
            <a:r>
              <a:rPr lang="en-US" i="1" dirty="0">
                <a:solidFill>
                  <a:srgbClr val="333333"/>
                </a:solidFill>
                <a:latin typeface="freight-sans-pro"/>
              </a:rPr>
              <a:t>“Whiteness</a:t>
            </a:r>
            <a:r>
              <a:rPr lang="en-US" dirty="0">
                <a:solidFill>
                  <a:srgbClr val="333333"/>
                </a:solidFill>
                <a:latin typeface="freight-sans-pro"/>
              </a:rPr>
              <a:t> and white racialized identity refer to the way that white people, their customs, culture, and beliefs operate as the standard by which all other groups of are compared.”</a:t>
            </a:r>
            <a:endParaRPr lang="en-US" dirty="0"/>
          </a:p>
        </p:txBody>
      </p:sp>
      <p:sp>
        <p:nvSpPr>
          <p:cNvPr id="7" name="Title 1"/>
          <p:cNvSpPr>
            <a:spLocks noGrp="1"/>
          </p:cNvSpPr>
          <p:nvPr>
            <p:ph type="title"/>
          </p:nvPr>
        </p:nvSpPr>
        <p:spPr/>
        <p:txBody>
          <a:bodyPr/>
          <a:lstStyle/>
          <a:p>
            <a:r>
              <a:rPr lang="en-US" dirty="0"/>
              <a:t>Smithsonian NMAAHC</a:t>
            </a:r>
          </a:p>
        </p:txBody>
      </p:sp>
      <p:sp>
        <p:nvSpPr>
          <p:cNvPr id="3" name="Oval 2"/>
          <p:cNvSpPr/>
          <p:nvPr/>
        </p:nvSpPr>
        <p:spPr>
          <a:xfrm>
            <a:off x="3208543" y="5940531"/>
            <a:ext cx="2113395" cy="5449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5942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Lives Matter</a:t>
            </a:r>
          </a:p>
        </p:txBody>
      </p:sp>
      <p:pic>
        <p:nvPicPr>
          <p:cNvPr id="7" name="Picture 6"/>
          <p:cNvPicPr>
            <a:picLocks noChangeAspect="1"/>
          </p:cNvPicPr>
          <p:nvPr/>
        </p:nvPicPr>
        <p:blipFill rotWithShape="1">
          <a:blip r:embed="rId3" cstate="print"/>
          <a:srcRect t="7442" b="11598"/>
          <a:stretch/>
        </p:blipFill>
        <p:spPr>
          <a:xfrm>
            <a:off x="1620982" y="4100945"/>
            <a:ext cx="5902036" cy="2687782"/>
          </a:xfrm>
          <a:prstGeom prst="rect">
            <a:avLst/>
          </a:prstGeom>
        </p:spPr>
      </p:pic>
      <p:sp>
        <p:nvSpPr>
          <p:cNvPr id="8" name="TextBox 7"/>
          <p:cNvSpPr txBox="1"/>
          <p:nvPr/>
        </p:nvSpPr>
        <p:spPr>
          <a:xfrm>
            <a:off x="628650" y="1546400"/>
            <a:ext cx="8029923" cy="2554545"/>
          </a:xfrm>
          <a:prstGeom prst="rect">
            <a:avLst/>
          </a:prstGeom>
          <a:noFill/>
        </p:spPr>
        <p:txBody>
          <a:bodyPr wrap="square" rtlCol="0">
            <a:spAutoFit/>
          </a:bodyPr>
          <a:lstStyle/>
          <a:p>
            <a:r>
              <a:rPr lang="en-US" sz="2000" dirty="0"/>
              <a:t>“We are self-reflexive and do the work required </a:t>
            </a:r>
            <a:r>
              <a:rPr lang="en-US" sz="2000" dirty="0">
                <a:solidFill>
                  <a:srgbClr val="FF0000"/>
                </a:solidFill>
              </a:rPr>
              <a:t>to dismantle cisgender privilege and uplift Black trans folk</a:t>
            </a:r>
            <a:r>
              <a:rPr lang="en-US" sz="2000" dirty="0"/>
              <a:t>, especially Black trans women who continue to be disproportionately impacted by trans-antagonistic violence…</a:t>
            </a:r>
          </a:p>
          <a:p>
            <a:endParaRPr lang="en-US" sz="2000" dirty="0"/>
          </a:p>
          <a:p>
            <a:r>
              <a:rPr lang="en-US" sz="2000" dirty="0">
                <a:solidFill>
                  <a:srgbClr val="FF0000"/>
                </a:solidFill>
              </a:rPr>
              <a:t>We foster a queer‐affirming network</a:t>
            </a:r>
            <a:r>
              <a:rPr lang="en-US" sz="2000" dirty="0"/>
              <a:t>. When we gather, we do so with the intention of freeing ourselves from the </a:t>
            </a:r>
            <a:r>
              <a:rPr lang="en-US" sz="2000" dirty="0">
                <a:solidFill>
                  <a:srgbClr val="FF0000"/>
                </a:solidFill>
              </a:rPr>
              <a:t>tight grip of heteronormative thinking</a:t>
            </a:r>
            <a:r>
              <a:rPr lang="en-US" sz="2000" dirty="0"/>
              <a:t>, or rather, the belief that all in the world are heterosexual (unless s/he or they disclose otherwise).”</a:t>
            </a:r>
          </a:p>
        </p:txBody>
      </p:sp>
    </p:spTree>
    <p:extLst>
      <p:ext uri="{BB962C8B-B14F-4D97-AF65-F5344CB8AC3E}">
        <p14:creationId xmlns:p14="http://schemas.microsoft.com/office/powerpoint/2010/main" val="2971384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8835-46C9-4787-BD4D-5FB19AA74690}"/>
              </a:ext>
            </a:extLst>
          </p:cNvPr>
          <p:cNvSpPr>
            <a:spLocks noGrp="1"/>
          </p:cNvSpPr>
          <p:nvPr>
            <p:ph type="title"/>
          </p:nvPr>
        </p:nvSpPr>
        <p:spPr/>
        <p:txBody>
          <a:bodyPr/>
          <a:lstStyle/>
          <a:p>
            <a:r>
              <a:rPr lang="en-US" dirty="0"/>
              <a:t>Blue’s Clues Pride Month Cartoon</a:t>
            </a:r>
          </a:p>
        </p:txBody>
      </p:sp>
      <p:pic>
        <p:nvPicPr>
          <p:cNvPr id="6146" name="Picture 2">
            <a:extLst>
              <a:ext uri="{FF2B5EF4-FFF2-40B4-BE49-F238E27FC236}">
                <a16:creationId xmlns:a16="http://schemas.microsoft.com/office/drawing/2014/main" id="{89AB0138-4311-4903-B99D-2143C91517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449" y="1522297"/>
            <a:ext cx="4137511" cy="47012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BAD8574-33F2-42DA-A205-50D04D066358}"/>
              </a:ext>
            </a:extLst>
          </p:cNvPr>
          <p:cNvSpPr txBox="1"/>
          <p:nvPr/>
        </p:nvSpPr>
        <p:spPr>
          <a:xfrm>
            <a:off x="4883959" y="1522297"/>
            <a:ext cx="3914807" cy="4524315"/>
          </a:xfrm>
          <a:prstGeom prst="rect">
            <a:avLst/>
          </a:prstGeom>
          <a:noFill/>
        </p:spPr>
        <p:txBody>
          <a:bodyPr wrap="square">
            <a:spAutoFit/>
          </a:bodyPr>
          <a:lstStyle/>
          <a:p>
            <a:r>
              <a:rPr lang="en-US" b="0" i="0" dirty="0">
                <a:solidFill>
                  <a:srgbClr val="1D2228"/>
                </a:solidFill>
                <a:effectLst/>
                <a:latin typeface="Yahoo Sans"/>
              </a:rPr>
              <a:t>“Families marching one-by-one</a:t>
            </a:r>
            <a:br>
              <a:rPr lang="en-US" b="0" i="0" dirty="0">
                <a:solidFill>
                  <a:srgbClr val="1D2228"/>
                </a:solidFill>
                <a:effectLst/>
                <a:latin typeface="Yahoo Sans"/>
              </a:rPr>
            </a:br>
            <a:r>
              <a:rPr lang="en-US" b="0" i="0" dirty="0">
                <a:solidFill>
                  <a:srgbClr val="1D2228"/>
                </a:solidFill>
                <a:effectLst/>
                <a:latin typeface="Yahoo Sans"/>
              </a:rPr>
              <a:t>Hurrah, hurrah</a:t>
            </a:r>
          </a:p>
          <a:p>
            <a:r>
              <a:rPr lang="en-US" b="0" i="0" dirty="0">
                <a:solidFill>
                  <a:srgbClr val="1D2228"/>
                </a:solidFill>
                <a:effectLst/>
                <a:latin typeface="Yahoo Sans"/>
              </a:rPr>
              <a:t>Families marching one-by-one</a:t>
            </a:r>
            <a:br>
              <a:rPr lang="en-US" b="0" i="0" dirty="0">
                <a:solidFill>
                  <a:srgbClr val="1D2228"/>
                </a:solidFill>
                <a:effectLst/>
                <a:latin typeface="Yahoo Sans"/>
              </a:rPr>
            </a:br>
            <a:r>
              <a:rPr lang="en-US" b="0" i="0" dirty="0">
                <a:solidFill>
                  <a:srgbClr val="1D2228"/>
                </a:solidFill>
                <a:effectLst/>
                <a:latin typeface="Yahoo Sans"/>
              </a:rPr>
              <a:t>Hurrah, hurrah</a:t>
            </a:r>
          </a:p>
          <a:p>
            <a:r>
              <a:rPr lang="en-US" b="0" i="0" dirty="0">
                <a:solidFill>
                  <a:srgbClr val="1D2228"/>
                </a:solidFill>
                <a:effectLst/>
                <a:latin typeface="Yahoo Sans"/>
              </a:rPr>
              <a:t>This family has two mommies</a:t>
            </a:r>
          </a:p>
          <a:p>
            <a:r>
              <a:rPr lang="en-US" dirty="0">
                <a:solidFill>
                  <a:srgbClr val="1D2228"/>
                </a:solidFill>
                <a:latin typeface="Yahoo Sans"/>
              </a:rPr>
              <a:t>They love each other so proudly</a:t>
            </a:r>
          </a:p>
          <a:p>
            <a:r>
              <a:rPr lang="en-US" b="0" i="0" dirty="0">
                <a:solidFill>
                  <a:srgbClr val="1D2228"/>
                </a:solidFill>
                <a:effectLst/>
                <a:latin typeface="Yahoo Sans"/>
              </a:rPr>
              <a:t>And they all go marching in the Big Parade…</a:t>
            </a:r>
          </a:p>
          <a:p>
            <a:endParaRPr lang="en-US" dirty="0">
              <a:solidFill>
                <a:srgbClr val="1D2228"/>
              </a:solidFill>
              <a:latin typeface="Yahoo Sans"/>
            </a:endParaRPr>
          </a:p>
          <a:p>
            <a:r>
              <a:rPr lang="en-US" dirty="0">
                <a:solidFill>
                  <a:srgbClr val="1D2228"/>
                </a:solidFill>
                <a:latin typeface="Yahoo Sans"/>
              </a:rPr>
              <a:t>These </a:t>
            </a:r>
            <a:r>
              <a:rPr lang="en-US" dirty="0" err="1">
                <a:solidFill>
                  <a:srgbClr val="1D2228"/>
                </a:solidFill>
                <a:latin typeface="Yahoo Sans"/>
              </a:rPr>
              <a:t>babas</a:t>
            </a:r>
            <a:r>
              <a:rPr lang="en-US" dirty="0">
                <a:solidFill>
                  <a:srgbClr val="1D2228"/>
                </a:solidFill>
                <a:latin typeface="Yahoo Sans"/>
              </a:rPr>
              <a:t> are non-binary</a:t>
            </a:r>
          </a:p>
          <a:p>
            <a:r>
              <a:rPr lang="en-US" b="0" i="0" dirty="0">
                <a:solidFill>
                  <a:srgbClr val="1D2228"/>
                </a:solidFill>
                <a:effectLst/>
                <a:latin typeface="Yahoo Sans"/>
              </a:rPr>
              <a:t>They love each other so proudly…</a:t>
            </a:r>
          </a:p>
          <a:p>
            <a:endParaRPr lang="en-US" b="0" i="0" dirty="0">
              <a:solidFill>
                <a:srgbClr val="1D2228"/>
              </a:solidFill>
              <a:effectLst/>
              <a:latin typeface="Yahoo Sans"/>
            </a:endParaRPr>
          </a:p>
          <a:p>
            <a:r>
              <a:rPr lang="en-US" b="0" i="0" dirty="0">
                <a:solidFill>
                  <a:srgbClr val="1D2228"/>
                </a:solidFill>
                <a:effectLst/>
                <a:latin typeface="Yahoo Sans"/>
              </a:rPr>
              <a:t>Ace, bi and pan grown-ups you see can love each other so proudly</a:t>
            </a:r>
          </a:p>
          <a:p>
            <a:r>
              <a:rPr lang="en-US" b="0" i="0" dirty="0">
                <a:solidFill>
                  <a:srgbClr val="1D2228"/>
                </a:solidFill>
                <a:effectLst/>
                <a:latin typeface="Yahoo Sans"/>
              </a:rPr>
              <a:t>And they all go marching in the Big Parad</a:t>
            </a:r>
            <a:r>
              <a:rPr lang="en-US" dirty="0">
                <a:solidFill>
                  <a:srgbClr val="1D2228"/>
                </a:solidFill>
                <a:latin typeface="Yahoo Sans"/>
              </a:rPr>
              <a:t>e</a:t>
            </a:r>
            <a:r>
              <a:rPr lang="en-US" b="0" i="0" dirty="0">
                <a:solidFill>
                  <a:srgbClr val="1D2228"/>
                </a:solidFill>
                <a:effectLst/>
                <a:latin typeface="Yahoo Sans"/>
              </a:rPr>
              <a:t>"</a:t>
            </a:r>
            <a:endParaRPr lang="en-US" dirty="0"/>
          </a:p>
        </p:txBody>
      </p:sp>
    </p:spTree>
    <p:extLst>
      <p:ext uri="{BB962C8B-B14F-4D97-AF65-F5344CB8AC3E}">
        <p14:creationId xmlns:p14="http://schemas.microsoft.com/office/powerpoint/2010/main" val="3822947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8CAEC-C8CB-A32E-6553-2435521B1FB4}"/>
              </a:ext>
            </a:extLst>
          </p:cNvPr>
          <p:cNvSpPr>
            <a:spLocks noGrp="1"/>
          </p:cNvSpPr>
          <p:nvPr>
            <p:ph type="title"/>
          </p:nvPr>
        </p:nvSpPr>
        <p:spPr/>
        <p:txBody>
          <a:bodyPr/>
          <a:lstStyle/>
          <a:p>
            <a:r>
              <a:rPr lang="en-US" dirty="0"/>
              <a:t>Queers for Palestine</a:t>
            </a:r>
          </a:p>
        </p:txBody>
      </p:sp>
      <p:pic>
        <p:nvPicPr>
          <p:cNvPr id="1026" name="Picture 2">
            <a:extLst>
              <a:ext uri="{FF2B5EF4-FFF2-40B4-BE49-F238E27FC236}">
                <a16:creationId xmlns:a16="http://schemas.microsoft.com/office/drawing/2014/main" id="{A995AC50-CF41-22E6-E676-C203BCDDCD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4"/>
          <a:stretch/>
        </p:blipFill>
        <p:spPr bwMode="auto">
          <a:xfrm>
            <a:off x="628649" y="3637404"/>
            <a:ext cx="8345667" cy="314607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laire Lehmann on LinkedIn: Queers for Palestine: Identity Politics at Its  Most Absurd">
            <a:extLst>
              <a:ext uri="{FF2B5EF4-FFF2-40B4-BE49-F238E27FC236}">
                <a16:creationId xmlns:a16="http://schemas.microsoft.com/office/drawing/2014/main" id="{49BD9D7A-A12C-86EB-F947-ADDCEC0655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175" b="14334"/>
          <a:stretch/>
        </p:blipFill>
        <p:spPr bwMode="auto">
          <a:xfrm>
            <a:off x="4691576" y="1478856"/>
            <a:ext cx="4226182" cy="195014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ananya Naftali on LinkedIn: Queers For Palestine VS. Queers In Palestine.  This is hypocrisy. The hate… | 123 comments">
            <a:extLst>
              <a:ext uri="{FF2B5EF4-FFF2-40B4-BE49-F238E27FC236}">
                <a16:creationId xmlns:a16="http://schemas.microsoft.com/office/drawing/2014/main" id="{5FB39043-8851-57DA-D68E-A353F01435E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897" b="50000"/>
          <a:stretch/>
        </p:blipFill>
        <p:spPr bwMode="auto">
          <a:xfrm>
            <a:off x="628650" y="1478856"/>
            <a:ext cx="3890262" cy="1950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143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pic>
        <p:nvPicPr>
          <p:cNvPr id="2050" name="Picture 2">
            <a:extLst>
              <a:ext uri="{FF2B5EF4-FFF2-40B4-BE49-F238E27FC236}">
                <a16:creationId xmlns:a16="http://schemas.microsoft.com/office/drawing/2014/main" id="{DEE8C949-14C9-403E-9BDD-479AE31996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1794008"/>
            <a:ext cx="3659366" cy="30668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a:extLst>
              <a:ext uri="{FF2B5EF4-FFF2-40B4-BE49-F238E27FC236}">
                <a16:creationId xmlns:a16="http://schemas.microsoft.com/office/drawing/2014/main" id="{9411B6B8-A384-4E50-AACA-96CFBF59891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8016" y="1783022"/>
            <a:ext cx="2300174" cy="30668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A471024-ED82-407E-B147-FF62A699131A}"/>
              </a:ext>
            </a:extLst>
          </p:cNvPr>
          <p:cNvSpPr txBox="1"/>
          <p:nvPr/>
        </p:nvSpPr>
        <p:spPr>
          <a:xfrm>
            <a:off x="2055017" y="1338864"/>
            <a:ext cx="806631" cy="461665"/>
          </a:xfrm>
          <a:prstGeom prst="rect">
            <a:avLst/>
          </a:prstGeom>
          <a:noFill/>
        </p:spPr>
        <p:txBody>
          <a:bodyPr wrap="none" rtlCol="0">
            <a:spAutoFit/>
          </a:bodyPr>
          <a:lstStyle/>
          <a:p>
            <a:r>
              <a:rPr lang="en-US" sz="2400" dirty="0"/>
              <a:t>2015</a:t>
            </a:r>
          </a:p>
        </p:txBody>
      </p:sp>
      <p:sp>
        <p:nvSpPr>
          <p:cNvPr id="10" name="TextBox 9">
            <a:extLst>
              <a:ext uri="{FF2B5EF4-FFF2-40B4-BE49-F238E27FC236}">
                <a16:creationId xmlns:a16="http://schemas.microsoft.com/office/drawing/2014/main" id="{B3247ED9-6732-4B7C-B7AE-9A6FB6A1591F}"/>
              </a:ext>
            </a:extLst>
          </p:cNvPr>
          <p:cNvSpPr txBox="1"/>
          <p:nvPr/>
        </p:nvSpPr>
        <p:spPr>
          <a:xfrm>
            <a:off x="6824787" y="1338864"/>
            <a:ext cx="806631" cy="461665"/>
          </a:xfrm>
          <a:prstGeom prst="rect">
            <a:avLst/>
          </a:prstGeom>
          <a:noFill/>
        </p:spPr>
        <p:txBody>
          <a:bodyPr wrap="none" rtlCol="0">
            <a:spAutoFit/>
          </a:bodyPr>
          <a:lstStyle/>
          <a:p>
            <a:r>
              <a:rPr lang="en-US" sz="2400" dirty="0"/>
              <a:t>2022</a:t>
            </a:r>
          </a:p>
        </p:txBody>
      </p:sp>
      <p:sp>
        <p:nvSpPr>
          <p:cNvPr id="12" name="TextBox 11">
            <a:extLst>
              <a:ext uri="{FF2B5EF4-FFF2-40B4-BE49-F238E27FC236}">
                <a16:creationId xmlns:a16="http://schemas.microsoft.com/office/drawing/2014/main" id="{21E43EAC-ABBA-4116-B80F-42BE8F2B6C5B}"/>
              </a:ext>
            </a:extLst>
          </p:cNvPr>
          <p:cNvSpPr txBox="1"/>
          <p:nvPr/>
        </p:nvSpPr>
        <p:spPr>
          <a:xfrm>
            <a:off x="462395" y="5934670"/>
            <a:ext cx="8453005" cy="923330"/>
          </a:xfrm>
          <a:prstGeom prst="rect">
            <a:avLst/>
          </a:prstGeom>
          <a:noFill/>
        </p:spPr>
        <p:txBody>
          <a:bodyPr wrap="square">
            <a:spAutoFit/>
          </a:bodyPr>
          <a:lstStyle/>
          <a:p>
            <a:r>
              <a:rPr lang="en-US" b="0" i="0" dirty="0">
                <a:solidFill>
                  <a:srgbClr val="0F1419"/>
                </a:solidFill>
                <a:effectLst/>
                <a:latin typeface="TwitterChirp"/>
              </a:rPr>
              <a:t>"More than anything, we must eradicate the transphobia within ourselves and our communities. For if God is a Black woman, then She's a Black trans woman. Obviously" - Cleveland, </a:t>
            </a:r>
            <a:r>
              <a:rPr lang="en-US" b="0" i="1" dirty="0">
                <a:solidFill>
                  <a:srgbClr val="0F1419"/>
                </a:solidFill>
                <a:effectLst/>
                <a:latin typeface="TwitterChirp"/>
              </a:rPr>
              <a:t>God is a Black Woman</a:t>
            </a:r>
            <a:r>
              <a:rPr lang="en-US" b="0" i="0" dirty="0">
                <a:solidFill>
                  <a:srgbClr val="0F1419"/>
                </a:solidFill>
                <a:effectLst/>
                <a:latin typeface="TwitterChirp"/>
              </a:rPr>
              <a:t>, p. 232 (2022)</a:t>
            </a:r>
            <a:endParaRPr lang="en-US" dirty="0"/>
          </a:p>
        </p:txBody>
      </p:sp>
      <p:sp>
        <p:nvSpPr>
          <p:cNvPr id="13" name="TextBox 12">
            <a:extLst>
              <a:ext uri="{FF2B5EF4-FFF2-40B4-BE49-F238E27FC236}">
                <a16:creationId xmlns:a16="http://schemas.microsoft.com/office/drawing/2014/main" id="{0D0BC53E-2A4F-4617-AFC7-2553BFF58F3C}"/>
              </a:ext>
            </a:extLst>
          </p:cNvPr>
          <p:cNvSpPr txBox="1"/>
          <p:nvPr/>
        </p:nvSpPr>
        <p:spPr>
          <a:xfrm>
            <a:off x="462395" y="5011340"/>
            <a:ext cx="8681605" cy="923330"/>
          </a:xfrm>
          <a:prstGeom prst="rect">
            <a:avLst/>
          </a:prstGeom>
          <a:noFill/>
        </p:spPr>
        <p:txBody>
          <a:bodyPr wrap="square">
            <a:spAutoFit/>
          </a:bodyPr>
          <a:lstStyle/>
          <a:p>
            <a:r>
              <a:rPr lang="en-US" b="0" i="0" dirty="0">
                <a:solidFill>
                  <a:srgbClr val="0F1419"/>
                </a:solidFill>
                <a:effectLst/>
                <a:latin typeface="TwitterChirp"/>
              </a:rPr>
              <a:t>“Paul, Peter, Luke, John, James, and the writer of Hebrews repeatedly and emphatically make the same point: the unified church is the vehicle through which the kingdom of God is powerfully communicated to the world” – Cleveland, </a:t>
            </a:r>
            <a:r>
              <a:rPr lang="en-US" b="0" i="1" dirty="0">
                <a:solidFill>
                  <a:srgbClr val="0F1419"/>
                </a:solidFill>
                <a:effectLst/>
                <a:latin typeface="TwitterChirp"/>
              </a:rPr>
              <a:t>Disunity in Christ</a:t>
            </a:r>
            <a:r>
              <a:rPr lang="en-US" b="0" dirty="0">
                <a:solidFill>
                  <a:srgbClr val="0F1419"/>
                </a:solidFill>
                <a:effectLst/>
                <a:latin typeface="TwitterChirp"/>
              </a:rPr>
              <a:t>, p. 37-38 (2013)</a:t>
            </a:r>
            <a:endParaRPr lang="en-US" dirty="0"/>
          </a:p>
        </p:txBody>
      </p:sp>
    </p:spTree>
    <p:extLst>
      <p:ext uri="{BB962C8B-B14F-4D97-AF65-F5344CB8AC3E}">
        <p14:creationId xmlns:p14="http://schemas.microsoft.com/office/powerpoint/2010/main" val="3530329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5BDA1-866F-0FD9-A14E-81333C7653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7C58FA-EE85-D06C-1458-AF04C0CC370E}"/>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353DDAA2-2596-507D-4C3B-539E9829817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Strengths of Contemporary Critical Theory</a:t>
            </a:r>
          </a:p>
          <a:p>
            <a:r>
              <a:rPr lang="en-US" dirty="0"/>
              <a:t>The Problems of Contemporary Critical Theory</a:t>
            </a:r>
          </a:p>
          <a:p>
            <a:r>
              <a:rPr lang="en-US" dirty="0"/>
              <a:t>Advice for Dialogue</a:t>
            </a:r>
          </a:p>
          <a:p>
            <a:r>
              <a:rPr lang="en-US" dirty="0"/>
              <a:t>Conclusions</a:t>
            </a:r>
          </a:p>
        </p:txBody>
      </p:sp>
      <p:sp>
        <p:nvSpPr>
          <p:cNvPr id="4" name="Rectangle 3">
            <a:extLst>
              <a:ext uri="{FF2B5EF4-FFF2-40B4-BE49-F238E27FC236}">
                <a16:creationId xmlns:a16="http://schemas.microsoft.com/office/drawing/2014/main" id="{7D0A1C07-7C4C-5A23-49E4-64C132A16389}"/>
              </a:ext>
            </a:extLst>
          </p:cNvPr>
          <p:cNvSpPr/>
          <p:nvPr/>
        </p:nvSpPr>
        <p:spPr>
          <a:xfrm>
            <a:off x="390525" y="1838325"/>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1455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Karl Marx</a:t>
            </a:r>
          </a:p>
        </p:txBody>
      </p:sp>
      <p:sp>
        <p:nvSpPr>
          <p:cNvPr id="3" name="Content Placeholder 2"/>
          <p:cNvSpPr>
            <a:spLocks noGrp="1"/>
          </p:cNvSpPr>
          <p:nvPr>
            <p:ph idx="1"/>
          </p:nvPr>
        </p:nvSpPr>
        <p:spPr>
          <a:xfrm>
            <a:off x="2946400" y="1825625"/>
            <a:ext cx="6057900" cy="2822575"/>
          </a:xfrm>
        </p:spPr>
        <p:txBody>
          <a:bodyPr/>
          <a:lstStyle/>
          <a:p>
            <a:pPr marL="0" indent="0">
              <a:buNone/>
            </a:pPr>
            <a:r>
              <a:rPr lang="en-US" dirty="0"/>
              <a:t>“Alone among these thinkers [i.e., </a:t>
            </a:r>
            <a:r>
              <a:rPr lang="en-US" dirty="0" err="1"/>
              <a:t>Horkheimer</a:t>
            </a:r>
            <a:r>
              <a:rPr lang="en-US" dirty="0"/>
              <a:t>, Bourdieu, Foucault, etc.], </a:t>
            </a:r>
            <a:r>
              <a:rPr lang="en-US" b="1" dirty="0">
                <a:solidFill>
                  <a:srgbClr val="FF0000"/>
                </a:solidFill>
              </a:rPr>
              <a:t>Karl Marx invites consensus as a ‘true’ critical theorist. Indeed, for many, he alone inaugurates the critical tradition</a:t>
            </a:r>
            <a:r>
              <a:rPr lang="en-US" dirty="0"/>
              <a:t>” (Levinson et al, </a:t>
            </a:r>
            <a:r>
              <a:rPr lang="en-US" i="1" dirty="0"/>
              <a:t>Beyond Critique</a:t>
            </a:r>
            <a:r>
              <a:rPr lang="en-US" dirty="0"/>
              <a:t>, p. 25-26)</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855" y="1888101"/>
            <a:ext cx="2338467" cy="2962428"/>
          </a:xfrm>
          <a:prstGeom prst="rect">
            <a:avLst/>
          </a:prstGeom>
        </p:spPr>
      </p:pic>
      <p:grpSp>
        <p:nvGrpSpPr>
          <p:cNvPr id="21" name="Group 20"/>
          <p:cNvGrpSpPr/>
          <p:nvPr/>
        </p:nvGrpSpPr>
        <p:grpSpPr>
          <a:xfrm>
            <a:off x="544936" y="5956493"/>
            <a:ext cx="7970414" cy="850925"/>
            <a:chOff x="544936" y="5956493"/>
            <a:chExt cx="7970414" cy="850925"/>
          </a:xfrm>
        </p:grpSpPr>
        <p:cxnSp>
          <p:nvCxnSpPr>
            <p:cNvPr id="7" name="Straight Arrow Connector 6"/>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20" name="Oval 19"/>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61533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the Frankfurt School</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1776519"/>
            <a:ext cx="1417685" cy="212238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95379" y="1776519"/>
            <a:ext cx="1605927" cy="2131503"/>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8650" y="3961033"/>
            <a:ext cx="1417685" cy="1626967"/>
          </a:xfrm>
          <a:prstGeom prst="rect">
            <a:avLst/>
          </a:prstGeom>
        </p:spPr>
      </p:pic>
      <p:pic>
        <p:nvPicPr>
          <p:cNvPr id="8" name="Picture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95379" y="3958675"/>
            <a:ext cx="1605927" cy="1603925"/>
          </a:xfrm>
          <a:prstGeom prst="rect">
            <a:avLst/>
          </a:prstGeom>
        </p:spPr>
      </p:pic>
      <p:grpSp>
        <p:nvGrpSpPr>
          <p:cNvPr id="9" name="Group 8"/>
          <p:cNvGrpSpPr/>
          <p:nvPr/>
        </p:nvGrpSpPr>
        <p:grpSpPr>
          <a:xfrm>
            <a:off x="544936" y="5956493"/>
            <a:ext cx="7970414" cy="850925"/>
            <a:chOff x="544936" y="5956493"/>
            <a:chExt cx="7970414" cy="850925"/>
          </a:xfrm>
        </p:grpSpPr>
        <p:cxnSp>
          <p:nvCxnSpPr>
            <p:cNvPr id="10" name="Straight Arrow Connector 9"/>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63016" y="1690689"/>
            <a:ext cx="4989703" cy="3416320"/>
          </a:xfrm>
          <a:prstGeom prst="rect">
            <a:avLst/>
          </a:prstGeom>
          <a:noFill/>
        </p:spPr>
        <p:txBody>
          <a:bodyPr wrap="square" rtlCol="0">
            <a:spAutoFit/>
          </a:bodyPr>
          <a:lstStyle/>
          <a:p>
            <a:r>
              <a:rPr lang="en-US" sz="2400" dirty="0"/>
              <a:t>“Critical theory was conceived within the crucible of Marxism” “The Frankfurt School not only contested establishmentarianism view of history, but projected a radical alternative. European radicals applied its ideas to reconfiguring the family, sexuality, and education.” – </a:t>
            </a:r>
            <a:r>
              <a:rPr lang="en-US" sz="2400" dirty="0" err="1"/>
              <a:t>Bronner</a:t>
            </a:r>
            <a:r>
              <a:rPr lang="en-US" sz="2400" dirty="0"/>
              <a:t>, </a:t>
            </a:r>
            <a:r>
              <a:rPr lang="en-US" sz="2400" i="1" dirty="0"/>
              <a:t>Critical Theory: A Very Short Introduction</a:t>
            </a:r>
            <a:r>
              <a:rPr lang="en-US" sz="2400" dirty="0"/>
              <a:t>, p. 2, 7</a:t>
            </a:r>
          </a:p>
        </p:txBody>
      </p:sp>
    </p:spTree>
    <p:extLst>
      <p:ext uri="{BB962C8B-B14F-4D97-AF65-F5344CB8AC3E}">
        <p14:creationId xmlns:p14="http://schemas.microsoft.com/office/powerpoint/2010/main" val="93577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critical theorists</a:t>
            </a:r>
          </a:p>
        </p:txBody>
      </p:sp>
      <p:grpSp>
        <p:nvGrpSpPr>
          <p:cNvPr id="9" name="Group 8"/>
          <p:cNvGrpSpPr/>
          <p:nvPr/>
        </p:nvGrpSpPr>
        <p:grpSpPr>
          <a:xfrm>
            <a:off x="544936" y="5956493"/>
            <a:ext cx="7970414" cy="850925"/>
            <a:chOff x="544936" y="5956493"/>
            <a:chExt cx="7970414" cy="850925"/>
          </a:xfrm>
          <a:solidFill>
            <a:srgbClr val="122355"/>
          </a:solidFill>
        </p:grpSpPr>
        <p:cxnSp>
          <p:nvCxnSpPr>
            <p:cNvPr id="10" name="Straight Arrow Connector 9"/>
            <p:cNvCxnSpPr/>
            <p:nvPr/>
          </p:nvCxnSpPr>
          <p:spPr>
            <a:xfrm>
              <a:off x="628650" y="6163191"/>
              <a:ext cx="7886700" cy="0"/>
            </a:xfrm>
            <a:prstGeom prst="straightConnector1">
              <a:avLst/>
            </a:prstGeom>
            <a:grpFill/>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877507"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06336" y="1690689"/>
            <a:ext cx="2010019" cy="430887"/>
          </a:xfrm>
          <a:prstGeom prst="rect">
            <a:avLst/>
          </a:prstGeom>
          <a:noFill/>
        </p:spPr>
        <p:txBody>
          <a:bodyPr wrap="square" rtlCol="0">
            <a:spAutoFit/>
          </a:bodyPr>
          <a:lstStyle/>
          <a:p>
            <a:r>
              <a:rPr lang="en-US" sz="2200" dirty="0"/>
              <a:t>Cultural Studies</a:t>
            </a:r>
          </a:p>
        </p:txBody>
      </p:sp>
      <p:sp>
        <p:nvSpPr>
          <p:cNvPr id="20" name="Oval 19"/>
          <p:cNvSpPr/>
          <p:nvPr/>
        </p:nvSpPr>
        <p:spPr>
          <a:xfrm>
            <a:off x="7129659"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387" y="2109649"/>
            <a:ext cx="890851" cy="1119583"/>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0659" y="2109649"/>
            <a:ext cx="783708" cy="1119583"/>
          </a:xfrm>
          <a:prstGeom prst="rect">
            <a:avLst/>
          </a:prstGeom>
        </p:spPr>
      </p:pic>
      <p:sp>
        <p:nvSpPr>
          <p:cNvPr id="24" name="TextBox 23"/>
          <p:cNvSpPr txBox="1"/>
          <p:nvPr/>
        </p:nvSpPr>
        <p:spPr>
          <a:xfrm>
            <a:off x="2413914" y="1690689"/>
            <a:ext cx="2368508" cy="430887"/>
          </a:xfrm>
          <a:prstGeom prst="rect">
            <a:avLst/>
          </a:prstGeom>
          <a:noFill/>
        </p:spPr>
        <p:txBody>
          <a:bodyPr wrap="square" rtlCol="0">
            <a:spAutoFit/>
          </a:bodyPr>
          <a:lstStyle/>
          <a:p>
            <a:r>
              <a:rPr lang="en-US" sz="2200" dirty="0" err="1"/>
              <a:t>Postcolonialism</a:t>
            </a:r>
            <a:endParaRPr lang="en-US" sz="2200" dirty="0"/>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13145" y="2121279"/>
            <a:ext cx="815217" cy="1107953"/>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t="-2798"/>
          <a:stretch/>
        </p:blipFill>
        <p:spPr>
          <a:xfrm>
            <a:off x="3417921" y="2109649"/>
            <a:ext cx="895324" cy="1119583"/>
          </a:xfrm>
          <a:prstGeom prst="rect">
            <a:avLst/>
          </a:prstGeom>
        </p:spPr>
      </p:pic>
      <p:sp>
        <p:nvSpPr>
          <p:cNvPr id="25" name="TextBox 24"/>
          <p:cNvSpPr txBox="1"/>
          <p:nvPr/>
        </p:nvSpPr>
        <p:spPr>
          <a:xfrm>
            <a:off x="4681000" y="1721466"/>
            <a:ext cx="2368508" cy="400110"/>
          </a:xfrm>
          <a:prstGeom prst="rect">
            <a:avLst/>
          </a:prstGeom>
          <a:noFill/>
        </p:spPr>
        <p:txBody>
          <a:bodyPr wrap="square" rtlCol="0">
            <a:spAutoFit/>
          </a:bodyPr>
          <a:lstStyle/>
          <a:p>
            <a:r>
              <a:rPr lang="en-US" sz="2000" dirty="0"/>
              <a:t>Critical pedagogy</a:t>
            </a:r>
          </a:p>
        </p:txBody>
      </p:sp>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785911" y="2109649"/>
            <a:ext cx="727170" cy="1119583"/>
          </a:xfrm>
          <a:prstGeom prst="rect">
            <a:avLst/>
          </a:prstGeom>
        </p:spPr>
      </p:pic>
      <p:pic>
        <p:nvPicPr>
          <p:cNvPr id="27" name="Picture 2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647108" y="2109649"/>
            <a:ext cx="778050" cy="1119583"/>
          </a:xfrm>
          <a:prstGeom prst="rect">
            <a:avLst/>
          </a:prstGeom>
        </p:spPr>
      </p:pic>
      <p:sp>
        <p:nvSpPr>
          <p:cNvPr id="30" name="TextBox 29"/>
          <p:cNvSpPr txBox="1"/>
          <p:nvPr/>
        </p:nvSpPr>
        <p:spPr>
          <a:xfrm>
            <a:off x="302968" y="3496052"/>
            <a:ext cx="1609444" cy="400110"/>
          </a:xfrm>
          <a:prstGeom prst="rect">
            <a:avLst/>
          </a:prstGeom>
          <a:noFill/>
        </p:spPr>
        <p:txBody>
          <a:bodyPr wrap="square" rtlCol="0">
            <a:spAutoFit/>
          </a:bodyPr>
          <a:lstStyle/>
          <a:p>
            <a:r>
              <a:rPr lang="en-US" sz="2000" dirty="0"/>
              <a:t>Feminism</a:t>
            </a:r>
          </a:p>
        </p:txBody>
      </p:sp>
      <p:sp>
        <p:nvSpPr>
          <p:cNvPr id="32" name="TextBox 31"/>
          <p:cNvSpPr txBox="1"/>
          <p:nvPr/>
        </p:nvSpPr>
        <p:spPr>
          <a:xfrm>
            <a:off x="2413914" y="3496052"/>
            <a:ext cx="2475600" cy="400110"/>
          </a:xfrm>
          <a:prstGeom prst="rect">
            <a:avLst/>
          </a:prstGeom>
          <a:noFill/>
        </p:spPr>
        <p:txBody>
          <a:bodyPr wrap="square" rtlCol="0">
            <a:spAutoFit/>
          </a:bodyPr>
          <a:lstStyle/>
          <a:p>
            <a:r>
              <a:rPr lang="en-US" sz="2000" dirty="0"/>
              <a:t>Black feminism</a:t>
            </a:r>
          </a:p>
        </p:txBody>
      </p:sp>
      <p:pic>
        <p:nvPicPr>
          <p:cNvPr id="28" name="Picture 27"/>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303844" y="3925481"/>
            <a:ext cx="756220" cy="1119583"/>
          </a:xfrm>
          <a:prstGeom prst="rect">
            <a:avLst/>
          </a:prstGeom>
        </p:spPr>
      </p:pic>
      <p:pic>
        <p:nvPicPr>
          <p:cNvPr id="29" name="Picture 2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387" y="3925481"/>
            <a:ext cx="810224" cy="1119583"/>
          </a:xfrm>
          <a:prstGeom prst="rect">
            <a:avLst/>
          </a:prstGeom>
        </p:spPr>
      </p:pic>
      <p:pic>
        <p:nvPicPr>
          <p:cNvPr id="34" name="Picture 33"/>
          <p:cNvPicPr>
            <a:picLocks noChangeAspect="1"/>
          </p:cNvPicPr>
          <p:nvPr/>
        </p:nvPicPr>
        <p:blipFill rotWithShape="1">
          <a:blip r:embed="rId11" cstate="screen">
            <a:extLst>
              <a:ext uri="{28A0092B-C50C-407E-A947-70E740481C1C}">
                <a14:useLocalDpi xmlns:a14="http://schemas.microsoft.com/office/drawing/2010/main"/>
              </a:ext>
            </a:extLst>
          </a:blip>
          <a:srcRect t="-1498"/>
          <a:stretch/>
        </p:blipFill>
        <p:spPr>
          <a:xfrm>
            <a:off x="2397614" y="3928785"/>
            <a:ext cx="841340" cy="1116279"/>
          </a:xfrm>
          <a:prstGeom prst="rect">
            <a:avLst/>
          </a:prstGeom>
        </p:spPr>
      </p:pic>
      <p:pic>
        <p:nvPicPr>
          <p:cNvPr id="35" name="Picture 34"/>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476944" y="3925481"/>
            <a:ext cx="844958" cy="1119583"/>
          </a:xfrm>
          <a:prstGeom prst="rect">
            <a:avLst/>
          </a:prstGeom>
        </p:spPr>
      </p:pic>
      <p:sp>
        <p:nvSpPr>
          <p:cNvPr id="37" name="Oval 36"/>
          <p:cNvSpPr/>
          <p:nvPr/>
        </p:nvSpPr>
        <p:spPr>
          <a:xfrm>
            <a:off x="5407328"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6659480"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75776"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49606" y="3169817"/>
            <a:ext cx="852285" cy="307777"/>
          </a:xfrm>
          <a:prstGeom prst="rect">
            <a:avLst/>
          </a:prstGeom>
          <a:noFill/>
        </p:spPr>
        <p:txBody>
          <a:bodyPr wrap="none" rtlCol="0">
            <a:spAutoFit/>
          </a:bodyPr>
          <a:lstStyle/>
          <a:p>
            <a:r>
              <a:rPr lang="en-US" sz="1400" dirty="0"/>
              <a:t>Bourdieu</a:t>
            </a:r>
          </a:p>
        </p:txBody>
      </p:sp>
      <p:sp>
        <p:nvSpPr>
          <p:cNvPr id="41" name="TextBox 40"/>
          <p:cNvSpPr txBox="1"/>
          <p:nvPr/>
        </p:nvSpPr>
        <p:spPr>
          <a:xfrm>
            <a:off x="1242238" y="3167850"/>
            <a:ext cx="466794" cy="307777"/>
          </a:xfrm>
          <a:prstGeom prst="rect">
            <a:avLst/>
          </a:prstGeom>
          <a:noFill/>
        </p:spPr>
        <p:txBody>
          <a:bodyPr wrap="none" rtlCol="0">
            <a:spAutoFit/>
          </a:bodyPr>
          <a:lstStyle/>
          <a:p>
            <a:r>
              <a:rPr lang="en-US" sz="1400" dirty="0"/>
              <a:t>Hall</a:t>
            </a:r>
          </a:p>
        </p:txBody>
      </p:sp>
      <p:sp>
        <p:nvSpPr>
          <p:cNvPr id="42" name="TextBox 41"/>
          <p:cNvSpPr txBox="1"/>
          <p:nvPr/>
        </p:nvSpPr>
        <p:spPr>
          <a:xfrm>
            <a:off x="2502820" y="3167850"/>
            <a:ext cx="631904" cy="307777"/>
          </a:xfrm>
          <a:prstGeom prst="rect">
            <a:avLst/>
          </a:prstGeom>
          <a:noFill/>
        </p:spPr>
        <p:txBody>
          <a:bodyPr wrap="none" rtlCol="0">
            <a:spAutoFit/>
          </a:bodyPr>
          <a:lstStyle/>
          <a:p>
            <a:r>
              <a:rPr lang="en-US" sz="1400" dirty="0"/>
              <a:t>Fanon</a:t>
            </a:r>
          </a:p>
        </p:txBody>
      </p:sp>
      <p:sp>
        <p:nvSpPr>
          <p:cNvPr id="43" name="TextBox 42"/>
          <p:cNvSpPr txBox="1"/>
          <p:nvPr/>
        </p:nvSpPr>
        <p:spPr>
          <a:xfrm>
            <a:off x="3415652" y="3167850"/>
            <a:ext cx="489236" cy="307777"/>
          </a:xfrm>
          <a:prstGeom prst="rect">
            <a:avLst/>
          </a:prstGeom>
          <a:noFill/>
        </p:spPr>
        <p:txBody>
          <a:bodyPr wrap="none" rtlCol="0">
            <a:spAutoFit/>
          </a:bodyPr>
          <a:lstStyle/>
          <a:p>
            <a:r>
              <a:rPr lang="en-US" sz="1400" dirty="0"/>
              <a:t>Said</a:t>
            </a:r>
          </a:p>
        </p:txBody>
      </p:sp>
      <p:sp>
        <p:nvSpPr>
          <p:cNvPr id="44" name="TextBox 43"/>
          <p:cNvSpPr txBox="1"/>
          <p:nvPr/>
        </p:nvSpPr>
        <p:spPr>
          <a:xfrm>
            <a:off x="4727450" y="3167850"/>
            <a:ext cx="607923" cy="307777"/>
          </a:xfrm>
          <a:prstGeom prst="rect">
            <a:avLst/>
          </a:prstGeom>
          <a:noFill/>
        </p:spPr>
        <p:txBody>
          <a:bodyPr wrap="none" rtlCol="0">
            <a:spAutoFit/>
          </a:bodyPr>
          <a:lstStyle/>
          <a:p>
            <a:r>
              <a:rPr lang="en-US" sz="1400" dirty="0"/>
              <a:t>Freire</a:t>
            </a:r>
          </a:p>
        </p:txBody>
      </p:sp>
      <p:sp>
        <p:nvSpPr>
          <p:cNvPr id="45" name="TextBox 44"/>
          <p:cNvSpPr txBox="1"/>
          <p:nvPr/>
        </p:nvSpPr>
        <p:spPr>
          <a:xfrm>
            <a:off x="5586092" y="3167850"/>
            <a:ext cx="667490" cy="307777"/>
          </a:xfrm>
          <a:prstGeom prst="rect">
            <a:avLst/>
          </a:prstGeom>
          <a:noFill/>
        </p:spPr>
        <p:txBody>
          <a:bodyPr wrap="none" rtlCol="0">
            <a:spAutoFit/>
          </a:bodyPr>
          <a:lstStyle/>
          <a:p>
            <a:r>
              <a:rPr lang="en-US" sz="1400" dirty="0"/>
              <a:t>Giroux</a:t>
            </a:r>
          </a:p>
        </p:txBody>
      </p:sp>
      <p:sp>
        <p:nvSpPr>
          <p:cNvPr id="46" name="TextBox 45"/>
          <p:cNvSpPr txBox="1"/>
          <p:nvPr/>
        </p:nvSpPr>
        <p:spPr>
          <a:xfrm>
            <a:off x="249606" y="4996466"/>
            <a:ext cx="1056636" cy="307777"/>
          </a:xfrm>
          <a:prstGeom prst="rect">
            <a:avLst/>
          </a:prstGeom>
          <a:noFill/>
        </p:spPr>
        <p:txBody>
          <a:bodyPr wrap="none" rtlCol="0">
            <a:spAutoFit/>
          </a:bodyPr>
          <a:lstStyle/>
          <a:p>
            <a:r>
              <a:rPr lang="en-US" sz="1400" dirty="0"/>
              <a:t>de Beauvoir</a:t>
            </a:r>
          </a:p>
        </p:txBody>
      </p:sp>
      <p:sp>
        <p:nvSpPr>
          <p:cNvPr id="47" name="TextBox 46"/>
          <p:cNvSpPr txBox="1"/>
          <p:nvPr/>
        </p:nvSpPr>
        <p:spPr>
          <a:xfrm>
            <a:off x="1204230" y="4996466"/>
            <a:ext cx="736099" cy="307777"/>
          </a:xfrm>
          <a:prstGeom prst="rect">
            <a:avLst/>
          </a:prstGeom>
          <a:noFill/>
        </p:spPr>
        <p:txBody>
          <a:bodyPr wrap="none" rtlCol="0">
            <a:spAutoFit/>
          </a:bodyPr>
          <a:lstStyle/>
          <a:p>
            <a:r>
              <a:rPr lang="en-US" sz="1400" dirty="0"/>
              <a:t>Friedan</a:t>
            </a:r>
          </a:p>
        </p:txBody>
      </p:sp>
      <p:sp>
        <p:nvSpPr>
          <p:cNvPr id="48" name="TextBox 47"/>
          <p:cNvSpPr txBox="1"/>
          <p:nvPr/>
        </p:nvSpPr>
        <p:spPr>
          <a:xfrm>
            <a:off x="2301756" y="4996466"/>
            <a:ext cx="619016" cy="307777"/>
          </a:xfrm>
          <a:prstGeom prst="rect">
            <a:avLst/>
          </a:prstGeom>
          <a:noFill/>
        </p:spPr>
        <p:txBody>
          <a:bodyPr wrap="none" rtlCol="0">
            <a:spAutoFit/>
          </a:bodyPr>
          <a:lstStyle/>
          <a:p>
            <a:r>
              <a:rPr lang="en-US" sz="1400" dirty="0"/>
              <a:t>hooks</a:t>
            </a:r>
          </a:p>
        </p:txBody>
      </p:sp>
      <p:sp>
        <p:nvSpPr>
          <p:cNvPr id="49" name="TextBox 48"/>
          <p:cNvSpPr txBox="1"/>
          <p:nvPr/>
        </p:nvSpPr>
        <p:spPr>
          <a:xfrm>
            <a:off x="3450942" y="4996466"/>
            <a:ext cx="693588" cy="307777"/>
          </a:xfrm>
          <a:prstGeom prst="rect">
            <a:avLst/>
          </a:prstGeom>
          <a:noFill/>
        </p:spPr>
        <p:txBody>
          <a:bodyPr wrap="none" rtlCol="0">
            <a:spAutoFit/>
          </a:bodyPr>
          <a:lstStyle/>
          <a:p>
            <a:r>
              <a:rPr lang="en-US" sz="1400" dirty="0" err="1"/>
              <a:t>Lourde</a:t>
            </a:r>
            <a:endParaRPr lang="en-US" sz="1400" dirty="0"/>
          </a:p>
        </p:txBody>
      </p:sp>
      <p:sp>
        <p:nvSpPr>
          <p:cNvPr id="50" name="TextBox 49"/>
          <p:cNvSpPr txBox="1"/>
          <p:nvPr/>
        </p:nvSpPr>
        <p:spPr>
          <a:xfrm>
            <a:off x="4681000" y="3496052"/>
            <a:ext cx="2475600" cy="400110"/>
          </a:xfrm>
          <a:prstGeom prst="rect">
            <a:avLst/>
          </a:prstGeom>
          <a:noFill/>
        </p:spPr>
        <p:txBody>
          <a:bodyPr wrap="square" rtlCol="0">
            <a:spAutoFit/>
          </a:bodyPr>
          <a:lstStyle/>
          <a:p>
            <a:r>
              <a:rPr lang="en-US" sz="2000" dirty="0"/>
              <a:t>Queer theory</a:t>
            </a:r>
          </a:p>
        </p:txBody>
      </p:sp>
      <p:sp>
        <p:nvSpPr>
          <p:cNvPr id="51" name="Oval 50"/>
          <p:cNvSpPr/>
          <p:nvPr/>
        </p:nvSpPr>
        <p:spPr>
          <a:xfrm>
            <a:off x="7209667"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JudithButler2013.jp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4800735" y="3932592"/>
            <a:ext cx="732450" cy="1102004"/>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4715736" y="4996466"/>
            <a:ext cx="631904" cy="307777"/>
          </a:xfrm>
          <a:prstGeom prst="rect">
            <a:avLst/>
          </a:prstGeom>
          <a:noFill/>
        </p:spPr>
        <p:txBody>
          <a:bodyPr wrap="none" rtlCol="0">
            <a:spAutoFit/>
          </a:bodyPr>
          <a:lstStyle/>
          <a:p>
            <a:r>
              <a:rPr lang="en-US" sz="1400" dirty="0"/>
              <a:t>Butler</a:t>
            </a:r>
          </a:p>
        </p:txBody>
      </p:sp>
      <p:pic>
        <p:nvPicPr>
          <p:cNvPr id="40" name="Picture 39"/>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5648735" y="3925481"/>
            <a:ext cx="719974" cy="1109114"/>
          </a:xfrm>
          <a:prstGeom prst="rect">
            <a:avLst/>
          </a:prstGeom>
        </p:spPr>
      </p:pic>
      <p:sp>
        <p:nvSpPr>
          <p:cNvPr id="52" name="TextBox 51"/>
          <p:cNvSpPr txBox="1"/>
          <p:nvPr/>
        </p:nvSpPr>
        <p:spPr>
          <a:xfrm>
            <a:off x="6761517" y="1721466"/>
            <a:ext cx="2368508" cy="400110"/>
          </a:xfrm>
          <a:prstGeom prst="rect">
            <a:avLst/>
          </a:prstGeom>
          <a:noFill/>
        </p:spPr>
        <p:txBody>
          <a:bodyPr wrap="square" rtlCol="0">
            <a:spAutoFit/>
          </a:bodyPr>
          <a:lstStyle/>
          <a:p>
            <a:r>
              <a:rPr lang="en-US" sz="2000" dirty="0"/>
              <a:t>Postmodernism</a:t>
            </a:r>
          </a:p>
        </p:txBody>
      </p:sp>
      <p:sp>
        <p:nvSpPr>
          <p:cNvPr id="56" name="TextBox 55"/>
          <p:cNvSpPr txBox="1"/>
          <p:nvPr/>
        </p:nvSpPr>
        <p:spPr>
          <a:xfrm>
            <a:off x="6874091" y="3167850"/>
            <a:ext cx="810735" cy="307777"/>
          </a:xfrm>
          <a:prstGeom prst="rect">
            <a:avLst/>
          </a:prstGeom>
          <a:noFill/>
        </p:spPr>
        <p:txBody>
          <a:bodyPr wrap="none" rtlCol="0">
            <a:spAutoFit/>
          </a:bodyPr>
          <a:lstStyle/>
          <a:p>
            <a:r>
              <a:rPr lang="en-US" sz="1400" dirty="0"/>
              <a:t>Foucault</a:t>
            </a:r>
          </a:p>
        </p:txBody>
      </p:sp>
      <p:sp>
        <p:nvSpPr>
          <p:cNvPr id="57" name="TextBox 56"/>
          <p:cNvSpPr txBox="1"/>
          <p:nvPr/>
        </p:nvSpPr>
        <p:spPr>
          <a:xfrm>
            <a:off x="7931172" y="3167850"/>
            <a:ext cx="732893" cy="307777"/>
          </a:xfrm>
          <a:prstGeom prst="rect">
            <a:avLst/>
          </a:prstGeom>
          <a:noFill/>
        </p:spPr>
        <p:txBody>
          <a:bodyPr wrap="none" rtlCol="0">
            <a:spAutoFit/>
          </a:bodyPr>
          <a:lstStyle/>
          <a:p>
            <a:r>
              <a:rPr lang="en-US" sz="1400" dirty="0"/>
              <a:t>Derrida</a:t>
            </a:r>
          </a:p>
        </p:txBody>
      </p:sp>
      <p:sp>
        <p:nvSpPr>
          <p:cNvPr id="58" name="TextBox 57"/>
          <p:cNvSpPr txBox="1"/>
          <p:nvPr/>
        </p:nvSpPr>
        <p:spPr>
          <a:xfrm>
            <a:off x="6761517" y="3496052"/>
            <a:ext cx="2475600" cy="400110"/>
          </a:xfrm>
          <a:prstGeom prst="rect">
            <a:avLst/>
          </a:prstGeom>
          <a:noFill/>
        </p:spPr>
        <p:txBody>
          <a:bodyPr wrap="square" rtlCol="0">
            <a:spAutoFit/>
          </a:bodyPr>
          <a:lstStyle/>
          <a:p>
            <a:r>
              <a:rPr lang="en-US" sz="2000" dirty="0"/>
              <a:t>Critical Race Theory</a:t>
            </a:r>
          </a:p>
        </p:txBody>
      </p:sp>
      <p:sp>
        <p:nvSpPr>
          <p:cNvPr id="60" name="TextBox 59"/>
          <p:cNvSpPr txBox="1"/>
          <p:nvPr/>
        </p:nvSpPr>
        <p:spPr>
          <a:xfrm>
            <a:off x="6862377" y="4996466"/>
            <a:ext cx="455574" cy="307777"/>
          </a:xfrm>
          <a:prstGeom prst="rect">
            <a:avLst/>
          </a:prstGeom>
          <a:noFill/>
        </p:spPr>
        <p:txBody>
          <a:bodyPr wrap="none" rtlCol="0">
            <a:spAutoFit/>
          </a:bodyPr>
          <a:lstStyle/>
          <a:p>
            <a:r>
              <a:rPr lang="en-US" sz="1400" dirty="0"/>
              <a:t>Bell</a:t>
            </a:r>
          </a:p>
        </p:txBody>
      </p:sp>
      <p:pic>
        <p:nvPicPr>
          <p:cNvPr id="62" name="Picture 61"/>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889861" y="2109649"/>
            <a:ext cx="909950" cy="1116756"/>
          </a:xfrm>
          <a:prstGeom prst="rect">
            <a:avLst/>
          </a:prstGeom>
        </p:spPr>
      </p:pic>
      <p:sp>
        <p:nvSpPr>
          <p:cNvPr id="63" name="TextBox 62"/>
          <p:cNvSpPr txBox="1"/>
          <p:nvPr/>
        </p:nvSpPr>
        <p:spPr>
          <a:xfrm>
            <a:off x="7803153" y="4996466"/>
            <a:ext cx="904030" cy="307777"/>
          </a:xfrm>
          <a:prstGeom prst="rect">
            <a:avLst/>
          </a:prstGeom>
          <a:noFill/>
        </p:spPr>
        <p:txBody>
          <a:bodyPr wrap="none" rtlCol="0">
            <a:spAutoFit/>
          </a:bodyPr>
          <a:lstStyle/>
          <a:p>
            <a:r>
              <a:rPr lang="en-US" sz="1400" dirty="0"/>
              <a:t>Crenshaw</a:t>
            </a:r>
          </a:p>
        </p:txBody>
      </p:sp>
      <p:pic>
        <p:nvPicPr>
          <p:cNvPr id="1026" name="Picture 2" descr="Image result for jacques derrida"/>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7992924" y="2109649"/>
            <a:ext cx="779247" cy="11167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derrick bell"/>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6842041" y="3932593"/>
            <a:ext cx="764279" cy="110762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Image result for kimberle crenshaw"/>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b="-754"/>
          <a:stretch/>
        </p:blipFill>
        <p:spPr bwMode="auto">
          <a:xfrm>
            <a:off x="7848534" y="3932592"/>
            <a:ext cx="809434" cy="1102003"/>
          </a:xfrm>
          <a:prstGeom prst="rect">
            <a:avLst/>
          </a:prstGeom>
          <a:noFill/>
          <a:extLst>
            <a:ext uri="{909E8E84-426E-40DD-AFC4-6F175D3DCCD1}">
              <a14:hiddenFill xmlns:a14="http://schemas.microsoft.com/office/drawing/2010/main">
                <a:solidFill>
                  <a:srgbClr val="FFFFFF"/>
                </a:solidFill>
              </a14:hiddenFill>
            </a:ext>
          </a:extLst>
        </p:spPr>
      </p:pic>
      <p:sp>
        <p:nvSpPr>
          <p:cNvPr id="65" name="TextBox 64"/>
          <p:cNvSpPr txBox="1"/>
          <p:nvPr/>
        </p:nvSpPr>
        <p:spPr>
          <a:xfrm>
            <a:off x="5612370" y="4996466"/>
            <a:ext cx="494046" cy="307777"/>
          </a:xfrm>
          <a:prstGeom prst="rect">
            <a:avLst/>
          </a:prstGeom>
          <a:noFill/>
        </p:spPr>
        <p:txBody>
          <a:bodyPr wrap="none" rtlCol="0">
            <a:spAutoFit/>
          </a:bodyPr>
          <a:lstStyle/>
          <a:p>
            <a:r>
              <a:rPr lang="en-US" sz="1400" dirty="0"/>
              <a:t>Rich</a:t>
            </a:r>
          </a:p>
        </p:txBody>
      </p:sp>
    </p:spTree>
    <p:extLst>
      <p:ext uri="{BB962C8B-B14F-4D97-AF65-F5344CB8AC3E}">
        <p14:creationId xmlns:p14="http://schemas.microsoft.com/office/powerpoint/2010/main" val="213275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3955F-D199-0FE1-520D-282FEE92A2B4}"/>
              </a:ext>
            </a:extLst>
          </p:cNvPr>
          <p:cNvSpPr>
            <a:spLocks noGrp="1"/>
          </p:cNvSpPr>
          <p:nvPr>
            <p:ph type="title"/>
          </p:nvPr>
        </p:nvSpPr>
        <p:spPr/>
        <p:txBody>
          <a:bodyPr/>
          <a:lstStyle/>
          <a:p>
            <a:r>
              <a:rPr lang="en-US" dirty="0"/>
              <a:t>The history of contemporary critical theory</a:t>
            </a:r>
          </a:p>
        </p:txBody>
      </p:sp>
      <p:sp>
        <p:nvSpPr>
          <p:cNvPr id="6" name="TextBox 5">
            <a:extLst>
              <a:ext uri="{FF2B5EF4-FFF2-40B4-BE49-F238E27FC236}">
                <a16:creationId xmlns:a16="http://schemas.microsoft.com/office/drawing/2014/main" id="{B17975A1-054D-3C65-668C-1E62A4078F67}"/>
              </a:ext>
            </a:extLst>
          </p:cNvPr>
          <p:cNvSpPr txBox="1"/>
          <p:nvPr/>
        </p:nvSpPr>
        <p:spPr>
          <a:xfrm>
            <a:off x="97655" y="6488668"/>
            <a:ext cx="4152740" cy="369332"/>
          </a:xfrm>
          <a:prstGeom prst="rect">
            <a:avLst/>
          </a:prstGeom>
          <a:noFill/>
        </p:spPr>
        <p:txBody>
          <a:bodyPr wrap="none" rtlCol="0">
            <a:spAutoFit/>
          </a:bodyPr>
          <a:lstStyle/>
          <a:p>
            <a:r>
              <a:rPr lang="en-US" dirty="0" err="1"/>
              <a:t>Shenvi</a:t>
            </a:r>
            <a:r>
              <a:rPr lang="en-US" dirty="0"/>
              <a:t> and Sawyer, </a:t>
            </a:r>
            <a:r>
              <a:rPr lang="en-US" i="1" dirty="0"/>
              <a:t>Critical Dilemma</a:t>
            </a:r>
            <a:r>
              <a:rPr lang="en-US" dirty="0"/>
              <a:t>, p. 64</a:t>
            </a:r>
          </a:p>
        </p:txBody>
      </p:sp>
      <p:pic>
        <p:nvPicPr>
          <p:cNvPr id="10" name="Picture 9">
            <a:extLst>
              <a:ext uri="{FF2B5EF4-FFF2-40B4-BE49-F238E27FC236}">
                <a16:creationId xmlns:a16="http://schemas.microsoft.com/office/drawing/2014/main" id="{4D4D4922-5D13-3887-203B-CD2247EAAFFE}"/>
              </a:ext>
            </a:extLst>
          </p:cNvPr>
          <p:cNvPicPr>
            <a:picLocks noChangeAspect="1"/>
          </p:cNvPicPr>
          <p:nvPr/>
        </p:nvPicPr>
        <p:blipFill rotWithShape="1">
          <a:blip r:embed="rId2"/>
          <a:srcRect t="5653" r="2458"/>
          <a:stretch/>
        </p:blipFill>
        <p:spPr>
          <a:xfrm>
            <a:off x="1167479" y="1705770"/>
            <a:ext cx="6809041" cy="4782898"/>
          </a:xfrm>
          <a:prstGeom prst="rect">
            <a:avLst/>
          </a:prstGeom>
        </p:spPr>
      </p:pic>
    </p:spTree>
    <p:extLst>
      <p:ext uri="{BB962C8B-B14F-4D97-AF65-F5344CB8AC3E}">
        <p14:creationId xmlns:p14="http://schemas.microsoft.com/office/powerpoint/2010/main" val="2377847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E2A44-35ED-69F3-620E-510CF16F40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50395A-D1BA-6C34-C3EF-E7A4C22EBB63}"/>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862E74C9-98A1-9A02-7565-2265ECC45E5E}"/>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Strengths of Contemporary Critical Theory</a:t>
            </a:r>
          </a:p>
          <a:p>
            <a:r>
              <a:rPr lang="en-US" dirty="0"/>
              <a:t>The Problems of Contemporary Critical Theory</a:t>
            </a:r>
          </a:p>
          <a:p>
            <a:r>
              <a:rPr lang="en-US" dirty="0"/>
              <a:t>Advice for Dialogue</a:t>
            </a:r>
          </a:p>
          <a:p>
            <a:r>
              <a:rPr lang="en-US" dirty="0"/>
              <a:t>Conclusions</a:t>
            </a:r>
          </a:p>
        </p:txBody>
      </p:sp>
      <p:sp>
        <p:nvSpPr>
          <p:cNvPr id="4" name="Rectangle 3">
            <a:extLst>
              <a:ext uri="{FF2B5EF4-FFF2-40B4-BE49-F238E27FC236}">
                <a16:creationId xmlns:a16="http://schemas.microsoft.com/office/drawing/2014/main" id="{15A79A7E-8DF8-797D-3766-F0F1567444F4}"/>
              </a:ext>
            </a:extLst>
          </p:cNvPr>
          <p:cNvSpPr/>
          <p:nvPr/>
        </p:nvSpPr>
        <p:spPr>
          <a:xfrm>
            <a:off x="390525" y="2359025"/>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9988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Central Ideas of Contemporary Critical Theory?</a:t>
            </a:r>
          </a:p>
        </p:txBody>
      </p:sp>
      <p:sp>
        <p:nvSpPr>
          <p:cNvPr id="3" name="TextBox 2"/>
          <p:cNvSpPr txBox="1"/>
          <p:nvPr/>
        </p:nvSpPr>
        <p:spPr>
          <a:xfrm>
            <a:off x="299718" y="1950975"/>
            <a:ext cx="5478487" cy="2246769"/>
          </a:xfrm>
          <a:prstGeom prst="rect">
            <a:avLst/>
          </a:prstGeom>
          <a:noFill/>
        </p:spPr>
        <p:txBody>
          <a:bodyPr wrap="none" rtlCol="0">
            <a:spAutoFit/>
          </a:bodyPr>
          <a:lstStyle/>
          <a:p>
            <a:r>
              <a:rPr lang="en-US" sz="2800" dirty="0"/>
              <a:t>Idea 1: Social binary</a:t>
            </a:r>
          </a:p>
          <a:p>
            <a:r>
              <a:rPr lang="en-US" sz="2800" dirty="0"/>
              <a:t>Idea 2: Oppression through ideology</a:t>
            </a:r>
          </a:p>
          <a:p>
            <a:r>
              <a:rPr lang="en-US" sz="2800" dirty="0"/>
              <a:t>Idea 3: Lived experience</a:t>
            </a:r>
            <a:br>
              <a:rPr lang="en-US" sz="2800" dirty="0"/>
            </a:br>
            <a:r>
              <a:rPr lang="en-US" sz="2800" dirty="0"/>
              <a:t>Idea 4: Social justice</a:t>
            </a:r>
          </a:p>
          <a:p>
            <a:pPr marL="257168" indent="-257168">
              <a:buAutoNum type="arabicPeriod"/>
            </a:pP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8356" y="3954162"/>
            <a:ext cx="1676651" cy="2395216"/>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2727" y="3954162"/>
            <a:ext cx="1723911" cy="2395216"/>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1499" y="3954162"/>
            <a:ext cx="1680011" cy="239521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9718" y="3954162"/>
            <a:ext cx="1528148" cy="2395216"/>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26371" y="3954163"/>
            <a:ext cx="1597123" cy="2395216"/>
          </a:xfrm>
          <a:prstGeom prst="rect">
            <a:avLst/>
          </a:prstGeom>
        </p:spPr>
      </p:pic>
    </p:spTree>
    <p:extLst>
      <p:ext uri="{BB962C8B-B14F-4D97-AF65-F5344CB8AC3E}">
        <p14:creationId xmlns:p14="http://schemas.microsoft.com/office/powerpoint/2010/main" val="1026335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98114" y="2405063"/>
            <a:ext cx="2286000" cy="2857500"/>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55989" y="2405063"/>
            <a:ext cx="2331410" cy="2857500"/>
          </a:xfrm>
          <a:prstGeom prst="rect">
            <a:avLst/>
          </a:prstGeom>
        </p:spPr>
      </p:pic>
      <p:sp>
        <p:nvSpPr>
          <p:cNvPr id="6" name="Rectangle 5"/>
          <p:cNvSpPr/>
          <p:nvPr/>
        </p:nvSpPr>
        <p:spPr>
          <a:xfrm>
            <a:off x="164757" y="1945141"/>
            <a:ext cx="4033357" cy="4278094"/>
          </a:xfrm>
          <a:prstGeom prst="rect">
            <a:avLst/>
          </a:prstGeom>
        </p:spPr>
        <p:txBody>
          <a:bodyPr wrap="square">
            <a:spAutoFit/>
          </a:bodyPr>
          <a:lstStyle/>
          <a:p>
            <a:r>
              <a:rPr lang="en-US" sz="1600" dirty="0"/>
              <a:t>“</a:t>
            </a:r>
            <a:r>
              <a:rPr lang="en-US" sz="1600" b="1" dirty="0">
                <a:solidFill>
                  <a:srgbClr val="FF0000"/>
                </a:solidFill>
              </a:rPr>
              <a:t>For every social group, there is an opposite group</a:t>
            </a:r>
            <a:r>
              <a:rPr lang="en-US" sz="1600" dirty="0"/>
              <a:t>… the primary groups that we name here are: race, class, gender, sexuality, ability status/exceptionality, religion, and nationality” </a:t>
            </a:r>
            <a:br>
              <a:rPr lang="en-US" sz="1600" dirty="0"/>
            </a:br>
            <a:br>
              <a:rPr lang="en-US" sz="1600" dirty="0"/>
            </a:br>
            <a:r>
              <a:rPr lang="en-US" sz="1600" dirty="0"/>
              <a:t>“</a:t>
            </a:r>
            <a:r>
              <a:rPr lang="en-US" sz="1600" i="1" dirty="0"/>
              <a:t>Oppression</a:t>
            </a:r>
            <a:r>
              <a:rPr lang="en-US" sz="1600" dirty="0"/>
              <a:t> describes a set of policies, practices, traditions, norms, definitions, and explanations (discourses), which function to systematically exploit one social group to the benefit of another social group. The group that benefits from this exploitation is termed the </a:t>
            </a:r>
            <a:r>
              <a:rPr lang="en-US" sz="1600" i="1" dirty="0"/>
              <a:t>dominant</a:t>
            </a:r>
            <a:r>
              <a:rPr lang="en-US" sz="1600" dirty="0"/>
              <a:t> (or agent) group, and the group that is exploited is termed the </a:t>
            </a:r>
            <a:r>
              <a:rPr lang="en-US" sz="1600" i="1" dirty="0" err="1"/>
              <a:t>minoritized</a:t>
            </a:r>
            <a:r>
              <a:rPr lang="en-US" sz="1600" dirty="0"/>
              <a:t> (or target) group…. </a:t>
            </a:r>
            <a:r>
              <a:rPr lang="en-US" sz="1600" b="1" dirty="0">
                <a:solidFill>
                  <a:srgbClr val="FF0000"/>
                </a:solidFill>
              </a:rPr>
              <a:t>Sexism, racism, classism, ableism, and heterosexism are specific forms of oppression</a:t>
            </a:r>
            <a:r>
              <a:rPr lang="en-US" sz="1600" dirty="0"/>
              <a:t>” – </a:t>
            </a:r>
            <a:r>
              <a:rPr lang="en-US" sz="1600" dirty="0" err="1"/>
              <a:t>Sensoy</a:t>
            </a:r>
            <a:r>
              <a:rPr lang="en-US" sz="1600" dirty="0"/>
              <a:t> and </a:t>
            </a:r>
            <a:r>
              <a:rPr lang="en-US" sz="1600" dirty="0" err="1"/>
              <a:t>DiAngelo</a:t>
            </a:r>
            <a:r>
              <a:rPr lang="en-US" sz="1600" dirty="0"/>
              <a:t>, </a:t>
            </a:r>
            <a:r>
              <a:rPr lang="en-US" sz="1600" i="1" dirty="0"/>
              <a:t>Is Everyone Really Equal?</a:t>
            </a:r>
            <a:r>
              <a:rPr lang="en-US" sz="1600" dirty="0"/>
              <a:t> p. 44, 61</a:t>
            </a:r>
          </a:p>
        </p:txBody>
      </p:sp>
      <p:sp>
        <p:nvSpPr>
          <p:cNvPr id="7" name="Title 1"/>
          <p:cNvSpPr>
            <a:spLocks noGrp="1"/>
          </p:cNvSpPr>
          <p:nvPr>
            <p:ph type="title"/>
          </p:nvPr>
        </p:nvSpPr>
        <p:spPr>
          <a:xfrm>
            <a:off x="628650" y="365126"/>
            <a:ext cx="7886700" cy="1325563"/>
          </a:xfrm>
        </p:spPr>
        <p:txBody>
          <a:bodyPr>
            <a:normAutofit/>
          </a:bodyPr>
          <a:lstStyle/>
          <a:p>
            <a:r>
              <a:rPr lang="en-US" dirty="0"/>
              <a:t>Idea #1: Society is divided into oppressed and oppressor groups</a:t>
            </a:r>
          </a:p>
        </p:txBody>
      </p:sp>
    </p:spTree>
    <p:extLst>
      <p:ext uri="{BB962C8B-B14F-4D97-AF65-F5344CB8AC3E}">
        <p14:creationId xmlns:p14="http://schemas.microsoft.com/office/powerpoint/2010/main" val="788791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rmAutofit/>
          </a:bodyPr>
          <a:lstStyle/>
          <a:p>
            <a:r>
              <a:rPr lang="en-US" dirty="0"/>
              <a:t>Idea #1: Society is divided into oppressed and oppressor groups</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2195" y="1622854"/>
            <a:ext cx="6104238" cy="4909751"/>
          </a:xfrm>
          <a:prstGeom prst="rect">
            <a:avLst/>
          </a:prstGeom>
        </p:spPr>
      </p:pic>
      <p:sp>
        <p:nvSpPr>
          <p:cNvPr id="3" name="TextBox 2"/>
          <p:cNvSpPr txBox="1"/>
          <p:nvPr/>
        </p:nvSpPr>
        <p:spPr>
          <a:xfrm>
            <a:off x="0" y="6581001"/>
            <a:ext cx="3427798"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Tree>
    <p:extLst>
      <p:ext uri="{BB962C8B-B14F-4D97-AF65-F5344CB8AC3E}">
        <p14:creationId xmlns:p14="http://schemas.microsoft.com/office/powerpoint/2010/main" val="3045678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4757" y="1784614"/>
            <a:ext cx="6194854" cy="4093428"/>
          </a:xfrm>
          <a:prstGeom prst="rect">
            <a:avLst/>
          </a:prstGeom>
        </p:spPr>
        <p:txBody>
          <a:bodyPr wrap="square">
            <a:spAutoFit/>
          </a:bodyPr>
          <a:lstStyle/>
          <a:p>
            <a:r>
              <a:rPr lang="en-US" sz="2000" dirty="0"/>
              <a:t>“oppression also traditionally carries a strong connotation of conquest and colonial domination… New left social movements of the 1960s and 1970s, however, shifted the meaning of the concept of oppression. </a:t>
            </a:r>
            <a:r>
              <a:rPr lang="en-US" sz="2000" b="1" dirty="0">
                <a:solidFill>
                  <a:srgbClr val="FF0000"/>
                </a:solidFill>
              </a:rPr>
              <a:t>In its new usage, oppression designates the disadvantage and injustice some people suffer not because a tyrannical power coerces them, but because of the everyday practices of a well-intentioned liberal society…</a:t>
            </a:r>
            <a:r>
              <a:rPr lang="en-US" sz="2000" dirty="0">
                <a:solidFill>
                  <a:srgbClr val="FF0000"/>
                </a:solidFill>
              </a:rPr>
              <a:t> </a:t>
            </a:r>
            <a:r>
              <a:rPr lang="en-US" sz="2000" dirty="0"/>
              <a:t>Oppression in this sense is structural, rather than the result of a few people’s choices or policies. Its causes are embedded in </a:t>
            </a:r>
            <a:r>
              <a:rPr lang="en-US" sz="2000" b="1" dirty="0">
                <a:solidFill>
                  <a:srgbClr val="FF0000"/>
                </a:solidFill>
              </a:rPr>
              <a:t>unquestioned norms, habits, and symbols</a:t>
            </a:r>
            <a:r>
              <a:rPr lang="en-US" sz="2000" dirty="0"/>
              <a:t>.” – Iris Young, “Five Faces of Oppression,” </a:t>
            </a:r>
            <a:r>
              <a:rPr lang="en-US" sz="2000" i="1" dirty="0"/>
              <a:t>Readings for Diversity and Social Justice</a:t>
            </a:r>
            <a:r>
              <a:rPr lang="en-US" sz="2000" dirty="0"/>
              <a:t>, p. 36</a:t>
            </a:r>
          </a:p>
        </p:txBody>
      </p:sp>
      <p:sp>
        <p:nvSpPr>
          <p:cNvPr id="7" name="Title 1"/>
          <p:cNvSpPr>
            <a:spLocks noGrp="1"/>
          </p:cNvSpPr>
          <p:nvPr>
            <p:ph type="title"/>
          </p:nvPr>
        </p:nvSpPr>
        <p:spPr/>
        <p:txBody>
          <a:bodyPr>
            <a:normAutofit/>
          </a:bodyPr>
          <a:lstStyle/>
          <a:p>
            <a:r>
              <a:rPr lang="en-US" dirty="0"/>
              <a:t>Idea #2: Oppression occurs through hegemonic power</a:t>
            </a:r>
          </a:p>
        </p:txBody>
      </p:sp>
      <p:pic>
        <p:nvPicPr>
          <p:cNvPr id="1026" name="Picture 2" descr="Image result for iris young oppression"/>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635017" y="1784614"/>
            <a:ext cx="2159708" cy="3239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727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98114" y="2405063"/>
            <a:ext cx="2286000" cy="2857500"/>
          </a:xfrm>
          <a:prstGeom prst="rect">
            <a:avLst/>
          </a:prstGeom>
        </p:spPr>
      </p:pic>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55989" y="2405063"/>
            <a:ext cx="2331410" cy="2857500"/>
          </a:xfrm>
          <a:prstGeom prst="rect">
            <a:avLst/>
          </a:prstGeom>
        </p:spPr>
      </p:pic>
      <p:sp>
        <p:nvSpPr>
          <p:cNvPr id="6" name="Rectangle 5"/>
          <p:cNvSpPr/>
          <p:nvPr/>
        </p:nvSpPr>
        <p:spPr>
          <a:xfrm>
            <a:off x="164757" y="2215575"/>
            <a:ext cx="4033357" cy="3693319"/>
          </a:xfrm>
          <a:prstGeom prst="rect">
            <a:avLst/>
          </a:prstGeom>
        </p:spPr>
        <p:txBody>
          <a:bodyPr wrap="square">
            <a:spAutoFit/>
          </a:bodyPr>
          <a:lstStyle/>
          <a:p>
            <a:r>
              <a:rPr lang="en-US" dirty="0"/>
              <a:t>“</a:t>
            </a:r>
            <a:r>
              <a:rPr lang="en-US" i="1" dirty="0"/>
              <a:t>Hegemony</a:t>
            </a:r>
            <a:r>
              <a:rPr lang="en-US" dirty="0"/>
              <a:t> refers to the control of the ideology of society. </a:t>
            </a:r>
            <a:r>
              <a:rPr lang="en-US" b="1" dirty="0">
                <a:solidFill>
                  <a:srgbClr val="FF0000"/>
                </a:solidFill>
              </a:rPr>
              <a:t>The dominant group maintains power by imposing their ideology on everyone.”</a:t>
            </a:r>
            <a:br>
              <a:rPr lang="en-US" b="1" dirty="0"/>
            </a:br>
            <a:br>
              <a:rPr lang="en-US" dirty="0"/>
            </a:br>
            <a:r>
              <a:rPr lang="en-US" dirty="0"/>
              <a:t>“From a critical social justice perspective, </a:t>
            </a:r>
            <a:r>
              <a:rPr lang="en-US" b="1" dirty="0">
                <a:solidFill>
                  <a:srgbClr val="FF0000"/>
                </a:solidFill>
              </a:rPr>
              <a:t>privilege is defined as systemically conferred dominance</a:t>
            </a:r>
            <a:r>
              <a:rPr lang="en-US" dirty="0">
                <a:solidFill>
                  <a:srgbClr val="FF0000"/>
                </a:solidFill>
              </a:rPr>
              <a:t> </a:t>
            </a:r>
            <a:r>
              <a:rPr lang="en-US" dirty="0"/>
              <a:t>and the institutional processes by which the beliefs and values of the dominant group are ‘made normal’ and universal.” – </a:t>
            </a:r>
            <a:r>
              <a:rPr lang="en-US" dirty="0" err="1"/>
              <a:t>Sensoy</a:t>
            </a:r>
            <a:r>
              <a:rPr lang="en-US" dirty="0"/>
              <a:t> and </a:t>
            </a:r>
            <a:r>
              <a:rPr lang="en-US" dirty="0" err="1"/>
              <a:t>DiAngelo</a:t>
            </a:r>
            <a:r>
              <a:rPr lang="en-US" dirty="0"/>
              <a:t>, </a:t>
            </a:r>
            <a:r>
              <a:rPr lang="en-US" i="1" dirty="0"/>
              <a:t>Is Everyone Really Equal?</a:t>
            </a:r>
            <a:r>
              <a:rPr lang="en-US" dirty="0"/>
              <a:t> p. 73, 80</a:t>
            </a:r>
          </a:p>
        </p:txBody>
      </p:sp>
      <p:sp>
        <p:nvSpPr>
          <p:cNvPr id="7" name="Title 1"/>
          <p:cNvSpPr>
            <a:spLocks noGrp="1"/>
          </p:cNvSpPr>
          <p:nvPr>
            <p:ph type="title"/>
          </p:nvPr>
        </p:nvSpPr>
        <p:spPr>
          <a:xfrm>
            <a:off x="628650" y="365126"/>
            <a:ext cx="7886700" cy="1325563"/>
          </a:xfrm>
        </p:spPr>
        <p:txBody>
          <a:bodyPr>
            <a:normAutofit/>
          </a:bodyPr>
          <a:lstStyle/>
          <a:p>
            <a:r>
              <a:rPr lang="en-US" dirty="0"/>
              <a:t>Idea #2: Oppression occurs through hegemonic power</a:t>
            </a:r>
          </a:p>
        </p:txBody>
      </p:sp>
    </p:spTree>
    <p:extLst>
      <p:ext uri="{BB962C8B-B14F-4D97-AF65-F5344CB8AC3E}">
        <p14:creationId xmlns:p14="http://schemas.microsoft.com/office/powerpoint/2010/main" val="2152541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9182" y="2340663"/>
            <a:ext cx="3472295" cy="3477875"/>
          </a:xfrm>
          <a:prstGeom prst="rect">
            <a:avLst/>
          </a:prstGeom>
        </p:spPr>
        <p:txBody>
          <a:bodyPr wrap="square">
            <a:spAutoFit/>
          </a:bodyPr>
          <a:lstStyle/>
          <a:p>
            <a:r>
              <a:rPr lang="en-US" sz="2000" dirty="0"/>
              <a:t>“The idea that objectivity is best reached only through rational thought is a specifically </a:t>
            </a:r>
            <a:r>
              <a:rPr lang="en-US" sz="2000" b="1" dirty="0">
                <a:solidFill>
                  <a:srgbClr val="FF0000"/>
                </a:solidFill>
              </a:rPr>
              <a:t>Western and masculine way of thinking </a:t>
            </a:r>
            <a:r>
              <a:rPr lang="en-US" sz="2000" dirty="0"/>
              <a:t>– one that we will challenge throughout this book.” – Margaret L. Andersen and Patricia Hill Collins, “Reconstructing Knowledge,” in Anderson and Collins, </a:t>
            </a:r>
            <a:r>
              <a:rPr lang="en-US" sz="2000" i="1" dirty="0"/>
              <a:t>Race, Class, and Gender</a:t>
            </a:r>
            <a:r>
              <a:rPr lang="en-US" sz="2000" dirty="0"/>
              <a:t>, p. 4-5</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26807" y="2340663"/>
            <a:ext cx="2585097" cy="2593801"/>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36617" y="2340663"/>
            <a:ext cx="2412869" cy="2593801"/>
          </a:xfrm>
          <a:prstGeom prst="rect">
            <a:avLst/>
          </a:prstGeom>
        </p:spPr>
      </p:pic>
      <p:sp>
        <p:nvSpPr>
          <p:cNvPr id="7" name="Title 2"/>
          <p:cNvSpPr>
            <a:spLocks noGrp="1"/>
          </p:cNvSpPr>
          <p:nvPr>
            <p:ph type="title"/>
          </p:nvPr>
        </p:nvSpPr>
        <p:spPr/>
        <p:txBody>
          <a:bodyPr>
            <a:normAutofit fontScale="90000"/>
          </a:bodyPr>
          <a:lstStyle/>
          <a:p>
            <a:r>
              <a:rPr lang="en-US" sz="4000" dirty="0"/>
              <a:t>Idea #3: ‘Lived experience’ gives oppressed groups privileged access to truth</a:t>
            </a:r>
          </a:p>
        </p:txBody>
      </p:sp>
    </p:spTree>
    <p:extLst>
      <p:ext uri="{BB962C8B-B14F-4D97-AF65-F5344CB8AC3E}">
        <p14:creationId xmlns:p14="http://schemas.microsoft.com/office/powerpoint/2010/main" val="1684544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fontScale="90000"/>
          </a:bodyPr>
          <a:lstStyle/>
          <a:p>
            <a:r>
              <a:rPr lang="en-US" sz="4000" dirty="0"/>
              <a:t>Idea #3: ‘Lived experience’ gives oppressed groups privileged access to truth</a:t>
            </a:r>
          </a:p>
        </p:txBody>
      </p:sp>
      <p:sp>
        <p:nvSpPr>
          <p:cNvPr id="2" name="TextBox 1"/>
          <p:cNvSpPr txBox="1"/>
          <p:nvPr/>
        </p:nvSpPr>
        <p:spPr>
          <a:xfrm>
            <a:off x="3736301" y="4478980"/>
            <a:ext cx="1216743" cy="646331"/>
          </a:xfrm>
          <a:prstGeom prst="rect">
            <a:avLst/>
          </a:prstGeom>
          <a:noFill/>
        </p:spPr>
        <p:txBody>
          <a:bodyPr wrap="none" rtlCol="0">
            <a:spAutoFit/>
          </a:bodyPr>
          <a:lstStyle/>
          <a:p>
            <a:r>
              <a:rPr lang="en-US" dirty="0"/>
              <a:t>Lived </a:t>
            </a:r>
            <a:br>
              <a:rPr lang="en-US" dirty="0"/>
            </a:br>
            <a:r>
              <a:rPr lang="en-US" dirty="0"/>
              <a:t>experience</a:t>
            </a:r>
          </a:p>
        </p:txBody>
      </p:sp>
    </p:spTree>
    <p:extLst>
      <p:ext uri="{BB962C8B-B14F-4D97-AF65-F5344CB8AC3E}">
        <p14:creationId xmlns:p14="http://schemas.microsoft.com/office/powerpoint/2010/main" val="3464660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Idea #4: Social justice demands the liberation of oppressed groups</a:t>
            </a:r>
          </a:p>
        </p:txBody>
      </p:sp>
      <p:sp>
        <p:nvSpPr>
          <p:cNvPr id="4" name="Rectangle 3"/>
          <p:cNvSpPr/>
          <p:nvPr/>
        </p:nvSpPr>
        <p:spPr>
          <a:xfrm>
            <a:off x="628650" y="2579118"/>
            <a:ext cx="4572000" cy="3693319"/>
          </a:xfrm>
          <a:prstGeom prst="rect">
            <a:avLst/>
          </a:prstGeom>
        </p:spPr>
        <p:txBody>
          <a:bodyPr>
            <a:spAutoFit/>
          </a:bodyPr>
          <a:lstStyle/>
          <a:p>
            <a:r>
              <a:rPr lang="en-US" dirty="0"/>
              <a:t>“Prior to celebrating diversity, we must first eliminate intolerance. No matter what form it takes or who does it, we must all take action to stop intolerance when it happens. Working towards a celebration of diversity implies working for </a:t>
            </a:r>
            <a:r>
              <a:rPr lang="en-US" b="1" dirty="0">
                <a:solidFill>
                  <a:srgbClr val="FF0000"/>
                </a:solidFill>
              </a:rPr>
              <a:t>social justice – the elimination of all forms of social oppression</a:t>
            </a:r>
            <a:r>
              <a:rPr lang="en-US" dirty="0"/>
              <a:t>… Social injustice takes many forms. It can be injustice based on a person’s</a:t>
            </a:r>
            <a:r>
              <a:rPr lang="en-US" b="1" dirty="0"/>
              <a:t> </a:t>
            </a:r>
            <a:r>
              <a:rPr lang="en-US" b="1" dirty="0">
                <a:solidFill>
                  <a:srgbClr val="FF0000"/>
                </a:solidFill>
              </a:rPr>
              <a:t>gender, race, ethnicity, religion, sexual orientation, physical or mental ability, or economic class</a:t>
            </a:r>
            <a:r>
              <a:rPr lang="en-US" dirty="0">
                <a:solidFill>
                  <a:srgbClr val="FF0000"/>
                </a:solidFill>
              </a:rPr>
              <a:t>.</a:t>
            </a:r>
            <a:r>
              <a:rPr lang="en-US" dirty="0"/>
              <a:t>” – Mary McClintock, “How to Interrupt Oppressive Behavior,”</a:t>
            </a:r>
            <a:r>
              <a:rPr lang="en-US" i="1" dirty="0"/>
              <a:t> Readings for Diversity and Social Justice</a:t>
            </a:r>
            <a:r>
              <a:rPr lang="en-US" dirty="0"/>
              <a:t>, p. 483</a:t>
            </a:r>
          </a:p>
        </p:txBody>
      </p:sp>
      <p:sp>
        <p:nvSpPr>
          <p:cNvPr id="5" name="TextBox 4"/>
          <p:cNvSpPr txBox="1"/>
          <p:nvPr/>
        </p:nvSpPr>
        <p:spPr>
          <a:xfrm>
            <a:off x="628650" y="2209786"/>
            <a:ext cx="2750048" cy="369332"/>
          </a:xfrm>
          <a:prstGeom prst="rect">
            <a:avLst/>
          </a:prstGeom>
          <a:noFill/>
        </p:spPr>
        <p:txBody>
          <a:bodyPr wrap="none" rtlCol="0">
            <a:spAutoFit/>
          </a:bodyPr>
          <a:lstStyle/>
          <a:p>
            <a:r>
              <a:rPr lang="en-US" b="1" dirty="0"/>
              <a:t>Definition of social justice:</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52680" y="2579118"/>
            <a:ext cx="2547355" cy="3639079"/>
          </a:xfrm>
          <a:prstGeom prst="rect">
            <a:avLst/>
          </a:prstGeom>
        </p:spPr>
      </p:pic>
    </p:spTree>
    <p:extLst>
      <p:ext uri="{BB962C8B-B14F-4D97-AF65-F5344CB8AC3E}">
        <p14:creationId xmlns:p14="http://schemas.microsoft.com/office/powerpoint/2010/main" val="4291496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2D1F1-AF88-2C6B-882B-3AD01174A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742FC2-C6D9-9301-5EDD-D241A3D98788}"/>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FF0FB94-3746-2749-5A47-B0C5D07608F9}"/>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Strengths of Contemporary Critical Theory</a:t>
            </a:r>
          </a:p>
          <a:p>
            <a:r>
              <a:rPr lang="en-US" dirty="0"/>
              <a:t>The Problems of Contemporary Critical Theory</a:t>
            </a:r>
          </a:p>
          <a:p>
            <a:r>
              <a:rPr lang="en-US" dirty="0"/>
              <a:t>Advice for Dialogue</a:t>
            </a:r>
          </a:p>
          <a:p>
            <a:r>
              <a:rPr lang="en-US" dirty="0"/>
              <a:t>Conclusions</a:t>
            </a:r>
          </a:p>
        </p:txBody>
      </p:sp>
      <p:sp>
        <p:nvSpPr>
          <p:cNvPr id="4" name="Rectangle 3">
            <a:extLst>
              <a:ext uri="{FF2B5EF4-FFF2-40B4-BE49-F238E27FC236}">
                <a16:creationId xmlns:a16="http://schemas.microsoft.com/office/drawing/2014/main" id="{41884E2E-A046-8421-0D58-66209FD8A2A1}"/>
              </a:ext>
            </a:extLst>
          </p:cNvPr>
          <p:cNvSpPr/>
          <p:nvPr/>
        </p:nvSpPr>
        <p:spPr>
          <a:xfrm>
            <a:off x="390525" y="2879725"/>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558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#1. Emphasis on the sinfulness of oppression</a:t>
            </a:r>
          </a:p>
        </p:txBody>
      </p:sp>
      <p:sp>
        <p:nvSpPr>
          <p:cNvPr id="3" name="Content Placeholder 2"/>
          <p:cNvSpPr>
            <a:spLocks noGrp="1"/>
          </p:cNvSpPr>
          <p:nvPr>
            <p:ph idx="1"/>
          </p:nvPr>
        </p:nvSpPr>
        <p:spPr>
          <a:xfrm>
            <a:off x="356803" y="1929907"/>
            <a:ext cx="5002823" cy="3263504"/>
          </a:xfrm>
        </p:spPr>
        <p:txBody>
          <a:bodyPr>
            <a:noAutofit/>
          </a:bodyPr>
          <a:lstStyle/>
          <a:p>
            <a:r>
              <a:rPr lang="en-US" sz="2000" dirty="0"/>
              <a:t>“Learn to do good; seek justice, correct oppression; bring justice to the fatherless, plead the widow's cause.” – Is. 1:17</a:t>
            </a:r>
          </a:p>
          <a:p>
            <a:r>
              <a:rPr lang="en-US" sz="2000" dirty="0"/>
              <a:t>“Do not oppress the widow, the fatherless, the sojourner, or the poor, and let none of you devise evil against another in your heart.” – Zech. 7:20</a:t>
            </a:r>
          </a:p>
          <a:p>
            <a:r>
              <a:rPr lang="en-US" sz="2000" baseline="30000" dirty="0"/>
              <a:t>“</a:t>
            </a:r>
            <a:r>
              <a:rPr lang="en-US" sz="2000" dirty="0"/>
              <a:t>Love your neighbor as yourself.” – Mark 12:30</a:t>
            </a:r>
          </a:p>
          <a:p>
            <a:r>
              <a:rPr lang="en-US" sz="2000" dirty="0"/>
              <a:t>“Listen! The wages of the laborers who mowed your fields which you kept back by fraud, cry out, and the cries of the har­vesters have reached the ears of the Lord of hosts” – James 5:4</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359626" y="2358275"/>
            <a:ext cx="3663021" cy="2930417"/>
          </a:xfrm>
          <a:prstGeom prst="rect">
            <a:avLst/>
          </a:prstGeom>
        </p:spPr>
      </p:pic>
    </p:spTree>
    <p:extLst>
      <p:ext uri="{BB962C8B-B14F-4D97-AF65-F5344CB8AC3E}">
        <p14:creationId xmlns:p14="http://schemas.microsoft.com/office/powerpoint/2010/main" val="3284613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#2. Focus on structures, systems, and norms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2880" y="2240850"/>
            <a:ext cx="3558587" cy="3558587"/>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10404" y="2240851"/>
            <a:ext cx="4744782" cy="3558586"/>
          </a:xfrm>
          <a:prstGeom prst="rect">
            <a:avLst/>
          </a:prstGeom>
        </p:spPr>
      </p:pic>
    </p:spTree>
    <p:extLst>
      <p:ext uri="{BB962C8B-B14F-4D97-AF65-F5344CB8AC3E}">
        <p14:creationId xmlns:p14="http://schemas.microsoft.com/office/powerpoint/2010/main" val="1059773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#3: Recognition of hegemonic power</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2125267"/>
            <a:ext cx="6512155" cy="4341436"/>
          </a:xfrm>
          <a:prstGeom prst="rect">
            <a:avLst/>
          </a:prstGeom>
        </p:spPr>
      </p:pic>
    </p:spTree>
    <p:extLst>
      <p:ext uri="{BB962C8B-B14F-4D97-AF65-F5344CB8AC3E}">
        <p14:creationId xmlns:p14="http://schemas.microsoft.com/office/powerpoint/2010/main" val="3878438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8EE79-21A9-0875-8169-142B77B4D4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716AA-9AC1-5574-6C18-E3480CA488D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B82ECC89-38A4-3B96-A51E-92ED6723CAE4}"/>
              </a:ext>
            </a:extLst>
          </p:cNvPr>
          <p:cNvSpPr>
            <a:spLocks noGrp="1"/>
          </p:cNvSpPr>
          <p:nvPr>
            <p:ph idx="1"/>
          </p:nvPr>
        </p:nvSpPr>
        <p:spPr/>
        <p:txBody>
          <a:bodyPr>
            <a:normAutofit lnSpcReduction="10000"/>
          </a:bodyPr>
          <a:lstStyle/>
          <a:p>
            <a:r>
              <a:rPr lang="en-US" dirty="0"/>
              <a:t>The Origins of Contemporary Critical Theory</a:t>
            </a:r>
          </a:p>
          <a:p>
            <a:r>
              <a:rPr lang="en-US" dirty="0"/>
              <a:t>The Ideas of Contemporary Critical Theory</a:t>
            </a:r>
          </a:p>
          <a:p>
            <a:r>
              <a:rPr lang="en-US" dirty="0"/>
              <a:t>The Strengths of Contemporary Critical Theory</a:t>
            </a:r>
          </a:p>
          <a:p>
            <a:r>
              <a:rPr lang="en-US" dirty="0"/>
              <a:t>The Problems of Contemporary Critical Theory</a:t>
            </a:r>
          </a:p>
          <a:p>
            <a:pPr lvl="1"/>
            <a:r>
              <a:rPr lang="en-US" dirty="0"/>
              <a:t>A False Worldview</a:t>
            </a:r>
          </a:p>
          <a:p>
            <a:pPr lvl="1"/>
            <a:r>
              <a:rPr lang="en-US" dirty="0"/>
              <a:t>A False Identity</a:t>
            </a:r>
          </a:p>
          <a:p>
            <a:pPr lvl="1"/>
            <a:r>
              <a:rPr lang="en-US" dirty="0"/>
              <a:t>A False Epistemology</a:t>
            </a:r>
          </a:p>
          <a:p>
            <a:pPr lvl="1"/>
            <a:r>
              <a:rPr lang="en-US" dirty="0"/>
              <a:t>A False Salvation</a:t>
            </a:r>
          </a:p>
          <a:p>
            <a:r>
              <a:rPr lang="en-US" dirty="0"/>
              <a:t>Advice for Dialogue</a:t>
            </a:r>
          </a:p>
          <a:p>
            <a:r>
              <a:rPr lang="en-US" dirty="0"/>
              <a:t>Conclusions</a:t>
            </a:r>
          </a:p>
        </p:txBody>
      </p:sp>
      <p:sp>
        <p:nvSpPr>
          <p:cNvPr id="4" name="Rectangle 3">
            <a:extLst>
              <a:ext uri="{FF2B5EF4-FFF2-40B4-BE49-F238E27FC236}">
                <a16:creationId xmlns:a16="http://schemas.microsoft.com/office/drawing/2014/main" id="{ED9D70D5-AFD7-91CC-C2C1-DB925E656C78}"/>
              </a:ext>
            </a:extLst>
          </p:cNvPr>
          <p:cNvSpPr/>
          <p:nvPr/>
        </p:nvSpPr>
        <p:spPr>
          <a:xfrm>
            <a:off x="390525" y="360307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8609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Christianity and contemporary critical theory are competing worldviews</a:t>
            </a:r>
          </a:p>
        </p:txBody>
      </p:sp>
      <p:graphicFrame>
        <p:nvGraphicFramePr>
          <p:cNvPr id="5" name="Table 4"/>
          <p:cNvGraphicFramePr>
            <a:graphicFrameLocks noGrp="1"/>
          </p:cNvGraphicFramePr>
          <p:nvPr/>
        </p:nvGraphicFramePr>
        <p:xfrm>
          <a:off x="628652" y="2125270"/>
          <a:ext cx="8012931" cy="2756386"/>
        </p:xfrm>
        <a:graphic>
          <a:graphicData uri="http://schemas.openxmlformats.org/drawingml/2006/table">
            <a:tbl>
              <a:tblPr firstRow="1" bandRow="1">
                <a:tableStyleId>{073A0DAA-6AF3-43AB-8588-CEC1D06C72B9}</a:tableStyleId>
              </a:tblPr>
              <a:tblGrid>
                <a:gridCol w="2667760">
                  <a:extLst>
                    <a:ext uri="{9D8B030D-6E8A-4147-A177-3AD203B41FA5}">
                      <a16:colId xmlns:a16="http://schemas.microsoft.com/office/drawing/2014/main" val="20000"/>
                    </a:ext>
                  </a:extLst>
                </a:gridCol>
                <a:gridCol w="1971841">
                  <a:extLst>
                    <a:ext uri="{9D8B030D-6E8A-4147-A177-3AD203B41FA5}">
                      <a16:colId xmlns:a16="http://schemas.microsoft.com/office/drawing/2014/main" val="20001"/>
                    </a:ext>
                  </a:extLst>
                </a:gridCol>
                <a:gridCol w="3373330">
                  <a:extLst>
                    <a:ext uri="{9D8B030D-6E8A-4147-A177-3AD203B41FA5}">
                      <a16:colId xmlns:a16="http://schemas.microsoft.com/office/drawing/2014/main" val="20002"/>
                    </a:ext>
                  </a:extLst>
                </a:gridCol>
              </a:tblGrid>
              <a:tr h="461001">
                <a:tc>
                  <a:txBody>
                    <a:bodyPr/>
                    <a:lstStyle/>
                    <a:p>
                      <a:endParaRPr lang="en-US" sz="2100" dirty="0"/>
                    </a:p>
                  </a:txBody>
                  <a:tcPr marL="68580" marR="68580" marT="34290" marB="34290"/>
                </a:tc>
                <a:tc>
                  <a:txBody>
                    <a:bodyPr/>
                    <a:lstStyle/>
                    <a:p>
                      <a:r>
                        <a:rPr lang="en-US" sz="2100" dirty="0"/>
                        <a:t>Christianity</a:t>
                      </a:r>
                    </a:p>
                  </a:txBody>
                  <a:tcPr marL="68580" marR="68580" marT="34290" marB="34290"/>
                </a:tc>
                <a:tc>
                  <a:txBody>
                    <a:bodyPr/>
                    <a:lstStyle/>
                    <a:p>
                      <a:r>
                        <a:rPr lang="en-US" sz="2100" dirty="0"/>
                        <a:t>Contemporary critical</a:t>
                      </a:r>
                      <a:r>
                        <a:rPr lang="en-US" sz="2100" baseline="0" dirty="0"/>
                        <a:t> theory</a:t>
                      </a:r>
                      <a:endParaRPr lang="en-US" sz="2100" dirty="0"/>
                    </a:p>
                  </a:txBody>
                  <a:tcPr marL="68580" marR="68580" marT="34290" marB="34290"/>
                </a:tc>
                <a:extLst>
                  <a:ext uri="{0D108BD9-81ED-4DB2-BD59-A6C34878D82A}">
                    <a16:rowId xmlns:a16="http://schemas.microsoft.com/office/drawing/2014/main" val="10000"/>
                  </a:ext>
                </a:extLst>
              </a:tr>
              <a:tr h="459077">
                <a:tc>
                  <a:txBody>
                    <a:bodyPr/>
                    <a:lstStyle/>
                    <a:p>
                      <a:r>
                        <a:rPr lang="en-US" sz="2100" dirty="0"/>
                        <a:t>Who</a:t>
                      </a:r>
                      <a:r>
                        <a:rPr lang="en-US" sz="2100" baseline="0" dirty="0"/>
                        <a:t> are we?</a:t>
                      </a:r>
                      <a:endParaRPr lang="en-US" sz="2100" dirty="0"/>
                    </a:p>
                  </a:txBody>
                  <a:tcPr marL="68580" marR="68580" marT="34290" marB="34290"/>
                </a:tc>
                <a:tc>
                  <a:txBody>
                    <a:bodyPr/>
                    <a:lstStyle/>
                    <a:p>
                      <a:r>
                        <a:rPr lang="en-US" sz="2100" dirty="0"/>
                        <a:t>God’s creatures</a:t>
                      </a:r>
                    </a:p>
                  </a:txBody>
                  <a:tcPr marL="68580" marR="68580" marT="34290" marB="34290"/>
                </a:tc>
                <a:tc>
                  <a:txBody>
                    <a:bodyPr/>
                    <a:lstStyle/>
                    <a:p>
                      <a:r>
                        <a:rPr lang="en-US" sz="2100" dirty="0"/>
                        <a:t>Members of various groups</a:t>
                      </a:r>
                    </a:p>
                  </a:txBody>
                  <a:tcPr marL="68580" marR="68580" marT="34290" marB="34290"/>
                </a:tc>
                <a:extLst>
                  <a:ext uri="{0D108BD9-81ED-4DB2-BD59-A6C34878D82A}">
                    <a16:rowId xmlns:a16="http://schemas.microsoft.com/office/drawing/2014/main" val="10001"/>
                  </a:ext>
                </a:extLst>
              </a:tr>
              <a:tr h="459077">
                <a:tc>
                  <a:txBody>
                    <a:bodyPr/>
                    <a:lstStyle/>
                    <a:p>
                      <a:r>
                        <a:rPr lang="en-US" sz="2100" dirty="0"/>
                        <a:t>What is</a:t>
                      </a:r>
                      <a:r>
                        <a:rPr lang="en-US" sz="2100" baseline="0" dirty="0"/>
                        <a:t> our problem?</a:t>
                      </a:r>
                      <a:endParaRPr lang="en-US" sz="2100" dirty="0"/>
                    </a:p>
                  </a:txBody>
                  <a:tcPr marL="68580" marR="68580" marT="34290" marB="34290"/>
                </a:tc>
                <a:tc>
                  <a:txBody>
                    <a:bodyPr/>
                    <a:lstStyle/>
                    <a:p>
                      <a:r>
                        <a:rPr lang="en-US" sz="2100" dirty="0"/>
                        <a:t>Sin</a:t>
                      </a:r>
                    </a:p>
                  </a:txBody>
                  <a:tcPr marL="68580" marR="68580" marT="34290" marB="34290"/>
                </a:tc>
                <a:tc>
                  <a:txBody>
                    <a:bodyPr/>
                    <a:lstStyle/>
                    <a:p>
                      <a:r>
                        <a:rPr lang="en-US" sz="2100" dirty="0"/>
                        <a:t>Oppression</a:t>
                      </a:r>
                    </a:p>
                  </a:txBody>
                  <a:tcPr marL="68580" marR="68580" marT="34290" marB="34290"/>
                </a:tc>
                <a:extLst>
                  <a:ext uri="{0D108BD9-81ED-4DB2-BD59-A6C34878D82A}">
                    <a16:rowId xmlns:a16="http://schemas.microsoft.com/office/drawing/2014/main" val="10002"/>
                  </a:ext>
                </a:extLst>
              </a:tr>
              <a:tr h="459077">
                <a:tc>
                  <a:txBody>
                    <a:bodyPr/>
                    <a:lstStyle/>
                    <a:p>
                      <a:r>
                        <a:rPr lang="en-US" sz="2100" dirty="0"/>
                        <a:t>What is the solution?</a:t>
                      </a:r>
                    </a:p>
                  </a:txBody>
                  <a:tcPr marL="68580" marR="68580" marT="34290" marB="34290"/>
                </a:tc>
                <a:tc>
                  <a:txBody>
                    <a:bodyPr/>
                    <a:lstStyle/>
                    <a:p>
                      <a:r>
                        <a:rPr lang="en-US" sz="2100" dirty="0"/>
                        <a:t>Jesus</a:t>
                      </a:r>
                    </a:p>
                  </a:txBody>
                  <a:tcPr marL="68580" marR="68580" marT="34290" marB="34290"/>
                </a:tc>
                <a:tc>
                  <a:txBody>
                    <a:bodyPr/>
                    <a:lstStyle/>
                    <a:p>
                      <a:r>
                        <a:rPr lang="en-US" sz="2100" dirty="0"/>
                        <a:t>Liberation</a:t>
                      </a:r>
                    </a:p>
                  </a:txBody>
                  <a:tcPr marL="68580" marR="68580" marT="34290" marB="34290"/>
                </a:tc>
                <a:extLst>
                  <a:ext uri="{0D108BD9-81ED-4DB2-BD59-A6C34878D82A}">
                    <a16:rowId xmlns:a16="http://schemas.microsoft.com/office/drawing/2014/main" val="10003"/>
                  </a:ext>
                </a:extLst>
              </a:tr>
              <a:tr h="459077">
                <a:tc>
                  <a:txBody>
                    <a:bodyPr/>
                    <a:lstStyle/>
                    <a:p>
                      <a:r>
                        <a:rPr lang="en-US" sz="2100" dirty="0"/>
                        <a:t>What is our duty?</a:t>
                      </a:r>
                    </a:p>
                  </a:txBody>
                  <a:tcPr marL="68580" marR="68580" marT="34290" marB="34290"/>
                </a:tc>
                <a:tc>
                  <a:txBody>
                    <a:bodyPr/>
                    <a:lstStyle/>
                    <a:p>
                      <a:r>
                        <a:rPr lang="en-US" sz="2100" dirty="0"/>
                        <a:t>Loving God</a:t>
                      </a:r>
                    </a:p>
                  </a:txBody>
                  <a:tcPr marL="68580" marR="68580" marT="34290" marB="34290"/>
                </a:tc>
                <a:tc>
                  <a:txBody>
                    <a:bodyPr/>
                    <a:lstStyle/>
                    <a:p>
                      <a:r>
                        <a:rPr lang="en-US" sz="2100" dirty="0"/>
                        <a:t>Liberating the oppressed</a:t>
                      </a:r>
                    </a:p>
                  </a:txBody>
                  <a:tcPr marL="68580" marR="68580" marT="34290" marB="34290"/>
                </a:tc>
                <a:extLst>
                  <a:ext uri="{0D108BD9-81ED-4DB2-BD59-A6C34878D82A}">
                    <a16:rowId xmlns:a16="http://schemas.microsoft.com/office/drawing/2014/main" val="10004"/>
                  </a:ext>
                </a:extLst>
              </a:tr>
              <a:tr h="459077">
                <a:tc>
                  <a:txBody>
                    <a:bodyPr/>
                    <a:lstStyle/>
                    <a:p>
                      <a:r>
                        <a:rPr lang="en-US" sz="2100" dirty="0"/>
                        <a:t>What is our purpose?</a:t>
                      </a:r>
                    </a:p>
                  </a:txBody>
                  <a:tcPr marL="68580" marR="68580" marT="34290" marB="34290"/>
                </a:tc>
                <a:tc>
                  <a:txBody>
                    <a:bodyPr/>
                    <a:lstStyle/>
                    <a:p>
                      <a:r>
                        <a:rPr lang="en-US" sz="2100" dirty="0"/>
                        <a:t>Glorifying</a:t>
                      </a:r>
                      <a:r>
                        <a:rPr lang="en-US" sz="2100" baseline="0" dirty="0"/>
                        <a:t> </a:t>
                      </a:r>
                      <a:r>
                        <a:rPr lang="en-US" sz="2100" dirty="0"/>
                        <a:t>God</a:t>
                      </a:r>
                    </a:p>
                  </a:txBody>
                  <a:tcPr marL="68580" marR="68580" marT="34290" marB="34290"/>
                </a:tc>
                <a:tc>
                  <a:txBody>
                    <a:bodyPr/>
                    <a:lstStyle/>
                    <a:p>
                      <a:r>
                        <a:rPr lang="en-US" sz="2100" dirty="0"/>
                        <a:t>Working for liberation</a:t>
                      </a:r>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0935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431202" y="481544"/>
            <a:ext cx="8471013" cy="1323439"/>
          </a:xfrm>
          <a:prstGeom prst="rect">
            <a:avLst/>
          </a:prstGeom>
        </p:spPr>
        <p:txBody>
          <a:bodyPr wrap="square">
            <a:spAutoFit/>
          </a:bodyPr>
          <a:lstStyle/>
          <a:p>
            <a:r>
              <a:rPr lang="en-US" sz="4000" dirty="0">
                <a:latin typeface="+mj-lt"/>
              </a:rPr>
              <a:t>Christianity and contemporary critical theory are competing worldviews</a:t>
            </a:r>
          </a:p>
        </p:txBody>
      </p:sp>
      <p:pic>
        <p:nvPicPr>
          <p:cNvPr id="2" name="Picture 1">
            <a:extLst>
              <a:ext uri="{FF2B5EF4-FFF2-40B4-BE49-F238E27FC236}">
                <a16:creationId xmlns:a16="http://schemas.microsoft.com/office/drawing/2014/main" id="{CE887F92-6D59-321B-2461-3DF267C9650C}"/>
              </a:ext>
            </a:extLst>
          </p:cNvPr>
          <p:cNvPicPr>
            <a:picLocks noChangeAspect="1"/>
          </p:cNvPicPr>
          <p:nvPr/>
        </p:nvPicPr>
        <p:blipFill>
          <a:blip r:embed="rId3"/>
          <a:stretch>
            <a:fillRect/>
          </a:stretch>
        </p:blipFill>
        <p:spPr>
          <a:xfrm>
            <a:off x="1058662" y="1921399"/>
            <a:ext cx="7026675" cy="4455057"/>
          </a:xfrm>
          <a:prstGeom prst="rect">
            <a:avLst/>
          </a:prstGeom>
        </p:spPr>
      </p:pic>
      <p:sp>
        <p:nvSpPr>
          <p:cNvPr id="3" name="TextBox 2">
            <a:extLst>
              <a:ext uri="{FF2B5EF4-FFF2-40B4-BE49-F238E27FC236}">
                <a16:creationId xmlns:a16="http://schemas.microsoft.com/office/drawing/2014/main" id="{44802169-5ACB-711D-B373-6B66100210ED}"/>
              </a:ext>
            </a:extLst>
          </p:cNvPr>
          <p:cNvSpPr txBox="1"/>
          <p:nvPr/>
        </p:nvSpPr>
        <p:spPr>
          <a:xfrm>
            <a:off x="97655" y="6488668"/>
            <a:ext cx="4269759" cy="369332"/>
          </a:xfrm>
          <a:prstGeom prst="rect">
            <a:avLst/>
          </a:prstGeom>
          <a:noFill/>
        </p:spPr>
        <p:txBody>
          <a:bodyPr wrap="none" rtlCol="0">
            <a:spAutoFit/>
          </a:bodyPr>
          <a:lstStyle/>
          <a:p>
            <a:r>
              <a:rPr lang="en-US" dirty="0" err="1"/>
              <a:t>Shenvi</a:t>
            </a:r>
            <a:r>
              <a:rPr lang="en-US" dirty="0"/>
              <a:t> and Sawyer, </a:t>
            </a:r>
            <a:r>
              <a:rPr lang="en-US" i="1" dirty="0"/>
              <a:t>Critical Dilemma</a:t>
            </a:r>
            <a:r>
              <a:rPr lang="en-US" dirty="0"/>
              <a:t>, p. 284</a:t>
            </a:r>
          </a:p>
        </p:txBody>
      </p:sp>
    </p:spTree>
    <p:extLst>
      <p:ext uri="{BB962C8B-B14F-4D97-AF65-F5344CB8AC3E}">
        <p14:creationId xmlns:p14="http://schemas.microsoft.com/office/powerpoint/2010/main" val="3334520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7236A8D-29CB-49D9-B998-CC746E450818}"/>
              </a:ext>
            </a:extLst>
          </p:cNvPr>
          <p:cNvSpPr txBox="1"/>
          <p:nvPr/>
        </p:nvSpPr>
        <p:spPr>
          <a:xfrm>
            <a:off x="172264" y="6396078"/>
            <a:ext cx="8799471" cy="369332"/>
          </a:xfrm>
          <a:prstGeom prst="rect">
            <a:avLst/>
          </a:prstGeom>
          <a:noFill/>
        </p:spPr>
        <p:txBody>
          <a:bodyPr wrap="square" rtlCol="0">
            <a:spAutoFit/>
          </a:bodyPr>
          <a:lstStyle/>
          <a:p>
            <a:pPr marL="0" indent="0">
              <a:buNone/>
            </a:pPr>
            <a:r>
              <a:rPr lang="en-US" sz="1800" dirty="0" err="1"/>
              <a:t>Trueman</a:t>
            </a:r>
            <a:r>
              <a:rPr lang="en-US" sz="1800" dirty="0"/>
              <a:t>, </a:t>
            </a:r>
            <a:r>
              <a:rPr lang="en-US" sz="1800" i="1" dirty="0"/>
              <a:t>The Rise and Triumph of the Modern Self, </a:t>
            </a:r>
            <a:r>
              <a:rPr lang="en-US" sz="1800" b="0" dirty="0">
                <a:effectLst/>
              </a:rPr>
              <a:t>p. 225-226</a:t>
            </a:r>
            <a:endParaRPr lang="en-US" sz="1800" dirty="0"/>
          </a:p>
        </p:txBody>
      </p:sp>
      <p:sp>
        <p:nvSpPr>
          <p:cNvPr id="2" name="Title 1">
            <a:extLst>
              <a:ext uri="{FF2B5EF4-FFF2-40B4-BE49-F238E27FC236}">
                <a16:creationId xmlns:a16="http://schemas.microsoft.com/office/drawing/2014/main" id="{A76CC1DD-CD0C-4FBF-B9B4-4A59C68E80AA}"/>
              </a:ext>
            </a:extLst>
          </p:cNvPr>
          <p:cNvSpPr>
            <a:spLocks noGrp="1"/>
          </p:cNvSpPr>
          <p:nvPr>
            <p:ph type="title"/>
          </p:nvPr>
        </p:nvSpPr>
        <p:spPr/>
        <p:txBody>
          <a:bodyPr/>
          <a:lstStyle/>
          <a:p>
            <a:r>
              <a:rPr lang="en-US" dirty="0"/>
              <a:t>Unifying themes of critical theory</a:t>
            </a:r>
          </a:p>
        </p:txBody>
      </p:sp>
      <p:sp>
        <p:nvSpPr>
          <p:cNvPr id="3" name="Content Placeholder 2">
            <a:extLst>
              <a:ext uri="{FF2B5EF4-FFF2-40B4-BE49-F238E27FC236}">
                <a16:creationId xmlns:a16="http://schemas.microsoft.com/office/drawing/2014/main" id="{9AB772AF-589E-4BD1-8670-B6FC4A19B2FA}"/>
              </a:ext>
            </a:extLst>
          </p:cNvPr>
          <p:cNvSpPr>
            <a:spLocks noGrp="1"/>
          </p:cNvSpPr>
          <p:nvPr>
            <p:ph idx="1"/>
          </p:nvPr>
        </p:nvSpPr>
        <p:spPr>
          <a:xfrm>
            <a:off x="628650" y="1449424"/>
            <a:ext cx="6425442" cy="5223910"/>
          </a:xfrm>
        </p:spPr>
        <p:txBody>
          <a:bodyPr>
            <a:noAutofit/>
          </a:bodyPr>
          <a:lstStyle/>
          <a:p>
            <a:pPr marL="0" indent="0">
              <a:buNone/>
            </a:pPr>
            <a:r>
              <a:rPr lang="en-US" sz="2200" b="0" dirty="0">
                <a:effectLst/>
              </a:rPr>
              <a:t>“the cluster of philosophical approaches to [issues of identity is] </a:t>
            </a:r>
            <a:r>
              <a:rPr lang="en-US" sz="2200" b="1" dirty="0">
                <a:solidFill>
                  <a:srgbClr val="FF0000"/>
                </a:solidFill>
                <a:effectLst/>
              </a:rPr>
              <a:t>known by the umbrella term critical theory. </a:t>
            </a:r>
            <a:r>
              <a:rPr lang="en-US" sz="2200" b="0" dirty="0">
                <a:effectLst/>
              </a:rPr>
              <a:t>Critical theory is today a diverse phenomenon that draws deeply and variously on strands of Marxist thought, psychoanalysis, feminist theory, postcolonialism, poststructuralism, queer theory, and deconstruction… at the core of the various approaches of critical theorists lies a relatively simple set of convictions: </a:t>
            </a:r>
            <a:r>
              <a:rPr lang="en-US" sz="2200" b="1" dirty="0">
                <a:solidFill>
                  <a:srgbClr val="FF0000"/>
                </a:solidFill>
                <a:effectLst/>
              </a:rPr>
              <a:t>the world is to be divided up between those who have power and those who do not; the dominant Western narrative of truth is really an ideological construct designed to preserve the power structure of the status quo; and the goal of critical theory is therefore to destabilize this power structure by destabilizing the dominant narratives that are used to justify –to ‘naturalize’– it</a:t>
            </a:r>
            <a:r>
              <a:rPr lang="en-US" sz="2200" b="0" dirty="0">
                <a:effectLst/>
              </a:rPr>
              <a:t>” - </a:t>
            </a:r>
            <a:r>
              <a:rPr lang="en-US" sz="2200" b="0" dirty="0" err="1">
                <a:effectLst/>
              </a:rPr>
              <a:t>Trueman</a:t>
            </a:r>
            <a:endParaRPr lang="en-US" sz="2200" b="0" dirty="0">
              <a:effectLst/>
            </a:endParaRPr>
          </a:p>
        </p:txBody>
      </p:sp>
      <p:pic>
        <p:nvPicPr>
          <p:cNvPr id="1026" name="Picture 2" descr="Dr Carl Trueman to deliver Annual Church History Lecture 2021 - Edinburgh  Theological Seminary">
            <a:extLst>
              <a:ext uri="{FF2B5EF4-FFF2-40B4-BE49-F238E27FC236}">
                <a16:creationId xmlns:a16="http://schemas.microsoft.com/office/drawing/2014/main" id="{3AA07D55-DF0E-43E8-9D8D-923DC9870F7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733" r="29063"/>
          <a:stretch/>
        </p:blipFill>
        <p:spPr bwMode="auto">
          <a:xfrm>
            <a:off x="7054092" y="2230015"/>
            <a:ext cx="1769529" cy="3007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982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ADE8-EF5F-4D62-9384-B4831D6CC84F}"/>
              </a:ext>
            </a:extLst>
          </p:cNvPr>
          <p:cNvSpPr>
            <a:spLocks noGrp="1"/>
          </p:cNvSpPr>
          <p:nvPr>
            <p:ph type="title"/>
          </p:nvPr>
        </p:nvSpPr>
        <p:spPr/>
        <p:txBody>
          <a:bodyPr/>
          <a:lstStyle/>
          <a:p>
            <a:r>
              <a:rPr lang="en-US" dirty="0"/>
              <a:t>Critical theory as worldview</a:t>
            </a:r>
          </a:p>
        </p:txBody>
      </p:sp>
      <p:sp>
        <p:nvSpPr>
          <p:cNvPr id="3" name="Content Placeholder 2">
            <a:extLst>
              <a:ext uri="{FF2B5EF4-FFF2-40B4-BE49-F238E27FC236}">
                <a16:creationId xmlns:a16="http://schemas.microsoft.com/office/drawing/2014/main" id="{63537007-B365-4061-A15E-39D9398AABFB}"/>
              </a:ext>
            </a:extLst>
          </p:cNvPr>
          <p:cNvSpPr>
            <a:spLocks noGrp="1"/>
          </p:cNvSpPr>
          <p:nvPr>
            <p:ph idx="1"/>
          </p:nvPr>
        </p:nvSpPr>
        <p:spPr>
          <a:xfrm>
            <a:off x="628648" y="1400322"/>
            <a:ext cx="5903781" cy="5887434"/>
          </a:xfrm>
        </p:spPr>
        <p:txBody>
          <a:bodyPr>
            <a:normAutofit/>
          </a:bodyPr>
          <a:lstStyle/>
          <a:p>
            <a:pPr marL="0" indent="0">
              <a:buNone/>
            </a:pPr>
            <a:r>
              <a:rPr lang="en-US" sz="2000" dirty="0">
                <a:effectLst/>
                <a:latin typeface="Calibri" panose="020F0502020204030204" pitchFamily="34" charset="0"/>
                <a:ea typeface="Times New Roman" panose="02020603050405020304" pitchFamily="18" charset="0"/>
              </a:rPr>
              <a:t>“</a:t>
            </a:r>
            <a:r>
              <a:rPr lang="en-US" sz="2000" b="1" dirty="0">
                <a:solidFill>
                  <a:srgbClr val="FF0000"/>
                </a:solidFill>
                <a:effectLst/>
                <a:latin typeface="Calibri" panose="020F0502020204030204" pitchFamily="34" charset="0"/>
                <a:ea typeface="Times New Roman" panose="02020603050405020304" pitchFamily="18" charset="0"/>
              </a:rPr>
              <a:t>we now have Social Justice texts--forming a kind of Gospel of Social Justice</a:t>
            </a:r>
            <a:r>
              <a:rPr lang="en-US" sz="2000" dirty="0">
                <a:effectLst/>
                <a:latin typeface="Calibri" panose="020F0502020204030204" pitchFamily="34" charset="0"/>
                <a:ea typeface="Times New Roman" panose="02020603050405020304" pitchFamily="18" charset="0"/>
              </a:rPr>
              <a:t>--that express, with absolute certainty, that </a:t>
            </a:r>
            <a:r>
              <a:rPr lang="en-US" sz="2000" b="1" dirty="0">
                <a:solidFill>
                  <a:srgbClr val="FF0000"/>
                </a:solidFill>
                <a:effectLst/>
                <a:latin typeface="Calibri" panose="020F0502020204030204" pitchFamily="34" charset="0"/>
                <a:ea typeface="Times New Roman" panose="02020603050405020304" pitchFamily="18" charset="0"/>
              </a:rPr>
              <a:t>all white people are racist, all men are sexist, racism and sexism are systems that can exist and oppress absent even a single person with racist or sexist intentions or beliefs</a:t>
            </a:r>
            <a:r>
              <a:rPr lang="en-US" sz="2000" dirty="0">
                <a:effectLst/>
                <a:latin typeface="Calibri" panose="020F0502020204030204" pitchFamily="34" charset="0"/>
                <a:ea typeface="Times New Roman" panose="02020603050405020304" pitchFamily="18" charset="0"/>
              </a:rPr>
              <a:t>..., sex is not biological and exists on a spectrum, language can be literal violence, denial of gender identity is killing people, the wish to remedy disability and obesity is hateful, and everything needs to be decolonized.</a:t>
            </a:r>
            <a:endParaRPr lang="en-US" sz="2000" dirty="0">
              <a:latin typeface="Calibri" panose="020F0502020204030204" pitchFamily="34" charset="0"/>
            </a:endParaRPr>
          </a:p>
          <a:p>
            <a:pPr marL="0" indent="0">
              <a:buNone/>
            </a:pPr>
            <a:r>
              <a:rPr lang="en-US" sz="2000" b="1" dirty="0">
                <a:solidFill>
                  <a:srgbClr val="FF0000"/>
                </a:solidFill>
                <a:effectLst/>
                <a:latin typeface="Calibri" panose="020F0502020204030204" pitchFamily="34" charset="0"/>
                <a:ea typeface="Times New Roman" panose="02020603050405020304" pitchFamily="18" charset="0"/>
              </a:rPr>
              <a:t>Does this sound like a metanarrative? That's because it is. </a:t>
            </a:r>
            <a:r>
              <a:rPr lang="en-US" sz="2000" dirty="0">
                <a:effectLst/>
                <a:latin typeface="Calibri" panose="020F0502020204030204" pitchFamily="34" charset="0"/>
                <a:ea typeface="Times New Roman" panose="02020603050405020304" pitchFamily="18" charset="0"/>
              </a:rPr>
              <a:t>Social Justice scholarship and its educators and activists see these principles and conclusions as </a:t>
            </a:r>
            <a:r>
              <a:rPr lang="en-US" sz="2000" i="1" dirty="0">
                <a:effectLst/>
                <a:latin typeface="Calibri" panose="020F0502020204030204" pitchFamily="34" charset="0"/>
                <a:ea typeface="Times New Roman" panose="02020603050405020304" pitchFamily="18" charset="0"/>
              </a:rPr>
              <a:t>The Truth</a:t>
            </a:r>
            <a:r>
              <a:rPr lang="en-US" sz="2000" dirty="0">
                <a:effectLst/>
                <a:latin typeface="Calibri" panose="020F0502020204030204" pitchFamily="34" charset="0"/>
                <a:ea typeface="Times New Roman" panose="02020603050405020304" pitchFamily="18" charset="0"/>
              </a:rPr>
              <a:t> According to Social Justice--and they treat it as though they have discovered the analogue of the germ theory of disease, but for bigotry and oppression”</a:t>
            </a:r>
          </a:p>
          <a:p>
            <a:pPr marL="0" indent="0">
              <a:buNone/>
            </a:pPr>
            <a:r>
              <a:rPr lang="en-US" sz="2000" dirty="0">
                <a:latin typeface="Calibri" panose="020F0502020204030204" pitchFamily="34" charset="0"/>
              </a:rPr>
              <a:t>-</a:t>
            </a:r>
            <a:r>
              <a:rPr lang="en-US" sz="2000" dirty="0" err="1">
                <a:latin typeface="Calibri" panose="020F0502020204030204" pitchFamily="34" charset="0"/>
              </a:rPr>
              <a:t>Pluckrose</a:t>
            </a:r>
            <a:r>
              <a:rPr lang="en-US" sz="2000" dirty="0">
                <a:latin typeface="Calibri" panose="020F0502020204030204" pitchFamily="34" charset="0"/>
              </a:rPr>
              <a:t> and Lindsay, </a:t>
            </a:r>
            <a:r>
              <a:rPr lang="en-US" sz="2000" i="1" dirty="0">
                <a:latin typeface="Calibri" panose="020F0502020204030204" pitchFamily="34" charset="0"/>
              </a:rPr>
              <a:t>Cynical Theories</a:t>
            </a:r>
            <a:r>
              <a:rPr lang="en-US" sz="2000" dirty="0">
                <a:latin typeface="Calibri" panose="020F0502020204030204" pitchFamily="34" charset="0"/>
              </a:rPr>
              <a:t>, p. 182-183</a:t>
            </a:r>
            <a:endParaRPr lang="en-US" sz="3200" dirty="0"/>
          </a:p>
        </p:txBody>
      </p:sp>
      <p:pic>
        <p:nvPicPr>
          <p:cNvPr id="4" name="Picture 4" descr="Image result for james lindsay">
            <a:extLst>
              <a:ext uri="{FF2B5EF4-FFF2-40B4-BE49-F238E27FC236}">
                <a16:creationId xmlns:a16="http://schemas.microsoft.com/office/drawing/2014/main" id="{9F297576-06B8-4732-919A-4480FC3CA2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72" r="25772" b="26638"/>
          <a:stretch/>
        </p:blipFill>
        <p:spPr bwMode="auto">
          <a:xfrm>
            <a:off x="6680702" y="3946598"/>
            <a:ext cx="1564251" cy="23682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helen pluckrose">
            <a:extLst>
              <a:ext uri="{FF2B5EF4-FFF2-40B4-BE49-F238E27FC236}">
                <a16:creationId xmlns:a16="http://schemas.microsoft.com/office/drawing/2014/main" id="{BF3A139E-AFFB-46DE-BF33-0C6D59D590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49" r="16427"/>
          <a:stretch/>
        </p:blipFill>
        <p:spPr bwMode="auto">
          <a:xfrm>
            <a:off x="6532430" y="1400322"/>
            <a:ext cx="1860796" cy="2368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103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6E167-A318-DA8F-A597-9881108CCE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AC0B08-BC9F-2A69-0347-63A719BB4A9A}"/>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C16E78E2-F2EE-FFD2-C41E-8E6F5B59CBD6}"/>
              </a:ext>
            </a:extLst>
          </p:cNvPr>
          <p:cNvSpPr>
            <a:spLocks noGrp="1"/>
          </p:cNvSpPr>
          <p:nvPr>
            <p:ph idx="1"/>
          </p:nvPr>
        </p:nvSpPr>
        <p:spPr/>
        <p:txBody>
          <a:bodyPr>
            <a:normAutofit lnSpcReduction="10000"/>
          </a:bodyPr>
          <a:lstStyle/>
          <a:p>
            <a:r>
              <a:rPr lang="en-US" dirty="0"/>
              <a:t>The Origins of Contemporary Critical Theory</a:t>
            </a:r>
          </a:p>
          <a:p>
            <a:r>
              <a:rPr lang="en-US" dirty="0"/>
              <a:t>The Ideas of Contemporary Critical Theory</a:t>
            </a:r>
          </a:p>
          <a:p>
            <a:r>
              <a:rPr lang="en-US" dirty="0"/>
              <a:t>The Strengths of Contemporary Critical Theory</a:t>
            </a:r>
          </a:p>
          <a:p>
            <a:r>
              <a:rPr lang="en-US" dirty="0"/>
              <a:t>The Problems of Contemporary Critical Theory</a:t>
            </a:r>
          </a:p>
          <a:p>
            <a:pPr lvl="1"/>
            <a:r>
              <a:rPr lang="en-US" dirty="0"/>
              <a:t>A False Worldview</a:t>
            </a:r>
          </a:p>
          <a:p>
            <a:pPr lvl="1"/>
            <a:r>
              <a:rPr lang="en-US" dirty="0"/>
              <a:t>A False Identity</a:t>
            </a:r>
          </a:p>
          <a:p>
            <a:pPr lvl="1"/>
            <a:r>
              <a:rPr lang="en-US" dirty="0"/>
              <a:t>A False Epistemology</a:t>
            </a:r>
          </a:p>
          <a:p>
            <a:pPr lvl="1"/>
            <a:r>
              <a:rPr lang="en-US" dirty="0"/>
              <a:t>A False Salvation</a:t>
            </a:r>
          </a:p>
          <a:p>
            <a:r>
              <a:rPr lang="en-US" dirty="0"/>
              <a:t>Advice for Dialogue</a:t>
            </a:r>
          </a:p>
          <a:p>
            <a:r>
              <a:rPr lang="en-US" dirty="0"/>
              <a:t>Conclusions</a:t>
            </a:r>
          </a:p>
        </p:txBody>
      </p:sp>
      <p:sp>
        <p:nvSpPr>
          <p:cNvPr id="4" name="Rectangle 3">
            <a:extLst>
              <a:ext uri="{FF2B5EF4-FFF2-40B4-BE49-F238E27FC236}">
                <a16:creationId xmlns:a16="http://schemas.microsoft.com/office/drawing/2014/main" id="{7FD9F479-67F2-245B-44EE-474A3C142DC4}"/>
              </a:ext>
            </a:extLst>
          </p:cNvPr>
          <p:cNvSpPr/>
          <p:nvPr/>
        </p:nvSpPr>
        <p:spPr>
          <a:xfrm>
            <a:off x="390525" y="3975894"/>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4446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Adversarial identities</a:t>
            </a:r>
          </a:p>
        </p:txBody>
      </p:sp>
      <p:sp>
        <p:nvSpPr>
          <p:cNvPr id="35" name="Freeform 34"/>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 name="Group 35"/>
          <p:cNvGrpSpPr/>
          <p:nvPr/>
        </p:nvGrpSpPr>
        <p:grpSpPr>
          <a:xfrm>
            <a:off x="1041671" y="2255952"/>
            <a:ext cx="2952318" cy="972594"/>
            <a:chOff x="1485619" y="2402204"/>
            <a:chExt cx="2508369" cy="826342"/>
          </a:xfrm>
        </p:grpSpPr>
        <p:pic>
          <p:nvPicPr>
            <p:cNvPr id="37" name="Picture 3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38" name="Picture 37"/>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39" name="Picture 38"/>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40" name="Picture 39"/>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41" name="Picture 4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42" name="Picture 4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43" name="Picture 4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44" name="Picture 4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45" name="Group 44"/>
          <p:cNvGrpSpPr/>
          <p:nvPr/>
        </p:nvGrpSpPr>
        <p:grpSpPr>
          <a:xfrm>
            <a:off x="4848977" y="2250895"/>
            <a:ext cx="3404801" cy="979210"/>
            <a:chOff x="5013734" y="2402203"/>
            <a:chExt cx="3026957" cy="827901"/>
          </a:xfrm>
        </p:grpSpPr>
        <p:pic>
          <p:nvPicPr>
            <p:cNvPr id="46" name="Picture 45"/>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47" name="Picture 4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48" name="Picture 4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49" name="Picture 4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50" name="Picture 4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51" name="Picture 5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52" name="Picture 5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53" name="Picture 5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 name="TextBox 2">
            <a:extLst>
              <a:ext uri="{FF2B5EF4-FFF2-40B4-BE49-F238E27FC236}">
                <a16:creationId xmlns:a16="http://schemas.microsoft.com/office/drawing/2014/main" id="{643314F7-A651-6B01-94A1-25F712A40630}"/>
              </a:ext>
            </a:extLst>
          </p:cNvPr>
          <p:cNvSpPr txBox="1"/>
          <p:nvPr/>
        </p:nvSpPr>
        <p:spPr>
          <a:xfrm>
            <a:off x="1041671" y="3445886"/>
            <a:ext cx="1826141" cy="3046988"/>
          </a:xfrm>
          <a:prstGeom prst="rect">
            <a:avLst/>
          </a:prstGeom>
          <a:noFill/>
        </p:spPr>
        <p:txBody>
          <a:bodyPr wrap="none" rtlCol="0">
            <a:spAutoFit/>
          </a:bodyPr>
          <a:lstStyle/>
          <a:p>
            <a:r>
              <a:rPr lang="en-US" sz="2400" dirty="0"/>
              <a:t>White</a:t>
            </a:r>
          </a:p>
          <a:p>
            <a:r>
              <a:rPr lang="en-US" sz="2400" dirty="0"/>
              <a:t>Male</a:t>
            </a:r>
          </a:p>
          <a:p>
            <a:r>
              <a:rPr lang="en-US" sz="2400" dirty="0"/>
              <a:t>Rich</a:t>
            </a:r>
          </a:p>
          <a:p>
            <a:r>
              <a:rPr lang="en-US" sz="2400" dirty="0"/>
              <a:t>Heterosexual</a:t>
            </a:r>
          </a:p>
          <a:p>
            <a:r>
              <a:rPr lang="en-US" sz="2400" dirty="0"/>
              <a:t>Cisgender</a:t>
            </a:r>
          </a:p>
          <a:p>
            <a:r>
              <a:rPr lang="en-US" sz="2400" dirty="0"/>
              <a:t>Christian</a:t>
            </a:r>
          </a:p>
          <a:p>
            <a:r>
              <a:rPr lang="en-US" sz="2400" dirty="0"/>
              <a:t>Able-bodied</a:t>
            </a:r>
          </a:p>
          <a:p>
            <a:endParaRPr lang="en-US" sz="2400" dirty="0"/>
          </a:p>
        </p:txBody>
      </p:sp>
      <p:sp>
        <p:nvSpPr>
          <p:cNvPr id="4" name="TextBox 3">
            <a:extLst>
              <a:ext uri="{FF2B5EF4-FFF2-40B4-BE49-F238E27FC236}">
                <a16:creationId xmlns:a16="http://schemas.microsoft.com/office/drawing/2014/main" id="{D752CAA6-1458-0C3E-99C5-0CFC35A4AE6A}"/>
              </a:ext>
            </a:extLst>
          </p:cNvPr>
          <p:cNvSpPr txBox="1"/>
          <p:nvPr/>
        </p:nvSpPr>
        <p:spPr>
          <a:xfrm>
            <a:off x="6355240" y="3445886"/>
            <a:ext cx="1904432" cy="3046988"/>
          </a:xfrm>
          <a:prstGeom prst="rect">
            <a:avLst/>
          </a:prstGeom>
          <a:noFill/>
        </p:spPr>
        <p:txBody>
          <a:bodyPr wrap="none" rtlCol="0">
            <a:spAutoFit/>
          </a:bodyPr>
          <a:lstStyle/>
          <a:p>
            <a:pPr algn="r"/>
            <a:r>
              <a:rPr lang="en-US" sz="2400" dirty="0"/>
              <a:t>Non-white</a:t>
            </a:r>
          </a:p>
          <a:p>
            <a:pPr algn="r"/>
            <a:r>
              <a:rPr lang="en-US" sz="2400" dirty="0"/>
              <a:t>Female</a:t>
            </a:r>
          </a:p>
          <a:p>
            <a:pPr algn="r"/>
            <a:r>
              <a:rPr lang="en-US" sz="2400" dirty="0"/>
              <a:t>Poor</a:t>
            </a:r>
          </a:p>
          <a:p>
            <a:pPr algn="r"/>
            <a:r>
              <a:rPr lang="en-US" sz="2400" dirty="0"/>
              <a:t>Homosexual</a:t>
            </a:r>
          </a:p>
          <a:p>
            <a:pPr algn="r"/>
            <a:r>
              <a:rPr lang="en-US" sz="2400" dirty="0"/>
              <a:t>Transgender</a:t>
            </a:r>
          </a:p>
          <a:p>
            <a:pPr algn="r"/>
            <a:r>
              <a:rPr lang="en-US" sz="2400" dirty="0"/>
              <a:t>Non-Christian</a:t>
            </a:r>
          </a:p>
          <a:p>
            <a:pPr algn="r"/>
            <a:r>
              <a:rPr lang="en-US" sz="2400" dirty="0"/>
              <a:t>Disabled</a:t>
            </a:r>
          </a:p>
          <a:p>
            <a:pPr algn="r"/>
            <a:endParaRPr lang="en-US" sz="2400" dirty="0"/>
          </a:p>
        </p:txBody>
      </p:sp>
    </p:spTree>
    <p:extLst>
      <p:ext uri="{BB962C8B-B14F-4D97-AF65-F5344CB8AC3E}">
        <p14:creationId xmlns:p14="http://schemas.microsoft.com/office/powerpoint/2010/main" val="1629600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832627"/>
          </a:xfrm>
        </p:spPr>
        <p:txBody>
          <a:bodyPr>
            <a:noAutofit/>
          </a:bodyPr>
          <a:lstStyle/>
          <a:p>
            <a:pPr marL="0" indent="0">
              <a:buNone/>
            </a:pPr>
            <a:r>
              <a:rPr lang="en-US" sz="2000" dirty="0"/>
              <a:t>“I began to understand why </a:t>
            </a:r>
            <a:r>
              <a:rPr lang="en-US" sz="2000" b="1" dirty="0">
                <a:solidFill>
                  <a:srgbClr val="FF0000"/>
                </a:solidFill>
              </a:rPr>
              <a:t>we [White women] are justly seen as oppressive</a:t>
            </a:r>
            <a:r>
              <a:rPr lang="en-US" sz="2000" dirty="0"/>
              <a:t>, even when we don't see ourselves that way. I began to count the ways in which I enjoy unearned skin privilege and have been conditioned into oblivion about its existence.</a:t>
            </a:r>
          </a:p>
          <a:p>
            <a:pPr marL="0" indent="0">
              <a:buNone/>
            </a:pPr>
            <a:r>
              <a:rPr lang="en-US" sz="2000" b="1" dirty="0">
                <a:solidFill>
                  <a:srgbClr val="FF0000"/>
                </a:solidFill>
              </a:rPr>
              <a:t>My schooling gave me no training in seeing myself as an oppressor, as an unfairly advantaged person, </a:t>
            </a:r>
            <a:r>
              <a:rPr lang="en-US" sz="2000" dirty="0"/>
              <a:t>or as a participant in a damaged culture. I was taught to see myself as an individual whose moral state depended on her individual moral will.” </a:t>
            </a:r>
          </a:p>
          <a:p>
            <a:pPr marL="0" indent="0">
              <a:buNone/>
            </a:pPr>
            <a:r>
              <a:rPr lang="en-US" sz="2000" dirty="0"/>
              <a:t>– Peggy McIntosh, “White Privilege and Male Privilege,” in </a:t>
            </a:r>
            <a:r>
              <a:rPr lang="en-US" sz="2000" i="1" dirty="0"/>
              <a:t>Race, Class, and Gender</a:t>
            </a:r>
            <a:r>
              <a:rPr lang="en-US" sz="2000" dirty="0"/>
              <a:t>, 72</a:t>
            </a:r>
          </a:p>
        </p:txBody>
      </p:sp>
      <p:pic>
        <p:nvPicPr>
          <p:cNvPr id="5122" name="Picture 2" descr="Peggy McIntosh - Wikipedia">
            <a:extLst>
              <a:ext uri="{FF2B5EF4-FFF2-40B4-BE49-F238E27FC236}">
                <a16:creationId xmlns:a16="http://schemas.microsoft.com/office/drawing/2014/main" id="{034E21BC-08A2-6CAF-0CB7-83AAB26452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20" t="5324" r="7541" b="24530"/>
          <a:stretch/>
        </p:blipFill>
        <p:spPr bwMode="auto">
          <a:xfrm>
            <a:off x="6174432" y="1825625"/>
            <a:ext cx="2774259" cy="3178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6892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5"/>
            <a:ext cx="5132958" cy="4351338"/>
          </a:xfrm>
        </p:spPr>
        <p:txBody>
          <a:bodyPr>
            <a:noAutofit/>
          </a:bodyPr>
          <a:lstStyle/>
          <a:p>
            <a:pPr marL="0" indent="0">
              <a:buNone/>
            </a:pPr>
            <a:r>
              <a:rPr lang="en-US" dirty="0"/>
              <a:t>“if you are white in a white supremacist society, </a:t>
            </a:r>
            <a:r>
              <a:rPr lang="en-US" b="1" dirty="0">
                <a:solidFill>
                  <a:srgbClr val="FF0000"/>
                </a:solidFill>
              </a:rPr>
              <a:t>you are racist</a:t>
            </a:r>
            <a:r>
              <a:rPr lang="en-US" dirty="0"/>
              <a:t>. If you are male in a patriarchy, </a:t>
            </a:r>
            <a:r>
              <a:rPr lang="en-US" b="1" dirty="0">
                <a:solidFill>
                  <a:srgbClr val="FF0000"/>
                </a:solidFill>
              </a:rPr>
              <a:t>you are sexist</a:t>
            </a:r>
            <a:r>
              <a:rPr lang="en-US" dirty="0"/>
              <a:t>. If you are able-bodied, </a:t>
            </a:r>
            <a:r>
              <a:rPr lang="en-US" b="1" dirty="0">
                <a:solidFill>
                  <a:srgbClr val="FF0000"/>
                </a:solidFill>
              </a:rPr>
              <a:t>you are ableist</a:t>
            </a:r>
            <a:r>
              <a:rPr lang="en-US" dirty="0"/>
              <a:t>. If you are anything above poverty in a capitalist society, </a:t>
            </a:r>
            <a:r>
              <a:rPr lang="en-US" b="1" dirty="0">
                <a:solidFill>
                  <a:srgbClr val="FF0000"/>
                </a:solidFill>
              </a:rPr>
              <a:t>you are classist</a:t>
            </a:r>
            <a:r>
              <a:rPr lang="en-US" dirty="0"/>
              <a:t>. You can sometimes be all of these things at once.”</a:t>
            </a:r>
          </a:p>
          <a:p>
            <a:pPr marL="0" indent="0">
              <a:buNone/>
            </a:pPr>
            <a:r>
              <a:rPr lang="en-US" dirty="0"/>
              <a:t>– </a:t>
            </a:r>
            <a:r>
              <a:rPr lang="en-US" dirty="0" err="1"/>
              <a:t>Ijeoma</a:t>
            </a:r>
            <a:r>
              <a:rPr lang="en-US" dirty="0"/>
              <a:t> Oluo, </a:t>
            </a:r>
            <a:r>
              <a:rPr lang="en-US" i="1" dirty="0"/>
              <a:t>So You Want to Talk About Race?</a:t>
            </a:r>
            <a:r>
              <a:rPr lang="en-US" dirty="0"/>
              <a:t>, 220-221</a:t>
            </a:r>
          </a:p>
        </p:txBody>
      </p:sp>
      <p:pic>
        <p:nvPicPr>
          <p:cNvPr id="8194" name="Picture 2" descr="Author, journalist Ijeoma Oluo to give annual MLK Lecture | Cornell  Chronicle">
            <a:extLst>
              <a:ext uri="{FF2B5EF4-FFF2-40B4-BE49-F238E27FC236}">
                <a16:creationId xmlns:a16="http://schemas.microsoft.com/office/drawing/2014/main" id="{89E780AA-A0B1-7C55-7797-33A942C9F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6011" y="1825625"/>
            <a:ext cx="2558827" cy="327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180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17" name="Freeform 16"/>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 name="Group 2"/>
          <p:cNvGrpSpPr/>
          <p:nvPr/>
        </p:nvGrpSpPr>
        <p:grpSpPr>
          <a:xfrm>
            <a:off x="1041671" y="2255952"/>
            <a:ext cx="2952318" cy="972594"/>
            <a:chOff x="1485619" y="2402204"/>
            <a:chExt cx="2508369" cy="826342"/>
          </a:xfrm>
        </p:grpSpPr>
        <p:pic>
          <p:nvPicPr>
            <p:cNvPr id="4" name="Picture 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21" name="Picture 2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22" name="Picture 2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23" name="Picture 2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24" name="Picture 2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25" name="Picture 2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26" name="Picture 25"/>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27" name="Picture 2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6" name="Group 5"/>
          <p:cNvGrpSpPr/>
          <p:nvPr/>
        </p:nvGrpSpPr>
        <p:grpSpPr>
          <a:xfrm>
            <a:off x="4848977" y="2250895"/>
            <a:ext cx="3404801" cy="979210"/>
            <a:chOff x="5013734" y="2402203"/>
            <a:chExt cx="3026957" cy="827901"/>
          </a:xfrm>
        </p:grpSpPr>
        <p:pic>
          <p:nvPicPr>
            <p:cNvPr id="5" name="Picture 4"/>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28" name="Picture 2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29" name="Picture 2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30" name="Picture 2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31" name="Picture 3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32" name="Picture 3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33" name="Picture 3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34" name="Picture 33"/>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6" name="Rectangle 35"/>
          <p:cNvSpPr/>
          <p:nvPr/>
        </p:nvSpPr>
        <p:spPr>
          <a:xfrm>
            <a:off x="628652" y="5127929"/>
            <a:ext cx="7919495"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Redemption</a:t>
            </a:r>
          </a:p>
        </p:txBody>
      </p:sp>
      <p:sp>
        <p:nvSpPr>
          <p:cNvPr id="38" name="Rectangle 37"/>
          <p:cNvSpPr/>
          <p:nvPr/>
        </p:nvSpPr>
        <p:spPr>
          <a:xfrm>
            <a:off x="897924" y="4098885"/>
            <a:ext cx="7380952"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Sin</a:t>
            </a:r>
          </a:p>
        </p:txBody>
      </p:sp>
      <p:sp>
        <p:nvSpPr>
          <p:cNvPr id="39" name="Rectangle 38"/>
          <p:cNvSpPr/>
          <p:nvPr/>
        </p:nvSpPr>
        <p:spPr>
          <a:xfrm>
            <a:off x="1161535" y="3220995"/>
            <a:ext cx="6853730" cy="88456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Creation</a:t>
            </a:r>
          </a:p>
        </p:txBody>
      </p:sp>
    </p:spTree>
    <p:extLst>
      <p:ext uri="{BB962C8B-B14F-4D97-AF65-F5344CB8AC3E}">
        <p14:creationId xmlns:p14="http://schemas.microsoft.com/office/powerpoint/2010/main" val="24382422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8" name="TextBox 7">
            <a:extLst>
              <a:ext uri="{FF2B5EF4-FFF2-40B4-BE49-F238E27FC236}">
                <a16:creationId xmlns:a16="http://schemas.microsoft.com/office/drawing/2014/main" id="{E21C16A7-139B-2E6D-20A2-92C4BCE62012}"/>
              </a:ext>
            </a:extLst>
          </p:cNvPr>
          <p:cNvSpPr txBox="1"/>
          <p:nvPr/>
        </p:nvSpPr>
        <p:spPr>
          <a:xfrm>
            <a:off x="727969" y="1402672"/>
            <a:ext cx="7787381" cy="1569660"/>
          </a:xfrm>
          <a:prstGeom prst="rect">
            <a:avLst/>
          </a:prstGeom>
          <a:noFill/>
        </p:spPr>
        <p:txBody>
          <a:bodyPr wrap="square">
            <a:spAutoFit/>
          </a:bodyPr>
          <a:lstStyle/>
          <a:p>
            <a:pPr algn="l"/>
            <a:r>
              <a:rPr lang="en-US" sz="2400" b="0" i="0" dirty="0">
                <a:solidFill>
                  <a:srgbClr val="000000"/>
                </a:solidFill>
                <a:effectLst/>
              </a:rPr>
              <a:t>“God created man in his own image,</a:t>
            </a:r>
            <a:br>
              <a:rPr lang="en-US" sz="2400" b="0" i="0" dirty="0">
                <a:solidFill>
                  <a:srgbClr val="000000"/>
                </a:solidFill>
                <a:effectLst/>
              </a:rPr>
            </a:br>
            <a:r>
              <a:rPr lang="en-US" sz="2400" b="0" i="0" dirty="0">
                <a:solidFill>
                  <a:srgbClr val="000000"/>
                </a:solidFill>
                <a:effectLst/>
              </a:rPr>
              <a:t>    </a:t>
            </a:r>
            <a:r>
              <a:rPr lang="en-US" sz="2400" b="1" i="0" dirty="0">
                <a:solidFill>
                  <a:srgbClr val="FF0000"/>
                </a:solidFill>
                <a:effectLst/>
              </a:rPr>
              <a:t>in the image of God he created him;</a:t>
            </a:r>
            <a:br>
              <a:rPr lang="en-US" sz="2400" b="1" i="0" dirty="0">
                <a:solidFill>
                  <a:srgbClr val="FF0000"/>
                </a:solidFill>
                <a:effectLst/>
              </a:rPr>
            </a:br>
            <a:r>
              <a:rPr lang="en-US" sz="2400" b="1" i="0" dirty="0">
                <a:solidFill>
                  <a:srgbClr val="FF0000"/>
                </a:solidFill>
                <a:effectLst/>
              </a:rPr>
              <a:t>    male and female he created them.”</a:t>
            </a:r>
          </a:p>
          <a:p>
            <a:r>
              <a:rPr lang="en-US" sz="2400" dirty="0">
                <a:effectLst/>
                <a:ea typeface="Calibri" panose="020F0502020204030204" pitchFamily="34" charset="0"/>
              </a:rPr>
              <a:t>- Genesis 1:27</a:t>
            </a:r>
            <a:endParaRPr lang="en-US" sz="2400" dirty="0"/>
          </a:p>
        </p:txBody>
      </p:sp>
      <p:sp>
        <p:nvSpPr>
          <p:cNvPr id="3" name="TextBox 2">
            <a:extLst>
              <a:ext uri="{FF2B5EF4-FFF2-40B4-BE49-F238E27FC236}">
                <a16:creationId xmlns:a16="http://schemas.microsoft.com/office/drawing/2014/main" id="{E8DAD4C8-1B58-DBD6-0DB1-4223209DBAF7}"/>
              </a:ext>
            </a:extLst>
          </p:cNvPr>
          <p:cNvSpPr txBox="1"/>
          <p:nvPr/>
        </p:nvSpPr>
        <p:spPr>
          <a:xfrm>
            <a:off x="727969" y="3054672"/>
            <a:ext cx="7787381" cy="830997"/>
          </a:xfrm>
          <a:prstGeom prst="rect">
            <a:avLst/>
          </a:prstGeom>
          <a:noFill/>
        </p:spPr>
        <p:txBody>
          <a:bodyPr wrap="square">
            <a:spAutoFit/>
          </a:bodyPr>
          <a:lstStyle/>
          <a:p>
            <a:pPr algn="l"/>
            <a:r>
              <a:rPr lang="en-US" sz="2400" b="0" i="0" dirty="0">
                <a:solidFill>
                  <a:srgbClr val="000000"/>
                </a:solidFill>
                <a:effectLst/>
              </a:rPr>
              <a:t>“there is no distinction:</a:t>
            </a:r>
            <a:r>
              <a:rPr lang="en-US" sz="2400" b="1" i="0" dirty="0">
                <a:solidFill>
                  <a:srgbClr val="FF0000"/>
                </a:solidFill>
                <a:effectLst/>
              </a:rPr>
              <a:t> for all have sinned and fall short of the glory of God</a:t>
            </a:r>
            <a:r>
              <a:rPr lang="en-US" sz="2400" dirty="0">
                <a:solidFill>
                  <a:srgbClr val="000000"/>
                </a:solidFill>
              </a:rPr>
              <a:t>” </a:t>
            </a:r>
            <a:r>
              <a:rPr lang="en-US" sz="2400" dirty="0">
                <a:effectLst/>
                <a:ea typeface="Calibri" panose="020F0502020204030204" pitchFamily="34" charset="0"/>
              </a:rPr>
              <a:t>- Romans 3:22-23</a:t>
            </a:r>
            <a:endParaRPr lang="en-US" sz="2400" dirty="0"/>
          </a:p>
        </p:txBody>
      </p:sp>
      <p:sp>
        <p:nvSpPr>
          <p:cNvPr id="4" name="TextBox 3">
            <a:extLst>
              <a:ext uri="{FF2B5EF4-FFF2-40B4-BE49-F238E27FC236}">
                <a16:creationId xmlns:a16="http://schemas.microsoft.com/office/drawing/2014/main" id="{7F13DD18-5F95-FD54-55C6-443E11FBDAD1}"/>
              </a:ext>
            </a:extLst>
          </p:cNvPr>
          <p:cNvSpPr txBox="1"/>
          <p:nvPr/>
        </p:nvSpPr>
        <p:spPr>
          <a:xfrm>
            <a:off x="727969" y="4009878"/>
            <a:ext cx="7787381" cy="2677656"/>
          </a:xfrm>
          <a:prstGeom prst="rect">
            <a:avLst/>
          </a:prstGeom>
          <a:noFill/>
        </p:spPr>
        <p:txBody>
          <a:bodyPr wrap="square">
            <a:spAutoFit/>
          </a:bodyPr>
          <a:lstStyle/>
          <a:p>
            <a:r>
              <a:rPr lang="en-US" sz="2400" b="1" dirty="0">
                <a:solidFill>
                  <a:srgbClr val="FF0000"/>
                </a:solidFill>
                <a:effectLst/>
                <a:latin typeface="Calibri" panose="020F0502020204030204" pitchFamily="34" charset="0"/>
                <a:ea typeface="Calibri" panose="020F0502020204030204" pitchFamily="34" charset="0"/>
              </a:rPr>
              <a:t>“he himself is our peace, who has made us both one and has broken down in his flesh the dividing wall of hostility </a:t>
            </a:r>
            <a:r>
              <a:rPr lang="en-US" sz="2400" dirty="0">
                <a:effectLst/>
                <a:latin typeface="Calibri" panose="020F0502020204030204" pitchFamily="34" charset="0"/>
                <a:ea typeface="Calibri" panose="020F0502020204030204" pitchFamily="34" charset="0"/>
              </a:rPr>
              <a:t>by abolishing the law of commandments expressed in ordinances, that he might create in himself </a:t>
            </a:r>
            <a:r>
              <a:rPr lang="en-US" sz="2400" b="1" dirty="0">
                <a:solidFill>
                  <a:srgbClr val="FF0000"/>
                </a:solidFill>
                <a:effectLst/>
                <a:latin typeface="Calibri" panose="020F0502020204030204" pitchFamily="34" charset="0"/>
                <a:ea typeface="Calibri" panose="020F0502020204030204" pitchFamily="34" charset="0"/>
              </a:rPr>
              <a:t>one new man in place of the two, so making peace, and might reconcile us both to God in one body through the cross, thereby killing the hostility</a:t>
            </a:r>
            <a:r>
              <a:rPr lang="en-US" sz="2400" dirty="0">
                <a:effectLst/>
                <a:latin typeface="Calibri" panose="020F0502020204030204" pitchFamily="34" charset="0"/>
                <a:ea typeface="Calibri" panose="020F0502020204030204" pitchFamily="34" charset="0"/>
              </a:rPr>
              <a:t>.”  - Eph. 2:11-16</a:t>
            </a:r>
            <a:endParaRPr lang="en-US" sz="2400" dirty="0"/>
          </a:p>
        </p:txBody>
      </p:sp>
    </p:spTree>
    <p:extLst>
      <p:ext uri="{BB962C8B-B14F-4D97-AF65-F5344CB8AC3E}">
        <p14:creationId xmlns:p14="http://schemas.microsoft.com/office/powerpoint/2010/main" val="5804135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AAF7B-7507-3ADD-D866-23B077BF25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E987D-BE4E-7695-359B-952F2E8BDFB7}"/>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B0803F29-1CC4-A126-145C-EA67FFEE8CA7}"/>
              </a:ext>
            </a:extLst>
          </p:cNvPr>
          <p:cNvSpPr>
            <a:spLocks noGrp="1"/>
          </p:cNvSpPr>
          <p:nvPr>
            <p:ph idx="1"/>
          </p:nvPr>
        </p:nvSpPr>
        <p:spPr/>
        <p:txBody>
          <a:bodyPr>
            <a:normAutofit lnSpcReduction="10000"/>
          </a:bodyPr>
          <a:lstStyle/>
          <a:p>
            <a:r>
              <a:rPr lang="en-US" dirty="0"/>
              <a:t>The Origins of Contemporary Critical Theory</a:t>
            </a:r>
          </a:p>
          <a:p>
            <a:r>
              <a:rPr lang="en-US" dirty="0"/>
              <a:t>The Ideas of Contemporary Critical Theory</a:t>
            </a:r>
          </a:p>
          <a:p>
            <a:r>
              <a:rPr lang="en-US" dirty="0"/>
              <a:t>The Strengths of Contemporary Critical Theory</a:t>
            </a:r>
          </a:p>
          <a:p>
            <a:r>
              <a:rPr lang="en-US" dirty="0"/>
              <a:t>The Problems of Contemporary Critical Theory</a:t>
            </a:r>
          </a:p>
          <a:p>
            <a:pPr lvl="1"/>
            <a:r>
              <a:rPr lang="en-US" dirty="0"/>
              <a:t>A False Worldview</a:t>
            </a:r>
          </a:p>
          <a:p>
            <a:pPr lvl="1"/>
            <a:r>
              <a:rPr lang="en-US" dirty="0"/>
              <a:t>A False Identity</a:t>
            </a:r>
          </a:p>
          <a:p>
            <a:pPr lvl="1"/>
            <a:r>
              <a:rPr lang="en-US" dirty="0"/>
              <a:t>A False Epistemology</a:t>
            </a:r>
          </a:p>
          <a:p>
            <a:pPr lvl="1"/>
            <a:r>
              <a:rPr lang="en-US" dirty="0"/>
              <a:t>A False Salvation</a:t>
            </a:r>
          </a:p>
          <a:p>
            <a:r>
              <a:rPr lang="en-US" dirty="0"/>
              <a:t>Advice for Dialogue</a:t>
            </a:r>
          </a:p>
          <a:p>
            <a:r>
              <a:rPr lang="en-US" dirty="0"/>
              <a:t>Conclusions</a:t>
            </a:r>
          </a:p>
        </p:txBody>
      </p:sp>
      <p:sp>
        <p:nvSpPr>
          <p:cNvPr id="4" name="Rectangle 3">
            <a:extLst>
              <a:ext uri="{FF2B5EF4-FFF2-40B4-BE49-F238E27FC236}">
                <a16:creationId xmlns:a16="http://schemas.microsoft.com/office/drawing/2014/main" id="{E4CBBDA8-0899-E46B-FEBE-630D1E31E946}"/>
              </a:ext>
            </a:extLst>
          </p:cNvPr>
          <p:cNvSpPr/>
          <p:nvPr/>
        </p:nvSpPr>
        <p:spPr>
          <a:xfrm>
            <a:off x="390525" y="4331494"/>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08357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a:bodyPr>
          <a:lstStyle/>
          <a:p>
            <a:r>
              <a:rPr lang="en-US" sz="4000" dirty="0"/>
              <a:t>Contemporary critical theory and “lived experience”</a:t>
            </a:r>
          </a:p>
        </p:txBody>
      </p:sp>
      <p:sp>
        <p:nvSpPr>
          <p:cNvPr id="2" name="TextBox 1"/>
          <p:cNvSpPr txBox="1"/>
          <p:nvPr/>
        </p:nvSpPr>
        <p:spPr>
          <a:xfrm>
            <a:off x="3736301" y="4294191"/>
            <a:ext cx="1331711" cy="707886"/>
          </a:xfrm>
          <a:prstGeom prst="rect">
            <a:avLst/>
          </a:prstGeom>
          <a:noFill/>
        </p:spPr>
        <p:txBody>
          <a:bodyPr wrap="none" rtlCol="0">
            <a:spAutoFit/>
          </a:bodyPr>
          <a:lstStyle/>
          <a:p>
            <a:r>
              <a:rPr lang="en-US" sz="2000" dirty="0"/>
              <a:t>Lived </a:t>
            </a:r>
            <a:br>
              <a:rPr lang="en-US" sz="2000" dirty="0"/>
            </a:br>
            <a:r>
              <a:rPr lang="en-US" sz="2000" dirty="0"/>
              <a:t>experience</a:t>
            </a:r>
          </a:p>
        </p:txBody>
      </p:sp>
    </p:spTree>
    <p:extLst>
      <p:ext uri="{BB962C8B-B14F-4D97-AF65-F5344CB8AC3E}">
        <p14:creationId xmlns:p14="http://schemas.microsoft.com/office/powerpoint/2010/main" val="6015781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734973"/>
          </a:xfrm>
        </p:spPr>
        <p:txBody>
          <a:bodyPr>
            <a:noAutofit/>
          </a:bodyPr>
          <a:lstStyle/>
          <a:p>
            <a:pPr marL="0" indent="0">
              <a:buNone/>
            </a:pPr>
            <a:r>
              <a:rPr lang="en-US" sz="2000" dirty="0"/>
              <a:t>“</a:t>
            </a:r>
            <a:r>
              <a:rPr lang="en-US" sz="2000" b="1" dirty="0">
                <a:solidFill>
                  <a:srgbClr val="FF0000"/>
                </a:solidFill>
              </a:rPr>
              <a:t>It is about race if a person of color thinks it’s about race</a:t>
            </a:r>
            <a:r>
              <a:rPr lang="en-US" sz="2000" dirty="0"/>
              <a:t>. This may sound at first like I’m asking you to just take every person of color’s word for it, as if they are infallible… But the truth is, whether or not someone is fallible is beside the point. We are, each and every one of us, a collection of our lived experiences… </a:t>
            </a:r>
            <a:r>
              <a:rPr lang="en-US" sz="2000" b="1" dirty="0">
                <a:solidFill>
                  <a:srgbClr val="FF0000"/>
                </a:solidFill>
              </a:rPr>
              <a:t>And our experiences are valid</a:t>
            </a:r>
            <a:r>
              <a:rPr lang="en-US" sz="2000" dirty="0"/>
              <a:t>…And so, if a person of color says that something is about race, it is— because regardless of the details, regardless of whether or not you can connect the dots from the outside, their racial identity is a part of them, and it is interacting with the situation.” </a:t>
            </a:r>
          </a:p>
          <a:p>
            <a:pPr marL="0" indent="0">
              <a:buNone/>
            </a:pPr>
            <a:r>
              <a:rPr lang="en-US" sz="2000" dirty="0"/>
              <a:t>–Oluo, </a:t>
            </a:r>
            <a:r>
              <a:rPr lang="en-US" sz="2000" i="1" dirty="0"/>
              <a:t>So You Want to Talk About Race?</a:t>
            </a:r>
            <a:r>
              <a:rPr lang="en-US" sz="2000" dirty="0"/>
              <a:t> 15</a:t>
            </a:r>
          </a:p>
        </p:txBody>
      </p:sp>
      <p:pic>
        <p:nvPicPr>
          <p:cNvPr id="8194" name="Picture 2" descr="Author, journalist Ijeoma Oluo to give annual MLK Lecture | Cornell  Chronicle">
            <a:extLst>
              <a:ext uri="{FF2B5EF4-FFF2-40B4-BE49-F238E27FC236}">
                <a16:creationId xmlns:a16="http://schemas.microsoft.com/office/drawing/2014/main" id="{89E780AA-A0B1-7C55-7797-33A942C9F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6011" y="1825625"/>
            <a:ext cx="2558827" cy="327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88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690689"/>
            <a:ext cx="5346022" cy="4351338"/>
          </a:xfrm>
        </p:spPr>
        <p:txBody>
          <a:bodyPr>
            <a:noAutofit/>
          </a:bodyPr>
          <a:lstStyle/>
          <a:p>
            <a:pPr marL="0" indent="0">
              <a:buNone/>
            </a:pPr>
            <a:r>
              <a:rPr lang="en-US" sz="2000" dirty="0"/>
              <a:t>“Privileged people who are truly committed to standing in solidarity with oppressed folks [must] commit to knowing, bearing and even being targeted by their anger…Now is not the time for privileged folks to be a ‘prophetic voice’ in the lives of oppressed people by speaking hard truth about what (privileged people think) oppressed people should be doing to improve their situation. </a:t>
            </a:r>
            <a:r>
              <a:rPr lang="en-US" sz="2000" b="1" dirty="0">
                <a:solidFill>
                  <a:srgbClr val="FF0000"/>
                </a:solidFill>
              </a:rPr>
              <a:t>Privileged people lost their right to the prophetic megaphone when they knowingly or unknowingly participated in societal systems that benefit some people and oppress others. Sorry folks - you can’t be a prophet and an oppressor at the same time</a:t>
            </a:r>
            <a:r>
              <a:rPr lang="en-US" sz="2000" dirty="0"/>
              <a:t>.” </a:t>
            </a:r>
          </a:p>
          <a:p>
            <a:pPr marL="0" indent="0">
              <a:buNone/>
            </a:pPr>
            <a:r>
              <a:rPr lang="en-US" sz="2000" dirty="0"/>
              <a:t>– Dr. Christena Cleveland, Listening Well as a Person of Privilege – Seek to Understand and Embrace Anger,” April 15, 2013.</a:t>
            </a:r>
          </a:p>
        </p:txBody>
      </p:sp>
      <p:pic>
        <p:nvPicPr>
          <p:cNvPr id="12290" name="Picture 2" descr="GOD IS A BLACK WOMAN - Christena Cleveland">
            <a:extLst>
              <a:ext uri="{FF2B5EF4-FFF2-40B4-BE49-F238E27FC236}">
                <a16:creationId xmlns:a16="http://schemas.microsoft.com/office/drawing/2014/main" id="{7D591E04-BD8B-0712-CFD0-C386DBD8A7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947" t="5324" r="12994" b="19191"/>
          <a:stretch/>
        </p:blipFill>
        <p:spPr bwMode="auto">
          <a:xfrm>
            <a:off x="6060484" y="1690689"/>
            <a:ext cx="2666653" cy="295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8468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E533-24F3-D09B-8B4A-9A49AD8069E3}"/>
              </a:ext>
            </a:extLst>
          </p:cNvPr>
          <p:cNvSpPr>
            <a:spLocks noGrp="1"/>
          </p:cNvSpPr>
          <p:nvPr>
            <p:ph type="title"/>
          </p:nvPr>
        </p:nvSpPr>
        <p:spPr/>
        <p:txBody>
          <a:bodyPr/>
          <a:lstStyle/>
          <a:p>
            <a:r>
              <a:rPr lang="en-US" dirty="0"/>
              <a:t>Scripture on Lived Experience</a:t>
            </a:r>
          </a:p>
        </p:txBody>
      </p:sp>
      <p:sp>
        <p:nvSpPr>
          <p:cNvPr id="3" name="Content Placeholder 2">
            <a:extLst>
              <a:ext uri="{FF2B5EF4-FFF2-40B4-BE49-F238E27FC236}">
                <a16:creationId xmlns:a16="http://schemas.microsoft.com/office/drawing/2014/main" id="{9F43239D-1095-2B7C-88AD-56E1D55F413D}"/>
              </a:ext>
            </a:extLst>
          </p:cNvPr>
          <p:cNvSpPr>
            <a:spLocks noGrp="1"/>
          </p:cNvSpPr>
          <p:nvPr>
            <p:ph idx="1"/>
          </p:nvPr>
        </p:nvSpPr>
        <p:spPr>
          <a:xfrm>
            <a:off x="628650" y="1825625"/>
            <a:ext cx="7886700" cy="4823750"/>
          </a:xfrm>
        </p:spPr>
        <p:txBody>
          <a:bodyPr>
            <a:noAutofit/>
          </a:bodyPr>
          <a:lstStyle/>
          <a:p>
            <a:r>
              <a:rPr lang="en-US" sz="2000" dirty="0">
                <a:solidFill>
                  <a:srgbClr val="000000"/>
                </a:solidFill>
                <a:latin typeface="system-ui"/>
              </a:rPr>
              <a:t>“</a:t>
            </a:r>
            <a:r>
              <a:rPr lang="en-US" sz="2000" b="0" i="0" dirty="0">
                <a:solidFill>
                  <a:srgbClr val="000000"/>
                </a:solidFill>
                <a:effectLst/>
                <a:latin typeface="system-ui"/>
              </a:rPr>
              <a:t>let every person be </a:t>
            </a:r>
            <a:r>
              <a:rPr lang="en-US" sz="2000" b="1" i="0" dirty="0">
                <a:solidFill>
                  <a:srgbClr val="FF0000"/>
                </a:solidFill>
                <a:effectLst/>
                <a:latin typeface="system-ui"/>
              </a:rPr>
              <a:t>quick to hear, slow to speak</a:t>
            </a:r>
            <a:r>
              <a:rPr lang="en-US" sz="2000" b="0" i="0" dirty="0">
                <a:solidFill>
                  <a:srgbClr val="000000"/>
                </a:solidFill>
                <a:effectLst/>
                <a:latin typeface="system-ui"/>
              </a:rPr>
              <a:t>, slow to anger.” – James 1:19</a:t>
            </a:r>
          </a:p>
          <a:p>
            <a:r>
              <a:rPr lang="en-US" sz="2000" dirty="0">
                <a:solidFill>
                  <a:srgbClr val="000000"/>
                </a:solidFill>
                <a:latin typeface="system-ui"/>
              </a:rPr>
              <a:t>“</a:t>
            </a:r>
            <a:r>
              <a:rPr lang="en-US" sz="2000" b="0" i="0" dirty="0">
                <a:solidFill>
                  <a:srgbClr val="000000"/>
                </a:solidFill>
                <a:effectLst/>
                <a:latin typeface="system-ui"/>
              </a:rPr>
              <a:t>when a prophet speaks in the name of the </a:t>
            </a:r>
            <a:r>
              <a:rPr lang="en-US" sz="2000" b="0" i="0" cap="small" dirty="0">
                <a:solidFill>
                  <a:srgbClr val="000000"/>
                </a:solidFill>
                <a:effectLst/>
                <a:latin typeface="system-ui"/>
              </a:rPr>
              <a:t>Lord</a:t>
            </a:r>
            <a:r>
              <a:rPr lang="en-US" sz="2000" b="0" i="0" dirty="0">
                <a:solidFill>
                  <a:srgbClr val="000000"/>
                </a:solidFill>
                <a:effectLst/>
                <a:latin typeface="system-ui"/>
              </a:rPr>
              <a:t>, if the word does not come to pass or come true, that is a word that the </a:t>
            </a:r>
            <a:r>
              <a:rPr lang="en-US" sz="2000" b="0" i="0" cap="small" dirty="0">
                <a:solidFill>
                  <a:srgbClr val="000000"/>
                </a:solidFill>
                <a:effectLst/>
                <a:latin typeface="system-ui"/>
              </a:rPr>
              <a:t>Lord</a:t>
            </a:r>
            <a:r>
              <a:rPr lang="en-US" sz="2000" b="0" i="0" dirty="0">
                <a:solidFill>
                  <a:srgbClr val="000000"/>
                </a:solidFill>
                <a:effectLst/>
                <a:latin typeface="system-ui"/>
              </a:rPr>
              <a:t> has not spoken; the prophet has spoken it presumptuously. </a:t>
            </a:r>
            <a:r>
              <a:rPr lang="en-US" sz="2000" b="1" i="0" dirty="0">
                <a:solidFill>
                  <a:srgbClr val="FF0000"/>
                </a:solidFill>
                <a:effectLst/>
                <a:latin typeface="system-ui"/>
              </a:rPr>
              <a:t>You need not be afraid of him</a:t>
            </a:r>
            <a:r>
              <a:rPr lang="en-US" sz="2000" b="0" i="0" dirty="0">
                <a:solidFill>
                  <a:srgbClr val="000000"/>
                </a:solidFill>
                <a:effectLst/>
                <a:latin typeface="system-ui"/>
              </a:rPr>
              <a:t>.</a:t>
            </a:r>
            <a:r>
              <a:rPr lang="en-US" sz="2000" dirty="0">
                <a:solidFill>
                  <a:srgbClr val="000000"/>
                </a:solidFill>
                <a:latin typeface="system-ui"/>
              </a:rPr>
              <a:t>” – Deut. 18:22</a:t>
            </a:r>
          </a:p>
          <a:p>
            <a:r>
              <a:rPr lang="en-US" sz="2000" b="0" i="0" dirty="0">
                <a:solidFill>
                  <a:srgbClr val="000000"/>
                </a:solidFill>
                <a:effectLst/>
                <a:latin typeface="system-ui"/>
              </a:rPr>
              <a:t>“The one who states his case first seems right,</a:t>
            </a:r>
            <a:r>
              <a:rPr lang="en-US" sz="2000" dirty="0">
                <a:solidFill>
                  <a:srgbClr val="000000"/>
                </a:solidFill>
                <a:latin typeface="system-ui"/>
              </a:rPr>
              <a:t> </a:t>
            </a:r>
            <a:r>
              <a:rPr lang="en-US" sz="2000" b="1" i="0" dirty="0">
                <a:solidFill>
                  <a:srgbClr val="FF0000"/>
                </a:solidFill>
                <a:effectLst/>
                <a:latin typeface="system-ui"/>
              </a:rPr>
              <a:t>until the other comes and examines him</a:t>
            </a:r>
            <a:r>
              <a:rPr lang="en-US" sz="2000" b="0" i="0" dirty="0">
                <a:solidFill>
                  <a:srgbClr val="000000"/>
                </a:solidFill>
                <a:effectLst/>
                <a:latin typeface="system-ui"/>
              </a:rPr>
              <a:t>.” – Prov. 18:17</a:t>
            </a:r>
          </a:p>
          <a:p>
            <a:r>
              <a:rPr lang="en-US" sz="2000" b="0" i="0" dirty="0">
                <a:solidFill>
                  <a:srgbClr val="000000"/>
                </a:solidFill>
                <a:effectLst/>
                <a:latin typeface="system-ui"/>
              </a:rPr>
              <a:t>“</a:t>
            </a:r>
            <a:r>
              <a:rPr lang="en-US" sz="2000" b="1" i="0" dirty="0">
                <a:solidFill>
                  <a:srgbClr val="FF0000"/>
                </a:solidFill>
                <a:effectLst/>
                <a:latin typeface="system-ui"/>
              </a:rPr>
              <a:t>To the teaching and to the testimony</a:t>
            </a:r>
            <a:r>
              <a:rPr lang="en-US" sz="2000" b="0" i="0" dirty="0">
                <a:solidFill>
                  <a:srgbClr val="000000"/>
                </a:solidFill>
                <a:effectLst/>
                <a:latin typeface="system-ui"/>
              </a:rPr>
              <a:t>! If they will not speak according to this word, it is because they have no dawn.” – Isa. 8:20</a:t>
            </a:r>
          </a:p>
          <a:p>
            <a:r>
              <a:rPr lang="en-US" sz="2000" dirty="0">
                <a:solidFill>
                  <a:srgbClr val="000000"/>
                </a:solidFill>
                <a:latin typeface="system-ui"/>
              </a:rPr>
              <a:t>“</a:t>
            </a:r>
            <a:r>
              <a:rPr lang="en-US" sz="2000" b="0" i="0" dirty="0">
                <a:solidFill>
                  <a:srgbClr val="000000"/>
                </a:solidFill>
                <a:effectLst/>
                <a:latin typeface="system-ui"/>
              </a:rPr>
              <a:t>He presented himself alive to them after his suffering </a:t>
            </a:r>
            <a:r>
              <a:rPr lang="en-US" sz="2000" b="1" i="0" dirty="0">
                <a:solidFill>
                  <a:srgbClr val="FF0000"/>
                </a:solidFill>
                <a:effectLst/>
                <a:latin typeface="system-ui"/>
              </a:rPr>
              <a:t>by many proofs</a:t>
            </a:r>
            <a:r>
              <a:rPr lang="en-US" sz="2000" b="0" i="0" dirty="0">
                <a:solidFill>
                  <a:srgbClr val="000000"/>
                </a:solidFill>
                <a:effectLst/>
                <a:latin typeface="system-ui"/>
              </a:rPr>
              <a:t>, appearing to them during forty days and speaking about the kingdom of God.” – Acts 1:3</a:t>
            </a:r>
            <a:endParaRPr lang="en-US" sz="2000" dirty="0"/>
          </a:p>
        </p:txBody>
      </p:sp>
    </p:spTree>
    <p:extLst>
      <p:ext uri="{BB962C8B-B14F-4D97-AF65-F5344CB8AC3E}">
        <p14:creationId xmlns:p14="http://schemas.microsoft.com/office/powerpoint/2010/main" val="2119463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AD61A-AC43-D5AD-EFA5-802300A329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3C4B68-5CBE-3070-95CF-778CB5E9B0D2}"/>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B45FF25D-8F49-971D-9CC6-07EE19EA9986}"/>
              </a:ext>
            </a:extLst>
          </p:cNvPr>
          <p:cNvSpPr>
            <a:spLocks noGrp="1"/>
          </p:cNvSpPr>
          <p:nvPr>
            <p:ph idx="1"/>
          </p:nvPr>
        </p:nvSpPr>
        <p:spPr/>
        <p:txBody>
          <a:bodyPr>
            <a:normAutofit lnSpcReduction="10000"/>
          </a:bodyPr>
          <a:lstStyle/>
          <a:p>
            <a:r>
              <a:rPr lang="en-US" dirty="0"/>
              <a:t>The Origins of Contemporary Critical Theory</a:t>
            </a:r>
          </a:p>
          <a:p>
            <a:r>
              <a:rPr lang="en-US" dirty="0"/>
              <a:t>The Ideas of Contemporary Critical Theory</a:t>
            </a:r>
          </a:p>
          <a:p>
            <a:r>
              <a:rPr lang="en-US" dirty="0"/>
              <a:t>The Strengths of Contemporary Critical Theory</a:t>
            </a:r>
          </a:p>
          <a:p>
            <a:r>
              <a:rPr lang="en-US" dirty="0"/>
              <a:t>The Problems of Contemporary Critical Theory</a:t>
            </a:r>
          </a:p>
          <a:p>
            <a:pPr lvl="1"/>
            <a:r>
              <a:rPr lang="en-US" dirty="0"/>
              <a:t>A False Worldview</a:t>
            </a:r>
          </a:p>
          <a:p>
            <a:pPr lvl="1"/>
            <a:r>
              <a:rPr lang="en-US" dirty="0"/>
              <a:t>A False Identity</a:t>
            </a:r>
          </a:p>
          <a:p>
            <a:pPr lvl="1"/>
            <a:r>
              <a:rPr lang="en-US" dirty="0"/>
              <a:t>A False Epistemology</a:t>
            </a:r>
          </a:p>
          <a:p>
            <a:pPr lvl="1"/>
            <a:r>
              <a:rPr lang="en-US" dirty="0"/>
              <a:t>A False Salvation</a:t>
            </a:r>
          </a:p>
          <a:p>
            <a:r>
              <a:rPr lang="en-US" dirty="0"/>
              <a:t>Advice for Dialogue</a:t>
            </a:r>
          </a:p>
          <a:p>
            <a:r>
              <a:rPr lang="en-US" dirty="0"/>
              <a:t>Conclusions</a:t>
            </a:r>
          </a:p>
        </p:txBody>
      </p:sp>
      <p:sp>
        <p:nvSpPr>
          <p:cNvPr id="4" name="Rectangle 3">
            <a:extLst>
              <a:ext uri="{FF2B5EF4-FFF2-40B4-BE49-F238E27FC236}">
                <a16:creationId xmlns:a16="http://schemas.microsoft.com/office/drawing/2014/main" id="{EFABD8CD-01F3-0B35-985F-A27D1D07BECA}"/>
              </a:ext>
            </a:extLst>
          </p:cNvPr>
          <p:cNvSpPr/>
          <p:nvPr/>
        </p:nvSpPr>
        <p:spPr>
          <a:xfrm>
            <a:off x="390525" y="4687094"/>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66002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4EDA-A542-9976-853E-3C92BD893669}"/>
              </a:ext>
            </a:extLst>
          </p:cNvPr>
          <p:cNvSpPr>
            <a:spLocks noGrp="1"/>
          </p:cNvSpPr>
          <p:nvPr>
            <p:ph type="title"/>
          </p:nvPr>
        </p:nvSpPr>
        <p:spPr/>
        <p:txBody>
          <a:bodyPr/>
          <a:lstStyle/>
          <a:p>
            <a:r>
              <a:rPr lang="en-US" dirty="0"/>
              <a:t>Conflicting Soteriology </a:t>
            </a:r>
          </a:p>
        </p:txBody>
      </p:sp>
      <p:graphicFrame>
        <p:nvGraphicFramePr>
          <p:cNvPr id="7" name="Table 4">
            <a:extLst>
              <a:ext uri="{FF2B5EF4-FFF2-40B4-BE49-F238E27FC236}">
                <a16:creationId xmlns:a16="http://schemas.microsoft.com/office/drawing/2014/main" id="{3B06CCC6-AC35-CFEC-DD3C-72532B7FB12D}"/>
              </a:ext>
            </a:extLst>
          </p:cNvPr>
          <p:cNvGraphicFramePr>
            <a:graphicFrameLocks/>
          </p:cNvGraphicFramePr>
          <p:nvPr/>
        </p:nvGraphicFramePr>
        <p:xfrm>
          <a:off x="628650" y="1690689"/>
          <a:ext cx="8115855" cy="4339889"/>
        </p:xfrm>
        <a:graphic>
          <a:graphicData uri="http://schemas.openxmlformats.org/drawingml/2006/table">
            <a:tbl>
              <a:tblPr firstRow="1" bandRow="1">
                <a:tableStyleId>{793D81CF-94F2-401A-BA57-92F5A7B2D0C5}</a:tableStyleId>
              </a:tblPr>
              <a:tblGrid>
                <a:gridCol w="2034652">
                  <a:extLst>
                    <a:ext uri="{9D8B030D-6E8A-4147-A177-3AD203B41FA5}">
                      <a16:colId xmlns:a16="http://schemas.microsoft.com/office/drawing/2014/main" val="1732550729"/>
                    </a:ext>
                  </a:extLst>
                </a:gridCol>
                <a:gridCol w="2288959">
                  <a:extLst>
                    <a:ext uri="{9D8B030D-6E8A-4147-A177-3AD203B41FA5}">
                      <a16:colId xmlns:a16="http://schemas.microsoft.com/office/drawing/2014/main" val="2521576258"/>
                    </a:ext>
                  </a:extLst>
                </a:gridCol>
                <a:gridCol w="3792244">
                  <a:extLst>
                    <a:ext uri="{9D8B030D-6E8A-4147-A177-3AD203B41FA5}">
                      <a16:colId xmlns:a16="http://schemas.microsoft.com/office/drawing/2014/main" val="3742178411"/>
                    </a:ext>
                  </a:extLst>
                </a:gridCol>
              </a:tblGrid>
              <a:tr h="490531">
                <a:tc>
                  <a:txBody>
                    <a:bodyPr/>
                    <a:lstStyle/>
                    <a:p>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2400" b="1" dirty="0">
                          <a:solidFill>
                            <a:schemeClr val="tx1"/>
                          </a:solidFill>
                        </a:rPr>
                        <a:t>Christianity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2400" dirty="0">
                          <a:solidFill>
                            <a:schemeClr val="tx1"/>
                          </a:solidFill>
                        </a:rPr>
                        <a:t>Contemporary Critical Theory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579847417"/>
                  </a:ext>
                </a:extLst>
              </a:tr>
              <a:tr h="1596689">
                <a:tc>
                  <a:txBody>
                    <a:bodyPr/>
                    <a:lstStyle/>
                    <a:p>
                      <a:r>
                        <a:rPr lang="en-US" sz="2400" b="1" dirty="0"/>
                        <a:t>Sin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US" sz="2400" b="1" dirty="0"/>
                        <a:t>Rebellion:</a:t>
                      </a:r>
                      <a:br>
                        <a:rPr lang="en-US" sz="2400" b="1" dirty="0"/>
                      </a:br>
                      <a:r>
                        <a:rPr lang="en-US" sz="2400" dirty="0"/>
                        <a:t>breaking God’s commandments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US" sz="2400" b="1" dirty="0"/>
                        <a:t>Privilege:</a:t>
                      </a:r>
                      <a:br>
                        <a:rPr lang="en-US" sz="2400" b="1" dirty="0"/>
                      </a:br>
                      <a:r>
                        <a:rPr lang="en-US" sz="2400" dirty="0"/>
                        <a:t>whiteness, patriarchy, classism, heterosexism, ableism, </a:t>
                      </a:r>
                      <a:r>
                        <a:rPr lang="en-US" sz="2400" dirty="0" err="1"/>
                        <a:t>cisgenderism</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27451716"/>
                  </a:ext>
                </a:extLst>
              </a:tr>
              <a:tr h="846573">
                <a:tc>
                  <a:txBody>
                    <a:bodyPr/>
                    <a:lstStyle/>
                    <a:p>
                      <a:pPr algn="l"/>
                      <a:r>
                        <a:rPr lang="en-US" sz="2400" b="1" dirty="0"/>
                        <a:t>Salvation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a:t>Redemption</a:t>
                      </a:r>
                      <a:r>
                        <a:rPr lang="en-US" sz="2400" dirty="0"/>
                        <a:t>:</a:t>
                      </a:r>
                      <a:br>
                        <a:rPr lang="en-US" sz="2400" dirty="0"/>
                      </a:br>
                      <a:r>
                        <a:rPr lang="en-US" sz="2400" dirty="0"/>
                        <a:t>repent and believe the gospel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a:t>Activism</a:t>
                      </a:r>
                      <a:r>
                        <a:rPr lang="en-US" sz="2400" dirty="0"/>
                        <a:t>: </a:t>
                      </a:r>
                      <a:br>
                        <a:rPr lang="en-US" sz="2400" dirty="0"/>
                      </a:br>
                      <a:r>
                        <a:rPr lang="en-US" sz="2400" dirty="0"/>
                        <a:t>confess your privilege, divest from privilege, do the work, center marginalized voices, stop taking up space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65799811"/>
                  </a:ext>
                </a:extLst>
              </a:tr>
            </a:tbl>
          </a:graphicData>
        </a:graphic>
      </p:graphicFrame>
    </p:spTree>
    <p:extLst>
      <p:ext uri="{BB962C8B-B14F-4D97-AF65-F5344CB8AC3E}">
        <p14:creationId xmlns:p14="http://schemas.microsoft.com/office/powerpoint/2010/main" val="6061542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Autofit/>
          </a:bodyPr>
          <a:lstStyle/>
          <a:p>
            <a:pPr marL="0" indent="0">
              <a:buNone/>
            </a:pPr>
            <a:r>
              <a:rPr lang="en-US" sz="2000" i="0" dirty="0">
                <a:effectLst/>
              </a:rPr>
              <a:t>“Antiracist policies cannot eliminate class racism without anticapitalism policies. Anticapitalism cannot eliminate class racism without antiracism.” </a:t>
            </a:r>
          </a:p>
          <a:p>
            <a:pPr marL="0" indent="0">
              <a:buNone/>
            </a:pPr>
            <a:r>
              <a:rPr lang="en-US" sz="2000" i="0" dirty="0">
                <a:effectLst/>
              </a:rPr>
              <a:t>“</a:t>
            </a:r>
            <a:r>
              <a:rPr lang="en-US" sz="2000" b="1" i="0" dirty="0">
                <a:solidFill>
                  <a:srgbClr val="FF0000"/>
                </a:solidFill>
                <a:effectLst/>
              </a:rPr>
              <a:t>To truly be antiracist is to be feminist. To truly be feminist is to be antiracist</a:t>
            </a:r>
            <a:r>
              <a:rPr lang="en-US" sz="2000" i="0" dirty="0">
                <a:effectLst/>
              </a:rPr>
              <a:t>.” </a:t>
            </a:r>
          </a:p>
          <a:p>
            <a:pPr marL="0" indent="0">
              <a:buNone/>
            </a:pPr>
            <a:r>
              <a:rPr lang="en-US" sz="2000" i="0" dirty="0">
                <a:effectLst/>
              </a:rPr>
              <a:t>“We cannot be antiracist if we are homophobic or transphobic… </a:t>
            </a:r>
            <a:r>
              <a:rPr lang="en-US" sz="2000" b="1" i="0" dirty="0">
                <a:solidFill>
                  <a:srgbClr val="FF0000"/>
                </a:solidFill>
                <a:effectLst/>
              </a:rPr>
              <a:t>To be queer antiracist is to understand the privileges of my cisgender, of my masculinity, of my heterosexuality, of their intersections</a:t>
            </a:r>
            <a:r>
              <a:rPr lang="en-US" sz="2000" i="0" dirty="0">
                <a:effectLst/>
              </a:rPr>
              <a:t>.”</a:t>
            </a:r>
          </a:p>
          <a:p>
            <a:pPr marL="0" indent="0">
              <a:buNone/>
            </a:pPr>
            <a:r>
              <a:rPr lang="en-US" sz="2000" dirty="0"/>
              <a:t>– </a:t>
            </a:r>
            <a:r>
              <a:rPr lang="en-US" sz="2000" dirty="0" err="1"/>
              <a:t>Kendi</a:t>
            </a:r>
            <a:r>
              <a:rPr lang="en-US" sz="2000" dirty="0"/>
              <a:t>, </a:t>
            </a:r>
            <a:r>
              <a:rPr lang="en-US" sz="2000" i="1" dirty="0"/>
              <a:t>How to Be Antiracist, </a:t>
            </a:r>
            <a:r>
              <a:rPr lang="en-US" sz="2000" dirty="0"/>
              <a:t>159, 189, 197.</a:t>
            </a:r>
          </a:p>
        </p:txBody>
      </p:sp>
      <p:pic>
        <p:nvPicPr>
          <p:cNvPr id="4098" name="Picture 2" descr="Ibram X. Kendi | Biography, Books, How to Be Antiracist, &amp; Facts |  Britannica">
            <a:extLst>
              <a:ext uri="{FF2B5EF4-FFF2-40B4-BE49-F238E27FC236}">
                <a16:creationId xmlns:a16="http://schemas.microsoft.com/office/drawing/2014/main" id="{4A559FC2-EEBE-476D-C45E-799F645C58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79" t="-1" r="16186" b="38900"/>
          <a:stretch/>
        </p:blipFill>
        <p:spPr bwMode="auto">
          <a:xfrm>
            <a:off x="5761609" y="1825624"/>
            <a:ext cx="3125268" cy="3811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17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rmAutofit fontScale="92500" lnSpcReduction="20000"/>
          </a:bodyPr>
          <a:lstStyle/>
          <a:p>
            <a:pPr marL="0" indent="0">
              <a:buNone/>
            </a:pPr>
            <a:r>
              <a:rPr lang="en-US" i="0" dirty="0">
                <a:effectLst/>
              </a:rPr>
              <a:t>“it is not possible for your parents to have taught you not to be racist, or for your parents to have been free of racism themselves. </a:t>
            </a:r>
            <a:r>
              <a:rPr lang="en-US" b="1" i="0" dirty="0">
                <a:solidFill>
                  <a:srgbClr val="FF0000"/>
                </a:solidFill>
                <a:effectLst/>
              </a:rPr>
              <a:t>This is not possible </a:t>
            </a:r>
            <a:r>
              <a:rPr lang="en-US" i="0" dirty="0">
                <a:effectLst/>
              </a:rPr>
              <a:t>because racism is a social system embedded in our culture and its institutions.” </a:t>
            </a:r>
          </a:p>
          <a:p>
            <a:pPr marL="0" indent="0">
              <a:buNone/>
            </a:pPr>
            <a:r>
              <a:rPr lang="en-US" dirty="0"/>
              <a:t>“From an antiracist perspective, the question is not, ‘Did racism take place’ but ‘How was racism taking place’ because the assumption is that </a:t>
            </a:r>
            <a:r>
              <a:rPr lang="en-US" b="1" dirty="0">
                <a:solidFill>
                  <a:srgbClr val="FF0000"/>
                </a:solidFill>
              </a:rPr>
              <a:t>racism is always at play, always operating”</a:t>
            </a:r>
            <a:endParaRPr lang="en-US" dirty="0"/>
          </a:p>
          <a:p>
            <a:pPr marL="0" indent="0">
              <a:buNone/>
            </a:pPr>
            <a:r>
              <a:rPr lang="en-US" dirty="0"/>
              <a:t>– DiAngelo, </a:t>
            </a:r>
            <a:r>
              <a:rPr lang="en-US" i="1" dirty="0"/>
              <a:t>What Does It Mean to Be White?, </a:t>
            </a:r>
            <a:r>
              <a:rPr lang="en-US" dirty="0"/>
              <a:t>265, 330.</a:t>
            </a:r>
          </a:p>
        </p:txBody>
      </p:sp>
      <p:pic>
        <p:nvPicPr>
          <p:cNvPr id="3074" name="Picture 2" descr="Robin DiAngelo - Wikipedia">
            <a:extLst>
              <a:ext uri="{FF2B5EF4-FFF2-40B4-BE49-F238E27FC236}">
                <a16:creationId xmlns:a16="http://schemas.microsoft.com/office/drawing/2014/main" id="{0B09D477-EB46-A338-F087-DFFFAAB5C8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5699463" y="1908699"/>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0830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Autofit/>
          </a:bodyPr>
          <a:lstStyle/>
          <a:p>
            <a:pPr marL="0" indent="0">
              <a:buNone/>
            </a:pPr>
            <a:r>
              <a:rPr lang="en-US" sz="2400" i="0" dirty="0">
                <a:effectLst/>
              </a:rPr>
              <a:t>“The first and most important task in shaping an anti-racist church is to give birth to an anti-racist Christian identity… Taking this birthing metaphor one step further to the biblical imagery of rebirth</a:t>
            </a:r>
            <a:r>
              <a:rPr lang="en-US" sz="2400" b="1" i="0" dirty="0">
                <a:solidFill>
                  <a:srgbClr val="FF0000"/>
                </a:solidFill>
                <a:effectLst/>
              </a:rPr>
              <a:t>, this identity-transforming process can be understood in no less powerful terms than what Jesus described as being ‘born again’--a complete spiritual transformation</a:t>
            </a:r>
            <a:r>
              <a:rPr lang="en-US" sz="2400" i="0" dirty="0">
                <a:effectLst/>
              </a:rPr>
              <a:t>.”</a:t>
            </a:r>
            <a:r>
              <a:rPr lang="en-US" sz="2400" dirty="0"/>
              <a:t>– Joseph </a:t>
            </a:r>
            <a:r>
              <a:rPr lang="en-US" sz="2400" dirty="0" err="1"/>
              <a:t>Barndt</a:t>
            </a:r>
            <a:r>
              <a:rPr lang="en-US" sz="2400" dirty="0"/>
              <a:t>, </a:t>
            </a:r>
            <a:r>
              <a:rPr lang="en-US" sz="2400" i="1" dirty="0"/>
              <a:t>Becoming an Antiracist Church, </a:t>
            </a:r>
            <a:r>
              <a:rPr lang="en-US" sz="2400" dirty="0"/>
              <a:t>153.</a:t>
            </a:r>
          </a:p>
        </p:txBody>
      </p:sp>
      <p:pic>
        <p:nvPicPr>
          <p:cNvPr id="7170" name="Picture 2" descr="Becoming an Anti-Racist Church: Journeying toward Wholeness (Prisms): Barndt,  Joseph: 9780800664602: Amazon.com: Books">
            <a:extLst>
              <a:ext uri="{FF2B5EF4-FFF2-40B4-BE49-F238E27FC236}">
                <a16:creationId xmlns:a16="http://schemas.microsoft.com/office/drawing/2014/main" id="{3FB44A09-2363-0FC5-9198-89B67440FD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764" y="1825624"/>
            <a:ext cx="2496586" cy="3472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4086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070813" cy="4667249"/>
          </a:xfrm>
        </p:spPr>
        <p:txBody>
          <a:bodyPr>
            <a:noAutofit/>
          </a:bodyPr>
          <a:lstStyle/>
          <a:p>
            <a:pPr marL="0" indent="0">
              <a:buNone/>
            </a:pPr>
            <a:r>
              <a:rPr lang="en-US" sz="2400" i="0" dirty="0">
                <a:solidFill>
                  <a:srgbClr val="383838"/>
                </a:solidFill>
                <a:effectLst/>
              </a:rPr>
              <a:t>“</a:t>
            </a:r>
            <a:r>
              <a:rPr lang="en-US" sz="2400" b="1" i="0" dirty="0">
                <a:solidFill>
                  <a:srgbClr val="FF0000"/>
                </a:solidFill>
                <a:effectLst/>
                <a:latin typeface="TwitterChirp"/>
              </a:rPr>
              <a:t>a positive white identity is an impossible goal. White identity is inherently racist; white people do not exist outside the system of white supremacy. </a:t>
            </a:r>
            <a:r>
              <a:rPr lang="en-US" sz="2400" b="0" i="0" dirty="0">
                <a:solidFill>
                  <a:srgbClr val="0F1419"/>
                </a:solidFill>
                <a:effectLst/>
                <a:latin typeface="TwitterChirp"/>
              </a:rPr>
              <a:t>This does not mean that we should stop identifying as white and start claiming only to be Italian or Irish. To do so is to deny the reality of racism in the here and now, and this denial would simply be color-blind racism. Rather, </a:t>
            </a:r>
            <a:r>
              <a:rPr lang="en-US" sz="2400" b="1" i="0" dirty="0">
                <a:solidFill>
                  <a:srgbClr val="FF0000"/>
                </a:solidFill>
                <a:effectLst/>
                <a:latin typeface="TwitterChirp"/>
              </a:rPr>
              <a:t>I strive to be ‘less white.’ To be less white is to be less racially oppressive</a:t>
            </a:r>
            <a:r>
              <a:rPr lang="en-US" sz="2400" b="0" i="0" dirty="0">
                <a:solidFill>
                  <a:srgbClr val="0F1419"/>
                </a:solidFill>
                <a:effectLst/>
                <a:latin typeface="TwitterChirp"/>
              </a:rPr>
              <a:t>.</a:t>
            </a:r>
            <a:r>
              <a:rPr lang="en-US" sz="2400" dirty="0"/>
              <a:t>” </a:t>
            </a:r>
          </a:p>
          <a:p>
            <a:pPr marL="0" indent="0">
              <a:buNone/>
            </a:pPr>
            <a:r>
              <a:rPr lang="en-US" sz="2400" dirty="0"/>
              <a:t>– DiAngelo, </a:t>
            </a:r>
            <a:r>
              <a:rPr lang="en-US" sz="2400" i="1" dirty="0"/>
              <a:t>White Fragility, </a:t>
            </a:r>
            <a:r>
              <a:rPr lang="en-US" sz="2400" dirty="0"/>
              <a:t>149-150.</a:t>
            </a:r>
          </a:p>
        </p:txBody>
      </p:sp>
      <p:pic>
        <p:nvPicPr>
          <p:cNvPr id="3074" name="Picture 2" descr="Robin DiAngelo - Wikipedia">
            <a:extLst>
              <a:ext uri="{FF2B5EF4-FFF2-40B4-BE49-F238E27FC236}">
                <a16:creationId xmlns:a16="http://schemas.microsoft.com/office/drawing/2014/main" id="{0B09D477-EB46-A338-F087-DFFFAAB5C8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5699463" y="1908699"/>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0332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rmAutofit/>
          </a:bodyPr>
          <a:lstStyle/>
          <a:p>
            <a:pPr marL="0" indent="0">
              <a:buNone/>
            </a:pPr>
            <a:r>
              <a:rPr lang="en-US" i="0" dirty="0">
                <a:effectLst/>
              </a:rPr>
              <a:t>“Antiracism work is not a twenty-eight-day journey. </a:t>
            </a:r>
            <a:r>
              <a:rPr lang="en-US" b="1" i="0" dirty="0">
                <a:solidFill>
                  <a:srgbClr val="FF0000"/>
                </a:solidFill>
                <a:effectLst/>
              </a:rPr>
              <a:t>It is a lifelong practice. It requires your lifelong commitment to </a:t>
            </a:r>
            <a:r>
              <a:rPr lang="en-US" b="1" i="0" dirty="0" err="1">
                <a:solidFill>
                  <a:srgbClr val="FF0000"/>
                </a:solidFill>
                <a:effectLst/>
              </a:rPr>
              <a:t>antioppression</a:t>
            </a:r>
            <a:r>
              <a:rPr lang="en-US" i="0" dirty="0">
                <a:effectLst/>
              </a:rPr>
              <a:t>… There is no feel-good reward at the end other than the knowledge that you are doing this because it’s the right thing to do.” – </a:t>
            </a:r>
            <a:r>
              <a:rPr lang="en-US" dirty="0"/>
              <a:t>Layla Saad, </a:t>
            </a:r>
            <a:r>
              <a:rPr lang="en-US" i="1" dirty="0"/>
              <a:t>Me and White Supremacy, </a:t>
            </a:r>
            <a:r>
              <a:rPr lang="en-US" dirty="0"/>
              <a:t>25.</a:t>
            </a:r>
          </a:p>
        </p:txBody>
      </p:sp>
      <p:pic>
        <p:nvPicPr>
          <p:cNvPr id="13314" name="Picture 2" descr="LAYLA F. SAAD">
            <a:extLst>
              <a:ext uri="{FF2B5EF4-FFF2-40B4-BE49-F238E27FC236}">
                <a16:creationId xmlns:a16="http://schemas.microsoft.com/office/drawing/2014/main" id="{DDE33A47-98A9-7526-8286-6269E2E73C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50" r="13916" b="19482"/>
          <a:stretch/>
        </p:blipFill>
        <p:spPr bwMode="auto">
          <a:xfrm>
            <a:off x="5894773" y="1825624"/>
            <a:ext cx="2938508" cy="397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0162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The Bible on Sin</a:t>
            </a:r>
          </a:p>
        </p:txBody>
      </p:sp>
      <p:sp>
        <p:nvSpPr>
          <p:cNvPr id="29699" name="Rectangle 4"/>
          <p:cNvSpPr>
            <a:spLocks noChangeArrowheads="1"/>
          </p:cNvSpPr>
          <p:nvPr/>
        </p:nvSpPr>
        <p:spPr bwMode="auto">
          <a:xfrm>
            <a:off x="457200" y="1424126"/>
            <a:ext cx="45720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"The LORD saw that the wickedness of man was great in the earth, and that </a:t>
            </a:r>
            <a:r>
              <a:rPr lang="en-US" altLang="en-US" sz="2000" b="1" dirty="0">
                <a:solidFill>
                  <a:srgbClr val="FF0000"/>
                </a:solidFill>
                <a:latin typeface="+mn-lt"/>
              </a:rPr>
              <a:t>every intention of the thoughts of his heart was only evil continually." </a:t>
            </a:r>
            <a:r>
              <a:rPr lang="en-US" altLang="en-US" sz="2000" dirty="0">
                <a:latin typeface="+mn-lt"/>
              </a:rPr>
              <a:t>- Gen. 6:5</a:t>
            </a:r>
          </a:p>
          <a:p>
            <a:pPr>
              <a:spcBef>
                <a:spcPct val="0"/>
              </a:spcBef>
              <a:buFontTx/>
              <a:buNone/>
            </a:pPr>
            <a:br>
              <a:rPr lang="en-US" altLang="en-US" sz="2000" dirty="0">
                <a:latin typeface="+mn-lt"/>
              </a:rPr>
            </a:br>
            <a:r>
              <a:rPr lang="en-US" altLang="en-US" sz="2000" dirty="0">
                <a:latin typeface="+mn-lt"/>
              </a:rPr>
              <a:t>"Against you, you only, have I sinned and done what is evil in your sight... Behold,</a:t>
            </a:r>
            <a:r>
              <a:rPr lang="en-US" altLang="en-US" sz="2000" b="1" dirty="0">
                <a:solidFill>
                  <a:srgbClr val="FF0000"/>
                </a:solidFill>
                <a:latin typeface="+mn-lt"/>
              </a:rPr>
              <a:t> I was brought forth in iniquity, and in sin did my mother conceive me." </a:t>
            </a:r>
            <a:br>
              <a:rPr lang="en-US" altLang="en-US" sz="2000" dirty="0">
                <a:latin typeface="+mn-lt"/>
              </a:rPr>
            </a:br>
            <a:r>
              <a:rPr lang="en-US" altLang="en-US" sz="2000" dirty="0">
                <a:latin typeface="+mn-lt"/>
              </a:rPr>
              <a:t>- Psalm 51:4-5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b="1" dirty="0">
                <a:solidFill>
                  <a:srgbClr val="FF0000"/>
                </a:solidFill>
                <a:latin typeface="+mn-lt"/>
              </a:rPr>
              <a:t>None is righteous, </a:t>
            </a:r>
            <a:r>
              <a:rPr lang="en-US" altLang="en-US" sz="2000" dirty="0">
                <a:latin typeface="+mn-lt"/>
              </a:rPr>
              <a:t>no, not one; no one understands; no one seeks for God. All have turned aside; together they have become worthless; no one does good, not even one." - Rom. 3:10-12 </a:t>
            </a:r>
          </a:p>
        </p:txBody>
      </p:sp>
      <p:pic>
        <p:nvPicPr>
          <p:cNvPr id="2970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424126"/>
            <a:ext cx="34051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t>The Bible on Rescue</a:t>
            </a:r>
          </a:p>
        </p:txBody>
      </p:sp>
      <p:sp>
        <p:nvSpPr>
          <p:cNvPr id="37891" name="Rectangle 4"/>
          <p:cNvSpPr>
            <a:spLocks noChangeArrowheads="1"/>
          </p:cNvSpPr>
          <p:nvPr/>
        </p:nvSpPr>
        <p:spPr bwMode="auto">
          <a:xfrm>
            <a:off x="457200" y="1752600"/>
            <a:ext cx="45720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"God shows his love for us in that </a:t>
            </a:r>
            <a:r>
              <a:rPr lang="en-US" altLang="en-US" sz="2000" b="1" dirty="0">
                <a:solidFill>
                  <a:srgbClr val="FF0000"/>
                </a:solidFill>
                <a:latin typeface="+mn-lt"/>
              </a:rPr>
              <a:t>while we were still sinners, Christ died for us</a:t>
            </a:r>
            <a:r>
              <a:rPr lang="en-US" altLang="en-US" sz="2000" dirty="0">
                <a:solidFill>
                  <a:srgbClr val="1D4AA5"/>
                </a:solidFill>
                <a:latin typeface="+mn-lt"/>
              </a:rPr>
              <a:t>.</a:t>
            </a:r>
            <a:r>
              <a:rPr lang="en-US" altLang="en-US" sz="2000" dirty="0">
                <a:latin typeface="+mn-lt"/>
              </a:rPr>
              <a:t>" - Rom. 5:8</a:t>
            </a:r>
          </a:p>
          <a:p>
            <a:pPr>
              <a:spcBef>
                <a:spcPct val="0"/>
              </a:spcBef>
              <a:buFontTx/>
              <a:buNone/>
            </a:pPr>
            <a:br>
              <a:rPr lang="en-US" altLang="en-US" sz="2000" dirty="0">
                <a:latin typeface="+mn-lt"/>
              </a:rPr>
            </a:br>
            <a:r>
              <a:rPr lang="en-US" altLang="en-US" sz="2000" dirty="0">
                <a:latin typeface="+mn-lt"/>
              </a:rPr>
              <a:t>"But God, being rich in mercy, because of the great love with which he loved us, </a:t>
            </a:r>
            <a:r>
              <a:rPr lang="en-US" altLang="en-US" sz="2000" b="1" dirty="0">
                <a:solidFill>
                  <a:srgbClr val="FF0000"/>
                </a:solidFill>
                <a:latin typeface="+mn-lt"/>
              </a:rPr>
              <a:t>even when we were dead in our trespasses, made us alive together with Christ</a:t>
            </a:r>
            <a:r>
              <a:rPr lang="en-US" altLang="en-US" sz="2000" dirty="0">
                <a:solidFill>
                  <a:srgbClr val="1D4AA5"/>
                </a:solidFill>
                <a:latin typeface="+mn-lt"/>
              </a:rPr>
              <a:t>—</a:t>
            </a:r>
            <a:r>
              <a:rPr lang="en-US" altLang="en-US" sz="2000" dirty="0">
                <a:latin typeface="+mn-lt"/>
              </a:rPr>
              <a:t>by grace you have been saved” -  Eph. 2:4-5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b="1" dirty="0">
                <a:solidFill>
                  <a:srgbClr val="FF0000"/>
                </a:solidFill>
                <a:latin typeface="+mn-lt"/>
              </a:rPr>
              <a:t>For the Son of Man came to seek and to save the lost.”- </a:t>
            </a:r>
            <a:r>
              <a:rPr lang="en-US" altLang="en-US" sz="2000" dirty="0">
                <a:latin typeface="+mn-lt"/>
              </a:rPr>
              <a:t>Luke 19:10</a:t>
            </a:r>
          </a:p>
        </p:txBody>
      </p:sp>
      <p:pic>
        <p:nvPicPr>
          <p:cNvPr id="37892" name="Picture 1"/>
          <p:cNvPicPr>
            <a:picLocks noChangeAspect="1"/>
          </p:cNvPicPr>
          <p:nvPr/>
        </p:nvPicPr>
        <p:blipFill>
          <a:blip r:embed="rId2">
            <a:extLst>
              <a:ext uri="{28A0092B-C50C-407E-A947-70E740481C1C}">
                <a14:useLocalDpi xmlns:a14="http://schemas.microsoft.com/office/drawing/2010/main" val="0"/>
              </a:ext>
            </a:extLst>
          </a:blip>
          <a:srcRect l="25732" r="27159"/>
          <a:stretch>
            <a:fillRect/>
          </a:stretch>
        </p:blipFill>
        <p:spPr bwMode="auto">
          <a:xfrm>
            <a:off x="6096000" y="1955800"/>
            <a:ext cx="2514600"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EF300-0D01-52F0-1B38-9274955D4D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80A699-D66E-BBD5-C658-6FB2F6979587}"/>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AAD590F5-3314-4A28-AABA-77176664EF43}"/>
              </a:ext>
            </a:extLst>
          </p:cNvPr>
          <p:cNvSpPr>
            <a:spLocks noGrp="1"/>
          </p:cNvSpPr>
          <p:nvPr>
            <p:ph idx="1"/>
          </p:nvPr>
        </p:nvSpPr>
        <p:spPr/>
        <p:txBody>
          <a:bodyPr>
            <a:normAutofit lnSpcReduction="10000"/>
          </a:bodyPr>
          <a:lstStyle/>
          <a:p>
            <a:r>
              <a:rPr lang="en-US" dirty="0"/>
              <a:t>The Origins of Contemporary Critical Theory</a:t>
            </a:r>
          </a:p>
          <a:p>
            <a:r>
              <a:rPr lang="en-US" dirty="0"/>
              <a:t>The Ideas of Contemporary Critical Theory</a:t>
            </a:r>
          </a:p>
          <a:p>
            <a:r>
              <a:rPr lang="en-US" dirty="0"/>
              <a:t>The Strengths of Contemporary Critical Theory</a:t>
            </a:r>
          </a:p>
          <a:p>
            <a:r>
              <a:rPr lang="en-US" dirty="0"/>
              <a:t>The Problems of Contemporary Critical Theory</a:t>
            </a:r>
          </a:p>
          <a:p>
            <a:pPr lvl="1"/>
            <a:r>
              <a:rPr lang="en-US" dirty="0"/>
              <a:t>A False Worldview</a:t>
            </a:r>
          </a:p>
          <a:p>
            <a:pPr lvl="1"/>
            <a:r>
              <a:rPr lang="en-US" dirty="0"/>
              <a:t>A False Identity</a:t>
            </a:r>
          </a:p>
          <a:p>
            <a:pPr lvl="1"/>
            <a:r>
              <a:rPr lang="en-US" dirty="0"/>
              <a:t>A False Epistemology</a:t>
            </a:r>
          </a:p>
          <a:p>
            <a:pPr lvl="1"/>
            <a:r>
              <a:rPr lang="en-US" dirty="0"/>
              <a:t>A False Salvation</a:t>
            </a:r>
          </a:p>
          <a:p>
            <a:r>
              <a:rPr lang="en-US" dirty="0"/>
              <a:t>Advice for Dialogue</a:t>
            </a:r>
          </a:p>
          <a:p>
            <a:r>
              <a:rPr lang="en-US" dirty="0"/>
              <a:t>Conclusions</a:t>
            </a:r>
          </a:p>
        </p:txBody>
      </p:sp>
      <p:sp>
        <p:nvSpPr>
          <p:cNvPr id="4" name="Rectangle 3">
            <a:extLst>
              <a:ext uri="{FF2B5EF4-FFF2-40B4-BE49-F238E27FC236}">
                <a16:creationId xmlns:a16="http://schemas.microsoft.com/office/drawing/2014/main" id="{E8CA6505-1BF9-6CA4-571F-EE3E2D89351D}"/>
              </a:ext>
            </a:extLst>
          </p:cNvPr>
          <p:cNvSpPr/>
          <p:nvPr/>
        </p:nvSpPr>
        <p:spPr>
          <a:xfrm>
            <a:off x="390525" y="5131594"/>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68705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2058705"/>
            <a:ext cx="7658401" cy="3679621"/>
          </a:xfrm>
          <a:prstGeom prst="rect">
            <a:avLst/>
          </a:prstGeom>
        </p:spPr>
      </p:pic>
    </p:spTree>
    <p:extLst>
      <p:ext uri="{BB962C8B-B14F-4D97-AF65-F5344CB8AC3E}">
        <p14:creationId xmlns:p14="http://schemas.microsoft.com/office/powerpoint/2010/main" val="19002220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5124" name="Picture 4" descr="Image result for wilmington race riot report"/>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376141" y="1690689"/>
            <a:ext cx="5929727" cy="4599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2843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3513" y="1690689"/>
            <a:ext cx="7516974" cy="4698110"/>
          </a:xfrm>
          <a:prstGeom prst="rect">
            <a:avLst/>
          </a:prstGeom>
        </p:spPr>
      </p:pic>
    </p:spTree>
    <p:extLst>
      <p:ext uri="{BB962C8B-B14F-4D97-AF65-F5344CB8AC3E}">
        <p14:creationId xmlns:p14="http://schemas.microsoft.com/office/powerpoint/2010/main" val="4145685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 and fight racism</a:t>
            </a:r>
          </a:p>
        </p:txBody>
      </p:sp>
      <p:pic>
        <p:nvPicPr>
          <p:cNvPr id="4098" name="Picture 2" descr="Image result for ruby bridges"/>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82254" y="2091903"/>
            <a:ext cx="3488668" cy="411295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70922" y="2091903"/>
            <a:ext cx="3530601" cy="4112953"/>
          </a:xfrm>
          <a:prstGeom prst="rect">
            <a:avLst/>
          </a:prstGeom>
        </p:spPr>
      </p:pic>
    </p:spTree>
    <p:extLst>
      <p:ext uri="{BB962C8B-B14F-4D97-AF65-F5344CB8AC3E}">
        <p14:creationId xmlns:p14="http://schemas.microsoft.com/office/powerpoint/2010/main" val="9139786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 charitable</a:t>
            </a:r>
          </a:p>
        </p:txBody>
      </p:sp>
      <p:pic>
        <p:nvPicPr>
          <p:cNvPr id="1026" name="Picture 2" descr="James 1:19 | Slow to anger, Words, Quot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9372" b="23786"/>
          <a:stretch/>
        </p:blipFill>
        <p:spPr bwMode="auto">
          <a:xfrm>
            <a:off x="1524000" y="1690689"/>
            <a:ext cx="6096000" cy="4283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42239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Don’t be that guy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988761"/>
            <a:ext cx="6859289" cy="3601127"/>
          </a:xfrm>
          <a:prstGeom prst="rect">
            <a:avLst/>
          </a:prstGeom>
        </p:spPr>
      </p:pic>
    </p:spTree>
    <p:extLst>
      <p:ext uri="{BB962C8B-B14F-4D97-AF65-F5344CB8AC3E}">
        <p14:creationId xmlns:p14="http://schemas.microsoft.com/office/powerpoint/2010/main" val="8490252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3952D-1B21-F4EC-935C-64484A42DE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6E856B-A0D9-B5A2-6906-F9A2BEA49BD3}"/>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E69DC78-823C-7DDA-0D08-5357B924CC77}"/>
              </a:ext>
            </a:extLst>
          </p:cNvPr>
          <p:cNvSpPr>
            <a:spLocks noGrp="1"/>
          </p:cNvSpPr>
          <p:nvPr>
            <p:ph idx="1"/>
          </p:nvPr>
        </p:nvSpPr>
        <p:spPr/>
        <p:txBody>
          <a:bodyPr>
            <a:normAutofit lnSpcReduction="10000"/>
          </a:bodyPr>
          <a:lstStyle/>
          <a:p>
            <a:r>
              <a:rPr lang="en-US" dirty="0"/>
              <a:t>The Origins of Contemporary Critical Theory</a:t>
            </a:r>
          </a:p>
          <a:p>
            <a:r>
              <a:rPr lang="en-US" dirty="0"/>
              <a:t>The Ideas of Contemporary Critical Theory</a:t>
            </a:r>
          </a:p>
          <a:p>
            <a:r>
              <a:rPr lang="en-US" dirty="0"/>
              <a:t>The Strengths of Contemporary Critical Theory</a:t>
            </a:r>
          </a:p>
          <a:p>
            <a:r>
              <a:rPr lang="en-US" dirty="0"/>
              <a:t>The Problems of Contemporary Critical Theory</a:t>
            </a:r>
          </a:p>
          <a:p>
            <a:pPr lvl="1"/>
            <a:r>
              <a:rPr lang="en-US" dirty="0"/>
              <a:t>A False Worldview</a:t>
            </a:r>
          </a:p>
          <a:p>
            <a:pPr lvl="1"/>
            <a:r>
              <a:rPr lang="en-US" dirty="0"/>
              <a:t>A False Identity</a:t>
            </a:r>
          </a:p>
          <a:p>
            <a:pPr lvl="1"/>
            <a:r>
              <a:rPr lang="en-US" dirty="0"/>
              <a:t>A False Epistemology</a:t>
            </a:r>
          </a:p>
          <a:p>
            <a:pPr lvl="1"/>
            <a:r>
              <a:rPr lang="en-US" dirty="0"/>
              <a:t>A False Salvation</a:t>
            </a:r>
          </a:p>
          <a:p>
            <a:r>
              <a:rPr lang="en-US" dirty="0"/>
              <a:t>Advice for Dialogue</a:t>
            </a:r>
          </a:p>
          <a:p>
            <a:r>
              <a:rPr lang="en-US" dirty="0"/>
              <a:t>Conclusions</a:t>
            </a:r>
          </a:p>
        </p:txBody>
      </p:sp>
      <p:sp>
        <p:nvSpPr>
          <p:cNvPr id="4" name="Rectangle 3">
            <a:extLst>
              <a:ext uri="{FF2B5EF4-FFF2-40B4-BE49-F238E27FC236}">
                <a16:creationId xmlns:a16="http://schemas.microsoft.com/office/drawing/2014/main" id="{B89C69B6-9DF8-A7D2-F2E7-9A2CB77E1D19}"/>
              </a:ext>
            </a:extLst>
          </p:cNvPr>
          <p:cNvSpPr/>
          <p:nvPr/>
        </p:nvSpPr>
        <p:spPr>
          <a:xfrm>
            <a:off x="390525" y="5588794"/>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24769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431202" y="481544"/>
            <a:ext cx="8471013" cy="1323439"/>
          </a:xfrm>
          <a:prstGeom prst="rect">
            <a:avLst/>
          </a:prstGeom>
        </p:spPr>
        <p:txBody>
          <a:bodyPr wrap="square">
            <a:spAutoFit/>
          </a:bodyPr>
          <a:lstStyle/>
          <a:p>
            <a:r>
              <a:rPr lang="en-US" sz="4000" dirty="0">
                <a:latin typeface="+mj-lt"/>
              </a:rPr>
              <a:t>Christianity and contemporary critical theory are competing worldviews</a:t>
            </a:r>
          </a:p>
        </p:txBody>
      </p:sp>
      <p:pic>
        <p:nvPicPr>
          <p:cNvPr id="2" name="Picture 1">
            <a:extLst>
              <a:ext uri="{FF2B5EF4-FFF2-40B4-BE49-F238E27FC236}">
                <a16:creationId xmlns:a16="http://schemas.microsoft.com/office/drawing/2014/main" id="{CE887F92-6D59-321B-2461-3DF267C9650C}"/>
              </a:ext>
            </a:extLst>
          </p:cNvPr>
          <p:cNvPicPr>
            <a:picLocks noChangeAspect="1"/>
          </p:cNvPicPr>
          <p:nvPr/>
        </p:nvPicPr>
        <p:blipFill>
          <a:blip r:embed="rId3"/>
          <a:stretch>
            <a:fillRect/>
          </a:stretch>
        </p:blipFill>
        <p:spPr>
          <a:xfrm>
            <a:off x="1058662" y="1921399"/>
            <a:ext cx="7026675" cy="4455057"/>
          </a:xfrm>
          <a:prstGeom prst="rect">
            <a:avLst/>
          </a:prstGeom>
        </p:spPr>
      </p:pic>
      <p:sp>
        <p:nvSpPr>
          <p:cNvPr id="3" name="TextBox 2">
            <a:extLst>
              <a:ext uri="{FF2B5EF4-FFF2-40B4-BE49-F238E27FC236}">
                <a16:creationId xmlns:a16="http://schemas.microsoft.com/office/drawing/2014/main" id="{44802169-5ACB-711D-B373-6B66100210ED}"/>
              </a:ext>
            </a:extLst>
          </p:cNvPr>
          <p:cNvSpPr txBox="1"/>
          <p:nvPr/>
        </p:nvSpPr>
        <p:spPr>
          <a:xfrm>
            <a:off x="97655" y="6488668"/>
            <a:ext cx="4269759" cy="369332"/>
          </a:xfrm>
          <a:prstGeom prst="rect">
            <a:avLst/>
          </a:prstGeom>
          <a:noFill/>
        </p:spPr>
        <p:txBody>
          <a:bodyPr wrap="none" rtlCol="0">
            <a:spAutoFit/>
          </a:bodyPr>
          <a:lstStyle/>
          <a:p>
            <a:r>
              <a:rPr lang="en-US" dirty="0" err="1"/>
              <a:t>Shenvi</a:t>
            </a:r>
            <a:r>
              <a:rPr lang="en-US" dirty="0"/>
              <a:t> and Sawyer, </a:t>
            </a:r>
            <a:r>
              <a:rPr lang="en-US" i="1" dirty="0"/>
              <a:t>Critical Dilemma</a:t>
            </a:r>
            <a:r>
              <a:rPr lang="en-US" dirty="0"/>
              <a:t>, p. 284</a:t>
            </a:r>
          </a:p>
        </p:txBody>
      </p:sp>
    </p:spTree>
    <p:extLst>
      <p:ext uri="{BB962C8B-B14F-4D97-AF65-F5344CB8AC3E}">
        <p14:creationId xmlns:p14="http://schemas.microsoft.com/office/powerpoint/2010/main" val="27223705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E7AE261-48BE-4520-B5DC-EED4094B9020}"/>
              </a:ext>
            </a:extLst>
          </p:cNvPr>
          <p:cNvSpPr txBox="1"/>
          <p:nvPr/>
        </p:nvSpPr>
        <p:spPr>
          <a:xfrm>
            <a:off x="763331" y="1361341"/>
            <a:ext cx="2089514" cy="1200329"/>
          </a:xfrm>
          <a:prstGeom prst="rect">
            <a:avLst/>
          </a:prstGeom>
          <a:noFill/>
        </p:spPr>
        <p:txBody>
          <a:bodyPr wrap="square" rtlCol="0">
            <a:spAutoFit/>
          </a:bodyPr>
          <a:lstStyle/>
          <a:p>
            <a:r>
              <a:rPr lang="en-US" dirty="0">
                <a:solidFill>
                  <a:prstClr val="black"/>
                </a:solidFill>
                <a:latin typeface="Calibri"/>
              </a:rPr>
              <a:t>Oppression = Unjust, tyrannical treatment </a:t>
            </a:r>
            <a:br>
              <a:rPr lang="en-US" dirty="0">
                <a:solidFill>
                  <a:prstClr val="black"/>
                </a:solidFill>
                <a:latin typeface="Calibri"/>
              </a:rPr>
            </a:br>
            <a:endParaRPr lang="en-US" dirty="0">
              <a:solidFill>
                <a:prstClr val="black"/>
              </a:solidFill>
              <a:latin typeface="Calibri"/>
            </a:endParaRPr>
          </a:p>
        </p:txBody>
      </p:sp>
      <p:sp>
        <p:nvSpPr>
          <p:cNvPr id="9" name="TextBox 8">
            <a:extLst>
              <a:ext uri="{FF2B5EF4-FFF2-40B4-BE49-F238E27FC236}">
                <a16:creationId xmlns:a16="http://schemas.microsoft.com/office/drawing/2014/main" id="{DFBCFF10-FE2D-41E6-AE48-C2FA9A6C6391}"/>
              </a:ext>
            </a:extLst>
          </p:cNvPr>
          <p:cNvSpPr txBox="1"/>
          <p:nvPr/>
        </p:nvSpPr>
        <p:spPr>
          <a:xfrm>
            <a:off x="3104261" y="1339329"/>
            <a:ext cx="1598286" cy="923330"/>
          </a:xfrm>
          <a:prstGeom prst="rect">
            <a:avLst/>
          </a:prstGeom>
          <a:noFill/>
          <a:ln>
            <a:noFill/>
          </a:ln>
        </p:spPr>
        <p:txBody>
          <a:bodyPr wrap="square" rtlCol="0">
            <a:spAutoFit/>
          </a:bodyPr>
          <a:lstStyle/>
          <a:p>
            <a:r>
              <a:rPr lang="en-US" dirty="0">
                <a:solidFill>
                  <a:prstClr val="black"/>
                </a:solidFill>
                <a:latin typeface="Calibri"/>
              </a:rPr>
              <a:t>Oppression = Hegemonic norms</a:t>
            </a:r>
          </a:p>
        </p:txBody>
      </p:sp>
      <p:sp>
        <p:nvSpPr>
          <p:cNvPr id="10" name="TextBox 9">
            <a:extLst>
              <a:ext uri="{FF2B5EF4-FFF2-40B4-BE49-F238E27FC236}">
                <a16:creationId xmlns:a16="http://schemas.microsoft.com/office/drawing/2014/main" id="{B52BFB12-2526-48D1-A881-374688D1BEB6}"/>
              </a:ext>
            </a:extLst>
          </p:cNvPr>
          <p:cNvSpPr txBox="1"/>
          <p:nvPr/>
        </p:nvSpPr>
        <p:spPr>
          <a:xfrm>
            <a:off x="4111945" y="1832524"/>
            <a:ext cx="1470665" cy="646331"/>
          </a:xfrm>
          <a:prstGeom prst="rect">
            <a:avLst/>
          </a:prstGeom>
          <a:noFill/>
        </p:spPr>
        <p:txBody>
          <a:bodyPr wrap="square" rtlCol="0">
            <a:spAutoFit/>
          </a:bodyPr>
          <a:lstStyle/>
          <a:p>
            <a:r>
              <a:rPr lang="en-US" dirty="0">
                <a:solidFill>
                  <a:prstClr val="black"/>
                </a:solidFill>
                <a:latin typeface="Calibri"/>
              </a:rPr>
              <a:t>Whiteness = oppression</a:t>
            </a:r>
          </a:p>
        </p:txBody>
      </p:sp>
      <p:sp>
        <p:nvSpPr>
          <p:cNvPr id="11" name="TextBox 10">
            <a:extLst>
              <a:ext uri="{FF2B5EF4-FFF2-40B4-BE49-F238E27FC236}">
                <a16:creationId xmlns:a16="http://schemas.microsoft.com/office/drawing/2014/main" id="{85CF7DA7-44B4-4D44-AEAD-F15248BB29B5}"/>
              </a:ext>
            </a:extLst>
          </p:cNvPr>
          <p:cNvSpPr txBox="1"/>
          <p:nvPr/>
        </p:nvSpPr>
        <p:spPr>
          <a:xfrm>
            <a:off x="4821918" y="2411531"/>
            <a:ext cx="1842184" cy="646331"/>
          </a:xfrm>
          <a:prstGeom prst="rect">
            <a:avLst/>
          </a:prstGeom>
          <a:noFill/>
        </p:spPr>
        <p:txBody>
          <a:bodyPr wrap="square" rtlCol="0">
            <a:spAutoFit/>
          </a:bodyPr>
          <a:lstStyle/>
          <a:p>
            <a:r>
              <a:rPr lang="en-US" dirty="0">
                <a:solidFill>
                  <a:prstClr val="black"/>
                </a:solidFill>
                <a:latin typeface="Calibri"/>
              </a:rPr>
              <a:t>Gender roles = oppression</a:t>
            </a:r>
          </a:p>
        </p:txBody>
      </p:sp>
      <p:sp>
        <p:nvSpPr>
          <p:cNvPr id="12" name="TextBox 11">
            <a:extLst>
              <a:ext uri="{FF2B5EF4-FFF2-40B4-BE49-F238E27FC236}">
                <a16:creationId xmlns:a16="http://schemas.microsoft.com/office/drawing/2014/main" id="{68860D0A-47DB-43F3-B408-1FC01E7AE4DD}"/>
              </a:ext>
            </a:extLst>
          </p:cNvPr>
          <p:cNvSpPr txBox="1"/>
          <p:nvPr/>
        </p:nvSpPr>
        <p:spPr>
          <a:xfrm>
            <a:off x="5618732" y="3147121"/>
            <a:ext cx="1687410" cy="646331"/>
          </a:xfrm>
          <a:prstGeom prst="rect">
            <a:avLst/>
          </a:prstGeom>
          <a:noFill/>
        </p:spPr>
        <p:txBody>
          <a:bodyPr wrap="square" rtlCol="0">
            <a:spAutoFit/>
          </a:bodyPr>
          <a:lstStyle/>
          <a:p>
            <a:r>
              <a:rPr lang="en-US" dirty="0">
                <a:solidFill>
                  <a:prstClr val="black"/>
                </a:solidFill>
                <a:latin typeface="Calibri"/>
              </a:rPr>
              <a:t>Heterosexism = oppression</a:t>
            </a:r>
          </a:p>
        </p:txBody>
      </p:sp>
      <p:sp>
        <p:nvSpPr>
          <p:cNvPr id="13" name="TextBox 12">
            <a:extLst>
              <a:ext uri="{FF2B5EF4-FFF2-40B4-BE49-F238E27FC236}">
                <a16:creationId xmlns:a16="http://schemas.microsoft.com/office/drawing/2014/main" id="{8721B7DE-A49C-4D73-A2A3-CA79090ECC77}"/>
              </a:ext>
            </a:extLst>
          </p:cNvPr>
          <p:cNvSpPr txBox="1"/>
          <p:nvPr/>
        </p:nvSpPr>
        <p:spPr>
          <a:xfrm>
            <a:off x="6570362" y="3740854"/>
            <a:ext cx="1894897" cy="646331"/>
          </a:xfrm>
          <a:prstGeom prst="rect">
            <a:avLst/>
          </a:prstGeom>
          <a:noFill/>
        </p:spPr>
        <p:txBody>
          <a:bodyPr wrap="square" rtlCol="0">
            <a:spAutoFit/>
          </a:bodyPr>
          <a:lstStyle/>
          <a:p>
            <a:r>
              <a:rPr lang="en-US" dirty="0" err="1">
                <a:solidFill>
                  <a:prstClr val="black"/>
                </a:solidFill>
                <a:latin typeface="Calibri"/>
              </a:rPr>
              <a:t>Cisgenderism</a:t>
            </a:r>
            <a:r>
              <a:rPr lang="en-US" dirty="0">
                <a:solidFill>
                  <a:prstClr val="black"/>
                </a:solidFill>
                <a:latin typeface="Calibri"/>
              </a:rPr>
              <a:t> = oppression</a:t>
            </a:r>
          </a:p>
        </p:txBody>
      </p:sp>
      <p:sp>
        <p:nvSpPr>
          <p:cNvPr id="14" name="TextBox 13">
            <a:extLst>
              <a:ext uri="{FF2B5EF4-FFF2-40B4-BE49-F238E27FC236}">
                <a16:creationId xmlns:a16="http://schemas.microsoft.com/office/drawing/2014/main" id="{3F765D5E-A118-415E-9AD3-7F4A5FD70BC0}"/>
              </a:ext>
            </a:extLst>
          </p:cNvPr>
          <p:cNvSpPr txBox="1"/>
          <p:nvPr/>
        </p:nvSpPr>
        <p:spPr>
          <a:xfrm>
            <a:off x="7517811" y="4573910"/>
            <a:ext cx="1231849" cy="646331"/>
          </a:xfrm>
          <a:prstGeom prst="rect">
            <a:avLst/>
          </a:prstGeom>
          <a:noFill/>
        </p:spPr>
        <p:txBody>
          <a:bodyPr wrap="square" rtlCol="0">
            <a:spAutoFit/>
          </a:bodyPr>
          <a:lstStyle/>
          <a:p>
            <a:r>
              <a:rPr lang="en-US" dirty="0">
                <a:solidFill>
                  <a:prstClr val="black"/>
                </a:solidFill>
                <a:latin typeface="Calibri"/>
              </a:rPr>
              <a:t>Adultism = oppression</a:t>
            </a:r>
          </a:p>
        </p:txBody>
      </p:sp>
      <p:cxnSp>
        <p:nvCxnSpPr>
          <p:cNvPr id="16" name="Straight Arrow Connector 15">
            <a:extLst>
              <a:ext uri="{FF2B5EF4-FFF2-40B4-BE49-F238E27FC236}">
                <a16:creationId xmlns:a16="http://schemas.microsoft.com/office/drawing/2014/main" id="{8C0AC345-8F40-4992-8803-E25FB2D77AC3}"/>
              </a:ext>
            </a:extLst>
          </p:cNvPr>
          <p:cNvCxnSpPr>
            <a:cxnSpLocks/>
          </p:cNvCxnSpPr>
          <p:nvPr/>
        </p:nvCxnSpPr>
        <p:spPr>
          <a:xfrm>
            <a:off x="3799883" y="2299051"/>
            <a:ext cx="0" cy="641274"/>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B986A94-4895-4937-A32E-04294562E1DA}"/>
              </a:ext>
            </a:extLst>
          </p:cNvPr>
          <p:cNvCxnSpPr>
            <a:cxnSpLocks/>
          </p:cNvCxnSpPr>
          <p:nvPr/>
        </p:nvCxnSpPr>
        <p:spPr>
          <a:xfrm>
            <a:off x="4696287" y="2506433"/>
            <a:ext cx="0" cy="1039577"/>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058EC3C-4E00-46AA-9172-5C1067F5DF77}"/>
              </a:ext>
            </a:extLst>
          </p:cNvPr>
          <p:cNvCxnSpPr>
            <a:cxnSpLocks/>
          </p:cNvCxnSpPr>
          <p:nvPr/>
        </p:nvCxnSpPr>
        <p:spPr>
          <a:xfrm>
            <a:off x="5494326" y="3063902"/>
            <a:ext cx="0" cy="998751"/>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EC0D4AE-AE5C-4131-8776-7E13726AFD36}"/>
              </a:ext>
            </a:extLst>
          </p:cNvPr>
          <p:cNvCxnSpPr>
            <a:cxnSpLocks/>
          </p:cNvCxnSpPr>
          <p:nvPr/>
        </p:nvCxnSpPr>
        <p:spPr>
          <a:xfrm>
            <a:off x="6391309" y="3874806"/>
            <a:ext cx="0" cy="798273"/>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CE9B254-9E82-4E22-A7D5-4222FB67BC0B}"/>
              </a:ext>
            </a:extLst>
          </p:cNvPr>
          <p:cNvCxnSpPr>
            <a:cxnSpLocks/>
          </p:cNvCxnSpPr>
          <p:nvPr/>
        </p:nvCxnSpPr>
        <p:spPr>
          <a:xfrm>
            <a:off x="7296619" y="4387185"/>
            <a:ext cx="0" cy="863994"/>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5B92B7E-439E-44CC-A8AD-B8D5AA7542CF}"/>
              </a:ext>
            </a:extLst>
          </p:cNvPr>
          <p:cNvCxnSpPr>
            <a:cxnSpLocks/>
          </p:cNvCxnSpPr>
          <p:nvPr/>
        </p:nvCxnSpPr>
        <p:spPr>
          <a:xfrm>
            <a:off x="8052424" y="5251179"/>
            <a:ext cx="0" cy="542983"/>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42DE1C7-FFEF-4609-BBD3-D762C5F6DC7E}"/>
              </a:ext>
            </a:extLst>
          </p:cNvPr>
          <p:cNvCxnSpPr>
            <a:cxnSpLocks/>
          </p:cNvCxnSpPr>
          <p:nvPr/>
        </p:nvCxnSpPr>
        <p:spPr>
          <a:xfrm>
            <a:off x="2326822" y="2506433"/>
            <a:ext cx="0" cy="251426"/>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BF7E7B3D-47E6-8F32-87AD-CF7FB5F30F7F}"/>
              </a:ext>
            </a:extLst>
          </p:cNvPr>
          <p:cNvGrpSpPr/>
          <p:nvPr/>
        </p:nvGrpSpPr>
        <p:grpSpPr>
          <a:xfrm>
            <a:off x="740489" y="2371836"/>
            <a:ext cx="8009171" cy="3869166"/>
            <a:chOff x="1614488" y="2794058"/>
            <a:chExt cx="5915025" cy="2857501"/>
          </a:xfrm>
        </p:grpSpPr>
        <p:grpSp>
          <p:nvGrpSpPr>
            <p:cNvPr id="7" name="Group 6">
              <a:extLst>
                <a:ext uri="{FF2B5EF4-FFF2-40B4-BE49-F238E27FC236}">
                  <a16:creationId xmlns:a16="http://schemas.microsoft.com/office/drawing/2014/main" id="{6C4232B0-1EDC-413E-A179-38A784834A30}"/>
                </a:ext>
              </a:extLst>
            </p:cNvPr>
            <p:cNvGrpSpPr/>
            <p:nvPr/>
          </p:nvGrpSpPr>
          <p:grpSpPr>
            <a:xfrm>
              <a:off x="1614488" y="2794058"/>
              <a:ext cx="5915025" cy="2857501"/>
              <a:chOff x="337457" y="1796143"/>
              <a:chExt cx="6302827" cy="3810001"/>
            </a:xfrm>
            <a:solidFill>
              <a:schemeClr val="accent1">
                <a:lumMod val="40000"/>
                <a:lumOff val="60000"/>
              </a:schemeClr>
            </a:solidFill>
          </p:grpSpPr>
          <p:sp>
            <p:nvSpPr>
              <p:cNvPr id="4" name="Right Triangle 3">
                <a:extLst>
                  <a:ext uri="{FF2B5EF4-FFF2-40B4-BE49-F238E27FC236}">
                    <a16:creationId xmlns:a16="http://schemas.microsoft.com/office/drawing/2014/main" id="{85050D1E-7820-413A-B628-428BF7E96A26}"/>
                  </a:ext>
                </a:extLst>
              </p:cNvPr>
              <p:cNvSpPr/>
              <p:nvPr/>
            </p:nvSpPr>
            <p:spPr>
              <a:xfrm>
                <a:off x="2062145" y="1796143"/>
                <a:ext cx="4578139" cy="381000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Calibri"/>
                </a:endParaRPr>
              </a:p>
            </p:txBody>
          </p:sp>
          <p:sp>
            <p:nvSpPr>
              <p:cNvPr id="5" name="Rectangle 4">
                <a:extLst>
                  <a:ext uri="{FF2B5EF4-FFF2-40B4-BE49-F238E27FC236}">
                    <a16:creationId xmlns:a16="http://schemas.microsoft.com/office/drawing/2014/main" id="{6807242F-201C-497C-8EC3-F148A47ADBD2}"/>
                  </a:ext>
                </a:extLst>
              </p:cNvPr>
              <p:cNvSpPr/>
              <p:nvPr/>
            </p:nvSpPr>
            <p:spPr>
              <a:xfrm>
                <a:off x="337457" y="1796143"/>
                <a:ext cx="1724688" cy="381000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Calibri"/>
                </a:endParaRPr>
              </a:p>
            </p:txBody>
          </p:sp>
        </p:grpSp>
        <p:pic>
          <p:nvPicPr>
            <p:cNvPr id="6146" name="Picture 2">
              <a:extLst>
                <a:ext uri="{FF2B5EF4-FFF2-40B4-BE49-F238E27FC236}">
                  <a16:creationId xmlns:a16="http://schemas.microsoft.com/office/drawing/2014/main" id="{A039E217-F1E0-48DD-94FE-84091D641A3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4047237" y="4179154"/>
              <a:ext cx="1341404" cy="134140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Bible Clipart Black and White 4 - Clipart World">
              <a:extLst>
                <a:ext uri="{FF2B5EF4-FFF2-40B4-BE49-F238E27FC236}">
                  <a16:creationId xmlns:a16="http://schemas.microsoft.com/office/drawing/2014/main" id="{8A5A9A7D-3A14-413F-A253-B990D224C8E8}"/>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32242" y="4121307"/>
              <a:ext cx="1341404" cy="1457095"/>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itle 18">
            <a:extLst>
              <a:ext uri="{FF2B5EF4-FFF2-40B4-BE49-F238E27FC236}">
                <a16:creationId xmlns:a16="http://schemas.microsoft.com/office/drawing/2014/main" id="{42C7655E-B943-BFC7-9531-227A04AFEA67}"/>
              </a:ext>
            </a:extLst>
          </p:cNvPr>
          <p:cNvSpPr>
            <a:spLocks noGrp="1"/>
          </p:cNvSpPr>
          <p:nvPr>
            <p:ph type="title"/>
          </p:nvPr>
        </p:nvSpPr>
        <p:spPr/>
        <p:txBody>
          <a:bodyPr/>
          <a:lstStyle/>
          <a:p>
            <a:r>
              <a:rPr lang="en-US" dirty="0"/>
              <a:t>Redefining oppression</a:t>
            </a:r>
          </a:p>
        </p:txBody>
      </p:sp>
    </p:spTree>
    <p:extLst>
      <p:ext uri="{BB962C8B-B14F-4D97-AF65-F5344CB8AC3E}">
        <p14:creationId xmlns:p14="http://schemas.microsoft.com/office/powerpoint/2010/main" val="34352484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D70CD-A17A-3E7D-C45A-EB11D93DE49C}"/>
              </a:ext>
            </a:extLst>
          </p:cNvPr>
          <p:cNvSpPr>
            <a:spLocks noGrp="1"/>
          </p:cNvSpPr>
          <p:nvPr>
            <p:ph type="title"/>
          </p:nvPr>
        </p:nvSpPr>
        <p:spPr/>
        <p:txBody>
          <a:bodyPr/>
          <a:lstStyle/>
          <a:p>
            <a:r>
              <a:rPr lang="en-US" dirty="0"/>
              <a:t>Additional resources</a:t>
            </a:r>
          </a:p>
        </p:txBody>
      </p:sp>
      <p:sp>
        <p:nvSpPr>
          <p:cNvPr id="3" name="Content Placeholder 2">
            <a:extLst>
              <a:ext uri="{FF2B5EF4-FFF2-40B4-BE49-F238E27FC236}">
                <a16:creationId xmlns:a16="http://schemas.microsoft.com/office/drawing/2014/main" id="{F9FB77A0-C270-BC4E-31CA-AABBA7B70B88}"/>
              </a:ext>
            </a:extLst>
          </p:cNvPr>
          <p:cNvSpPr>
            <a:spLocks noGrp="1"/>
          </p:cNvSpPr>
          <p:nvPr>
            <p:ph idx="1"/>
          </p:nvPr>
        </p:nvSpPr>
        <p:spPr>
          <a:xfrm>
            <a:off x="628650" y="1690686"/>
            <a:ext cx="4262946" cy="4940933"/>
          </a:xfrm>
        </p:spPr>
        <p:txBody>
          <a:bodyPr>
            <a:normAutofit lnSpcReduction="10000"/>
          </a:bodyPr>
          <a:lstStyle/>
          <a:p>
            <a:r>
              <a:rPr lang="en-US" dirty="0"/>
              <a:t>Thaddeus Williams, </a:t>
            </a:r>
            <a:r>
              <a:rPr lang="en-US" i="1" dirty="0"/>
              <a:t>Confronting Injustice Without Compromising Truth</a:t>
            </a:r>
          </a:p>
          <a:p>
            <a:r>
              <a:rPr lang="en-US" dirty="0"/>
              <a:t>Carl Trueman, </a:t>
            </a:r>
            <a:r>
              <a:rPr lang="en-US" i="1" dirty="0"/>
              <a:t>The Rise and Triumph of the Modern Self</a:t>
            </a:r>
          </a:p>
          <a:p>
            <a:r>
              <a:rPr lang="en-US" dirty="0"/>
              <a:t>Krista Bontrager and Monique Duson, </a:t>
            </a:r>
            <a:r>
              <a:rPr lang="en-US" i="1" dirty="0"/>
              <a:t>Walking in Unity</a:t>
            </a:r>
          </a:p>
          <a:p>
            <a:r>
              <a:rPr lang="en-US" dirty="0"/>
              <a:t>Neil </a:t>
            </a:r>
            <a:r>
              <a:rPr lang="en-US" dirty="0" err="1"/>
              <a:t>Shenvi</a:t>
            </a:r>
            <a:r>
              <a:rPr lang="en-US" dirty="0"/>
              <a:t> and Pat Sawyer, </a:t>
            </a:r>
            <a:r>
              <a:rPr lang="en-US" i="1" dirty="0"/>
              <a:t>Critical Dilemma</a:t>
            </a:r>
            <a:endParaRPr lang="en-US" dirty="0"/>
          </a:p>
        </p:txBody>
      </p:sp>
      <p:pic>
        <p:nvPicPr>
          <p:cNvPr id="1026" name="Picture 2">
            <a:extLst>
              <a:ext uri="{FF2B5EF4-FFF2-40B4-BE49-F238E27FC236}">
                <a16:creationId xmlns:a16="http://schemas.microsoft.com/office/drawing/2014/main" id="{B1F6A4F3-2534-AD9C-551B-0BF8259FC1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1892" y="1610788"/>
            <a:ext cx="1497871" cy="22856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9894E3F-FD3B-4625-8CF6-37C9872076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8829" y="1610788"/>
            <a:ext cx="1523796" cy="22856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9DCB5A4-B580-E44E-F97B-EFEEEBA711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1892" y="4104364"/>
            <a:ext cx="1479353" cy="228569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9B6D25A3-05CA-5E92-82D3-9AAF2DAC2A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0575" y="4104364"/>
            <a:ext cx="1522210" cy="2285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21043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8706631" cy="1325563"/>
          </a:xfrm>
        </p:spPr>
        <p:txBody>
          <a:bodyPr/>
          <a:lstStyle/>
          <a:p>
            <a:pPr algn="ctr"/>
            <a:r>
              <a:rPr lang="en-US" dirty="0"/>
              <a:t>BUY MY BOOK</a:t>
            </a:r>
          </a:p>
        </p:txBody>
      </p:sp>
      <p:pic>
        <p:nvPicPr>
          <p:cNvPr id="3" name="Picture 2" descr="Critical Dilemma: The Rise of Critical... by Shenvi, Neil">
            <a:extLst>
              <a:ext uri="{FF2B5EF4-FFF2-40B4-BE49-F238E27FC236}">
                <a16:creationId xmlns:a16="http://schemas.microsoft.com/office/drawing/2014/main" id="{0A8261A0-E223-0A9A-F739-6F89684889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458" y="1936797"/>
            <a:ext cx="2775884" cy="41681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1C8AF3D-6FD7-02EE-4621-B50DE6324495}"/>
              </a:ext>
            </a:extLst>
          </p:cNvPr>
          <p:cNvSpPr txBox="1"/>
          <p:nvPr/>
        </p:nvSpPr>
        <p:spPr>
          <a:xfrm>
            <a:off x="4434841" y="2205990"/>
            <a:ext cx="4389120"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a:t>500+ pages</a:t>
            </a:r>
          </a:p>
          <a:p>
            <a:pPr marL="285750" indent="-285750">
              <a:buFont typeface="Arial" panose="020B0604020202020204" pitchFamily="34" charset="0"/>
              <a:buChar char="•"/>
            </a:pPr>
            <a:r>
              <a:rPr lang="en-US" sz="2400" dirty="0"/>
              <a:t>770+ footnotes</a:t>
            </a:r>
          </a:p>
          <a:p>
            <a:pPr marL="285750" indent="-285750">
              <a:buFont typeface="Arial" panose="020B0604020202020204" pitchFamily="34" charset="0"/>
              <a:buChar char="•"/>
            </a:pPr>
            <a:r>
              <a:rPr lang="en-US" sz="2400" dirty="0"/>
              <a:t>440+ Scripture references</a:t>
            </a:r>
          </a:p>
          <a:p>
            <a:pPr marL="285750" indent="-285750">
              <a:buFont typeface="Arial" panose="020B0604020202020204" pitchFamily="34" charset="0"/>
              <a:buChar char="•"/>
            </a:pPr>
            <a:r>
              <a:rPr lang="en-US" sz="2400" dirty="0"/>
              <a:t>200+ primary sources on critical theory</a:t>
            </a:r>
          </a:p>
          <a:p>
            <a:pPr marL="285750" indent="-285750">
              <a:buFont typeface="Arial" panose="020B0604020202020204" pitchFamily="34" charset="0"/>
              <a:buChar char="•"/>
            </a:pPr>
            <a:r>
              <a:rPr lang="en-US" sz="2400" dirty="0"/>
              <a:t>Thousands of words of quotes from primary sources</a:t>
            </a:r>
          </a:p>
          <a:p>
            <a:pPr marL="285750" indent="-285750">
              <a:buFont typeface="Arial" panose="020B0604020202020204" pitchFamily="34" charset="0"/>
              <a:buChar char="•"/>
            </a:pPr>
            <a:r>
              <a:rPr lang="en-US" sz="2400" dirty="0"/>
              <a:t>Free 23-page discussion guide</a:t>
            </a:r>
          </a:p>
        </p:txBody>
      </p:sp>
    </p:spTree>
    <p:extLst>
      <p:ext uri="{BB962C8B-B14F-4D97-AF65-F5344CB8AC3E}">
        <p14:creationId xmlns:p14="http://schemas.microsoft.com/office/powerpoint/2010/main" val="37230331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50" y="5001209"/>
            <a:ext cx="8515350" cy="923330"/>
          </a:xfrm>
          <a:prstGeom prst="rect">
            <a:avLst/>
          </a:prstGeom>
          <a:noFill/>
        </p:spPr>
        <p:txBody>
          <a:bodyPr wrap="square" rtlCol="0">
            <a:spAutoFit/>
          </a:bodyPr>
          <a:lstStyle/>
          <a:p>
            <a:pPr marL="285750" indent="-285750">
              <a:buFont typeface="Arial" panose="020B0604020202020204" pitchFamily="34" charset="0"/>
              <a:buChar char="•"/>
            </a:pPr>
            <a:r>
              <a:rPr lang="en-US" dirty="0"/>
              <a:t>shenviapologetics.com/slides/</a:t>
            </a:r>
          </a:p>
          <a:p>
            <a:pPr marL="285750" indent="-285750">
              <a:buFont typeface="Arial" panose="020B0604020202020204" pitchFamily="34" charset="0"/>
              <a:buChar char="•"/>
            </a:pPr>
            <a:r>
              <a:rPr lang="en-US" dirty="0"/>
              <a:t>criticaldilemma.com/</a:t>
            </a:r>
          </a:p>
          <a:p>
            <a:pPr marL="285750" indent="-285750">
              <a:buFont typeface="Arial" panose="020B0604020202020204" pitchFamily="34" charset="0"/>
              <a:buChar char="•"/>
            </a:pPr>
            <a:r>
              <a:rPr lang="en-US" dirty="0"/>
              <a:t>Twitter @NeilShenvi</a:t>
            </a:r>
          </a:p>
        </p:txBody>
      </p:sp>
      <p:pic>
        <p:nvPicPr>
          <p:cNvPr id="2052" name="Picture 4" descr="No photo description available.">
            <a:extLst>
              <a:ext uri="{FF2B5EF4-FFF2-40B4-BE49-F238E27FC236}">
                <a16:creationId xmlns:a16="http://schemas.microsoft.com/office/drawing/2014/main" id="{CE59111E-7768-3BFC-7DCB-8388553F03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40" t="15534" r="23399" b="52880"/>
          <a:stretch/>
        </p:blipFill>
        <p:spPr bwMode="auto">
          <a:xfrm>
            <a:off x="749695" y="2152354"/>
            <a:ext cx="2727143" cy="269402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33B65659-53F1-9262-9964-961F479517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4" t="1294" r="13085" b="16019"/>
          <a:stretch/>
        </p:blipFill>
        <p:spPr bwMode="auto">
          <a:xfrm>
            <a:off x="4886325" y="2126399"/>
            <a:ext cx="2650402" cy="2719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4521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24375</TotalTime>
  <Words>3881</Words>
  <Application>Microsoft Office PowerPoint</Application>
  <PresentationFormat>On-screen Show (4:3)</PresentationFormat>
  <Paragraphs>384</Paragraphs>
  <Slides>67</Slides>
  <Notes>37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67</vt:i4>
      </vt:variant>
    </vt:vector>
  </HeadingPairs>
  <TitlesOfParts>
    <vt:vector size="75" baseType="lpstr">
      <vt:lpstr>Arial</vt:lpstr>
      <vt:lpstr>Calibri</vt:lpstr>
      <vt:lpstr>Calibri Light</vt:lpstr>
      <vt:lpstr>freight-sans-pro</vt:lpstr>
      <vt:lpstr>system-ui</vt:lpstr>
      <vt:lpstr>TwitterChirp</vt:lpstr>
      <vt:lpstr>Yahoo Sans</vt:lpstr>
      <vt:lpstr>Office Theme</vt:lpstr>
      <vt:lpstr>How should the church respond to critical theories?</vt:lpstr>
      <vt:lpstr>This talk is not about Trump</vt:lpstr>
      <vt:lpstr>This talk is not about Trump</vt:lpstr>
      <vt:lpstr>This talk is not about Trump</vt:lpstr>
      <vt:lpstr>This talk is not about Trump</vt:lpstr>
      <vt:lpstr>NYTimes word usage</vt:lpstr>
      <vt:lpstr>Smithsonian NMAAHC</vt:lpstr>
      <vt:lpstr>Black Lives Matter</vt:lpstr>
      <vt:lpstr>Blue’s Clues Pride Month Cartoon</vt:lpstr>
      <vt:lpstr>Queers for Palestine</vt:lpstr>
      <vt:lpstr>Why should we care?</vt:lpstr>
      <vt:lpstr>Outline</vt:lpstr>
      <vt:lpstr>Critical theory and Karl Marx</vt:lpstr>
      <vt:lpstr>Critical theory and the Frankfurt School</vt:lpstr>
      <vt:lpstr>Other critical theorists</vt:lpstr>
      <vt:lpstr>The history of contemporary critical theory</vt:lpstr>
      <vt:lpstr>Outline</vt:lpstr>
      <vt:lpstr>The Central Ideas of Contemporary Critical Theory?</vt:lpstr>
      <vt:lpstr>Idea #1: Society is divided into oppressed and oppressor groups</vt:lpstr>
      <vt:lpstr>Idea #1: Society is divided into oppressed and oppressor groups</vt:lpstr>
      <vt:lpstr>Idea #2: Oppression occurs through hegemonic power</vt:lpstr>
      <vt:lpstr>Idea #2: Oppression occurs through hegemonic power</vt:lpstr>
      <vt:lpstr>Idea #3: ‘Lived experience’ gives oppressed groups privileged access to truth</vt:lpstr>
      <vt:lpstr>Idea #3: ‘Lived experience’ gives oppressed groups privileged access to truth</vt:lpstr>
      <vt:lpstr>Idea #4: Social justice demands the liberation of oppressed groups</vt:lpstr>
      <vt:lpstr>Outline</vt:lpstr>
      <vt:lpstr>Strength #1. Emphasis on the sinfulness of oppression</vt:lpstr>
      <vt:lpstr>Strength #2. Focus on structures, systems, and norms</vt:lpstr>
      <vt:lpstr>Strength #3: Recognition of hegemonic power</vt:lpstr>
      <vt:lpstr>Outline</vt:lpstr>
      <vt:lpstr>Christianity and contemporary critical theory are competing worldviews</vt:lpstr>
      <vt:lpstr>PowerPoint Presentation</vt:lpstr>
      <vt:lpstr>Unifying themes of critical theory</vt:lpstr>
      <vt:lpstr>Critical theory as worldview</vt:lpstr>
      <vt:lpstr>Outline</vt:lpstr>
      <vt:lpstr>Adversarial identities</vt:lpstr>
      <vt:lpstr>Adversarial identities</vt:lpstr>
      <vt:lpstr>Adversarial identities</vt:lpstr>
      <vt:lpstr>Identity and solidarity</vt:lpstr>
      <vt:lpstr>Identity and solidarity</vt:lpstr>
      <vt:lpstr>Outline</vt:lpstr>
      <vt:lpstr>Contemporary critical theory and “lived experience”</vt:lpstr>
      <vt:lpstr>Deferring to lived experience</vt:lpstr>
      <vt:lpstr>Deferring to lived experience</vt:lpstr>
      <vt:lpstr>Scripture on Lived Experience</vt:lpstr>
      <vt:lpstr>Outline</vt:lpstr>
      <vt:lpstr>Conflicting Soteriology </vt:lpstr>
      <vt:lpstr>The Sin of Privilege</vt:lpstr>
      <vt:lpstr>The Sin of Privilege</vt:lpstr>
      <vt:lpstr>Doing the Work of Salvation</vt:lpstr>
      <vt:lpstr>Doing the Work of Salvation</vt:lpstr>
      <vt:lpstr>Doing the Work of Salvation</vt:lpstr>
      <vt:lpstr>The Bible on Sin</vt:lpstr>
      <vt:lpstr>The Bible on Rescue</vt:lpstr>
      <vt:lpstr>Outline</vt:lpstr>
      <vt:lpstr>Acknowledge and fight racism</vt:lpstr>
      <vt:lpstr>Acknowledge and fight racism</vt:lpstr>
      <vt:lpstr>Acknowledge and fight racism</vt:lpstr>
      <vt:lpstr>Acknowledge and fight racism</vt:lpstr>
      <vt:lpstr>Be charitable</vt:lpstr>
      <vt:lpstr>Don’t be that guy</vt:lpstr>
      <vt:lpstr>Outline</vt:lpstr>
      <vt:lpstr>PowerPoint Presentation</vt:lpstr>
      <vt:lpstr>Redefining oppression</vt:lpstr>
      <vt:lpstr>Additional resources</vt:lpstr>
      <vt:lpstr>BUY MY BOOK</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Neil</dc:creator>
  <cp:lastModifiedBy>Neil Shenvi</cp:lastModifiedBy>
  <cp:revision>79</cp:revision>
  <dcterms:created xsi:type="dcterms:W3CDTF">2022-10-19T20:48:24Z</dcterms:created>
  <dcterms:modified xsi:type="dcterms:W3CDTF">2024-11-14T14:27:43Z</dcterms:modified>
</cp:coreProperties>
</file>