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3"/>
  </p:notesMasterIdLst>
  <p:sldIdLst>
    <p:sldId id="728" r:id="rId2"/>
    <p:sldId id="729" r:id="rId3"/>
    <p:sldId id="595" r:id="rId4"/>
    <p:sldId id="594" r:id="rId5"/>
    <p:sldId id="259" r:id="rId6"/>
    <p:sldId id="614" r:id="rId7"/>
    <p:sldId id="596" r:id="rId8"/>
    <p:sldId id="635" r:id="rId9"/>
    <p:sldId id="608" r:id="rId10"/>
    <p:sldId id="615" r:id="rId11"/>
    <p:sldId id="720" r:id="rId12"/>
    <p:sldId id="600" r:id="rId13"/>
    <p:sldId id="599" r:id="rId14"/>
    <p:sldId id="603" r:id="rId15"/>
    <p:sldId id="604" r:id="rId16"/>
    <p:sldId id="637" r:id="rId17"/>
    <p:sldId id="721" r:id="rId18"/>
    <p:sldId id="601" r:id="rId19"/>
    <p:sldId id="606" r:id="rId20"/>
    <p:sldId id="607" r:id="rId21"/>
    <p:sldId id="638" r:id="rId22"/>
    <p:sldId id="722" r:id="rId23"/>
    <p:sldId id="610" r:id="rId24"/>
    <p:sldId id="611" r:id="rId25"/>
    <p:sldId id="612" r:id="rId26"/>
    <p:sldId id="616" r:id="rId27"/>
    <p:sldId id="723" r:id="rId28"/>
    <p:sldId id="726" r:id="rId29"/>
    <p:sldId id="725" r:id="rId30"/>
    <p:sldId id="727" r:id="rId31"/>
    <p:sldId id="724" r:id="rId32"/>
    <p:sldId id="618" r:id="rId33"/>
    <p:sldId id="624" r:id="rId34"/>
    <p:sldId id="617" r:id="rId35"/>
    <p:sldId id="619" r:id="rId36"/>
    <p:sldId id="620" r:id="rId37"/>
    <p:sldId id="621" r:id="rId38"/>
    <p:sldId id="622" r:id="rId39"/>
    <p:sldId id="625" r:id="rId40"/>
    <p:sldId id="626" r:id="rId41"/>
    <p:sldId id="627" r:id="rId42"/>
    <p:sldId id="634" r:id="rId43"/>
    <p:sldId id="628" r:id="rId44"/>
    <p:sldId id="633" r:id="rId45"/>
    <p:sldId id="598" r:id="rId46"/>
    <p:sldId id="629" r:id="rId47"/>
    <p:sldId id="630" r:id="rId48"/>
    <p:sldId id="631" r:id="rId49"/>
    <p:sldId id="632" r:id="rId50"/>
    <p:sldId id="719" r:id="rId51"/>
    <p:sldId id="730" r:id="rId5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68B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8" d="100"/>
          <a:sy n="108" d="100"/>
        </p:scale>
        <p:origin x="1662"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4C87F3-DE28-4F94-B82D-016BB52B981D}" type="datetimeFigureOut">
              <a:rPr lang="en-US" smtClean="0"/>
              <a:t>1/9/2024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AFDF92-1F07-4E7A-9EA5-56E6DC001265}" type="slidenum">
              <a:rPr lang="en-US" smtClean="0"/>
              <a:t>‹#›</a:t>
            </a:fld>
            <a:endParaRPr lang="en-US"/>
          </a:p>
        </p:txBody>
      </p:sp>
    </p:spTree>
    <p:extLst>
      <p:ext uri="{BB962C8B-B14F-4D97-AF65-F5344CB8AC3E}">
        <p14:creationId xmlns:p14="http://schemas.microsoft.com/office/powerpoint/2010/main" val="28183253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BE6CBB-A455-47E8-847C-2F89DFCBF057}" type="slidenum">
              <a:rPr lang="en-US" smtClean="0"/>
              <a:pPr/>
              <a:t>1</a:t>
            </a:fld>
            <a:endParaRPr lang="en-US"/>
          </a:p>
        </p:txBody>
      </p:sp>
    </p:spTree>
    <p:extLst>
      <p:ext uri="{BB962C8B-B14F-4D97-AF65-F5344CB8AC3E}">
        <p14:creationId xmlns:p14="http://schemas.microsoft.com/office/powerpoint/2010/main" val="7932676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a:t>
            </a:fld>
            <a:endParaRPr lang="en-US"/>
          </a:p>
        </p:txBody>
      </p:sp>
    </p:spTree>
    <p:extLst>
      <p:ext uri="{BB962C8B-B14F-4D97-AF65-F5344CB8AC3E}">
        <p14:creationId xmlns:p14="http://schemas.microsoft.com/office/powerpoint/2010/main" val="39316871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BE6CBB-A455-47E8-847C-2F89DFCBF057}" type="slidenum">
              <a:rPr lang="en-US" smtClean="0"/>
              <a:pPr/>
              <a:t>10</a:t>
            </a:fld>
            <a:endParaRPr lang="en-US"/>
          </a:p>
        </p:txBody>
      </p:sp>
    </p:spTree>
    <p:extLst>
      <p:ext uri="{BB962C8B-B14F-4D97-AF65-F5344CB8AC3E}">
        <p14:creationId xmlns:p14="http://schemas.microsoft.com/office/powerpoint/2010/main" val="41918094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3B27EBE-2057-445F-A8CA-A2138D11C9D8}" type="datetimeFigureOut">
              <a:rPr lang="en-US" smtClean="0"/>
              <a:t>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3030D2-2A23-47E2-98D2-EDBF6ECD8659}" type="slidenum">
              <a:rPr lang="en-US" smtClean="0"/>
              <a:t>‹#›</a:t>
            </a:fld>
            <a:endParaRPr lang="en-US"/>
          </a:p>
        </p:txBody>
      </p:sp>
    </p:spTree>
    <p:extLst>
      <p:ext uri="{BB962C8B-B14F-4D97-AF65-F5344CB8AC3E}">
        <p14:creationId xmlns:p14="http://schemas.microsoft.com/office/powerpoint/2010/main" val="1869398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B27EBE-2057-445F-A8CA-A2138D11C9D8}" type="datetimeFigureOut">
              <a:rPr lang="en-US" smtClean="0"/>
              <a:t>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3030D2-2A23-47E2-98D2-EDBF6ECD8659}" type="slidenum">
              <a:rPr lang="en-US" smtClean="0"/>
              <a:t>‹#›</a:t>
            </a:fld>
            <a:endParaRPr lang="en-US"/>
          </a:p>
        </p:txBody>
      </p:sp>
    </p:spTree>
    <p:extLst>
      <p:ext uri="{BB962C8B-B14F-4D97-AF65-F5344CB8AC3E}">
        <p14:creationId xmlns:p14="http://schemas.microsoft.com/office/powerpoint/2010/main" val="1165565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3B27EBE-2057-445F-A8CA-A2138D11C9D8}" type="datetimeFigureOut">
              <a:rPr lang="en-US" smtClean="0"/>
              <a:t>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3030D2-2A23-47E2-98D2-EDBF6ECD8659}" type="slidenum">
              <a:rPr lang="en-US" smtClean="0"/>
              <a:t>‹#›</a:t>
            </a:fld>
            <a:endParaRPr lang="en-US"/>
          </a:p>
        </p:txBody>
      </p:sp>
    </p:spTree>
    <p:extLst>
      <p:ext uri="{BB962C8B-B14F-4D97-AF65-F5344CB8AC3E}">
        <p14:creationId xmlns:p14="http://schemas.microsoft.com/office/powerpoint/2010/main" val="16463599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3B27EBE-2057-445F-A8CA-A2138D11C9D8}" type="datetimeFigureOut">
              <a:rPr lang="en-US" smtClean="0"/>
              <a:t>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3030D2-2A23-47E2-98D2-EDBF6ECD8659}" type="slidenum">
              <a:rPr lang="en-US" smtClean="0"/>
              <a:t>‹#›</a:t>
            </a:fld>
            <a:endParaRPr lang="en-US"/>
          </a:p>
        </p:txBody>
      </p:sp>
    </p:spTree>
    <p:extLst>
      <p:ext uri="{BB962C8B-B14F-4D97-AF65-F5344CB8AC3E}">
        <p14:creationId xmlns:p14="http://schemas.microsoft.com/office/powerpoint/2010/main" val="29992239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3B27EBE-2057-445F-A8CA-A2138D11C9D8}" type="datetimeFigureOut">
              <a:rPr lang="en-US" smtClean="0"/>
              <a:t>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3030D2-2A23-47E2-98D2-EDBF6ECD8659}" type="slidenum">
              <a:rPr lang="en-US" smtClean="0"/>
              <a:t>‹#›</a:t>
            </a:fld>
            <a:endParaRPr lang="en-US"/>
          </a:p>
        </p:txBody>
      </p:sp>
    </p:spTree>
    <p:extLst>
      <p:ext uri="{BB962C8B-B14F-4D97-AF65-F5344CB8AC3E}">
        <p14:creationId xmlns:p14="http://schemas.microsoft.com/office/powerpoint/2010/main" val="3609129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3B27EBE-2057-445F-A8CA-A2138D11C9D8}" type="datetimeFigureOut">
              <a:rPr lang="en-US" smtClean="0"/>
              <a:t>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3030D2-2A23-47E2-98D2-EDBF6ECD8659}" type="slidenum">
              <a:rPr lang="en-US" smtClean="0"/>
              <a:t>‹#›</a:t>
            </a:fld>
            <a:endParaRPr lang="en-US"/>
          </a:p>
        </p:txBody>
      </p:sp>
    </p:spTree>
    <p:extLst>
      <p:ext uri="{BB962C8B-B14F-4D97-AF65-F5344CB8AC3E}">
        <p14:creationId xmlns:p14="http://schemas.microsoft.com/office/powerpoint/2010/main" val="2022214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B27EBE-2057-445F-A8CA-A2138D11C9D8}" type="datetimeFigureOut">
              <a:rPr lang="en-US" smtClean="0"/>
              <a:t>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23030D2-2A23-47E2-98D2-EDBF6ECD8659}" type="slidenum">
              <a:rPr lang="en-US" smtClean="0"/>
              <a:t>‹#›</a:t>
            </a:fld>
            <a:endParaRPr lang="en-US"/>
          </a:p>
        </p:txBody>
      </p:sp>
    </p:spTree>
    <p:extLst>
      <p:ext uri="{BB962C8B-B14F-4D97-AF65-F5344CB8AC3E}">
        <p14:creationId xmlns:p14="http://schemas.microsoft.com/office/powerpoint/2010/main" val="28774650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3B27EBE-2057-445F-A8CA-A2138D11C9D8}" type="datetimeFigureOut">
              <a:rPr lang="en-US" smtClean="0"/>
              <a:t>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3030D2-2A23-47E2-98D2-EDBF6ECD8659}" type="slidenum">
              <a:rPr lang="en-US" smtClean="0"/>
              <a:t>‹#›</a:t>
            </a:fld>
            <a:endParaRPr lang="en-US"/>
          </a:p>
        </p:txBody>
      </p:sp>
    </p:spTree>
    <p:extLst>
      <p:ext uri="{BB962C8B-B14F-4D97-AF65-F5344CB8AC3E}">
        <p14:creationId xmlns:p14="http://schemas.microsoft.com/office/powerpoint/2010/main" val="15184125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3B27EBE-2057-445F-A8CA-A2138D11C9D8}" type="datetimeFigureOut">
              <a:rPr lang="en-US" smtClean="0"/>
              <a:t>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3030D2-2A23-47E2-98D2-EDBF6ECD8659}" type="slidenum">
              <a:rPr lang="en-US" smtClean="0"/>
              <a:t>‹#›</a:t>
            </a:fld>
            <a:endParaRPr lang="en-US"/>
          </a:p>
        </p:txBody>
      </p:sp>
    </p:spTree>
    <p:extLst>
      <p:ext uri="{BB962C8B-B14F-4D97-AF65-F5344CB8AC3E}">
        <p14:creationId xmlns:p14="http://schemas.microsoft.com/office/powerpoint/2010/main" val="15883012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B27EBE-2057-445F-A8CA-A2138D11C9D8}" type="datetimeFigureOut">
              <a:rPr lang="en-US" smtClean="0"/>
              <a:t>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3030D2-2A23-47E2-98D2-EDBF6ECD8659}" type="slidenum">
              <a:rPr lang="en-US" smtClean="0"/>
              <a:t>‹#›</a:t>
            </a:fld>
            <a:endParaRPr lang="en-US"/>
          </a:p>
        </p:txBody>
      </p:sp>
    </p:spTree>
    <p:extLst>
      <p:ext uri="{BB962C8B-B14F-4D97-AF65-F5344CB8AC3E}">
        <p14:creationId xmlns:p14="http://schemas.microsoft.com/office/powerpoint/2010/main" val="9566085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B27EBE-2057-445F-A8CA-A2138D11C9D8}" type="datetimeFigureOut">
              <a:rPr lang="en-US" smtClean="0"/>
              <a:t>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3030D2-2A23-47E2-98D2-EDBF6ECD8659}" type="slidenum">
              <a:rPr lang="en-US" smtClean="0"/>
              <a:t>‹#›</a:t>
            </a:fld>
            <a:endParaRPr lang="en-US"/>
          </a:p>
        </p:txBody>
      </p:sp>
    </p:spTree>
    <p:extLst>
      <p:ext uri="{BB962C8B-B14F-4D97-AF65-F5344CB8AC3E}">
        <p14:creationId xmlns:p14="http://schemas.microsoft.com/office/powerpoint/2010/main" val="25255692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B27EBE-2057-445F-A8CA-A2138D11C9D8}" type="datetimeFigureOut">
              <a:rPr lang="en-US" smtClean="0"/>
              <a:t>1/9/2024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3030D2-2A23-47E2-98D2-EDBF6ECD8659}" type="slidenum">
              <a:rPr lang="en-US" smtClean="0"/>
              <a:t>‹#›</a:t>
            </a:fld>
            <a:endParaRPr lang="en-US"/>
          </a:p>
        </p:txBody>
      </p:sp>
    </p:spTree>
    <p:extLst>
      <p:ext uri="{BB962C8B-B14F-4D97-AF65-F5344CB8AC3E}">
        <p14:creationId xmlns:p14="http://schemas.microsoft.com/office/powerpoint/2010/main" val="5770498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5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9161" y="2179620"/>
            <a:ext cx="8182230" cy="1687814"/>
          </a:xfrm>
        </p:spPr>
        <p:txBody>
          <a:bodyPr anchor="b">
            <a:normAutofit/>
          </a:bodyPr>
          <a:lstStyle/>
          <a:p>
            <a:r>
              <a:rPr lang="en-US" sz="4400" dirty="0"/>
              <a:t>Queer Theory: A deep dive</a:t>
            </a:r>
            <a:endParaRPr lang="en-US" sz="4400" dirty="0">
              <a:latin typeface="+mn-lt"/>
            </a:endParaRPr>
          </a:p>
        </p:txBody>
      </p:sp>
      <p:sp>
        <p:nvSpPr>
          <p:cNvPr id="7" name="Subtitle 6">
            <a:extLst>
              <a:ext uri="{FF2B5EF4-FFF2-40B4-BE49-F238E27FC236}">
                <a16:creationId xmlns:a16="http://schemas.microsoft.com/office/drawing/2014/main" id="{81A76FD6-92A8-4D17-9426-C65DF1A85391}"/>
              </a:ext>
            </a:extLst>
          </p:cNvPr>
          <p:cNvSpPr>
            <a:spLocks noGrp="1"/>
          </p:cNvSpPr>
          <p:nvPr>
            <p:ph type="subTitle" idx="1"/>
          </p:nvPr>
        </p:nvSpPr>
        <p:spPr>
          <a:xfrm>
            <a:off x="479160" y="4405966"/>
            <a:ext cx="8182233" cy="552659"/>
          </a:xfrm>
        </p:spPr>
        <p:txBody>
          <a:bodyPr anchor="t">
            <a:noAutofit/>
          </a:bodyPr>
          <a:lstStyle/>
          <a:p>
            <a:r>
              <a:rPr lang="en-US" sz="2800" dirty="0"/>
              <a:t>Dr. Neil </a:t>
            </a:r>
            <a:r>
              <a:rPr lang="en-US" sz="2800" dirty="0" err="1"/>
              <a:t>Shenvi</a:t>
            </a:r>
            <a:endParaRPr lang="en-US" sz="2800" dirty="0"/>
          </a:p>
          <a:p>
            <a:r>
              <a:rPr lang="en-US" sz="2800" dirty="0"/>
              <a:t>American Christian Tours</a:t>
            </a:r>
          </a:p>
          <a:p>
            <a:r>
              <a:rPr lang="en-US" sz="2800" dirty="0"/>
              <a:t>Jan. 12-13, 2023</a:t>
            </a:r>
          </a:p>
        </p:txBody>
      </p:sp>
      <p:pic>
        <p:nvPicPr>
          <p:cNvPr id="3" name="Picture 2" descr="American Christian Tours | student education travel">
            <a:extLst>
              <a:ext uri="{FF2B5EF4-FFF2-40B4-BE49-F238E27FC236}">
                <a16:creationId xmlns:a16="http://schemas.microsoft.com/office/drawing/2014/main" id="{86E497F5-0986-72A6-255C-87DBE8C741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840" y="-241935"/>
            <a:ext cx="2139315" cy="21393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0552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BF8F1-1F47-47B3-B7CD-591C86786AFB}"/>
              </a:ext>
            </a:extLst>
          </p:cNvPr>
          <p:cNvSpPr>
            <a:spLocks noGrp="1"/>
          </p:cNvSpPr>
          <p:nvPr>
            <p:ph type="title"/>
          </p:nvPr>
        </p:nvSpPr>
        <p:spPr>
          <a:xfrm>
            <a:off x="836676" y="548640"/>
            <a:ext cx="7626096" cy="1179576"/>
          </a:xfrm>
        </p:spPr>
        <p:txBody>
          <a:bodyPr>
            <a:normAutofit fontScale="90000"/>
          </a:bodyPr>
          <a:lstStyle/>
          <a:p>
            <a:r>
              <a:rPr lang="en-US" sz="4000" dirty="0"/>
              <a:t>A Biblical Response to Gender Ideology</a:t>
            </a:r>
          </a:p>
        </p:txBody>
      </p:sp>
      <p:sp>
        <p:nvSpPr>
          <p:cNvPr id="3" name="Content Placeholder 2">
            <a:extLst>
              <a:ext uri="{FF2B5EF4-FFF2-40B4-BE49-F238E27FC236}">
                <a16:creationId xmlns:a16="http://schemas.microsoft.com/office/drawing/2014/main" id="{C9727647-A8EA-4E21-95D8-B27931254428}"/>
              </a:ext>
            </a:extLst>
          </p:cNvPr>
          <p:cNvSpPr>
            <a:spLocks noGrp="1"/>
          </p:cNvSpPr>
          <p:nvPr>
            <p:ph idx="1"/>
          </p:nvPr>
        </p:nvSpPr>
        <p:spPr>
          <a:xfrm>
            <a:off x="836676" y="2481943"/>
            <a:ext cx="7626096" cy="3695020"/>
          </a:xfrm>
        </p:spPr>
        <p:txBody>
          <a:bodyPr>
            <a:normAutofit/>
          </a:bodyPr>
          <a:lstStyle/>
          <a:p>
            <a:r>
              <a:rPr lang="en-US" sz="3200" dirty="0"/>
              <a:t>Why does it matter?</a:t>
            </a:r>
          </a:p>
          <a:p>
            <a:r>
              <a:rPr lang="en-US" sz="3200" dirty="0"/>
              <a:t>Understanding Queer Theory</a:t>
            </a:r>
          </a:p>
          <a:p>
            <a:r>
              <a:rPr lang="en-US" sz="3200" dirty="0"/>
              <a:t>Engaging Gender Ideology</a:t>
            </a:r>
          </a:p>
          <a:p>
            <a:r>
              <a:rPr lang="en-US" sz="3200" dirty="0"/>
              <a:t>Practical Questions</a:t>
            </a:r>
          </a:p>
          <a:p>
            <a:r>
              <a:rPr lang="en-US" sz="3200" dirty="0"/>
              <a:t>Acknowledgements</a:t>
            </a:r>
          </a:p>
          <a:p>
            <a:endParaRPr lang="en-US" sz="3200" dirty="0"/>
          </a:p>
          <a:p>
            <a:endParaRPr lang="en-US" sz="3200" dirty="0"/>
          </a:p>
        </p:txBody>
      </p:sp>
      <p:sp>
        <p:nvSpPr>
          <p:cNvPr id="5" name="Rectangle 4">
            <a:extLst>
              <a:ext uri="{FF2B5EF4-FFF2-40B4-BE49-F238E27FC236}">
                <a16:creationId xmlns:a16="http://schemas.microsoft.com/office/drawing/2014/main" id="{AA577842-8BDD-1D52-5612-D884E4DFCC57}"/>
              </a:ext>
            </a:extLst>
          </p:cNvPr>
          <p:cNvSpPr/>
          <p:nvPr/>
        </p:nvSpPr>
        <p:spPr>
          <a:xfrm>
            <a:off x="246184" y="2481943"/>
            <a:ext cx="8651631" cy="548128"/>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1047845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J.K. Rowling</a:t>
            </a:r>
          </a:p>
        </p:txBody>
      </p:sp>
      <p:pic>
        <p:nvPicPr>
          <p:cNvPr id="4" name="Picture 3">
            <a:extLst>
              <a:ext uri="{FF2B5EF4-FFF2-40B4-BE49-F238E27FC236}">
                <a16:creationId xmlns:a16="http://schemas.microsoft.com/office/drawing/2014/main" id="{69891C3B-59D9-4C15-BE55-2B8798EAB53B}"/>
              </a:ext>
            </a:extLst>
          </p:cNvPr>
          <p:cNvPicPr>
            <a:picLocks noChangeAspect="1"/>
          </p:cNvPicPr>
          <p:nvPr/>
        </p:nvPicPr>
        <p:blipFill>
          <a:blip r:embed="rId3"/>
          <a:stretch>
            <a:fillRect/>
          </a:stretch>
        </p:blipFill>
        <p:spPr>
          <a:xfrm>
            <a:off x="628650" y="1690689"/>
            <a:ext cx="3868705" cy="4426960"/>
          </a:xfrm>
          <a:prstGeom prst="rect">
            <a:avLst/>
          </a:prstGeom>
        </p:spPr>
      </p:pic>
      <p:pic>
        <p:nvPicPr>
          <p:cNvPr id="7" name="Picture 6">
            <a:extLst>
              <a:ext uri="{FF2B5EF4-FFF2-40B4-BE49-F238E27FC236}">
                <a16:creationId xmlns:a16="http://schemas.microsoft.com/office/drawing/2014/main" id="{3C72C95B-E431-43D7-92A7-4EF0D689A86E}"/>
              </a:ext>
            </a:extLst>
          </p:cNvPr>
          <p:cNvPicPr>
            <a:picLocks noChangeAspect="1"/>
          </p:cNvPicPr>
          <p:nvPr/>
        </p:nvPicPr>
        <p:blipFill>
          <a:blip r:embed="rId4"/>
          <a:stretch>
            <a:fillRect/>
          </a:stretch>
        </p:blipFill>
        <p:spPr>
          <a:xfrm>
            <a:off x="4420110" y="3873221"/>
            <a:ext cx="4678020" cy="2152422"/>
          </a:xfrm>
          <a:prstGeom prst="rect">
            <a:avLst/>
          </a:prstGeom>
        </p:spPr>
      </p:pic>
      <p:pic>
        <p:nvPicPr>
          <p:cNvPr id="16" name="Picture 15">
            <a:extLst>
              <a:ext uri="{FF2B5EF4-FFF2-40B4-BE49-F238E27FC236}">
                <a16:creationId xmlns:a16="http://schemas.microsoft.com/office/drawing/2014/main" id="{7A54F853-3C3D-4EEF-A4E7-72DC8757FA3F}"/>
              </a:ext>
            </a:extLst>
          </p:cNvPr>
          <p:cNvPicPr>
            <a:picLocks noChangeAspect="1"/>
          </p:cNvPicPr>
          <p:nvPr/>
        </p:nvPicPr>
        <p:blipFill>
          <a:blip r:embed="rId5"/>
          <a:stretch>
            <a:fillRect/>
          </a:stretch>
        </p:blipFill>
        <p:spPr>
          <a:xfrm>
            <a:off x="4497355" y="1690689"/>
            <a:ext cx="4383938" cy="2041232"/>
          </a:xfrm>
          <a:prstGeom prst="rect">
            <a:avLst/>
          </a:prstGeom>
        </p:spPr>
      </p:pic>
    </p:spTree>
    <p:extLst>
      <p:ext uri="{BB962C8B-B14F-4D97-AF65-F5344CB8AC3E}">
        <p14:creationId xmlns:p14="http://schemas.microsoft.com/office/powerpoint/2010/main" val="9511623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J.K. Rowling</a:t>
            </a:r>
          </a:p>
        </p:txBody>
      </p:sp>
      <p:sp>
        <p:nvSpPr>
          <p:cNvPr id="8" name="Rectangle 7"/>
          <p:cNvSpPr/>
          <p:nvPr/>
        </p:nvSpPr>
        <p:spPr>
          <a:xfrm>
            <a:off x="628651" y="4227850"/>
            <a:ext cx="7600951" cy="369332"/>
          </a:xfrm>
          <a:prstGeom prst="rect">
            <a:avLst/>
          </a:prstGeom>
        </p:spPr>
        <p:txBody>
          <a:bodyPr wrap="square">
            <a:spAutoFit/>
          </a:bodyPr>
          <a:lstStyle/>
          <a:p>
            <a:r>
              <a:rPr lang="en-US" dirty="0">
                <a:solidFill>
                  <a:srgbClr val="333333"/>
                </a:solidFill>
                <a:latin typeface="Georgia" panose="02040502050405020303" pitchFamily="18" charset="0"/>
              </a:rPr>
              <a:t>“Transgender women are women.” – Daniel Radcliffe (Harry)</a:t>
            </a:r>
            <a:endParaRPr lang="en-US" dirty="0"/>
          </a:p>
        </p:txBody>
      </p:sp>
      <p:sp>
        <p:nvSpPr>
          <p:cNvPr id="9" name="Rectangle 8"/>
          <p:cNvSpPr/>
          <p:nvPr/>
        </p:nvSpPr>
        <p:spPr>
          <a:xfrm>
            <a:off x="628650" y="5017732"/>
            <a:ext cx="8838622" cy="369332"/>
          </a:xfrm>
          <a:prstGeom prst="rect">
            <a:avLst/>
          </a:prstGeom>
        </p:spPr>
        <p:txBody>
          <a:bodyPr wrap="square">
            <a:spAutoFit/>
          </a:bodyPr>
          <a:lstStyle/>
          <a:p>
            <a:r>
              <a:rPr lang="en-US" dirty="0">
                <a:solidFill>
                  <a:srgbClr val="333333"/>
                </a:solidFill>
                <a:latin typeface="Georgia" panose="02040502050405020303" pitchFamily="18" charset="0"/>
              </a:rPr>
              <a:t>“Trans women are women. Trans men are men,” – Rupert </a:t>
            </a:r>
            <a:r>
              <a:rPr lang="en-US" dirty="0" err="1">
                <a:solidFill>
                  <a:srgbClr val="333333"/>
                </a:solidFill>
                <a:latin typeface="Georgia" panose="02040502050405020303" pitchFamily="18" charset="0"/>
              </a:rPr>
              <a:t>Grint</a:t>
            </a:r>
            <a:r>
              <a:rPr lang="en-US" dirty="0">
                <a:solidFill>
                  <a:srgbClr val="333333"/>
                </a:solidFill>
                <a:latin typeface="Georgia" panose="02040502050405020303" pitchFamily="18" charset="0"/>
              </a:rPr>
              <a:t> (Ron)</a:t>
            </a:r>
            <a:endParaRPr lang="en-US" dirty="0"/>
          </a:p>
        </p:txBody>
      </p:sp>
      <p:sp>
        <p:nvSpPr>
          <p:cNvPr id="10" name="Rectangle 9"/>
          <p:cNvSpPr/>
          <p:nvPr/>
        </p:nvSpPr>
        <p:spPr>
          <a:xfrm>
            <a:off x="628649" y="5752182"/>
            <a:ext cx="8626186" cy="369332"/>
          </a:xfrm>
          <a:prstGeom prst="rect">
            <a:avLst/>
          </a:prstGeom>
        </p:spPr>
        <p:txBody>
          <a:bodyPr wrap="square">
            <a:spAutoFit/>
          </a:bodyPr>
          <a:lstStyle/>
          <a:p>
            <a:r>
              <a:rPr lang="en-US" dirty="0">
                <a:solidFill>
                  <a:srgbClr val="333333"/>
                </a:solidFill>
                <a:latin typeface="Georgia" panose="02040502050405020303" pitchFamily="18" charset="0"/>
              </a:rPr>
              <a:t>“Trans women are women, trans men are men” – Eddie Redmayne (Newt)</a:t>
            </a:r>
            <a:endParaRPr lang="en-US" dirty="0"/>
          </a:p>
        </p:txBody>
      </p:sp>
      <p:pic>
        <p:nvPicPr>
          <p:cNvPr id="12" name="Picture 11"/>
          <p:cNvPicPr>
            <a:picLocks noChangeAspect="1"/>
          </p:cNvPicPr>
          <p:nvPr/>
        </p:nvPicPr>
        <p:blipFill>
          <a:blip r:embed="rId3" cstate="print"/>
          <a:stretch>
            <a:fillRect/>
          </a:stretch>
        </p:blipFill>
        <p:spPr>
          <a:xfrm>
            <a:off x="628649" y="1351525"/>
            <a:ext cx="5482901" cy="2706368"/>
          </a:xfrm>
          <a:prstGeom prst="rect">
            <a:avLst/>
          </a:prstGeom>
        </p:spPr>
      </p:pic>
      <p:sp>
        <p:nvSpPr>
          <p:cNvPr id="13" name="Rectangle 12"/>
          <p:cNvSpPr/>
          <p:nvPr/>
        </p:nvSpPr>
        <p:spPr>
          <a:xfrm>
            <a:off x="628652" y="4622791"/>
            <a:ext cx="8236217" cy="369332"/>
          </a:xfrm>
          <a:prstGeom prst="rect">
            <a:avLst/>
          </a:prstGeom>
        </p:spPr>
        <p:txBody>
          <a:bodyPr wrap="square">
            <a:spAutoFit/>
          </a:bodyPr>
          <a:lstStyle/>
          <a:p>
            <a:r>
              <a:rPr lang="en-US" dirty="0">
                <a:solidFill>
                  <a:srgbClr val="333333"/>
                </a:solidFill>
                <a:latin typeface="Georgia" panose="02040502050405020303" pitchFamily="18" charset="0"/>
              </a:rPr>
              <a:t>“Trans people are who they say they are” – Emma Watson (Hermione)</a:t>
            </a:r>
            <a:endParaRPr lang="en-US" dirty="0"/>
          </a:p>
        </p:txBody>
      </p:sp>
      <p:sp>
        <p:nvSpPr>
          <p:cNvPr id="14" name="Rectangle 13"/>
          <p:cNvSpPr/>
          <p:nvPr/>
        </p:nvSpPr>
        <p:spPr>
          <a:xfrm>
            <a:off x="628650" y="5387064"/>
            <a:ext cx="8838622" cy="369332"/>
          </a:xfrm>
          <a:prstGeom prst="rect">
            <a:avLst/>
          </a:prstGeom>
        </p:spPr>
        <p:txBody>
          <a:bodyPr wrap="square">
            <a:spAutoFit/>
          </a:bodyPr>
          <a:lstStyle/>
          <a:p>
            <a:r>
              <a:rPr lang="en-US" dirty="0">
                <a:solidFill>
                  <a:srgbClr val="333333"/>
                </a:solidFill>
                <a:latin typeface="Georgia" panose="02040502050405020303" pitchFamily="18" charset="0"/>
              </a:rPr>
              <a:t>“Transwomen are women.” – Bonnie Wright (Ginny)</a:t>
            </a:r>
            <a:endParaRPr lang="en-US" dirty="0"/>
          </a:p>
        </p:txBody>
      </p:sp>
      <p:sp>
        <p:nvSpPr>
          <p:cNvPr id="15" name="Rectangle 14"/>
          <p:cNvSpPr/>
          <p:nvPr/>
        </p:nvSpPr>
        <p:spPr>
          <a:xfrm>
            <a:off x="74467" y="6545342"/>
            <a:ext cx="8626186" cy="276999"/>
          </a:xfrm>
          <a:prstGeom prst="rect">
            <a:avLst/>
          </a:prstGeom>
        </p:spPr>
        <p:txBody>
          <a:bodyPr wrap="square">
            <a:spAutoFit/>
          </a:bodyPr>
          <a:lstStyle/>
          <a:p>
            <a:r>
              <a:rPr lang="en-US" sz="1200" dirty="0"/>
              <a:t>Abby Gardner, A Complete Breakdown of the J.K. Rowling Transgender-Comments Controversy, </a:t>
            </a:r>
            <a:r>
              <a:rPr lang="en-US" sz="1200" i="1" dirty="0"/>
              <a:t>Glamour</a:t>
            </a:r>
            <a:r>
              <a:rPr lang="en-US" sz="1200" dirty="0"/>
              <a:t>, July 6, 2020</a:t>
            </a:r>
          </a:p>
        </p:txBody>
      </p:sp>
    </p:spTree>
    <p:extLst>
      <p:ext uri="{BB962C8B-B14F-4D97-AF65-F5344CB8AC3E}">
        <p14:creationId xmlns:p14="http://schemas.microsoft.com/office/powerpoint/2010/main" val="21962420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Genderbread Person - ❤ It's Pronounced Metrosexual">
            <a:extLst>
              <a:ext uri="{FF2B5EF4-FFF2-40B4-BE49-F238E27FC236}">
                <a16:creationId xmlns:a16="http://schemas.microsoft.com/office/drawing/2014/main" id="{2FBFC2AB-7917-49E6-9FDD-5114895BA541}"/>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140410" y="783772"/>
            <a:ext cx="8863180" cy="57333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7054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3A7C9-0752-43CE-8758-E69E5BB8F267}"/>
              </a:ext>
            </a:extLst>
          </p:cNvPr>
          <p:cNvSpPr>
            <a:spLocks noGrp="1"/>
          </p:cNvSpPr>
          <p:nvPr>
            <p:ph type="title"/>
          </p:nvPr>
        </p:nvSpPr>
        <p:spPr/>
        <p:txBody>
          <a:bodyPr/>
          <a:lstStyle/>
          <a:p>
            <a:r>
              <a:rPr lang="en-US" dirty="0"/>
              <a:t>CNN on Sex and Gender Identity</a:t>
            </a:r>
          </a:p>
        </p:txBody>
      </p:sp>
      <p:pic>
        <p:nvPicPr>
          <p:cNvPr id="9218" name="Picture 2" descr="CNN Claims '​It's not possible to know a person's gender identity at birth'  - Worthy Watch">
            <a:extLst>
              <a:ext uri="{FF2B5EF4-FFF2-40B4-BE49-F238E27FC236}">
                <a16:creationId xmlns:a16="http://schemas.microsoft.com/office/drawing/2014/main" id="{7DE47D10-196B-40AF-AA24-8D9FE8BC55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16708"/>
            <a:ext cx="9144000" cy="3681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9967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Black Lives Matter</a:t>
            </a:r>
          </a:p>
        </p:txBody>
      </p:sp>
      <p:pic>
        <p:nvPicPr>
          <p:cNvPr id="7" name="Picture 6"/>
          <p:cNvPicPr>
            <a:picLocks noChangeAspect="1"/>
          </p:cNvPicPr>
          <p:nvPr/>
        </p:nvPicPr>
        <p:blipFill rotWithShape="1">
          <a:blip r:embed="rId3" cstate="print"/>
          <a:srcRect t="7442" b="11598"/>
          <a:stretch/>
        </p:blipFill>
        <p:spPr>
          <a:xfrm>
            <a:off x="1620982" y="4100945"/>
            <a:ext cx="5902036" cy="2687782"/>
          </a:xfrm>
          <a:prstGeom prst="rect">
            <a:avLst/>
          </a:prstGeom>
        </p:spPr>
      </p:pic>
      <p:sp>
        <p:nvSpPr>
          <p:cNvPr id="8" name="TextBox 7"/>
          <p:cNvSpPr txBox="1"/>
          <p:nvPr/>
        </p:nvSpPr>
        <p:spPr>
          <a:xfrm>
            <a:off x="628650" y="1546400"/>
            <a:ext cx="8029923" cy="2554545"/>
          </a:xfrm>
          <a:prstGeom prst="rect">
            <a:avLst/>
          </a:prstGeom>
          <a:noFill/>
        </p:spPr>
        <p:txBody>
          <a:bodyPr wrap="square" rtlCol="0">
            <a:spAutoFit/>
          </a:bodyPr>
          <a:lstStyle/>
          <a:p>
            <a:r>
              <a:rPr lang="en-US" sz="2000" dirty="0"/>
              <a:t>“We are self-reflexive and do the work required </a:t>
            </a:r>
            <a:r>
              <a:rPr lang="en-US" sz="2000" dirty="0">
                <a:solidFill>
                  <a:srgbClr val="FF0000"/>
                </a:solidFill>
              </a:rPr>
              <a:t>to dismantle cisgender privilege and uplift Black trans folk</a:t>
            </a:r>
            <a:r>
              <a:rPr lang="en-US" sz="2000" dirty="0"/>
              <a:t>, especially Black trans women who continue to be disproportionately impacted by trans-antagonistic violence…</a:t>
            </a:r>
          </a:p>
          <a:p>
            <a:endParaRPr lang="en-US" sz="2000" dirty="0"/>
          </a:p>
          <a:p>
            <a:r>
              <a:rPr lang="en-US" sz="2000" dirty="0">
                <a:solidFill>
                  <a:srgbClr val="FF0000"/>
                </a:solidFill>
              </a:rPr>
              <a:t>We foster a queer‐affirming network</a:t>
            </a:r>
            <a:r>
              <a:rPr lang="en-US" sz="2000" dirty="0"/>
              <a:t>. When we gather, we do so with the intention of freeing ourselves from the </a:t>
            </a:r>
            <a:r>
              <a:rPr lang="en-US" sz="2000" dirty="0">
                <a:solidFill>
                  <a:srgbClr val="FF0000"/>
                </a:solidFill>
              </a:rPr>
              <a:t>tight grip of heteronormative thinking</a:t>
            </a:r>
            <a:r>
              <a:rPr lang="en-US" sz="2000" dirty="0"/>
              <a:t>, or rather, the belief that all in the world are heterosexual (unless s/he or they disclose otherwise).”</a:t>
            </a:r>
          </a:p>
        </p:txBody>
      </p:sp>
    </p:spTree>
    <p:extLst>
      <p:ext uri="{BB962C8B-B14F-4D97-AF65-F5344CB8AC3E}">
        <p14:creationId xmlns:p14="http://schemas.microsoft.com/office/powerpoint/2010/main" val="29713844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F8835-46C9-4787-BD4D-5FB19AA74690}"/>
              </a:ext>
            </a:extLst>
          </p:cNvPr>
          <p:cNvSpPr>
            <a:spLocks noGrp="1"/>
          </p:cNvSpPr>
          <p:nvPr>
            <p:ph type="title"/>
          </p:nvPr>
        </p:nvSpPr>
        <p:spPr/>
        <p:txBody>
          <a:bodyPr/>
          <a:lstStyle/>
          <a:p>
            <a:r>
              <a:rPr lang="en-US" dirty="0"/>
              <a:t>Blue’s Clues Pride Month Cartoon</a:t>
            </a:r>
          </a:p>
        </p:txBody>
      </p:sp>
      <p:pic>
        <p:nvPicPr>
          <p:cNvPr id="6146" name="Picture 2">
            <a:extLst>
              <a:ext uri="{FF2B5EF4-FFF2-40B4-BE49-F238E27FC236}">
                <a16:creationId xmlns:a16="http://schemas.microsoft.com/office/drawing/2014/main" id="{89AB0138-4311-4903-B99D-2143C91517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449" y="1522297"/>
            <a:ext cx="4137511" cy="470122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BAD8574-33F2-42DA-A205-50D04D066358}"/>
              </a:ext>
            </a:extLst>
          </p:cNvPr>
          <p:cNvSpPr txBox="1"/>
          <p:nvPr/>
        </p:nvSpPr>
        <p:spPr>
          <a:xfrm>
            <a:off x="4883959" y="1522297"/>
            <a:ext cx="3914807" cy="4524315"/>
          </a:xfrm>
          <a:prstGeom prst="rect">
            <a:avLst/>
          </a:prstGeom>
          <a:noFill/>
        </p:spPr>
        <p:txBody>
          <a:bodyPr wrap="square">
            <a:spAutoFit/>
          </a:bodyPr>
          <a:lstStyle/>
          <a:p>
            <a:r>
              <a:rPr lang="en-US" b="0" i="0" dirty="0">
                <a:solidFill>
                  <a:srgbClr val="1D2228"/>
                </a:solidFill>
                <a:effectLst/>
                <a:latin typeface="Yahoo Sans"/>
              </a:rPr>
              <a:t>“Families marching one-by-one</a:t>
            </a:r>
            <a:br>
              <a:rPr lang="en-US" b="0" i="0" dirty="0">
                <a:solidFill>
                  <a:srgbClr val="1D2228"/>
                </a:solidFill>
                <a:effectLst/>
                <a:latin typeface="Yahoo Sans"/>
              </a:rPr>
            </a:br>
            <a:r>
              <a:rPr lang="en-US" b="0" i="0" dirty="0">
                <a:solidFill>
                  <a:srgbClr val="1D2228"/>
                </a:solidFill>
                <a:effectLst/>
                <a:latin typeface="Yahoo Sans"/>
              </a:rPr>
              <a:t>Hurrah, hurrah</a:t>
            </a:r>
          </a:p>
          <a:p>
            <a:r>
              <a:rPr lang="en-US" b="0" i="0" dirty="0">
                <a:solidFill>
                  <a:srgbClr val="1D2228"/>
                </a:solidFill>
                <a:effectLst/>
                <a:latin typeface="Yahoo Sans"/>
              </a:rPr>
              <a:t>Families marching one-by-one</a:t>
            </a:r>
            <a:br>
              <a:rPr lang="en-US" b="0" i="0" dirty="0">
                <a:solidFill>
                  <a:srgbClr val="1D2228"/>
                </a:solidFill>
                <a:effectLst/>
                <a:latin typeface="Yahoo Sans"/>
              </a:rPr>
            </a:br>
            <a:r>
              <a:rPr lang="en-US" b="0" i="0" dirty="0">
                <a:solidFill>
                  <a:srgbClr val="1D2228"/>
                </a:solidFill>
                <a:effectLst/>
                <a:latin typeface="Yahoo Sans"/>
              </a:rPr>
              <a:t>Hurrah, hurrah</a:t>
            </a:r>
          </a:p>
          <a:p>
            <a:r>
              <a:rPr lang="en-US" b="0" i="0" dirty="0">
                <a:solidFill>
                  <a:srgbClr val="1D2228"/>
                </a:solidFill>
                <a:effectLst/>
                <a:latin typeface="Yahoo Sans"/>
              </a:rPr>
              <a:t>This family has two mommies</a:t>
            </a:r>
          </a:p>
          <a:p>
            <a:r>
              <a:rPr lang="en-US" dirty="0">
                <a:solidFill>
                  <a:srgbClr val="1D2228"/>
                </a:solidFill>
                <a:latin typeface="Yahoo Sans"/>
              </a:rPr>
              <a:t>They love each other so proudly</a:t>
            </a:r>
          </a:p>
          <a:p>
            <a:r>
              <a:rPr lang="en-US" b="0" i="0" dirty="0">
                <a:solidFill>
                  <a:srgbClr val="1D2228"/>
                </a:solidFill>
                <a:effectLst/>
                <a:latin typeface="Yahoo Sans"/>
              </a:rPr>
              <a:t>And they all go marching in the Big Parade…</a:t>
            </a:r>
          </a:p>
          <a:p>
            <a:endParaRPr lang="en-US" dirty="0">
              <a:solidFill>
                <a:srgbClr val="1D2228"/>
              </a:solidFill>
              <a:latin typeface="Yahoo Sans"/>
            </a:endParaRPr>
          </a:p>
          <a:p>
            <a:r>
              <a:rPr lang="en-US" dirty="0">
                <a:solidFill>
                  <a:srgbClr val="1D2228"/>
                </a:solidFill>
                <a:latin typeface="Yahoo Sans"/>
              </a:rPr>
              <a:t>These </a:t>
            </a:r>
            <a:r>
              <a:rPr lang="en-US" dirty="0" err="1">
                <a:solidFill>
                  <a:srgbClr val="1D2228"/>
                </a:solidFill>
                <a:latin typeface="Yahoo Sans"/>
              </a:rPr>
              <a:t>babas</a:t>
            </a:r>
            <a:r>
              <a:rPr lang="en-US" dirty="0">
                <a:solidFill>
                  <a:srgbClr val="1D2228"/>
                </a:solidFill>
                <a:latin typeface="Yahoo Sans"/>
              </a:rPr>
              <a:t> are non-binary</a:t>
            </a:r>
          </a:p>
          <a:p>
            <a:r>
              <a:rPr lang="en-US" b="0" i="0" dirty="0">
                <a:solidFill>
                  <a:srgbClr val="1D2228"/>
                </a:solidFill>
                <a:effectLst/>
                <a:latin typeface="Yahoo Sans"/>
              </a:rPr>
              <a:t>They love each other so proudly…</a:t>
            </a:r>
          </a:p>
          <a:p>
            <a:endParaRPr lang="en-US" b="0" i="0" dirty="0">
              <a:solidFill>
                <a:srgbClr val="1D2228"/>
              </a:solidFill>
              <a:effectLst/>
              <a:latin typeface="Yahoo Sans"/>
            </a:endParaRPr>
          </a:p>
          <a:p>
            <a:r>
              <a:rPr lang="en-US" b="0" i="0" dirty="0">
                <a:solidFill>
                  <a:srgbClr val="1D2228"/>
                </a:solidFill>
                <a:effectLst/>
                <a:latin typeface="Yahoo Sans"/>
              </a:rPr>
              <a:t>Ace, bi and pan grown-ups you see can love each other so proudly</a:t>
            </a:r>
          </a:p>
          <a:p>
            <a:r>
              <a:rPr lang="en-US" b="0" i="0" dirty="0">
                <a:solidFill>
                  <a:srgbClr val="1D2228"/>
                </a:solidFill>
                <a:effectLst/>
                <a:latin typeface="Yahoo Sans"/>
              </a:rPr>
              <a:t>And they all go marching in the Big Parad</a:t>
            </a:r>
            <a:r>
              <a:rPr lang="en-US" dirty="0">
                <a:solidFill>
                  <a:srgbClr val="1D2228"/>
                </a:solidFill>
                <a:latin typeface="Yahoo Sans"/>
              </a:rPr>
              <a:t>e</a:t>
            </a:r>
            <a:r>
              <a:rPr lang="en-US" b="0" i="0" dirty="0">
                <a:solidFill>
                  <a:srgbClr val="1D2228"/>
                </a:solidFill>
                <a:effectLst/>
                <a:latin typeface="Yahoo Sans"/>
              </a:rPr>
              <a:t>"</a:t>
            </a:r>
            <a:endParaRPr lang="en-US" dirty="0"/>
          </a:p>
        </p:txBody>
      </p:sp>
    </p:spTree>
    <p:extLst>
      <p:ext uri="{BB962C8B-B14F-4D97-AF65-F5344CB8AC3E}">
        <p14:creationId xmlns:p14="http://schemas.microsoft.com/office/powerpoint/2010/main" val="38229474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BF8F1-1F47-47B3-B7CD-591C86786AFB}"/>
              </a:ext>
            </a:extLst>
          </p:cNvPr>
          <p:cNvSpPr>
            <a:spLocks noGrp="1"/>
          </p:cNvSpPr>
          <p:nvPr>
            <p:ph type="title"/>
          </p:nvPr>
        </p:nvSpPr>
        <p:spPr/>
        <p:txBody>
          <a:bodyPr/>
          <a:lstStyle/>
          <a:p>
            <a:r>
              <a:rPr lang="en-US" dirty="0"/>
              <a:t>A Biblical Response to Gender Ideology</a:t>
            </a:r>
          </a:p>
        </p:txBody>
      </p:sp>
      <p:sp>
        <p:nvSpPr>
          <p:cNvPr id="3" name="Content Placeholder 2">
            <a:extLst>
              <a:ext uri="{FF2B5EF4-FFF2-40B4-BE49-F238E27FC236}">
                <a16:creationId xmlns:a16="http://schemas.microsoft.com/office/drawing/2014/main" id="{C9727647-A8EA-4E21-95D8-B27931254428}"/>
              </a:ext>
            </a:extLst>
          </p:cNvPr>
          <p:cNvSpPr>
            <a:spLocks noGrp="1"/>
          </p:cNvSpPr>
          <p:nvPr>
            <p:ph idx="1"/>
          </p:nvPr>
        </p:nvSpPr>
        <p:spPr/>
        <p:txBody>
          <a:bodyPr/>
          <a:lstStyle/>
          <a:p>
            <a:r>
              <a:rPr lang="en-US" dirty="0"/>
              <a:t>Why does it matter?</a:t>
            </a:r>
          </a:p>
          <a:p>
            <a:r>
              <a:rPr lang="en-US" dirty="0"/>
              <a:t>Understanding Queer Theory</a:t>
            </a:r>
          </a:p>
          <a:p>
            <a:pPr lvl="1"/>
            <a:r>
              <a:rPr lang="en-US" dirty="0"/>
              <a:t>Sex vs. gender</a:t>
            </a:r>
          </a:p>
          <a:p>
            <a:pPr lvl="1"/>
            <a:r>
              <a:rPr lang="en-US" dirty="0"/>
              <a:t>Gender and sexual norms as oppressive social constructs</a:t>
            </a:r>
          </a:p>
          <a:p>
            <a:pPr lvl="1"/>
            <a:r>
              <a:rPr lang="en-US" dirty="0"/>
              <a:t>Intersectional oppression</a:t>
            </a:r>
          </a:p>
          <a:p>
            <a:pPr lvl="1"/>
            <a:r>
              <a:rPr lang="en-US" dirty="0"/>
              <a:t>Deconstruction of all norms</a:t>
            </a:r>
          </a:p>
          <a:p>
            <a:r>
              <a:rPr lang="en-US" dirty="0"/>
              <a:t>Engaging Gender Ideology</a:t>
            </a:r>
          </a:p>
          <a:p>
            <a:r>
              <a:rPr lang="en-US" sz="2800" dirty="0"/>
              <a:t>Practical Questions</a:t>
            </a:r>
          </a:p>
          <a:p>
            <a:r>
              <a:rPr lang="en-US" sz="2800" dirty="0"/>
              <a:t>Acknowledgements</a:t>
            </a:r>
          </a:p>
          <a:p>
            <a:endParaRPr lang="en-US" dirty="0"/>
          </a:p>
          <a:p>
            <a:endParaRPr lang="en-US" dirty="0"/>
          </a:p>
        </p:txBody>
      </p:sp>
      <p:sp>
        <p:nvSpPr>
          <p:cNvPr id="5" name="Rectangle 4">
            <a:extLst>
              <a:ext uri="{FF2B5EF4-FFF2-40B4-BE49-F238E27FC236}">
                <a16:creationId xmlns:a16="http://schemas.microsoft.com/office/drawing/2014/main" id="{593B37AC-EE42-59A1-22C5-B7C7AA285E71}"/>
              </a:ext>
            </a:extLst>
          </p:cNvPr>
          <p:cNvSpPr/>
          <p:nvPr/>
        </p:nvSpPr>
        <p:spPr>
          <a:xfrm>
            <a:off x="246184" y="2286634"/>
            <a:ext cx="8651631" cy="548128"/>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35977390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Origins of Queer Theory</a:t>
            </a:r>
          </a:p>
        </p:txBody>
      </p:sp>
      <p:cxnSp>
        <p:nvCxnSpPr>
          <p:cNvPr id="5" name="Straight Arrow Connector 4"/>
          <p:cNvCxnSpPr/>
          <p:nvPr/>
        </p:nvCxnSpPr>
        <p:spPr>
          <a:xfrm>
            <a:off x="335685" y="6456218"/>
            <a:ext cx="828888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02541" y="3685251"/>
            <a:ext cx="1695237" cy="646331"/>
          </a:xfrm>
          <a:prstGeom prst="rect">
            <a:avLst/>
          </a:prstGeom>
          <a:noFill/>
        </p:spPr>
        <p:txBody>
          <a:bodyPr wrap="square" rtlCol="0">
            <a:spAutoFit/>
          </a:bodyPr>
          <a:lstStyle/>
          <a:p>
            <a:r>
              <a:rPr lang="en-US" dirty="0"/>
              <a:t>Jacques Derrida</a:t>
            </a:r>
            <a:br>
              <a:rPr lang="en-US" dirty="0"/>
            </a:br>
            <a:endParaRPr lang="en-US" dirty="0"/>
          </a:p>
        </p:txBody>
      </p:sp>
      <p:sp>
        <p:nvSpPr>
          <p:cNvPr id="20" name="TextBox 19"/>
          <p:cNvSpPr txBox="1"/>
          <p:nvPr/>
        </p:nvSpPr>
        <p:spPr>
          <a:xfrm>
            <a:off x="2456698" y="3699011"/>
            <a:ext cx="1680012" cy="369332"/>
          </a:xfrm>
          <a:prstGeom prst="rect">
            <a:avLst/>
          </a:prstGeom>
          <a:noFill/>
        </p:spPr>
        <p:txBody>
          <a:bodyPr wrap="none" rtlCol="0">
            <a:spAutoFit/>
          </a:bodyPr>
          <a:lstStyle/>
          <a:p>
            <a:r>
              <a:rPr lang="en-US" dirty="0"/>
              <a:t>Michel Foucault</a:t>
            </a:r>
          </a:p>
        </p:txBody>
      </p:sp>
      <p:sp>
        <p:nvSpPr>
          <p:cNvPr id="30" name="TextBox 29"/>
          <p:cNvSpPr txBox="1"/>
          <p:nvPr/>
        </p:nvSpPr>
        <p:spPr>
          <a:xfrm>
            <a:off x="1541429" y="6498728"/>
            <a:ext cx="652743" cy="369332"/>
          </a:xfrm>
          <a:prstGeom prst="rect">
            <a:avLst/>
          </a:prstGeom>
          <a:noFill/>
        </p:spPr>
        <p:txBody>
          <a:bodyPr wrap="none" rtlCol="0">
            <a:spAutoFit/>
          </a:bodyPr>
          <a:lstStyle/>
          <a:p>
            <a:r>
              <a:rPr lang="en-US" dirty="0"/>
              <a:t>1970</a:t>
            </a:r>
          </a:p>
        </p:txBody>
      </p:sp>
      <p:sp>
        <p:nvSpPr>
          <p:cNvPr id="45" name="TextBox 44"/>
          <p:cNvSpPr txBox="1"/>
          <p:nvPr/>
        </p:nvSpPr>
        <p:spPr>
          <a:xfrm>
            <a:off x="4521510" y="3702317"/>
            <a:ext cx="1820949" cy="369332"/>
          </a:xfrm>
          <a:prstGeom prst="rect">
            <a:avLst/>
          </a:prstGeom>
          <a:noFill/>
        </p:spPr>
        <p:txBody>
          <a:bodyPr wrap="square" rtlCol="0">
            <a:spAutoFit/>
          </a:bodyPr>
          <a:lstStyle/>
          <a:p>
            <a:r>
              <a:rPr lang="en-US" dirty="0"/>
              <a:t>Adrienne Rich</a:t>
            </a:r>
          </a:p>
        </p:txBody>
      </p:sp>
      <p:cxnSp>
        <p:nvCxnSpPr>
          <p:cNvPr id="32" name="Elbow Connector 31"/>
          <p:cNvCxnSpPr>
            <a:cxnSpLocks/>
          </p:cNvCxnSpPr>
          <p:nvPr/>
        </p:nvCxnSpPr>
        <p:spPr>
          <a:xfrm rot="5400000">
            <a:off x="54677" y="4805892"/>
            <a:ext cx="2134618" cy="838887"/>
          </a:xfrm>
          <a:prstGeom prst="bentConnector3">
            <a:avLst>
              <a:gd name="adj1" fmla="val 50000"/>
            </a:avLst>
          </a:prstGeom>
          <a:ln>
            <a:solidFill>
              <a:srgbClr val="00418F"/>
            </a:solidFill>
            <a:tailEnd type="triangle"/>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C988F434-4DAA-4DE2-9AC7-589B4F15C1D1}"/>
              </a:ext>
            </a:extLst>
          </p:cNvPr>
          <p:cNvSpPr/>
          <p:nvPr/>
        </p:nvSpPr>
        <p:spPr>
          <a:xfrm>
            <a:off x="638160" y="6382327"/>
            <a:ext cx="147782" cy="147782"/>
          </a:xfrm>
          <a:prstGeom prst="ellipse">
            <a:avLst/>
          </a:prstGeom>
          <a:solidFill>
            <a:srgbClr val="00418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554B146B-58C9-45B4-B425-BDF76A065E70}"/>
              </a:ext>
            </a:extLst>
          </p:cNvPr>
          <p:cNvSpPr/>
          <p:nvPr/>
        </p:nvSpPr>
        <p:spPr>
          <a:xfrm>
            <a:off x="4209445" y="6382327"/>
            <a:ext cx="147782" cy="147782"/>
          </a:xfrm>
          <a:prstGeom prst="ellipse">
            <a:avLst/>
          </a:prstGeom>
          <a:solidFill>
            <a:srgbClr val="00418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E63C215E-D7F8-497B-A7BB-38A3D205AEEF}"/>
              </a:ext>
            </a:extLst>
          </p:cNvPr>
          <p:cNvSpPr/>
          <p:nvPr/>
        </p:nvSpPr>
        <p:spPr>
          <a:xfrm>
            <a:off x="5425352" y="6382327"/>
            <a:ext cx="147782" cy="147782"/>
          </a:xfrm>
          <a:prstGeom prst="ellipse">
            <a:avLst/>
          </a:prstGeom>
          <a:solidFill>
            <a:srgbClr val="00418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F1A50B57-9068-43F8-9F23-8E17865784F2}"/>
              </a:ext>
            </a:extLst>
          </p:cNvPr>
          <p:cNvSpPr/>
          <p:nvPr/>
        </p:nvSpPr>
        <p:spPr>
          <a:xfrm>
            <a:off x="6628606" y="6382327"/>
            <a:ext cx="147782" cy="147782"/>
          </a:xfrm>
          <a:prstGeom prst="ellipse">
            <a:avLst/>
          </a:prstGeom>
          <a:solidFill>
            <a:srgbClr val="00418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314" name="Picture 2">
            <a:extLst>
              <a:ext uri="{FF2B5EF4-FFF2-40B4-BE49-F238E27FC236}">
                <a16:creationId xmlns:a16="http://schemas.microsoft.com/office/drawing/2014/main" id="{B84A3276-8E49-4401-BCD9-383A82A4D7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368" y="1598437"/>
            <a:ext cx="1417685" cy="2023423"/>
          </a:xfrm>
          <a:prstGeom prst="rect">
            <a:avLst/>
          </a:prstGeom>
          <a:noFill/>
          <a:extLst>
            <a:ext uri="{909E8E84-426E-40DD-AFC4-6F175D3DCCD1}">
              <a14:hiddenFill xmlns:a14="http://schemas.microsoft.com/office/drawing/2010/main">
                <a:solidFill>
                  <a:srgbClr val="FFFFFF"/>
                </a:solidFill>
              </a14:hiddenFill>
            </a:ext>
          </a:extLst>
        </p:spPr>
      </p:pic>
      <p:sp>
        <p:nvSpPr>
          <p:cNvPr id="51" name="Oval 50">
            <a:extLst>
              <a:ext uri="{FF2B5EF4-FFF2-40B4-BE49-F238E27FC236}">
                <a16:creationId xmlns:a16="http://schemas.microsoft.com/office/drawing/2014/main" id="{671CA02C-2633-403A-A61E-B6868387E089}"/>
              </a:ext>
            </a:extLst>
          </p:cNvPr>
          <p:cNvSpPr/>
          <p:nvPr/>
        </p:nvSpPr>
        <p:spPr>
          <a:xfrm>
            <a:off x="3798454" y="6382327"/>
            <a:ext cx="147782" cy="147782"/>
          </a:xfrm>
          <a:prstGeom prst="ellipse">
            <a:avLst/>
          </a:prstGeom>
          <a:solidFill>
            <a:srgbClr val="00418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316" name="Picture 4" descr="Explainer: the ideas of Foucault">
            <a:extLst>
              <a:ext uri="{FF2B5EF4-FFF2-40B4-BE49-F238E27FC236}">
                <a16:creationId xmlns:a16="http://schemas.microsoft.com/office/drawing/2014/main" id="{651FC114-8A56-48EF-84C8-F4960E880C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45984" y="1627981"/>
            <a:ext cx="1629489" cy="2007640"/>
          </a:xfrm>
          <a:prstGeom prst="rect">
            <a:avLst/>
          </a:prstGeom>
          <a:noFill/>
          <a:extLst>
            <a:ext uri="{909E8E84-426E-40DD-AFC4-6F175D3DCCD1}">
              <a14:hiddenFill xmlns:a14="http://schemas.microsoft.com/office/drawing/2010/main">
                <a:solidFill>
                  <a:srgbClr val="FFFFFF"/>
                </a:solidFill>
              </a14:hiddenFill>
            </a:ext>
          </a:extLst>
        </p:spPr>
      </p:pic>
      <p:pic>
        <p:nvPicPr>
          <p:cNvPr id="13318" name="Picture 6" descr="Judith Butler - Wikipedia">
            <a:extLst>
              <a:ext uri="{FF2B5EF4-FFF2-40B4-BE49-F238E27FC236}">
                <a16:creationId xmlns:a16="http://schemas.microsoft.com/office/drawing/2014/main" id="{7B2B84DC-F9A6-4B6B-B7CD-8CFE67ED774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0980" b="8380"/>
          <a:stretch/>
        </p:blipFill>
        <p:spPr bwMode="auto">
          <a:xfrm>
            <a:off x="6770888" y="1634711"/>
            <a:ext cx="1647274" cy="2000905"/>
          </a:xfrm>
          <a:prstGeom prst="rect">
            <a:avLst/>
          </a:prstGeom>
          <a:noFill/>
          <a:extLst>
            <a:ext uri="{909E8E84-426E-40DD-AFC4-6F175D3DCCD1}">
              <a14:hiddenFill xmlns:a14="http://schemas.microsoft.com/office/drawing/2010/main">
                <a:solidFill>
                  <a:srgbClr val="FFFFFF"/>
                </a:solidFill>
              </a14:hiddenFill>
            </a:ext>
          </a:extLst>
        </p:spPr>
      </p:pic>
      <p:sp>
        <p:nvSpPr>
          <p:cNvPr id="54" name="TextBox 53">
            <a:extLst>
              <a:ext uri="{FF2B5EF4-FFF2-40B4-BE49-F238E27FC236}">
                <a16:creationId xmlns:a16="http://schemas.microsoft.com/office/drawing/2014/main" id="{3420F841-BB04-44BB-8CBB-3CB84DE15200}"/>
              </a:ext>
            </a:extLst>
          </p:cNvPr>
          <p:cNvSpPr txBox="1"/>
          <p:nvPr/>
        </p:nvSpPr>
        <p:spPr>
          <a:xfrm>
            <a:off x="6696997" y="3699011"/>
            <a:ext cx="1378904" cy="369332"/>
          </a:xfrm>
          <a:prstGeom prst="rect">
            <a:avLst/>
          </a:prstGeom>
          <a:noFill/>
        </p:spPr>
        <p:txBody>
          <a:bodyPr wrap="none" rtlCol="0">
            <a:spAutoFit/>
          </a:bodyPr>
          <a:lstStyle/>
          <a:p>
            <a:r>
              <a:rPr lang="en-US" dirty="0"/>
              <a:t>Judith Butler</a:t>
            </a:r>
          </a:p>
        </p:txBody>
      </p:sp>
      <p:pic>
        <p:nvPicPr>
          <p:cNvPr id="13320" name="Picture 8" descr="Book Review: 'The Power of Adrienne Rich,' by Hilary Holladay - The New  York Times">
            <a:extLst>
              <a:ext uri="{FF2B5EF4-FFF2-40B4-BE49-F238E27FC236}">
                <a16:creationId xmlns:a16="http://schemas.microsoft.com/office/drawing/2014/main" id="{77869932-70A2-4759-AFCF-73BA4556273E}"/>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0722" t="5859" r="11176" b="30715"/>
          <a:stretch/>
        </p:blipFill>
        <p:spPr bwMode="auto">
          <a:xfrm>
            <a:off x="4622198" y="1606863"/>
            <a:ext cx="1754091" cy="2098823"/>
          </a:xfrm>
          <a:prstGeom prst="rect">
            <a:avLst/>
          </a:prstGeom>
          <a:noFill/>
          <a:extLst>
            <a:ext uri="{909E8E84-426E-40DD-AFC4-6F175D3DCCD1}">
              <a14:hiddenFill xmlns:a14="http://schemas.microsoft.com/office/drawing/2010/main">
                <a:solidFill>
                  <a:srgbClr val="FFFFFF"/>
                </a:solidFill>
              </a14:hiddenFill>
            </a:ext>
          </a:extLst>
        </p:spPr>
      </p:pic>
      <p:sp>
        <p:nvSpPr>
          <p:cNvPr id="58" name="TextBox 57">
            <a:extLst>
              <a:ext uri="{FF2B5EF4-FFF2-40B4-BE49-F238E27FC236}">
                <a16:creationId xmlns:a16="http://schemas.microsoft.com/office/drawing/2014/main" id="{AF9E93CD-A8EB-46CE-BF65-EAD508E82D42}"/>
              </a:ext>
            </a:extLst>
          </p:cNvPr>
          <p:cNvSpPr txBox="1"/>
          <p:nvPr/>
        </p:nvSpPr>
        <p:spPr>
          <a:xfrm>
            <a:off x="3921832" y="6498728"/>
            <a:ext cx="652743" cy="369332"/>
          </a:xfrm>
          <a:prstGeom prst="rect">
            <a:avLst/>
          </a:prstGeom>
          <a:noFill/>
        </p:spPr>
        <p:txBody>
          <a:bodyPr wrap="square" rtlCol="0">
            <a:spAutoFit/>
          </a:bodyPr>
          <a:lstStyle/>
          <a:p>
            <a:r>
              <a:rPr lang="en-US" dirty="0"/>
              <a:t>1980</a:t>
            </a:r>
          </a:p>
        </p:txBody>
      </p:sp>
      <p:cxnSp>
        <p:nvCxnSpPr>
          <p:cNvPr id="62" name="Elbow Connector 31">
            <a:extLst>
              <a:ext uri="{FF2B5EF4-FFF2-40B4-BE49-F238E27FC236}">
                <a16:creationId xmlns:a16="http://schemas.microsoft.com/office/drawing/2014/main" id="{9087D13A-022C-4F1A-9642-BF7F77DB5AC5}"/>
              </a:ext>
            </a:extLst>
          </p:cNvPr>
          <p:cNvCxnSpPr>
            <a:cxnSpLocks/>
          </p:cNvCxnSpPr>
          <p:nvPr/>
        </p:nvCxnSpPr>
        <p:spPr>
          <a:xfrm rot="5400000">
            <a:off x="6078453" y="4776572"/>
            <a:ext cx="2134618" cy="897527"/>
          </a:xfrm>
          <a:prstGeom prst="bentConnector3">
            <a:avLst>
              <a:gd name="adj1" fmla="val 50000"/>
            </a:avLst>
          </a:prstGeom>
          <a:ln>
            <a:solidFill>
              <a:srgbClr val="00418F"/>
            </a:solidFill>
            <a:tailEnd type="triangle"/>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1B6A0D97-BA59-4777-B117-42176FC5C256}"/>
              </a:ext>
            </a:extLst>
          </p:cNvPr>
          <p:cNvSpPr txBox="1"/>
          <p:nvPr/>
        </p:nvSpPr>
        <p:spPr>
          <a:xfrm>
            <a:off x="6294336" y="6498728"/>
            <a:ext cx="652743" cy="369332"/>
          </a:xfrm>
          <a:prstGeom prst="rect">
            <a:avLst/>
          </a:prstGeom>
          <a:noFill/>
        </p:spPr>
        <p:txBody>
          <a:bodyPr wrap="square" rtlCol="0">
            <a:spAutoFit/>
          </a:bodyPr>
          <a:lstStyle/>
          <a:p>
            <a:r>
              <a:rPr lang="en-US" dirty="0"/>
              <a:t>1990</a:t>
            </a:r>
          </a:p>
        </p:txBody>
      </p:sp>
      <p:cxnSp>
        <p:nvCxnSpPr>
          <p:cNvPr id="67" name="Elbow Connector 31">
            <a:extLst>
              <a:ext uri="{FF2B5EF4-FFF2-40B4-BE49-F238E27FC236}">
                <a16:creationId xmlns:a16="http://schemas.microsoft.com/office/drawing/2014/main" id="{EFA263F2-F2B8-441D-8423-937233FBB0F0}"/>
              </a:ext>
            </a:extLst>
          </p:cNvPr>
          <p:cNvCxnSpPr>
            <a:cxnSpLocks/>
          </p:cNvCxnSpPr>
          <p:nvPr/>
        </p:nvCxnSpPr>
        <p:spPr>
          <a:xfrm rot="16200000" flipH="1">
            <a:off x="2487196" y="4907497"/>
            <a:ext cx="2134619" cy="635680"/>
          </a:xfrm>
          <a:prstGeom prst="bentConnector3">
            <a:avLst>
              <a:gd name="adj1" fmla="val 50000"/>
            </a:avLst>
          </a:prstGeom>
          <a:ln>
            <a:solidFill>
              <a:srgbClr val="00418F"/>
            </a:solidFill>
            <a:tailEnd type="triangle"/>
          </a:ln>
        </p:spPr>
        <p:style>
          <a:lnRef idx="1">
            <a:schemeClr val="accent1"/>
          </a:lnRef>
          <a:fillRef idx="0">
            <a:schemeClr val="accent1"/>
          </a:fillRef>
          <a:effectRef idx="0">
            <a:schemeClr val="accent1"/>
          </a:effectRef>
          <a:fontRef idx="minor">
            <a:schemeClr val="tx1"/>
          </a:fontRef>
        </p:style>
      </p:cxnSp>
      <p:cxnSp>
        <p:nvCxnSpPr>
          <p:cNvPr id="69" name="Elbow Connector 31">
            <a:extLst>
              <a:ext uri="{FF2B5EF4-FFF2-40B4-BE49-F238E27FC236}">
                <a16:creationId xmlns:a16="http://schemas.microsoft.com/office/drawing/2014/main" id="{AF226CF4-6636-4AF6-9EDD-4FC377FE6CEF}"/>
              </a:ext>
            </a:extLst>
          </p:cNvPr>
          <p:cNvCxnSpPr>
            <a:cxnSpLocks/>
          </p:cNvCxnSpPr>
          <p:nvPr/>
        </p:nvCxnSpPr>
        <p:spPr>
          <a:xfrm rot="5400000">
            <a:off x="3816392" y="4670369"/>
            <a:ext cx="2097675" cy="1146879"/>
          </a:xfrm>
          <a:prstGeom prst="bentConnector3">
            <a:avLst>
              <a:gd name="adj1" fmla="val 50000"/>
            </a:avLst>
          </a:prstGeom>
          <a:ln>
            <a:solidFill>
              <a:srgbClr val="00418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37096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BF8F1-1F47-47B3-B7CD-591C86786AFB}"/>
              </a:ext>
            </a:extLst>
          </p:cNvPr>
          <p:cNvSpPr>
            <a:spLocks noGrp="1"/>
          </p:cNvSpPr>
          <p:nvPr>
            <p:ph type="title"/>
          </p:nvPr>
        </p:nvSpPr>
        <p:spPr/>
        <p:txBody>
          <a:bodyPr/>
          <a:lstStyle/>
          <a:p>
            <a:r>
              <a:rPr lang="en-US" dirty="0"/>
              <a:t>A Biblical Response to Gender Ideology</a:t>
            </a:r>
          </a:p>
        </p:txBody>
      </p:sp>
      <p:sp>
        <p:nvSpPr>
          <p:cNvPr id="3" name="Content Placeholder 2">
            <a:extLst>
              <a:ext uri="{FF2B5EF4-FFF2-40B4-BE49-F238E27FC236}">
                <a16:creationId xmlns:a16="http://schemas.microsoft.com/office/drawing/2014/main" id="{C9727647-A8EA-4E21-95D8-B27931254428}"/>
              </a:ext>
            </a:extLst>
          </p:cNvPr>
          <p:cNvSpPr>
            <a:spLocks noGrp="1"/>
          </p:cNvSpPr>
          <p:nvPr>
            <p:ph idx="1"/>
          </p:nvPr>
        </p:nvSpPr>
        <p:spPr/>
        <p:txBody>
          <a:bodyPr/>
          <a:lstStyle/>
          <a:p>
            <a:r>
              <a:rPr lang="en-US" dirty="0"/>
              <a:t>Why does it matter?</a:t>
            </a:r>
          </a:p>
          <a:p>
            <a:r>
              <a:rPr lang="en-US" dirty="0"/>
              <a:t>Understanding Queer Theory</a:t>
            </a:r>
          </a:p>
          <a:p>
            <a:pPr lvl="1"/>
            <a:r>
              <a:rPr lang="en-US" dirty="0"/>
              <a:t>Sex vs. gender</a:t>
            </a:r>
          </a:p>
          <a:p>
            <a:pPr lvl="1"/>
            <a:r>
              <a:rPr lang="en-US" dirty="0"/>
              <a:t>Gender and sexual norms as oppressive social constructs</a:t>
            </a:r>
          </a:p>
          <a:p>
            <a:pPr lvl="1"/>
            <a:r>
              <a:rPr lang="en-US" dirty="0"/>
              <a:t>Intersectional oppression</a:t>
            </a:r>
          </a:p>
          <a:p>
            <a:pPr lvl="1"/>
            <a:r>
              <a:rPr lang="en-US" dirty="0"/>
              <a:t>Deconstruction of all norms</a:t>
            </a:r>
          </a:p>
          <a:p>
            <a:r>
              <a:rPr lang="en-US" dirty="0"/>
              <a:t>Engaging Gender Ideology</a:t>
            </a:r>
          </a:p>
          <a:p>
            <a:r>
              <a:rPr lang="en-US" sz="2800" dirty="0"/>
              <a:t>Practical Questions</a:t>
            </a:r>
          </a:p>
          <a:p>
            <a:r>
              <a:rPr lang="en-US" sz="2800" dirty="0"/>
              <a:t>Acknowledgements</a:t>
            </a:r>
          </a:p>
          <a:p>
            <a:endParaRPr lang="en-US" dirty="0"/>
          </a:p>
          <a:p>
            <a:endParaRPr lang="en-US" dirty="0"/>
          </a:p>
        </p:txBody>
      </p:sp>
      <p:sp>
        <p:nvSpPr>
          <p:cNvPr id="5" name="Rectangle 4">
            <a:extLst>
              <a:ext uri="{FF2B5EF4-FFF2-40B4-BE49-F238E27FC236}">
                <a16:creationId xmlns:a16="http://schemas.microsoft.com/office/drawing/2014/main" id="{FBDACC48-114B-B6AC-3C84-B6BDE0034006}"/>
              </a:ext>
            </a:extLst>
          </p:cNvPr>
          <p:cNvSpPr/>
          <p:nvPr/>
        </p:nvSpPr>
        <p:spPr>
          <a:xfrm>
            <a:off x="246184" y="2805342"/>
            <a:ext cx="8651631" cy="340137"/>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29613820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51FB5-5AB4-48EE-8F07-07C1ECE2F1FB}"/>
              </a:ext>
            </a:extLst>
          </p:cNvPr>
          <p:cNvSpPr>
            <a:spLocks noGrp="1"/>
          </p:cNvSpPr>
          <p:nvPr>
            <p:ph type="title"/>
          </p:nvPr>
        </p:nvSpPr>
        <p:spPr/>
        <p:txBody>
          <a:bodyPr/>
          <a:lstStyle/>
          <a:p>
            <a:r>
              <a:rPr lang="en-US" dirty="0"/>
              <a:t>Sex vs. Gender</a:t>
            </a:r>
          </a:p>
        </p:txBody>
      </p:sp>
      <p:pic>
        <p:nvPicPr>
          <p:cNvPr id="4" name="Picture 2" descr="The Genderbread Person - ❤ It's Pronounced Metrosexual">
            <a:extLst>
              <a:ext uri="{FF2B5EF4-FFF2-40B4-BE49-F238E27FC236}">
                <a16:creationId xmlns:a16="http://schemas.microsoft.com/office/drawing/2014/main" id="{F5EA591B-82F5-48C1-8F97-11F668FDC020}"/>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l="50000" t="17250" b="62244"/>
          <a:stretch/>
        </p:blipFill>
        <p:spPr bwMode="auto">
          <a:xfrm>
            <a:off x="628650" y="4293930"/>
            <a:ext cx="7976928" cy="21162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The Genderbread Person - ❤ It's Pronounced Metrosexual">
            <a:extLst>
              <a:ext uri="{FF2B5EF4-FFF2-40B4-BE49-F238E27FC236}">
                <a16:creationId xmlns:a16="http://schemas.microsoft.com/office/drawing/2014/main" id="{6900538C-4426-463D-947B-C6D331F5120C}"/>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l="50000" t="57068" b="22426"/>
          <a:stretch/>
        </p:blipFill>
        <p:spPr bwMode="auto">
          <a:xfrm>
            <a:off x="628650" y="1575025"/>
            <a:ext cx="7886700" cy="2092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99402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A83BA-CE28-4EE4-B44E-43F42BA0A5AF}"/>
              </a:ext>
            </a:extLst>
          </p:cNvPr>
          <p:cNvSpPr>
            <a:spLocks noGrp="1"/>
          </p:cNvSpPr>
          <p:nvPr>
            <p:ph type="title"/>
          </p:nvPr>
        </p:nvSpPr>
        <p:spPr/>
        <p:txBody>
          <a:bodyPr/>
          <a:lstStyle/>
          <a:p>
            <a:r>
              <a:rPr lang="en-US" dirty="0"/>
              <a:t>Sex vs. Gender</a:t>
            </a:r>
          </a:p>
        </p:txBody>
      </p:sp>
      <p:sp>
        <p:nvSpPr>
          <p:cNvPr id="3" name="Content Placeholder 2">
            <a:extLst>
              <a:ext uri="{FF2B5EF4-FFF2-40B4-BE49-F238E27FC236}">
                <a16:creationId xmlns:a16="http://schemas.microsoft.com/office/drawing/2014/main" id="{C3CF5A1A-FB4D-41F4-A9FE-63E235078150}"/>
              </a:ext>
            </a:extLst>
          </p:cNvPr>
          <p:cNvSpPr>
            <a:spLocks noGrp="1"/>
          </p:cNvSpPr>
          <p:nvPr>
            <p:ph idx="1"/>
          </p:nvPr>
        </p:nvSpPr>
        <p:spPr>
          <a:xfrm>
            <a:off x="628650" y="1825625"/>
            <a:ext cx="5137668" cy="4351338"/>
          </a:xfrm>
        </p:spPr>
        <p:txBody>
          <a:bodyPr>
            <a:noAutofit/>
          </a:bodyPr>
          <a:lstStyle/>
          <a:p>
            <a:pPr marL="0" indent="0">
              <a:buNone/>
            </a:pPr>
            <a:r>
              <a:rPr lang="en-US" sz="2400" dirty="0"/>
              <a:t>“</a:t>
            </a:r>
            <a:r>
              <a:rPr lang="en-US" sz="2400" b="1" dirty="0"/>
              <a:t>Gender is a </a:t>
            </a:r>
            <a:r>
              <a:rPr lang="en-US" sz="2400" b="1" i="1" dirty="0"/>
              <a:t>language</a:t>
            </a:r>
            <a:r>
              <a:rPr lang="en-US" sz="2400" b="1" dirty="0"/>
              <a:t>, </a:t>
            </a:r>
            <a:r>
              <a:rPr lang="en-US" sz="2400" b="1" i="1" dirty="0"/>
              <a:t>a system of meanings and symbols, </a:t>
            </a:r>
            <a:r>
              <a:rPr lang="en-US" sz="2400" i="1" dirty="0"/>
              <a:t>along with the rules, privileges, and punishments pertaining to their use—for power and sexuality (masculinity and femininity, strength and vulnerability, action and passivity, dominance and weakness)</a:t>
            </a:r>
            <a:r>
              <a:rPr lang="en-US" sz="2400" dirty="0"/>
              <a:t>” – </a:t>
            </a:r>
            <a:r>
              <a:rPr lang="en-US" sz="2400" dirty="0" err="1"/>
              <a:t>Wilchins</a:t>
            </a:r>
            <a:r>
              <a:rPr lang="en-US" sz="2400" dirty="0"/>
              <a:t>, </a:t>
            </a:r>
            <a:r>
              <a:rPr lang="en-US" sz="2400" i="1" dirty="0"/>
              <a:t>Queer Theory, Gender Theory</a:t>
            </a:r>
            <a:r>
              <a:rPr lang="en-US" sz="2400" dirty="0"/>
              <a:t>, p. 40-41</a:t>
            </a:r>
          </a:p>
        </p:txBody>
      </p:sp>
      <p:pic>
        <p:nvPicPr>
          <p:cNvPr id="2050" name="Picture 2" descr="Riki Wilchins: Gender Norms and Intersectionality ~ Philanthropy Women">
            <a:extLst>
              <a:ext uri="{FF2B5EF4-FFF2-40B4-BE49-F238E27FC236}">
                <a16:creationId xmlns:a16="http://schemas.microsoft.com/office/drawing/2014/main" id="{BBB44B66-F804-445F-AB94-2FA10950A1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14565" y="1825625"/>
            <a:ext cx="3005500" cy="45066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676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A83BA-CE28-4EE4-B44E-43F42BA0A5AF}"/>
              </a:ext>
            </a:extLst>
          </p:cNvPr>
          <p:cNvSpPr>
            <a:spLocks noGrp="1"/>
          </p:cNvSpPr>
          <p:nvPr>
            <p:ph type="title"/>
          </p:nvPr>
        </p:nvSpPr>
        <p:spPr/>
        <p:txBody>
          <a:bodyPr/>
          <a:lstStyle/>
          <a:p>
            <a:r>
              <a:rPr lang="en-US" dirty="0"/>
              <a:t>Sex vs. Gender</a:t>
            </a:r>
          </a:p>
        </p:txBody>
      </p:sp>
      <p:sp>
        <p:nvSpPr>
          <p:cNvPr id="3" name="Content Placeholder 2">
            <a:extLst>
              <a:ext uri="{FF2B5EF4-FFF2-40B4-BE49-F238E27FC236}">
                <a16:creationId xmlns:a16="http://schemas.microsoft.com/office/drawing/2014/main" id="{C3CF5A1A-FB4D-41F4-A9FE-63E235078150}"/>
              </a:ext>
            </a:extLst>
          </p:cNvPr>
          <p:cNvSpPr>
            <a:spLocks noGrp="1"/>
          </p:cNvSpPr>
          <p:nvPr>
            <p:ph idx="1"/>
          </p:nvPr>
        </p:nvSpPr>
        <p:spPr>
          <a:xfrm>
            <a:off x="628650" y="1825625"/>
            <a:ext cx="5137668" cy="4351338"/>
          </a:xfrm>
        </p:spPr>
        <p:txBody>
          <a:bodyPr>
            <a:normAutofit fontScale="92500" lnSpcReduction="10000"/>
          </a:bodyPr>
          <a:lstStyle/>
          <a:p>
            <a:pPr marL="0" indent="0">
              <a:buNone/>
            </a:pPr>
            <a:r>
              <a:rPr lang="en-US" dirty="0"/>
              <a:t>“Western society’s values legitimate gendering by claiming that it all comes from physiology – female and male procreative differences. But </a:t>
            </a:r>
            <a:r>
              <a:rPr lang="en-US" b="1" dirty="0"/>
              <a:t>gender and sex are not equivalent, and gender as a social construction does not flow automatically from genitalia and reproductive organs</a:t>
            </a:r>
            <a:r>
              <a:rPr lang="en-US" dirty="0"/>
              <a:t>, the main physiological differences of females and males”  - Judith Lorber, “Night to His Day,” in </a:t>
            </a:r>
            <a:r>
              <a:rPr lang="en-US" i="1" dirty="0"/>
              <a:t>Readings for Diversity and Social Justice</a:t>
            </a:r>
            <a:r>
              <a:rPr lang="en-US" dirty="0"/>
              <a:t>, p. 205</a:t>
            </a:r>
          </a:p>
        </p:txBody>
      </p:sp>
      <p:pic>
        <p:nvPicPr>
          <p:cNvPr id="3074" name="Picture 2" descr="Judith Lorber | Jewish Women's Archive">
            <a:extLst>
              <a:ext uri="{FF2B5EF4-FFF2-40B4-BE49-F238E27FC236}">
                <a16:creationId xmlns:a16="http://schemas.microsoft.com/office/drawing/2014/main" id="{BD5EFAC2-C4C4-4871-95D9-BE0D438ECC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36905" y="1987420"/>
            <a:ext cx="2883159" cy="2883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84402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A83BA-CE28-4EE4-B44E-43F42BA0A5AF}"/>
              </a:ext>
            </a:extLst>
          </p:cNvPr>
          <p:cNvSpPr>
            <a:spLocks noGrp="1"/>
          </p:cNvSpPr>
          <p:nvPr>
            <p:ph type="title"/>
          </p:nvPr>
        </p:nvSpPr>
        <p:spPr/>
        <p:txBody>
          <a:bodyPr/>
          <a:lstStyle/>
          <a:p>
            <a:r>
              <a:rPr lang="en-US" dirty="0"/>
              <a:t>Sex vs. Gender</a:t>
            </a:r>
          </a:p>
        </p:txBody>
      </p:sp>
      <p:sp>
        <p:nvSpPr>
          <p:cNvPr id="3" name="Content Placeholder 2">
            <a:extLst>
              <a:ext uri="{FF2B5EF4-FFF2-40B4-BE49-F238E27FC236}">
                <a16:creationId xmlns:a16="http://schemas.microsoft.com/office/drawing/2014/main" id="{C3CF5A1A-FB4D-41F4-A9FE-63E235078150}"/>
              </a:ext>
            </a:extLst>
          </p:cNvPr>
          <p:cNvSpPr>
            <a:spLocks noGrp="1"/>
          </p:cNvSpPr>
          <p:nvPr>
            <p:ph idx="1"/>
          </p:nvPr>
        </p:nvSpPr>
        <p:spPr>
          <a:xfrm>
            <a:off x="628650" y="1825625"/>
            <a:ext cx="5137668" cy="4351338"/>
          </a:xfrm>
        </p:spPr>
        <p:txBody>
          <a:bodyPr>
            <a:normAutofit fontScale="92500" lnSpcReduction="10000"/>
          </a:bodyPr>
          <a:lstStyle/>
          <a:p>
            <a:pPr marL="0" indent="0">
              <a:buNone/>
            </a:pPr>
            <a:r>
              <a:rPr lang="en-US" dirty="0"/>
              <a:t>“</a:t>
            </a:r>
            <a:r>
              <a:rPr lang="en-US" b="1" dirty="0"/>
              <a:t>gender, like race, is a socially constructed experience, not a biological imperative</a:t>
            </a:r>
            <a:r>
              <a:rPr lang="en-US" dirty="0"/>
              <a:t>…Sex refers to one’s biological identity as male or female; gender refers to the systematic structuring of relationships between women and men in social institutions. Gender is a learned identity, but, as with race, it cannot be understood at the individual level alone.”  - Anderson and Collins, </a:t>
            </a:r>
            <a:r>
              <a:rPr lang="en-US" i="1" dirty="0"/>
              <a:t>Race, Class, and Gender</a:t>
            </a:r>
            <a:r>
              <a:rPr lang="en-US" dirty="0"/>
              <a:t>, p. 51</a:t>
            </a:r>
          </a:p>
        </p:txBody>
      </p:sp>
      <p:pic>
        <p:nvPicPr>
          <p:cNvPr id="5" name="Picture 4">
            <a:extLst>
              <a:ext uri="{FF2B5EF4-FFF2-40B4-BE49-F238E27FC236}">
                <a16:creationId xmlns:a16="http://schemas.microsoft.com/office/drawing/2014/main" id="{9A6E7F0E-BFFD-4B18-9809-C37EC200BCA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30127" y="1043762"/>
            <a:ext cx="2585097" cy="2593801"/>
          </a:xfrm>
          <a:prstGeom prst="rect">
            <a:avLst/>
          </a:prstGeom>
        </p:spPr>
      </p:pic>
      <p:pic>
        <p:nvPicPr>
          <p:cNvPr id="6" name="Picture 5">
            <a:extLst>
              <a:ext uri="{FF2B5EF4-FFF2-40B4-BE49-F238E27FC236}">
                <a16:creationId xmlns:a16="http://schemas.microsoft.com/office/drawing/2014/main" id="{059CC694-B594-4CF6-A14E-0A336573CA0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30127" y="3702877"/>
            <a:ext cx="2412869" cy="2593801"/>
          </a:xfrm>
          <a:prstGeom prst="rect">
            <a:avLst/>
          </a:prstGeom>
        </p:spPr>
      </p:pic>
    </p:spTree>
    <p:extLst>
      <p:ext uri="{BB962C8B-B14F-4D97-AF65-F5344CB8AC3E}">
        <p14:creationId xmlns:p14="http://schemas.microsoft.com/office/powerpoint/2010/main" val="9858027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9E91A-93D4-4D0F-ABD8-43C9483381F3}"/>
              </a:ext>
            </a:extLst>
          </p:cNvPr>
          <p:cNvSpPr>
            <a:spLocks noGrp="1"/>
          </p:cNvSpPr>
          <p:nvPr>
            <p:ph type="title"/>
          </p:nvPr>
        </p:nvSpPr>
        <p:spPr/>
        <p:txBody>
          <a:bodyPr/>
          <a:lstStyle/>
          <a:p>
            <a:r>
              <a:rPr lang="en-US" dirty="0"/>
              <a:t>Analogy to “Jock” and “Nerd”</a:t>
            </a:r>
          </a:p>
        </p:txBody>
      </p:sp>
      <p:pic>
        <p:nvPicPr>
          <p:cNvPr id="1030" name="Picture 6" descr="Glasses don&amp;#39;t make you a nerd › News in Science (ABC Science)">
            <a:extLst>
              <a:ext uri="{FF2B5EF4-FFF2-40B4-BE49-F238E27FC236}">
                <a16:creationId xmlns:a16="http://schemas.microsoft.com/office/drawing/2014/main" id="{9F3522F7-5AA9-4F47-8E20-E44413EE2E8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844" r="7844"/>
          <a:stretch/>
        </p:blipFill>
        <p:spPr bwMode="auto">
          <a:xfrm>
            <a:off x="5811401" y="1951787"/>
            <a:ext cx="2212240" cy="331430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Jake Wyler (@JakeWyler1) | Twitter">
            <a:extLst>
              <a:ext uri="{FF2B5EF4-FFF2-40B4-BE49-F238E27FC236}">
                <a16:creationId xmlns:a16="http://schemas.microsoft.com/office/drawing/2014/main" id="{72F027AE-5209-4662-80D0-17F4357564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0618" y="1946081"/>
            <a:ext cx="2174679" cy="332001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B4D1BD9-6901-4025-9A4E-12081AE0DE8B}"/>
              </a:ext>
            </a:extLst>
          </p:cNvPr>
          <p:cNvSpPr txBox="1"/>
          <p:nvPr/>
        </p:nvSpPr>
        <p:spPr>
          <a:xfrm>
            <a:off x="244666" y="3125755"/>
            <a:ext cx="1474236" cy="830997"/>
          </a:xfrm>
          <a:prstGeom prst="rect">
            <a:avLst/>
          </a:prstGeom>
          <a:noFill/>
        </p:spPr>
        <p:txBody>
          <a:bodyPr wrap="square" rtlCol="0">
            <a:spAutoFit/>
          </a:bodyPr>
          <a:lstStyle/>
          <a:p>
            <a:r>
              <a:rPr lang="en-US" sz="2400" dirty="0"/>
              <a:t>Social Category:</a:t>
            </a:r>
          </a:p>
        </p:txBody>
      </p:sp>
      <p:sp>
        <p:nvSpPr>
          <p:cNvPr id="9" name="TextBox 8">
            <a:extLst>
              <a:ext uri="{FF2B5EF4-FFF2-40B4-BE49-F238E27FC236}">
                <a16:creationId xmlns:a16="http://schemas.microsoft.com/office/drawing/2014/main" id="{EA1A8EDB-275D-426A-BDC0-C7380CE9D005}"/>
              </a:ext>
            </a:extLst>
          </p:cNvPr>
          <p:cNvSpPr txBox="1"/>
          <p:nvPr/>
        </p:nvSpPr>
        <p:spPr>
          <a:xfrm>
            <a:off x="131466" y="5411183"/>
            <a:ext cx="1474236" cy="830997"/>
          </a:xfrm>
          <a:prstGeom prst="rect">
            <a:avLst/>
          </a:prstGeom>
          <a:noFill/>
        </p:spPr>
        <p:txBody>
          <a:bodyPr wrap="square" rtlCol="0">
            <a:spAutoFit/>
          </a:bodyPr>
          <a:lstStyle/>
          <a:p>
            <a:r>
              <a:rPr lang="en-US" sz="2400" dirty="0"/>
              <a:t>Biological Category:</a:t>
            </a:r>
          </a:p>
        </p:txBody>
      </p:sp>
      <p:sp>
        <p:nvSpPr>
          <p:cNvPr id="10" name="TextBox 9">
            <a:extLst>
              <a:ext uri="{FF2B5EF4-FFF2-40B4-BE49-F238E27FC236}">
                <a16:creationId xmlns:a16="http://schemas.microsoft.com/office/drawing/2014/main" id="{E7FE73C3-1EB1-45EE-947B-2A38C3D07E40}"/>
              </a:ext>
            </a:extLst>
          </p:cNvPr>
          <p:cNvSpPr txBox="1"/>
          <p:nvPr/>
        </p:nvSpPr>
        <p:spPr>
          <a:xfrm>
            <a:off x="2914613" y="5552749"/>
            <a:ext cx="1708084" cy="461665"/>
          </a:xfrm>
          <a:prstGeom prst="rect">
            <a:avLst/>
          </a:prstGeom>
          <a:noFill/>
        </p:spPr>
        <p:txBody>
          <a:bodyPr wrap="square" rtlCol="0">
            <a:spAutoFit/>
          </a:bodyPr>
          <a:lstStyle/>
          <a:p>
            <a:r>
              <a:rPr lang="en-US" sz="2400" dirty="0"/>
              <a:t>&gt; 6-feet tall</a:t>
            </a:r>
          </a:p>
        </p:txBody>
      </p:sp>
      <p:sp>
        <p:nvSpPr>
          <p:cNvPr id="11" name="TextBox 10">
            <a:extLst>
              <a:ext uri="{FF2B5EF4-FFF2-40B4-BE49-F238E27FC236}">
                <a16:creationId xmlns:a16="http://schemas.microsoft.com/office/drawing/2014/main" id="{77F3BAC6-9EF0-4CE8-B8E6-59F3BADF3AE0}"/>
              </a:ext>
            </a:extLst>
          </p:cNvPr>
          <p:cNvSpPr txBox="1"/>
          <p:nvPr/>
        </p:nvSpPr>
        <p:spPr>
          <a:xfrm>
            <a:off x="6122670" y="5552749"/>
            <a:ext cx="1691096" cy="461665"/>
          </a:xfrm>
          <a:prstGeom prst="rect">
            <a:avLst/>
          </a:prstGeom>
          <a:noFill/>
        </p:spPr>
        <p:txBody>
          <a:bodyPr wrap="square" rtlCol="0">
            <a:spAutoFit/>
          </a:bodyPr>
          <a:lstStyle/>
          <a:p>
            <a:r>
              <a:rPr lang="en-US" sz="2400" dirty="0"/>
              <a:t>&lt; 6-feet tall</a:t>
            </a:r>
          </a:p>
        </p:txBody>
      </p:sp>
      <p:sp>
        <p:nvSpPr>
          <p:cNvPr id="5" name="Rectangle 4">
            <a:extLst>
              <a:ext uri="{FF2B5EF4-FFF2-40B4-BE49-F238E27FC236}">
                <a16:creationId xmlns:a16="http://schemas.microsoft.com/office/drawing/2014/main" id="{F7AB6064-8E0A-49C5-8715-2940077DBE6A}"/>
              </a:ext>
            </a:extLst>
          </p:cNvPr>
          <p:cNvSpPr/>
          <p:nvPr/>
        </p:nvSpPr>
        <p:spPr>
          <a:xfrm>
            <a:off x="1985671" y="1800808"/>
            <a:ext cx="3312368" cy="444137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062099E-2DCE-410D-9F31-623D03B7F67A}"/>
              </a:ext>
            </a:extLst>
          </p:cNvPr>
          <p:cNvSpPr/>
          <p:nvPr/>
        </p:nvSpPr>
        <p:spPr>
          <a:xfrm>
            <a:off x="5312034" y="1800808"/>
            <a:ext cx="3312368" cy="444137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68CB6D39-BDE9-4922-BD8F-5E6FF3F52D2D}"/>
              </a:ext>
            </a:extLst>
          </p:cNvPr>
          <p:cNvSpPr txBox="1"/>
          <p:nvPr/>
        </p:nvSpPr>
        <p:spPr>
          <a:xfrm>
            <a:off x="3227810" y="1314761"/>
            <a:ext cx="1474236" cy="461665"/>
          </a:xfrm>
          <a:prstGeom prst="rect">
            <a:avLst/>
          </a:prstGeom>
          <a:noFill/>
        </p:spPr>
        <p:txBody>
          <a:bodyPr wrap="square" rtlCol="0">
            <a:spAutoFit/>
          </a:bodyPr>
          <a:lstStyle/>
          <a:p>
            <a:r>
              <a:rPr lang="en-US" sz="2400" dirty="0"/>
              <a:t>“Jock”</a:t>
            </a:r>
          </a:p>
        </p:txBody>
      </p:sp>
      <p:sp>
        <p:nvSpPr>
          <p:cNvPr id="15" name="TextBox 14">
            <a:extLst>
              <a:ext uri="{FF2B5EF4-FFF2-40B4-BE49-F238E27FC236}">
                <a16:creationId xmlns:a16="http://schemas.microsoft.com/office/drawing/2014/main" id="{8ADD3DBD-039D-423C-A0F8-B466979F994E}"/>
              </a:ext>
            </a:extLst>
          </p:cNvPr>
          <p:cNvSpPr txBox="1"/>
          <p:nvPr/>
        </p:nvSpPr>
        <p:spPr>
          <a:xfrm>
            <a:off x="6465533" y="1314761"/>
            <a:ext cx="1474236" cy="461665"/>
          </a:xfrm>
          <a:prstGeom prst="rect">
            <a:avLst/>
          </a:prstGeom>
          <a:noFill/>
        </p:spPr>
        <p:txBody>
          <a:bodyPr wrap="square" rtlCol="0">
            <a:spAutoFit/>
          </a:bodyPr>
          <a:lstStyle/>
          <a:p>
            <a:r>
              <a:rPr lang="en-US" sz="2400" dirty="0"/>
              <a:t>“Nerd”</a:t>
            </a:r>
          </a:p>
        </p:txBody>
      </p:sp>
      <p:cxnSp>
        <p:nvCxnSpPr>
          <p:cNvPr id="7" name="Straight Connector 6">
            <a:extLst>
              <a:ext uri="{FF2B5EF4-FFF2-40B4-BE49-F238E27FC236}">
                <a16:creationId xmlns:a16="http://schemas.microsoft.com/office/drawing/2014/main" id="{C2287FCF-05E7-4A2C-9B14-E6D2F63ADF7C}"/>
              </a:ext>
            </a:extLst>
          </p:cNvPr>
          <p:cNvCxnSpPr>
            <a:cxnSpLocks/>
          </p:cNvCxnSpPr>
          <p:nvPr/>
        </p:nvCxnSpPr>
        <p:spPr>
          <a:xfrm>
            <a:off x="131466" y="5398593"/>
            <a:ext cx="849293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64B5B2D4-92E7-4C88-AB49-F89346CD942E}"/>
              </a:ext>
            </a:extLst>
          </p:cNvPr>
          <p:cNvSpPr/>
          <p:nvPr/>
        </p:nvSpPr>
        <p:spPr>
          <a:xfrm>
            <a:off x="137126" y="1800808"/>
            <a:ext cx="1848545" cy="444137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335180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BF8F1-1F47-47B3-B7CD-591C86786AFB}"/>
              </a:ext>
            </a:extLst>
          </p:cNvPr>
          <p:cNvSpPr>
            <a:spLocks noGrp="1"/>
          </p:cNvSpPr>
          <p:nvPr>
            <p:ph type="title"/>
          </p:nvPr>
        </p:nvSpPr>
        <p:spPr/>
        <p:txBody>
          <a:bodyPr/>
          <a:lstStyle/>
          <a:p>
            <a:r>
              <a:rPr lang="en-US" dirty="0"/>
              <a:t>A Biblical Response to Gender Ideology</a:t>
            </a:r>
          </a:p>
        </p:txBody>
      </p:sp>
      <p:sp>
        <p:nvSpPr>
          <p:cNvPr id="3" name="Content Placeholder 2">
            <a:extLst>
              <a:ext uri="{FF2B5EF4-FFF2-40B4-BE49-F238E27FC236}">
                <a16:creationId xmlns:a16="http://schemas.microsoft.com/office/drawing/2014/main" id="{C9727647-A8EA-4E21-95D8-B27931254428}"/>
              </a:ext>
            </a:extLst>
          </p:cNvPr>
          <p:cNvSpPr>
            <a:spLocks noGrp="1"/>
          </p:cNvSpPr>
          <p:nvPr>
            <p:ph idx="1"/>
          </p:nvPr>
        </p:nvSpPr>
        <p:spPr/>
        <p:txBody>
          <a:bodyPr/>
          <a:lstStyle/>
          <a:p>
            <a:r>
              <a:rPr lang="en-US" dirty="0"/>
              <a:t>Why does it matter?</a:t>
            </a:r>
          </a:p>
          <a:p>
            <a:r>
              <a:rPr lang="en-US" dirty="0"/>
              <a:t>Understanding Queer Theory</a:t>
            </a:r>
          </a:p>
          <a:p>
            <a:pPr lvl="1"/>
            <a:r>
              <a:rPr lang="en-US" dirty="0"/>
              <a:t>Sex vs. gender</a:t>
            </a:r>
          </a:p>
          <a:p>
            <a:pPr lvl="1"/>
            <a:r>
              <a:rPr lang="en-US" dirty="0"/>
              <a:t>Gender and sexual norms as oppressive social constructs</a:t>
            </a:r>
          </a:p>
          <a:p>
            <a:pPr lvl="1"/>
            <a:r>
              <a:rPr lang="en-US" dirty="0"/>
              <a:t>Intersectional oppression</a:t>
            </a:r>
          </a:p>
          <a:p>
            <a:pPr lvl="1"/>
            <a:r>
              <a:rPr lang="en-US" dirty="0"/>
              <a:t>Deconstruction of all norms</a:t>
            </a:r>
          </a:p>
          <a:p>
            <a:r>
              <a:rPr lang="en-US" dirty="0"/>
              <a:t>Engaging Gender Ideology</a:t>
            </a:r>
          </a:p>
          <a:p>
            <a:r>
              <a:rPr lang="en-US" sz="2800" dirty="0"/>
              <a:t>Practical Questions</a:t>
            </a:r>
          </a:p>
          <a:p>
            <a:r>
              <a:rPr lang="en-US" sz="2800" dirty="0"/>
              <a:t>Acknowledgements</a:t>
            </a:r>
          </a:p>
          <a:p>
            <a:endParaRPr lang="en-US" dirty="0"/>
          </a:p>
          <a:p>
            <a:endParaRPr lang="en-US" dirty="0"/>
          </a:p>
        </p:txBody>
      </p:sp>
      <p:sp>
        <p:nvSpPr>
          <p:cNvPr id="5" name="Rectangle 4">
            <a:extLst>
              <a:ext uri="{FF2B5EF4-FFF2-40B4-BE49-F238E27FC236}">
                <a16:creationId xmlns:a16="http://schemas.microsoft.com/office/drawing/2014/main" id="{620A7028-BE87-08AD-E50C-E4839A014F24}"/>
              </a:ext>
            </a:extLst>
          </p:cNvPr>
          <p:cNvSpPr/>
          <p:nvPr/>
        </p:nvSpPr>
        <p:spPr>
          <a:xfrm>
            <a:off x="246184" y="3195960"/>
            <a:ext cx="8651631" cy="340137"/>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8516587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FA5C2-A3A5-4F2C-A78F-4BCA5BC1D447}"/>
              </a:ext>
            </a:extLst>
          </p:cNvPr>
          <p:cNvSpPr>
            <a:spLocks noGrp="1"/>
          </p:cNvSpPr>
          <p:nvPr>
            <p:ph type="title"/>
          </p:nvPr>
        </p:nvSpPr>
        <p:spPr/>
        <p:txBody>
          <a:bodyPr/>
          <a:lstStyle/>
          <a:p>
            <a:r>
              <a:rPr lang="en-US" dirty="0"/>
              <a:t>Gender and Sexual Norms as Oppressive Social Constructs</a:t>
            </a:r>
          </a:p>
        </p:txBody>
      </p:sp>
      <p:sp>
        <p:nvSpPr>
          <p:cNvPr id="3" name="Content Placeholder 2">
            <a:extLst>
              <a:ext uri="{FF2B5EF4-FFF2-40B4-BE49-F238E27FC236}">
                <a16:creationId xmlns:a16="http://schemas.microsoft.com/office/drawing/2014/main" id="{40DABDCB-5024-4AE8-A503-815114DEF379}"/>
              </a:ext>
            </a:extLst>
          </p:cNvPr>
          <p:cNvSpPr>
            <a:spLocks noGrp="1"/>
          </p:cNvSpPr>
          <p:nvPr>
            <p:ph idx="1"/>
          </p:nvPr>
        </p:nvSpPr>
        <p:spPr>
          <a:xfrm>
            <a:off x="223936" y="1825625"/>
            <a:ext cx="5673012" cy="4351338"/>
          </a:xfrm>
        </p:spPr>
        <p:txBody>
          <a:bodyPr>
            <a:noAutofit/>
          </a:bodyPr>
          <a:lstStyle/>
          <a:p>
            <a:pPr marL="0" indent="0">
              <a:buNone/>
            </a:pPr>
            <a:r>
              <a:rPr lang="en-US" sz="2000" b="0" i="0" dirty="0">
                <a:effectLst/>
              </a:rPr>
              <a:t>“Western thought tends to cast any difference into opposing halves that between them exhaust all meaning… But with gender, it’s exactly this space in between – familiar binaries like masculine/feminine, man/woman, top/bottom, butch/femme, and real/artificial – that we want to explore, reclaim, uphold… In the end, </a:t>
            </a:r>
            <a:r>
              <a:rPr lang="en-US" sz="2000" b="1" i="0" dirty="0">
                <a:effectLst/>
              </a:rPr>
              <a:t>binaries are not just a curious way we have of understanding the world. They are political. They are about power.</a:t>
            </a:r>
            <a:r>
              <a:rPr lang="en-US" sz="2000" b="0" i="0" dirty="0">
                <a:effectLst/>
              </a:rPr>
              <a:t> They create hierarchies – male/female, white/black, colonial/native – that produce winners and losers” - </a:t>
            </a:r>
            <a:r>
              <a:rPr lang="en-US" sz="2000" dirty="0" err="1"/>
              <a:t>Wilchins</a:t>
            </a:r>
            <a:r>
              <a:rPr lang="en-US" sz="2000" dirty="0"/>
              <a:t>, </a:t>
            </a:r>
            <a:r>
              <a:rPr lang="en-US" sz="2000" i="1" dirty="0"/>
              <a:t>Queer Theory, Gender Theory </a:t>
            </a:r>
            <a:r>
              <a:rPr lang="en-US" sz="2000" b="0" i="0" dirty="0">
                <a:effectLst/>
              </a:rPr>
              <a:t>p. 46-47</a:t>
            </a:r>
            <a:endParaRPr lang="en-US" sz="2000" dirty="0"/>
          </a:p>
        </p:txBody>
      </p:sp>
      <p:pic>
        <p:nvPicPr>
          <p:cNvPr id="4" name="Picture 2" descr="Riki Wilchins: Gender Norms and Intersectionality ~ Philanthropy Women">
            <a:extLst>
              <a:ext uri="{FF2B5EF4-FFF2-40B4-BE49-F238E27FC236}">
                <a16:creationId xmlns:a16="http://schemas.microsoft.com/office/drawing/2014/main" id="{A3AFCB89-EEEE-42BE-B686-84423A4F33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14565" y="1825625"/>
            <a:ext cx="3005500" cy="45066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80219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FA5C2-A3A5-4F2C-A78F-4BCA5BC1D447}"/>
              </a:ext>
            </a:extLst>
          </p:cNvPr>
          <p:cNvSpPr>
            <a:spLocks noGrp="1"/>
          </p:cNvSpPr>
          <p:nvPr>
            <p:ph type="title"/>
          </p:nvPr>
        </p:nvSpPr>
        <p:spPr/>
        <p:txBody>
          <a:bodyPr/>
          <a:lstStyle/>
          <a:p>
            <a:r>
              <a:rPr lang="en-US" dirty="0"/>
              <a:t>Gender and Sexual Norms as Oppressive Social Constructs</a:t>
            </a:r>
          </a:p>
        </p:txBody>
      </p:sp>
      <p:sp>
        <p:nvSpPr>
          <p:cNvPr id="3" name="Content Placeholder 2">
            <a:extLst>
              <a:ext uri="{FF2B5EF4-FFF2-40B4-BE49-F238E27FC236}">
                <a16:creationId xmlns:a16="http://schemas.microsoft.com/office/drawing/2014/main" id="{40DABDCB-5024-4AE8-A503-815114DEF379}"/>
              </a:ext>
            </a:extLst>
          </p:cNvPr>
          <p:cNvSpPr>
            <a:spLocks noGrp="1"/>
          </p:cNvSpPr>
          <p:nvPr>
            <p:ph idx="1"/>
          </p:nvPr>
        </p:nvSpPr>
        <p:spPr>
          <a:xfrm>
            <a:off x="223936" y="1825625"/>
            <a:ext cx="5673012" cy="4351338"/>
          </a:xfrm>
        </p:spPr>
        <p:txBody>
          <a:bodyPr>
            <a:noAutofit/>
          </a:bodyPr>
          <a:lstStyle/>
          <a:p>
            <a:pPr marL="0" indent="0">
              <a:buNone/>
            </a:pPr>
            <a:r>
              <a:rPr lang="en-US" sz="2400" b="0" i="0" dirty="0">
                <a:effectLst/>
              </a:rPr>
              <a:t>“gay liberation understood that the marginalization and devaluation of homosexuality was effected by that dominant and rigidly hierarchical conceptualization of sex and gender which constituted the social norm. In order to liberate homosexuality, </a:t>
            </a:r>
            <a:r>
              <a:rPr lang="en-US" sz="2400" i="0" dirty="0">
                <a:effectLst/>
              </a:rPr>
              <a:t>gay liberation was committed to </a:t>
            </a:r>
            <a:r>
              <a:rPr lang="en-US" sz="2400" b="1" i="0" dirty="0">
                <a:effectLst/>
              </a:rPr>
              <a:t>eradicating fixed notions of femininity and masculinity: that move would similarly liberate any other groups oppressed by what it critiqued as normative sex and gender roles</a:t>
            </a:r>
            <a:r>
              <a:rPr lang="en-US" sz="2400" b="0" i="0" dirty="0">
                <a:effectLst/>
              </a:rPr>
              <a:t>.” - </a:t>
            </a:r>
            <a:r>
              <a:rPr lang="en-US" sz="2400" dirty="0" err="1"/>
              <a:t>Jagose</a:t>
            </a:r>
            <a:r>
              <a:rPr lang="en-US" sz="2400" dirty="0"/>
              <a:t>, </a:t>
            </a:r>
            <a:r>
              <a:rPr lang="en-US" sz="2400" i="1" dirty="0"/>
              <a:t>Queer Theory, </a:t>
            </a:r>
            <a:r>
              <a:rPr lang="en-US" sz="2400" b="0" i="0" dirty="0">
                <a:effectLst/>
              </a:rPr>
              <a:t>p. 41</a:t>
            </a:r>
            <a:endParaRPr lang="en-US" sz="2400" dirty="0"/>
          </a:p>
        </p:txBody>
      </p:sp>
      <p:pic>
        <p:nvPicPr>
          <p:cNvPr id="6150" name="Picture 6" descr="Annamarie Jagose – The Conversation">
            <a:extLst>
              <a:ext uri="{FF2B5EF4-FFF2-40B4-BE49-F238E27FC236}">
                <a16:creationId xmlns:a16="http://schemas.microsoft.com/office/drawing/2014/main" id="{214F5D9D-E3B1-46A5-BBCC-CED12BD5E6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39736" y="2314186"/>
            <a:ext cx="2780328" cy="2780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31567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FA5C2-A3A5-4F2C-A78F-4BCA5BC1D447}"/>
              </a:ext>
            </a:extLst>
          </p:cNvPr>
          <p:cNvSpPr>
            <a:spLocks noGrp="1"/>
          </p:cNvSpPr>
          <p:nvPr>
            <p:ph type="title"/>
          </p:nvPr>
        </p:nvSpPr>
        <p:spPr/>
        <p:txBody>
          <a:bodyPr/>
          <a:lstStyle/>
          <a:p>
            <a:r>
              <a:rPr lang="en-US" dirty="0"/>
              <a:t>Gender and Sexual Norms as Oppressive Social Constructs</a:t>
            </a:r>
          </a:p>
        </p:txBody>
      </p:sp>
      <p:sp>
        <p:nvSpPr>
          <p:cNvPr id="3" name="Content Placeholder 2">
            <a:extLst>
              <a:ext uri="{FF2B5EF4-FFF2-40B4-BE49-F238E27FC236}">
                <a16:creationId xmlns:a16="http://schemas.microsoft.com/office/drawing/2014/main" id="{40DABDCB-5024-4AE8-A503-815114DEF379}"/>
              </a:ext>
            </a:extLst>
          </p:cNvPr>
          <p:cNvSpPr>
            <a:spLocks noGrp="1"/>
          </p:cNvSpPr>
          <p:nvPr>
            <p:ph idx="1"/>
          </p:nvPr>
        </p:nvSpPr>
        <p:spPr>
          <a:xfrm>
            <a:off x="223936" y="1825625"/>
            <a:ext cx="5673012" cy="4351338"/>
          </a:xfrm>
        </p:spPr>
        <p:txBody>
          <a:bodyPr>
            <a:noAutofit/>
          </a:bodyPr>
          <a:lstStyle/>
          <a:p>
            <a:pPr marL="0" indent="0">
              <a:buNone/>
            </a:pPr>
            <a:r>
              <a:rPr lang="en-US" sz="2400" b="0" i="0" dirty="0">
                <a:effectLst/>
              </a:rPr>
              <a:t>“Heterosexism</a:t>
            </a:r>
            <a:r>
              <a:rPr lang="en-US" sz="2400" dirty="0"/>
              <a:t>, which has its roots in sexism,</a:t>
            </a:r>
            <a:r>
              <a:rPr lang="en-US" sz="2400" b="0" i="0" dirty="0">
                <a:effectLst/>
              </a:rPr>
              <a:t> is </a:t>
            </a:r>
            <a:r>
              <a:rPr lang="en-US" sz="2400" b="1" i="0" dirty="0">
                <a:effectLst/>
              </a:rPr>
              <a:t>the institutionalization of a heterosexual norm or standard, which establishes and perpetuates the notion that all people are or should be heterosexual </a:t>
            </a:r>
            <a:r>
              <a:rPr lang="en-US" sz="2400" b="0" i="0" dirty="0">
                <a:effectLst/>
              </a:rPr>
              <a:t>thereby privileging heterosexuals and heterosexuality, and excluding the needs, concerns, cultures, and life experiences of LGBTQ people.” – Blumenfeld, </a:t>
            </a:r>
            <a:r>
              <a:rPr lang="en-US" sz="2400" b="0" i="1" dirty="0">
                <a:effectLst/>
              </a:rPr>
              <a:t>Readings for </a:t>
            </a:r>
            <a:r>
              <a:rPr lang="en-US" sz="2400" i="1" dirty="0"/>
              <a:t>Diversity and Social Justice</a:t>
            </a:r>
            <a:r>
              <a:rPr lang="en-US" sz="2400" dirty="0"/>
              <a:t>, </a:t>
            </a:r>
            <a:r>
              <a:rPr lang="en-US" sz="2400" b="0" dirty="0">
                <a:effectLst/>
              </a:rPr>
              <a:t>p</a:t>
            </a:r>
            <a:r>
              <a:rPr lang="en-US" sz="2400" b="0" i="0" dirty="0">
                <a:effectLst/>
              </a:rPr>
              <a:t>. 262</a:t>
            </a:r>
            <a:endParaRPr lang="en-US" sz="2400" dirty="0"/>
          </a:p>
        </p:txBody>
      </p:sp>
      <p:pic>
        <p:nvPicPr>
          <p:cNvPr id="8194" name="Picture 2" descr="BACK INTO THE FUTURE: Transphobia is My Issue Too! | Beyond Masculinity">
            <a:extLst>
              <a:ext uri="{FF2B5EF4-FFF2-40B4-BE49-F238E27FC236}">
                <a16:creationId xmlns:a16="http://schemas.microsoft.com/office/drawing/2014/main" id="{B905C467-3E5B-4728-8E20-D22679456D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92281" y="2006082"/>
            <a:ext cx="2889380" cy="28893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77884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9E91A-93D4-4D0F-ABD8-43C9483381F3}"/>
              </a:ext>
            </a:extLst>
          </p:cNvPr>
          <p:cNvSpPr>
            <a:spLocks noGrp="1"/>
          </p:cNvSpPr>
          <p:nvPr>
            <p:ph type="title"/>
          </p:nvPr>
        </p:nvSpPr>
        <p:spPr/>
        <p:txBody>
          <a:bodyPr/>
          <a:lstStyle/>
          <a:p>
            <a:r>
              <a:rPr lang="en-US" dirty="0"/>
              <a:t>Analogy to “Jock” and “Nerd”</a:t>
            </a:r>
          </a:p>
        </p:txBody>
      </p:sp>
      <p:sp>
        <p:nvSpPr>
          <p:cNvPr id="4" name="TextBox 3">
            <a:extLst>
              <a:ext uri="{FF2B5EF4-FFF2-40B4-BE49-F238E27FC236}">
                <a16:creationId xmlns:a16="http://schemas.microsoft.com/office/drawing/2014/main" id="{AB4D1BD9-6901-4025-9A4E-12081AE0DE8B}"/>
              </a:ext>
            </a:extLst>
          </p:cNvPr>
          <p:cNvSpPr txBox="1"/>
          <p:nvPr/>
        </p:nvSpPr>
        <p:spPr>
          <a:xfrm>
            <a:off x="244666" y="3900195"/>
            <a:ext cx="1474236" cy="461665"/>
          </a:xfrm>
          <a:prstGeom prst="rect">
            <a:avLst/>
          </a:prstGeom>
          <a:noFill/>
        </p:spPr>
        <p:txBody>
          <a:bodyPr wrap="square" rtlCol="0">
            <a:spAutoFit/>
          </a:bodyPr>
          <a:lstStyle/>
          <a:p>
            <a:r>
              <a:rPr lang="en-US" sz="2400" dirty="0"/>
              <a:t>Norms</a:t>
            </a:r>
          </a:p>
        </p:txBody>
      </p:sp>
      <p:sp>
        <p:nvSpPr>
          <p:cNvPr id="5" name="Rectangle 4">
            <a:extLst>
              <a:ext uri="{FF2B5EF4-FFF2-40B4-BE49-F238E27FC236}">
                <a16:creationId xmlns:a16="http://schemas.microsoft.com/office/drawing/2014/main" id="{F7AB6064-8E0A-49C5-8715-2940077DBE6A}"/>
              </a:ext>
            </a:extLst>
          </p:cNvPr>
          <p:cNvSpPr/>
          <p:nvPr/>
        </p:nvSpPr>
        <p:spPr>
          <a:xfrm>
            <a:off x="1985671" y="1800808"/>
            <a:ext cx="3312368" cy="444137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062099E-2DCE-410D-9F31-623D03B7F67A}"/>
              </a:ext>
            </a:extLst>
          </p:cNvPr>
          <p:cNvSpPr/>
          <p:nvPr/>
        </p:nvSpPr>
        <p:spPr>
          <a:xfrm>
            <a:off x="5312034" y="1800808"/>
            <a:ext cx="3312368" cy="444137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68CB6D39-BDE9-4922-BD8F-5E6FF3F52D2D}"/>
              </a:ext>
            </a:extLst>
          </p:cNvPr>
          <p:cNvSpPr txBox="1"/>
          <p:nvPr/>
        </p:nvSpPr>
        <p:spPr>
          <a:xfrm>
            <a:off x="2416629" y="1867156"/>
            <a:ext cx="2285417" cy="461665"/>
          </a:xfrm>
          <a:prstGeom prst="rect">
            <a:avLst/>
          </a:prstGeom>
          <a:noFill/>
        </p:spPr>
        <p:txBody>
          <a:bodyPr wrap="square" rtlCol="0">
            <a:spAutoFit/>
          </a:bodyPr>
          <a:lstStyle/>
          <a:p>
            <a:r>
              <a:rPr lang="en-US" sz="2400" dirty="0"/>
              <a:t>“Jock” &gt; 6-feet </a:t>
            </a:r>
          </a:p>
        </p:txBody>
      </p:sp>
      <p:sp>
        <p:nvSpPr>
          <p:cNvPr id="15" name="TextBox 14">
            <a:extLst>
              <a:ext uri="{FF2B5EF4-FFF2-40B4-BE49-F238E27FC236}">
                <a16:creationId xmlns:a16="http://schemas.microsoft.com/office/drawing/2014/main" id="{8ADD3DBD-039D-423C-A0F8-B466979F994E}"/>
              </a:ext>
            </a:extLst>
          </p:cNvPr>
          <p:cNvSpPr txBox="1"/>
          <p:nvPr/>
        </p:nvSpPr>
        <p:spPr>
          <a:xfrm>
            <a:off x="5728997" y="1867156"/>
            <a:ext cx="2210772" cy="461665"/>
          </a:xfrm>
          <a:prstGeom prst="rect">
            <a:avLst/>
          </a:prstGeom>
          <a:noFill/>
        </p:spPr>
        <p:txBody>
          <a:bodyPr wrap="square" rtlCol="0">
            <a:spAutoFit/>
          </a:bodyPr>
          <a:lstStyle/>
          <a:p>
            <a:r>
              <a:rPr lang="en-US" sz="2400" dirty="0"/>
              <a:t>“Nerd” &lt; 6-feet</a:t>
            </a:r>
          </a:p>
        </p:txBody>
      </p:sp>
      <p:cxnSp>
        <p:nvCxnSpPr>
          <p:cNvPr id="7" name="Straight Connector 6">
            <a:extLst>
              <a:ext uri="{FF2B5EF4-FFF2-40B4-BE49-F238E27FC236}">
                <a16:creationId xmlns:a16="http://schemas.microsoft.com/office/drawing/2014/main" id="{C2287FCF-05E7-4A2C-9B14-E6D2F63ADF7C}"/>
              </a:ext>
            </a:extLst>
          </p:cNvPr>
          <p:cNvCxnSpPr>
            <a:cxnSpLocks/>
          </p:cNvCxnSpPr>
          <p:nvPr/>
        </p:nvCxnSpPr>
        <p:spPr>
          <a:xfrm>
            <a:off x="131466" y="2328821"/>
            <a:ext cx="849293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64B5B2D4-92E7-4C88-AB49-F89346CD942E}"/>
              </a:ext>
            </a:extLst>
          </p:cNvPr>
          <p:cNvSpPr/>
          <p:nvPr/>
        </p:nvSpPr>
        <p:spPr>
          <a:xfrm>
            <a:off x="137126" y="1800808"/>
            <a:ext cx="1848545" cy="444137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1F49813C-2E77-4EC8-943A-626824AECEC4}"/>
              </a:ext>
            </a:extLst>
          </p:cNvPr>
          <p:cNvSpPr txBox="1"/>
          <p:nvPr/>
        </p:nvSpPr>
        <p:spPr>
          <a:xfrm>
            <a:off x="2164702" y="2631233"/>
            <a:ext cx="2780522" cy="2308324"/>
          </a:xfrm>
          <a:prstGeom prst="rect">
            <a:avLst/>
          </a:prstGeom>
          <a:noFill/>
        </p:spPr>
        <p:txBody>
          <a:bodyPr wrap="square" rtlCol="0">
            <a:spAutoFit/>
          </a:bodyPr>
          <a:lstStyle/>
          <a:p>
            <a:r>
              <a:rPr lang="en-US" dirty="0"/>
              <a:t>Strong</a:t>
            </a:r>
          </a:p>
          <a:p>
            <a:r>
              <a:rPr lang="en-US" dirty="0"/>
              <a:t>Athletic</a:t>
            </a:r>
            <a:br>
              <a:rPr lang="en-US" dirty="0"/>
            </a:br>
            <a:r>
              <a:rPr lang="en-US" dirty="0"/>
              <a:t>Attractive</a:t>
            </a:r>
            <a:br>
              <a:rPr lang="en-US" dirty="0"/>
            </a:br>
            <a:r>
              <a:rPr lang="en-US" dirty="0"/>
              <a:t>Assertive</a:t>
            </a:r>
            <a:br>
              <a:rPr lang="en-US" dirty="0"/>
            </a:br>
            <a:r>
              <a:rPr lang="en-US" dirty="0"/>
              <a:t>Permitted to participate in 	student government</a:t>
            </a:r>
            <a:br>
              <a:rPr lang="en-US" dirty="0"/>
            </a:br>
            <a:r>
              <a:rPr lang="en-US" dirty="0"/>
              <a:t>Awarded college 	scholarships</a:t>
            </a:r>
          </a:p>
        </p:txBody>
      </p:sp>
      <p:sp>
        <p:nvSpPr>
          <p:cNvPr id="16" name="TextBox 15">
            <a:extLst>
              <a:ext uri="{FF2B5EF4-FFF2-40B4-BE49-F238E27FC236}">
                <a16:creationId xmlns:a16="http://schemas.microsoft.com/office/drawing/2014/main" id="{345E765C-1533-4F9E-8090-B610AD9986D5}"/>
              </a:ext>
            </a:extLst>
          </p:cNvPr>
          <p:cNvSpPr txBox="1"/>
          <p:nvPr/>
        </p:nvSpPr>
        <p:spPr>
          <a:xfrm>
            <a:off x="5444122" y="2631233"/>
            <a:ext cx="2936398" cy="2308324"/>
          </a:xfrm>
          <a:prstGeom prst="rect">
            <a:avLst/>
          </a:prstGeom>
          <a:noFill/>
        </p:spPr>
        <p:txBody>
          <a:bodyPr wrap="square" rtlCol="0">
            <a:spAutoFit/>
          </a:bodyPr>
          <a:lstStyle/>
          <a:p>
            <a:r>
              <a:rPr lang="en-US" dirty="0"/>
              <a:t>Weak</a:t>
            </a:r>
          </a:p>
          <a:p>
            <a:r>
              <a:rPr lang="en-US" dirty="0"/>
              <a:t>Unathletic</a:t>
            </a:r>
            <a:br>
              <a:rPr lang="en-US" dirty="0"/>
            </a:br>
            <a:r>
              <a:rPr lang="en-US" dirty="0"/>
              <a:t>Unattractive</a:t>
            </a:r>
            <a:br>
              <a:rPr lang="en-US" dirty="0"/>
            </a:br>
            <a:r>
              <a:rPr lang="en-US" dirty="0"/>
              <a:t>Submissive</a:t>
            </a:r>
            <a:br>
              <a:rPr lang="en-US" dirty="0"/>
            </a:br>
            <a:r>
              <a:rPr lang="en-US" dirty="0"/>
              <a:t>Not permitted to participate 	in student government</a:t>
            </a:r>
            <a:br>
              <a:rPr lang="en-US" dirty="0"/>
            </a:br>
            <a:r>
              <a:rPr lang="en-US" dirty="0"/>
              <a:t>Not awarded college</a:t>
            </a:r>
          </a:p>
          <a:p>
            <a:r>
              <a:rPr lang="en-US" dirty="0"/>
              <a:t>	scholarships  </a:t>
            </a:r>
          </a:p>
        </p:txBody>
      </p:sp>
      <p:pic>
        <p:nvPicPr>
          <p:cNvPr id="17" name="Picture 6" descr="Glasses don&amp;#39;t make you a nerd › News in Science (ABC Science)">
            <a:extLst>
              <a:ext uri="{FF2B5EF4-FFF2-40B4-BE49-F238E27FC236}">
                <a16:creationId xmlns:a16="http://schemas.microsoft.com/office/drawing/2014/main" id="{258F47F3-1C28-4AE1-AB52-2EC3AA363A7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844" r="7844"/>
          <a:stretch/>
        </p:blipFill>
        <p:spPr bwMode="auto">
          <a:xfrm>
            <a:off x="7806483" y="2435952"/>
            <a:ext cx="708867" cy="106200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8" descr="Jake Wyler (@JakeWyler1) | Twitter">
            <a:extLst>
              <a:ext uri="{FF2B5EF4-FFF2-40B4-BE49-F238E27FC236}">
                <a16:creationId xmlns:a16="http://schemas.microsoft.com/office/drawing/2014/main" id="{AC42B264-38BE-4EB6-8F62-5078E397E1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5519" y="2481873"/>
            <a:ext cx="696831" cy="10638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03498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BF8F1-1F47-47B3-B7CD-591C86786AFB}"/>
              </a:ext>
            </a:extLst>
          </p:cNvPr>
          <p:cNvSpPr>
            <a:spLocks noGrp="1"/>
          </p:cNvSpPr>
          <p:nvPr>
            <p:ph type="title"/>
          </p:nvPr>
        </p:nvSpPr>
        <p:spPr/>
        <p:txBody>
          <a:bodyPr/>
          <a:lstStyle/>
          <a:p>
            <a:r>
              <a:rPr lang="en-US" dirty="0"/>
              <a:t>A Biblical Response to Gender Ideology</a:t>
            </a:r>
          </a:p>
        </p:txBody>
      </p:sp>
      <p:sp>
        <p:nvSpPr>
          <p:cNvPr id="3" name="Content Placeholder 2">
            <a:extLst>
              <a:ext uri="{FF2B5EF4-FFF2-40B4-BE49-F238E27FC236}">
                <a16:creationId xmlns:a16="http://schemas.microsoft.com/office/drawing/2014/main" id="{C9727647-A8EA-4E21-95D8-B27931254428}"/>
              </a:ext>
            </a:extLst>
          </p:cNvPr>
          <p:cNvSpPr>
            <a:spLocks noGrp="1"/>
          </p:cNvSpPr>
          <p:nvPr>
            <p:ph idx="1"/>
          </p:nvPr>
        </p:nvSpPr>
        <p:spPr/>
        <p:txBody>
          <a:bodyPr/>
          <a:lstStyle/>
          <a:p>
            <a:r>
              <a:rPr lang="en-US" dirty="0"/>
              <a:t>Why does it matter?</a:t>
            </a:r>
          </a:p>
          <a:p>
            <a:r>
              <a:rPr lang="en-US" dirty="0"/>
              <a:t>Understanding Queer Theory</a:t>
            </a:r>
          </a:p>
          <a:p>
            <a:pPr lvl="1"/>
            <a:r>
              <a:rPr lang="en-US" dirty="0"/>
              <a:t>Sex vs. gender</a:t>
            </a:r>
          </a:p>
          <a:p>
            <a:pPr lvl="1"/>
            <a:r>
              <a:rPr lang="en-US" dirty="0"/>
              <a:t>Gender and sexual norms as oppressive social constructs</a:t>
            </a:r>
          </a:p>
          <a:p>
            <a:pPr lvl="1"/>
            <a:r>
              <a:rPr lang="en-US" dirty="0"/>
              <a:t>Intersectional oppression</a:t>
            </a:r>
          </a:p>
          <a:p>
            <a:pPr lvl="1"/>
            <a:r>
              <a:rPr lang="en-US" dirty="0"/>
              <a:t>Deconstruction of all norms</a:t>
            </a:r>
          </a:p>
          <a:p>
            <a:r>
              <a:rPr lang="en-US" dirty="0"/>
              <a:t>Engaging Gender Ideology</a:t>
            </a:r>
          </a:p>
          <a:p>
            <a:r>
              <a:rPr lang="en-US" sz="2800" dirty="0"/>
              <a:t>Practical Questions</a:t>
            </a:r>
          </a:p>
          <a:p>
            <a:r>
              <a:rPr lang="en-US" sz="2800" dirty="0"/>
              <a:t>Acknowledgements</a:t>
            </a:r>
          </a:p>
          <a:p>
            <a:endParaRPr lang="en-US" dirty="0"/>
          </a:p>
          <a:p>
            <a:endParaRPr lang="en-US" dirty="0"/>
          </a:p>
        </p:txBody>
      </p:sp>
      <p:sp>
        <p:nvSpPr>
          <p:cNvPr id="5" name="Rectangle 4">
            <a:extLst>
              <a:ext uri="{FF2B5EF4-FFF2-40B4-BE49-F238E27FC236}">
                <a16:creationId xmlns:a16="http://schemas.microsoft.com/office/drawing/2014/main" id="{6B6F041E-A601-30F6-D522-B322B612D4EC}"/>
              </a:ext>
            </a:extLst>
          </p:cNvPr>
          <p:cNvSpPr/>
          <p:nvPr/>
        </p:nvSpPr>
        <p:spPr>
          <a:xfrm>
            <a:off x="246184" y="3595455"/>
            <a:ext cx="8651631" cy="340137"/>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37640639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FA5C2-A3A5-4F2C-A78F-4BCA5BC1D447}"/>
              </a:ext>
            </a:extLst>
          </p:cNvPr>
          <p:cNvSpPr>
            <a:spLocks noGrp="1"/>
          </p:cNvSpPr>
          <p:nvPr>
            <p:ph type="title"/>
          </p:nvPr>
        </p:nvSpPr>
        <p:spPr/>
        <p:txBody>
          <a:bodyPr/>
          <a:lstStyle/>
          <a:p>
            <a:r>
              <a:rPr lang="en-US" dirty="0"/>
              <a:t>Intersectional Oppression</a:t>
            </a:r>
          </a:p>
        </p:txBody>
      </p:sp>
      <p:sp>
        <p:nvSpPr>
          <p:cNvPr id="3" name="Content Placeholder 2">
            <a:extLst>
              <a:ext uri="{FF2B5EF4-FFF2-40B4-BE49-F238E27FC236}">
                <a16:creationId xmlns:a16="http://schemas.microsoft.com/office/drawing/2014/main" id="{40DABDCB-5024-4AE8-A503-815114DEF379}"/>
              </a:ext>
            </a:extLst>
          </p:cNvPr>
          <p:cNvSpPr>
            <a:spLocks noGrp="1"/>
          </p:cNvSpPr>
          <p:nvPr>
            <p:ph idx="1"/>
          </p:nvPr>
        </p:nvSpPr>
        <p:spPr>
          <a:xfrm>
            <a:off x="223936" y="1825625"/>
            <a:ext cx="5673012" cy="4351338"/>
          </a:xfrm>
        </p:spPr>
        <p:txBody>
          <a:bodyPr>
            <a:noAutofit/>
          </a:bodyPr>
          <a:lstStyle/>
          <a:p>
            <a:pPr marL="0" indent="0">
              <a:buNone/>
            </a:pPr>
            <a:r>
              <a:rPr lang="en-US" b="0" i="0" dirty="0">
                <a:effectLst/>
              </a:rPr>
              <a:t>“Gay liberation also has a perspective for revolution based on the unity of all oppressed people–that is, </a:t>
            </a:r>
            <a:r>
              <a:rPr lang="en-US" b="1" i="0" dirty="0">
                <a:effectLst/>
              </a:rPr>
              <a:t>there can be no freedom for gays in a society which enslaves others through male supremacy, racism and economic exploitation (capitalism)</a:t>
            </a:r>
            <a:r>
              <a:rPr lang="en-US" b="0" i="0" dirty="0">
                <a:effectLst/>
              </a:rPr>
              <a:t>.” – Allen Young cited in </a:t>
            </a:r>
            <a:r>
              <a:rPr lang="en-US" dirty="0" err="1"/>
              <a:t>Jagose</a:t>
            </a:r>
            <a:r>
              <a:rPr lang="en-US" dirty="0"/>
              <a:t>, </a:t>
            </a:r>
            <a:r>
              <a:rPr lang="en-US" i="1" dirty="0"/>
              <a:t>Queer Theory, </a:t>
            </a:r>
            <a:r>
              <a:rPr lang="en-US" b="0" i="0" dirty="0">
                <a:effectLst/>
              </a:rPr>
              <a:t>p. 34</a:t>
            </a:r>
            <a:endParaRPr lang="en-US" dirty="0"/>
          </a:p>
        </p:txBody>
      </p:sp>
      <p:pic>
        <p:nvPicPr>
          <p:cNvPr id="6150" name="Picture 6" descr="Annamarie Jagose – The Conversation">
            <a:extLst>
              <a:ext uri="{FF2B5EF4-FFF2-40B4-BE49-F238E27FC236}">
                <a16:creationId xmlns:a16="http://schemas.microsoft.com/office/drawing/2014/main" id="{214F5D9D-E3B1-46A5-BBCC-CED12BD5E6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39736" y="2314186"/>
            <a:ext cx="2780328" cy="2780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02622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FA5C2-A3A5-4F2C-A78F-4BCA5BC1D447}"/>
              </a:ext>
            </a:extLst>
          </p:cNvPr>
          <p:cNvSpPr>
            <a:spLocks noGrp="1"/>
          </p:cNvSpPr>
          <p:nvPr>
            <p:ph type="title"/>
          </p:nvPr>
        </p:nvSpPr>
        <p:spPr/>
        <p:txBody>
          <a:bodyPr/>
          <a:lstStyle/>
          <a:p>
            <a:r>
              <a:rPr lang="en-US" dirty="0"/>
              <a:t>Intersectional Oppression</a:t>
            </a:r>
          </a:p>
        </p:txBody>
      </p:sp>
      <p:sp>
        <p:nvSpPr>
          <p:cNvPr id="3" name="Content Placeholder 2">
            <a:extLst>
              <a:ext uri="{FF2B5EF4-FFF2-40B4-BE49-F238E27FC236}">
                <a16:creationId xmlns:a16="http://schemas.microsoft.com/office/drawing/2014/main" id="{40DABDCB-5024-4AE8-A503-815114DEF379}"/>
              </a:ext>
            </a:extLst>
          </p:cNvPr>
          <p:cNvSpPr>
            <a:spLocks noGrp="1"/>
          </p:cNvSpPr>
          <p:nvPr>
            <p:ph idx="1"/>
          </p:nvPr>
        </p:nvSpPr>
        <p:spPr>
          <a:xfrm>
            <a:off x="223936" y="1528680"/>
            <a:ext cx="5673012" cy="4964193"/>
          </a:xfrm>
        </p:spPr>
        <p:txBody>
          <a:bodyPr>
            <a:noAutofit/>
          </a:bodyPr>
          <a:lstStyle/>
          <a:p>
            <a:pPr marL="0" indent="0">
              <a:buNone/>
            </a:pPr>
            <a:r>
              <a:rPr lang="en-US" sz="2400" dirty="0"/>
              <a:t>“</a:t>
            </a:r>
            <a:r>
              <a:rPr lang="en-US" sz="2400" b="0" i="0" dirty="0">
                <a:effectLst/>
              </a:rPr>
              <a:t>[race is] </a:t>
            </a:r>
            <a:r>
              <a:rPr lang="en-US" sz="2400" b="1" i="0" dirty="0">
                <a:effectLst/>
              </a:rPr>
              <a:t>inseparable from other dimensions like age, sex, class, sexual orientation, and gender</a:t>
            </a:r>
            <a:r>
              <a:rPr lang="en-US" sz="2400" dirty="0"/>
              <a:t>…</a:t>
            </a:r>
            <a:r>
              <a:rPr lang="en-US" sz="2400" b="0" i="0" dirty="0">
                <a:effectLst/>
              </a:rPr>
              <a:t> </a:t>
            </a:r>
            <a:r>
              <a:rPr lang="en-US" sz="2400" b="1" i="0" dirty="0">
                <a:effectLst/>
              </a:rPr>
              <a:t>Proponents of Critical Race Theorist [sic] (CRT) are reimagining race, racial identity, and its intersection with homosexuality and even queerness.</a:t>
            </a:r>
            <a:r>
              <a:rPr lang="en-US" sz="2400" dirty="0"/>
              <a:t>”</a:t>
            </a:r>
          </a:p>
          <a:p>
            <a:pPr marL="0" indent="0">
              <a:buNone/>
            </a:pPr>
            <a:r>
              <a:rPr lang="en-US" sz="2400" b="0" i="0" dirty="0">
                <a:effectLst/>
              </a:rPr>
              <a:t>“Motivating their work is the assertion that racialist -and even racist- behavior is not simply a cultural aberration, but an important cultural norm.”– </a:t>
            </a:r>
            <a:r>
              <a:rPr lang="en-US" sz="2400" b="0" i="0" dirty="0" err="1">
                <a:effectLst/>
              </a:rPr>
              <a:t>Wilchins</a:t>
            </a:r>
            <a:r>
              <a:rPr lang="en-US" sz="2400" dirty="0"/>
              <a:t>, </a:t>
            </a:r>
            <a:r>
              <a:rPr lang="en-US" sz="2400" i="1" dirty="0"/>
              <a:t>Queer Theory, Gender Theory, </a:t>
            </a:r>
            <a:r>
              <a:rPr lang="en-US" sz="2400" b="0" i="0" dirty="0">
                <a:effectLst/>
              </a:rPr>
              <a:t>p. 110, 116</a:t>
            </a:r>
            <a:endParaRPr lang="en-US" sz="2400" dirty="0"/>
          </a:p>
        </p:txBody>
      </p:sp>
      <p:pic>
        <p:nvPicPr>
          <p:cNvPr id="5" name="Picture 2" descr="Riki Wilchins: Gender Norms and Intersectionality ~ Philanthropy Women">
            <a:extLst>
              <a:ext uri="{FF2B5EF4-FFF2-40B4-BE49-F238E27FC236}">
                <a16:creationId xmlns:a16="http://schemas.microsoft.com/office/drawing/2014/main" id="{8A5FEA4C-473A-4188-8C43-510AC69234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14565" y="1825625"/>
            <a:ext cx="3005500" cy="45066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70755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A83BA-CE28-4EE4-B44E-43F42BA0A5AF}"/>
              </a:ext>
            </a:extLst>
          </p:cNvPr>
          <p:cNvSpPr>
            <a:spLocks noGrp="1"/>
          </p:cNvSpPr>
          <p:nvPr>
            <p:ph type="title"/>
          </p:nvPr>
        </p:nvSpPr>
        <p:spPr/>
        <p:txBody>
          <a:bodyPr/>
          <a:lstStyle/>
          <a:p>
            <a:r>
              <a:rPr lang="en-US" dirty="0"/>
              <a:t>Intersectional Oppression</a:t>
            </a:r>
          </a:p>
        </p:txBody>
      </p:sp>
      <p:sp>
        <p:nvSpPr>
          <p:cNvPr id="3" name="Content Placeholder 2">
            <a:extLst>
              <a:ext uri="{FF2B5EF4-FFF2-40B4-BE49-F238E27FC236}">
                <a16:creationId xmlns:a16="http://schemas.microsoft.com/office/drawing/2014/main" id="{C3CF5A1A-FB4D-41F4-A9FE-63E235078150}"/>
              </a:ext>
            </a:extLst>
          </p:cNvPr>
          <p:cNvSpPr>
            <a:spLocks noGrp="1"/>
          </p:cNvSpPr>
          <p:nvPr>
            <p:ph idx="1"/>
          </p:nvPr>
        </p:nvSpPr>
        <p:spPr>
          <a:xfrm>
            <a:off x="628650" y="1611021"/>
            <a:ext cx="5137668" cy="4351338"/>
          </a:xfrm>
        </p:spPr>
        <p:txBody>
          <a:bodyPr>
            <a:noAutofit/>
          </a:bodyPr>
          <a:lstStyle/>
          <a:p>
            <a:pPr marL="0" indent="0">
              <a:buNone/>
            </a:pPr>
            <a:r>
              <a:rPr lang="en-US" sz="2400" b="0" i="0" dirty="0">
                <a:effectLst/>
              </a:rPr>
              <a:t>“The ideology of sexism supports the system of gender relations, just as the ideology of racism supports the system of race relations. </a:t>
            </a:r>
            <a:r>
              <a:rPr lang="en-US" sz="2400" b="1" i="0" dirty="0">
                <a:effectLst/>
              </a:rPr>
              <a:t>Like racism, sexism is a system of beliefs and behaviors by which a group is oppressed, controlled, and exploited because of presumed gender differences</a:t>
            </a:r>
            <a:r>
              <a:rPr lang="en-US" sz="2400" b="0" i="0" dirty="0">
                <a:effectLst/>
              </a:rPr>
              <a:t>…. Homophobia – the fear of homosexuality- is part of the system of social control that legitimates and enforces gender oppression. It supports the system of compulsory heterosexuality” Andersen, p. 51-52</a:t>
            </a:r>
            <a:r>
              <a:rPr lang="en-US" sz="2400" dirty="0"/>
              <a:t>- Anderson and Collins, </a:t>
            </a:r>
            <a:r>
              <a:rPr lang="en-US" sz="2400" i="1" dirty="0"/>
              <a:t>Race, Class, and Gender</a:t>
            </a:r>
            <a:r>
              <a:rPr lang="en-US" sz="2400" dirty="0"/>
              <a:t>, p. 51-52</a:t>
            </a:r>
          </a:p>
        </p:txBody>
      </p:sp>
      <p:pic>
        <p:nvPicPr>
          <p:cNvPr id="5" name="Picture 4">
            <a:extLst>
              <a:ext uri="{FF2B5EF4-FFF2-40B4-BE49-F238E27FC236}">
                <a16:creationId xmlns:a16="http://schemas.microsoft.com/office/drawing/2014/main" id="{9A6E7F0E-BFFD-4B18-9809-C37EC200BCA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428792" y="1835654"/>
            <a:ext cx="2186432" cy="2193794"/>
          </a:xfrm>
          <a:prstGeom prst="rect">
            <a:avLst/>
          </a:prstGeom>
        </p:spPr>
      </p:pic>
      <p:pic>
        <p:nvPicPr>
          <p:cNvPr id="6" name="Picture 5">
            <a:extLst>
              <a:ext uri="{FF2B5EF4-FFF2-40B4-BE49-F238E27FC236}">
                <a16:creationId xmlns:a16="http://schemas.microsoft.com/office/drawing/2014/main" id="{059CC694-B594-4CF6-A14E-0A336573CA0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428792" y="4029448"/>
            <a:ext cx="2040764" cy="2193793"/>
          </a:xfrm>
          <a:prstGeom prst="rect">
            <a:avLst/>
          </a:prstGeom>
        </p:spPr>
      </p:pic>
    </p:spTree>
    <p:extLst>
      <p:ext uri="{BB962C8B-B14F-4D97-AF65-F5344CB8AC3E}">
        <p14:creationId xmlns:p14="http://schemas.microsoft.com/office/powerpoint/2010/main" val="14110351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628650" y="365126"/>
            <a:ext cx="7886700" cy="1325563"/>
          </a:xfrm>
        </p:spPr>
        <p:txBody>
          <a:bodyPr>
            <a:normAutofit/>
          </a:bodyPr>
          <a:lstStyle/>
          <a:p>
            <a:r>
              <a:rPr lang="en-US" dirty="0"/>
              <a:t>Intersectional Oppression</a:t>
            </a:r>
          </a:p>
        </p:txBody>
      </p:sp>
      <p:pic>
        <p:nvPicPr>
          <p:cNvPr id="6" name="Picture 5">
            <a:extLst>
              <a:ext uri="{FF2B5EF4-FFF2-40B4-BE49-F238E27FC236}">
                <a16:creationId xmlns:a16="http://schemas.microsoft.com/office/drawing/2014/main" id="{E0BA1DC3-3DC2-4FE6-A882-A04448957A3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096857" y="2099537"/>
            <a:ext cx="1629046" cy="2036308"/>
          </a:xfrm>
          <a:prstGeom prst="rect">
            <a:avLst/>
          </a:prstGeom>
        </p:spPr>
      </p:pic>
      <p:pic>
        <p:nvPicPr>
          <p:cNvPr id="8" name="Picture 7">
            <a:extLst>
              <a:ext uri="{FF2B5EF4-FFF2-40B4-BE49-F238E27FC236}">
                <a16:creationId xmlns:a16="http://schemas.microsoft.com/office/drawing/2014/main" id="{2578E029-3DC8-47A5-96F9-AFC2875AD0A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096857" y="4456566"/>
            <a:ext cx="1661406" cy="2036308"/>
          </a:xfrm>
          <a:prstGeom prst="rect">
            <a:avLst/>
          </a:prstGeom>
        </p:spPr>
      </p:pic>
      <p:pic>
        <p:nvPicPr>
          <p:cNvPr id="9" name="Picture 8">
            <a:extLst>
              <a:ext uri="{FF2B5EF4-FFF2-40B4-BE49-F238E27FC236}">
                <a16:creationId xmlns:a16="http://schemas.microsoft.com/office/drawing/2014/main" id="{1DFCA480-0FDD-42DE-882F-34BC7D7720C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12308" y="1622854"/>
            <a:ext cx="6104238" cy="4909751"/>
          </a:xfrm>
          <a:prstGeom prst="rect">
            <a:avLst/>
          </a:prstGeom>
        </p:spPr>
      </p:pic>
      <p:sp>
        <p:nvSpPr>
          <p:cNvPr id="10" name="TextBox 9">
            <a:extLst>
              <a:ext uri="{FF2B5EF4-FFF2-40B4-BE49-F238E27FC236}">
                <a16:creationId xmlns:a16="http://schemas.microsoft.com/office/drawing/2014/main" id="{FBCCE1F1-A139-4928-A764-6B757BAF4D62}"/>
              </a:ext>
            </a:extLst>
          </p:cNvPr>
          <p:cNvSpPr txBox="1"/>
          <p:nvPr/>
        </p:nvSpPr>
        <p:spPr>
          <a:xfrm>
            <a:off x="79899" y="6518855"/>
            <a:ext cx="3979744" cy="307777"/>
          </a:xfrm>
          <a:prstGeom prst="rect">
            <a:avLst/>
          </a:prstGeom>
          <a:noFill/>
        </p:spPr>
        <p:txBody>
          <a:bodyPr wrap="none" rtlCol="0">
            <a:spAutoFit/>
          </a:bodyPr>
          <a:lstStyle/>
          <a:p>
            <a:r>
              <a:rPr lang="en-US" sz="1400" dirty="0" err="1"/>
              <a:t>Sensoy</a:t>
            </a:r>
            <a:r>
              <a:rPr lang="en-US" sz="1400" dirty="0"/>
              <a:t> and </a:t>
            </a:r>
            <a:r>
              <a:rPr lang="en-US" sz="1400" dirty="0" err="1"/>
              <a:t>DiAngelo</a:t>
            </a:r>
            <a:r>
              <a:rPr lang="en-US" sz="1400" dirty="0"/>
              <a:t>, </a:t>
            </a:r>
            <a:r>
              <a:rPr lang="en-US" sz="1400" i="1" dirty="0"/>
              <a:t>Is Everyone Really Equal</a:t>
            </a:r>
            <a:r>
              <a:rPr lang="en-US" sz="1400" dirty="0"/>
              <a:t>, p. 64</a:t>
            </a:r>
          </a:p>
        </p:txBody>
      </p:sp>
    </p:spTree>
    <p:extLst>
      <p:ext uri="{BB962C8B-B14F-4D97-AF65-F5344CB8AC3E}">
        <p14:creationId xmlns:p14="http://schemas.microsoft.com/office/powerpoint/2010/main" val="4741094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BF8F1-1F47-47B3-B7CD-591C86786AFB}"/>
              </a:ext>
            </a:extLst>
          </p:cNvPr>
          <p:cNvSpPr>
            <a:spLocks noGrp="1"/>
          </p:cNvSpPr>
          <p:nvPr>
            <p:ph type="title"/>
          </p:nvPr>
        </p:nvSpPr>
        <p:spPr/>
        <p:txBody>
          <a:bodyPr/>
          <a:lstStyle/>
          <a:p>
            <a:r>
              <a:rPr lang="en-US" dirty="0"/>
              <a:t>A Biblical Response to Gender Ideology</a:t>
            </a:r>
          </a:p>
        </p:txBody>
      </p:sp>
      <p:sp>
        <p:nvSpPr>
          <p:cNvPr id="3" name="Content Placeholder 2">
            <a:extLst>
              <a:ext uri="{FF2B5EF4-FFF2-40B4-BE49-F238E27FC236}">
                <a16:creationId xmlns:a16="http://schemas.microsoft.com/office/drawing/2014/main" id="{C9727647-A8EA-4E21-95D8-B27931254428}"/>
              </a:ext>
            </a:extLst>
          </p:cNvPr>
          <p:cNvSpPr>
            <a:spLocks noGrp="1"/>
          </p:cNvSpPr>
          <p:nvPr>
            <p:ph idx="1"/>
          </p:nvPr>
        </p:nvSpPr>
        <p:spPr/>
        <p:txBody>
          <a:bodyPr/>
          <a:lstStyle/>
          <a:p>
            <a:r>
              <a:rPr lang="en-US" dirty="0"/>
              <a:t>Why does it matter?</a:t>
            </a:r>
          </a:p>
          <a:p>
            <a:r>
              <a:rPr lang="en-US" dirty="0"/>
              <a:t>Understanding Queer Theory</a:t>
            </a:r>
          </a:p>
          <a:p>
            <a:pPr lvl="1"/>
            <a:r>
              <a:rPr lang="en-US" dirty="0"/>
              <a:t>Sex vs. gender</a:t>
            </a:r>
          </a:p>
          <a:p>
            <a:pPr lvl="1"/>
            <a:r>
              <a:rPr lang="en-US" dirty="0"/>
              <a:t>Gender and sexual norms as oppressive social constructs</a:t>
            </a:r>
          </a:p>
          <a:p>
            <a:pPr lvl="1"/>
            <a:r>
              <a:rPr lang="en-US" dirty="0"/>
              <a:t>Intersectional oppression</a:t>
            </a:r>
          </a:p>
          <a:p>
            <a:pPr lvl="1"/>
            <a:r>
              <a:rPr lang="en-US" dirty="0"/>
              <a:t>Deconstruction of all norms</a:t>
            </a:r>
          </a:p>
          <a:p>
            <a:r>
              <a:rPr lang="en-US" dirty="0"/>
              <a:t>Engaging Gender Ideology</a:t>
            </a:r>
          </a:p>
          <a:p>
            <a:r>
              <a:rPr lang="en-US" sz="2800" dirty="0"/>
              <a:t>Practical Questions</a:t>
            </a:r>
          </a:p>
          <a:p>
            <a:r>
              <a:rPr lang="en-US" sz="2800" dirty="0"/>
              <a:t>Acknowledgements</a:t>
            </a:r>
          </a:p>
          <a:p>
            <a:endParaRPr lang="en-US" dirty="0"/>
          </a:p>
          <a:p>
            <a:endParaRPr lang="en-US" dirty="0"/>
          </a:p>
        </p:txBody>
      </p:sp>
      <p:sp>
        <p:nvSpPr>
          <p:cNvPr id="5" name="Rectangle 4">
            <a:extLst>
              <a:ext uri="{FF2B5EF4-FFF2-40B4-BE49-F238E27FC236}">
                <a16:creationId xmlns:a16="http://schemas.microsoft.com/office/drawing/2014/main" id="{39601604-3FD8-EDBF-B9CA-867272BE688E}"/>
              </a:ext>
            </a:extLst>
          </p:cNvPr>
          <p:cNvSpPr/>
          <p:nvPr/>
        </p:nvSpPr>
        <p:spPr>
          <a:xfrm>
            <a:off x="246184" y="4001294"/>
            <a:ext cx="8651631" cy="340137"/>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21848570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FA5C2-A3A5-4F2C-A78F-4BCA5BC1D447}"/>
              </a:ext>
            </a:extLst>
          </p:cNvPr>
          <p:cNvSpPr>
            <a:spLocks noGrp="1"/>
          </p:cNvSpPr>
          <p:nvPr>
            <p:ph type="title"/>
          </p:nvPr>
        </p:nvSpPr>
        <p:spPr/>
        <p:txBody>
          <a:bodyPr/>
          <a:lstStyle/>
          <a:p>
            <a:r>
              <a:rPr lang="en-US" dirty="0"/>
              <a:t>Deconstruction of all norms</a:t>
            </a:r>
          </a:p>
        </p:txBody>
      </p:sp>
      <p:sp>
        <p:nvSpPr>
          <p:cNvPr id="3" name="Content Placeholder 2">
            <a:extLst>
              <a:ext uri="{FF2B5EF4-FFF2-40B4-BE49-F238E27FC236}">
                <a16:creationId xmlns:a16="http://schemas.microsoft.com/office/drawing/2014/main" id="{40DABDCB-5024-4AE8-A503-815114DEF379}"/>
              </a:ext>
            </a:extLst>
          </p:cNvPr>
          <p:cNvSpPr>
            <a:spLocks noGrp="1"/>
          </p:cNvSpPr>
          <p:nvPr>
            <p:ph idx="1"/>
          </p:nvPr>
        </p:nvSpPr>
        <p:spPr>
          <a:xfrm>
            <a:off x="223936" y="1528680"/>
            <a:ext cx="5673012" cy="4964193"/>
          </a:xfrm>
        </p:spPr>
        <p:txBody>
          <a:bodyPr>
            <a:noAutofit/>
          </a:bodyPr>
          <a:lstStyle/>
          <a:p>
            <a:pPr marL="0" indent="0">
              <a:buNone/>
            </a:pPr>
            <a:r>
              <a:rPr lang="en-US" sz="2400" dirty="0"/>
              <a:t>“</a:t>
            </a:r>
            <a:r>
              <a:rPr lang="en-US" sz="2400" b="0" i="0" dirty="0">
                <a:effectLst/>
              </a:rPr>
              <a:t>what if Sex is already a gendered way of looking at bodies? What if Sex is already gender, so that the distinction between the two is no distinction at all? </a:t>
            </a:r>
            <a:r>
              <a:rPr lang="en-US" sz="2400" b="1" i="0" dirty="0">
                <a:effectLst/>
              </a:rPr>
              <a:t>What ifs Sex—the original Given, transcendent and universal—could be deconstructed?</a:t>
            </a:r>
            <a:r>
              <a:rPr lang="en-US" sz="2400" b="0" i="0" dirty="0">
                <a:effectLst/>
              </a:rPr>
              <a:t>”</a:t>
            </a:r>
            <a:br>
              <a:rPr lang="en-US" sz="2400" b="0" i="0" dirty="0">
                <a:effectLst/>
              </a:rPr>
            </a:br>
            <a:endParaRPr lang="en-US" sz="2400" b="0" i="0" dirty="0">
              <a:effectLst/>
            </a:endParaRPr>
          </a:p>
          <a:p>
            <a:pPr marL="0" indent="0">
              <a:buNone/>
            </a:pPr>
            <a:r>
              <a:rPr lang="en-US" sz="2400" b="0" i="0" dirty="0">
                <a:effectLst/>
              </a:rPr>
              <a:t>“Like the body itself, </a:t>
            </a:r>
            <a:r>
              <a:rPr lang="en-US" sz="2400" b="1" i="0" dirty="0">
                <a:effectLst/>
              </a:rPr>
              <a:t>the facts of sexual reproduction have resonance only if we imbue them within a meaningful narrative, a context. </a:t>
            </a:r>
            <a:r>
              <a:rPr lang="en-US" sz="2400" b="0" i="0" dirty="0">
                <a:effectLst/>
              </a:rPr>
              <a:t>In this case it’s the cultural narrative of power and gender, as we understand it in a sexist, hetero-centric culture.”– </a:t>
            </a:r>
            <a:r>
              <a:rPr lang="en-US" sz="2400" b="0" i="0" dirty="0" err="1">
                <a:effectLst/>
              </a:rPr>
              <a:t>Wilchins</a:t>
            </a:r>
            <a:r>
              <a:rPr lang="en-US" sz="2400" dirty="0"/>
              <a:t>, </a:t>
            </a:r>
            <a:r>
              <a:rPr lang="en-US" sz="2400" i="1" dirty="0"/>
              <a:t>Queer Theory, Gender Theory, </a:t>
            </a:r>
            <a:r>
              <a:rPr lang="en-US" sz="2400" b="0" i="0" dirty="0">
                <a:effectLst/>
              </a:rPr>
              <a:t>p. 77, 83-84</a:t>
            </a:r>
            <a:endParaRPr lang="en-US" sz="2400" dirty="0"/>
          </a:p>
        </p:txBody>
      </p:sp>
      <p:pic>
        <p:nvPicPr>
          <p:cNvPr id="5" name="Picture 2" descr="Riki Wilchins: Gender Norms and Intersectionality ~ Philanthropy Women">
            <a:extLst>
              <a:ext uri="{FF2B5EF4-FFF2-40B4-BE49-F238E27FC236}">
                <a16:creationId xmlns:a16="http://schemas.microsoft.com/office/drawing/2014/main" id="{8A5FEA4C-473A-4188-8C43-510AC69234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14565" y="1825625"/>
            <a:ext cx="3005500" cy="45066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22733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FA5C2-A3A5-4F2C-A78F-4BCA5BC1D447}"/>
              </a:ext>
            </a:extLst>
          </p:cNvPr>
          <p:cNvSpPr>
            <a:spLocks noGrp="1"/>
          </p:cNvSpPr>
          <p:nvPr>
            <p:ph type="title"/>
          </p:nvPr>
        </p:nvSpPr>
        <p:spPr/>
        <p:txBody>
          <a:bodyPr/>
          <a:lstStyle/>
          <a:p>
            <a:r>
              <a:rPr lang="en-US" dirty="0"/>
              <a:t>Deconstruction of all norms</a:t>
            </a:r>
          </a:p>
        </p:txBody>
      </p:sp>
      <p:sp>
        <p:nvSpPr>
          <p:cNvPr id="3" name="Content Placeholder 2">
            <a:extLst>
              <a:ext uri="{FF2B5EF4-FFF2-40B4-BE49-F238E27FC236}">
                <a16:creationId xmlns:a16="http://schemas.microsoft.com/office/drawing/2014/main" id="{40DABDCB-5024-4AE8-A503-815114DEF379}"/>
              </a:ext>
            </a:extLst>
          </p:cNvPr>
          <p:cNvSpPr>
            <a:spLocks noGrp="1"/>
          </p:cNvSpPr>
          <p:nvPr>
            <p:ph idx="1"/>
          </p:nvPr>
        </p:nvSpPr>
        <p:spPr>
          <a:xfrm>
            <a:off x="223936" y="1825625"/>
            <a:ext cx="5673012" cy="4351338"/>
          </a:xfrm>
        </p:spPr>
        <p:txBody>
          <a:bodyPr>
            <a:noAutofit/>
          </a:bodyPr>
          <a:lstStyle/>
          <a:p>
            <a:pPr marL="0" indent="0">
              <a:buNone/>
            </a:pPr>
            <a:r>
              <a:rPr lang="en-US" sz="1800" b="0" i="0" dirty="0">
                <a:effectLst/>
              </a:rPr>
              <a:t>“Variously referred to as intergenerational sex, child abuse, man-boy love and </a:t>
            </a:r>
            <a:r>
              <a:rPr lang="en-US" sz="1800" b="0" i="0" dirty="0" err="1">
                <a:effectLst/>
              </a:rPr>
              <a:t>paedophilia</a:t>
            </a:r>
            <a:r>
              <a:rPr lang="en-US" sz="1800" b="0" i="0" dirty="0">
                <a:effectLst/>
              </a:rPr>
              <a:t>, even the semantic continuum of terms used to describe the concept evokes a variety of positions in a debate structured overwhelmingly by such issues as consent, power and the legal definition of childhood… </a:t>
            </a:r>
            <a:r>
              <a:rPr lang="en-US" sz="1800" b="1" i="0" dirty="0">
                <a:effectLst/>
              </a:rPr>
              <a:t>the issue of intergenerational sex continues to be debated vigorously in many gay and lesbian communities.</a:t>
            </a:r>
            <a:r>
              <a:rPr lang="en-US" sz="1800" b="0" i="0" dirty="0">
                <a:effectLst/>
              </a:rPr>
              <a:t> The protection of children is deemed by some to be ethically crucial to the development of gay identity, but is dismissed by others as “‘erotic hysteria”’ (Rubin, 1993:6). What is the status of different, and arbitrary, age-of-consent laws? Do children have a sexuality and a right to sexual agency? Why is age—unlike, say, race or class—–understood as a sexualized power-differential protected by law? </a:t>
            </a:r>
            <a:r>
              <a:rPr lang="en-US" sz="1800" b="1" i="0" dirty="0">
                <a:effectLst/>
              </a:rPr>
              <a:t>Is it possible to </a:t>
            </a:r>
            <a:r>
              <a:rPr lang="en-US" sz="1800" b="1" i="0" dirty="0" err="1">
                <a:effectLst/>
              </a:rPr>
              <a:t>eroticise</a:t>
            </a:r>
            <a:r>
              <a:rPr lang="en-US" sz="1800" b="1" i="0" dirty="0">
                <a:effectLst/>
              </a:rPr>
              <a:t> children in an ethical way? These are the questions commonly raised—–and by no means yet resolved—–in the controversy over intergenerational sex.</a:t>
            </a:r>
            <a:r>
              <a:rPr lang="en-US" sz="1800" b="0" i="0" dirty="0">
                <a:effectLst/>
              </a:rPr>
              <a:t>” – </a:t>
            </a:r>
            <a:r>
              <a:rPr lang="en-US" sz="1800" dirty="0" err="1"/>
              <a:t>Jagose</a:t>
            </a:r>
            <a:r>
              <a:rPr lang="en-US" sz="1800" dirty="0"/>
              <a:t>, </a:t>
            </a:r>
            <a:r>
              <a:rPr lang="en-US" sz="1800" i="1" dirty="0"/>
              <a:t>Queer Theory, </a:t>
            </a:r>
            <a:r>
              <a:rPr lang="en-US" sz="1800" b="0" i="0" dirty="0">
                <a:effectLst/>
              </a:rPr>
              <a:t>p. </a:t>
            </a:r>
            <a:r>
              <a:rPr lang="en-US" sz="1800" dirty="0"/>
              <a:t>70-71</a:t>
            </a:r>
          </a:p>
        </p:txBody>
      </p:sp>
      <p:pic>
        <p:nvPicPr>
          <p:cNvPr id="6150" name="Picture 6" descr="Annamarie Jagose – The Conversation">
            <a:extLst>
              <a:ext uri="{FF2B5EF4-FFF2-40B4-BE49-F238E27FC236}">
                <a16:creationId xmlns:a16="http://schemas.microsoft.com/office/drawing/2014/main" id="{214F5D9D-E3B1-46A5-BBCC-CED12BD5E6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39736" y="2314186"/>
            <a:ext cx="2780328" cy="2780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51734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FA5C2-A3A5-4F2C-A78F-4BCA5BC1D447}"/>
              </a:ext>
            </a:extLst>
          </p:cNvPr>
          <p:cNvSpPr>
            <a:spLocks noGrp="1"/>
          </p:cNvSpPr>
          <p:nvPr>
            <p:ph type="title"/>
          </p:nvPr>
        </p:nvSpPr>
        <p:spPr/>
        <p:txBody>
          <a:bodyPr/>
          <a:lstStyle/>
          <a:p>
            <a:r>
              <a:rPr lang="en-US" dirty="0"/>
              <a:t>Deconstruction of all norms</a:t>
            </a:r>
          </a:p>
        </p:txBody>
      </p:sp>
      <p:sp>
        <p:nvSpPr>
          <p:cNvPr id="3" name="Content Placeholder 2">
            <a:extLst>
              <a:ext uri="{FF2B5EF4-FFF2-40B4-BE49-F238E27FC236}">
                <a16:creationId xmlns:a16="http://schemas.microsoft.com/office/drawing/2014/main" id="{40DABDCB-5024-4AE8-A503-815114DEF379}"/>
              </a:ext>
            </a:extLst>
          </p:cNvPr>
          <p:cNvSpPr>
            <a:spLocks noGrp="1"/>
          </p:cNvSpPr>
          <p:nvPr>
            <p:ph idx="1"/>
          </p:nvPr>
        </p:nvSpPr>
        <p:spPr>
          <a:xfrm>
            <a:off x="223936" y="1825625"/>
            <a:ext cx="5673012" cy="4351338"/>
          </a:xfrm>
        </p:spPr>
        <p:txBody>
          <a:bodyPr>
            <a:noAutofit/>
          </a:bodyPr>
          <a:lstStyle/>
          <a:p>
            <a:pPr marL="0" indent="0">
              <a:buNone/>
            </a:pPr>
            <a:r>
              <a:rPr lang="en-US" sz="2400" b="0" i="0" dirty="0">
                <a:effectLst/>
              </a:rPr>
              <a:t>“</a:t>
            </a:r>
            <a:r>
              <a:rPr lang="en-US" sz="2400" b="1" dirty="0">
                <a:effectLst/>
                <a:ea typeface="Calibri" panose="020F0502020204030204" pitchFamily="34" charset="0"/>
              </a:rPr>
              <a:t>the Trinity needs to be understood as an orgy</a:t>
            </a:r>
            <a:r>
              <a:rPr lang="en-US" sz="2400" dirty="0">
                <a:effectLst/>
                <a:ea typeface="Calibri" panose="020F0502020204030204" pitchFamily="34" charset="0"/>
              </a:rPr>
              <a:t>, which breaks down the privileging of binary or pair-bonded relationships…</a:t>
            </a:r>
            <a:r>
              <a:rPr lang="en-US" sz="2400" b="1" dirty="0">
                <a:effectLst/>
                <a:ea typeface="Calibri" panose="020F0502020204030204" pitchFamily="34" charset="0"/>
              </a:rPr>
              <a:t>each person of the Trinity has her/her [sic] own closet of lovers and ‘forbidden desires’ (for example, Jesus’ relationships with Mary Magdalene and Lazarus)</a:t>
            </a:r>
            <a:r>
              <a:rPr lang="en-US" sz="2400" dirty="0">
                <a:effectLst/>
                <a:ea typeface="Calibri" panose="020F0502020204030204" pitchFamily="34" charset="0"/>
              </a:rPr>
              <a:t>, which in turn results in the death of the ‘illusion of limited relationships.’</a:t>
            </a:r>
            <a:r>
              <a:rPr lang="en-US" sz="2400" b="0" i="0" dirty="0">
                <a:effectLst/>
              </a:rPr>
              <a:t>” – Althaus-Reid summarized in Patrick Cheng, </a:t>
            </a:r>
            <a:r>
              <a:rPr lang="en-US" sz="2400" b="0" i="1" dirty="0">
                <a:effectLst/>
              </a:rPr>
              <a:t>Radical Love</a:t>
            </a:r>
            <a:r>
              <a:rPr lang="en-US" sz="2400" b="0" dirty="0">
                <a:effectLst/>
              </a:rPr>
              <a:t>, </a:t>
            </a:r>
            <a:r>
              <a:rPr lang="en-US" sz="2400" b="0" i="0" dirty="0">
                <a:effectLst/>
              </a:rPr>
              <a:t>p. 58-59</a:t>
            </a:r>
            <a:endParaRPr lang="en-US" sz="2400" dirty="0"/>
          </a:p>
        </p:txBody>
      </p:sp>
      <p:pic>
        <p:nvPicPr>
          <p:cNvPr id="1026" name="Picture 2" descr="Patrick Cheng | Profiles | LGBTQ Religious Archives Network">
            <a:extLst>
              <a:ext uri="{FF2B5EF4-FFF2-40B4-BE49-F238E27FC236}">
                <a16:creationId xmlns:a16="http://schemas.microsoft.com/office/drawing/2014/main" id="{B8D618F8-05E6-A5DD-CB36-37ADF42532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96948" y="1876356"/>
            <a:ext cx="2993402" cy="3741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84831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BF8F1-1F47-47B3-B7CD-591C86786AFB}"/>
              </a:ext>
            </a:extLst>
          </p:cNvPr>
          <p:cNvSpPr>
            <a:spLocks noGrp="1"/>
          </p:cNvSpPr>
          <p:nvPr>
            <p:ph type="title"/>
          </p:nvPr>
        </p:nvSpPr>
        <p:spPr/>
        <p:txBody>
          <a:bodyPr/>
          <a:lstStyle/>
          <a:p>
            <a:r>
              <a:rPr lang="en-US" dirty="0"/>
              <a:t>A Biblical Response to Gender Ideology</a:t>
            </a:r>
          </a:p>
        </p:txBody>
      </p:sp>
      <p:sp>
        <p:nvSpPr>
          <p:cNvPr id="3" name="Content Placeholder 2">
            <a:extLst>
              <a:ext uri="{FF2B5EF4-FFF2-40B4-BE49-F238E27FC236}">
                <a16:creationId xmlns:a16="http://schemas.microsoft.com/office/drawing/2014/main" id="{C9727647-A8EA-4E21-95D8-B27931254428}"/>
              </a:ext>
            </a:extLst>
          </p:cNvPr>
          <p:cNvSpPr>
            <a:spLocks noGrp="1"/>
          </p:cNvSpPr>
          <p:nvPr>
            <p:ph idx="1"/>
          </p:nvPr>
        </p:nvSpPr>
        <p:spPr/>
        <p:txBody>
          <a:bodyPr/>
          <a:lstStyle/>
          <a:p>
            <a:r>
              <a:rPr lang="en-US" dirty="0"/>
              <a:t>Why does it matter?</a:t>
            </a:r>
          </a:p>
          <a:p>
            <a:r>
              <a:rPr lang="en-US" dirty="0"/>
              <a:t>Understanding Queer Theory</a:t>
            </a:r>
          </a:p>
          <a:p>
            <a:pPr lvl="1"/>
            <a:r>
              <a:rPr lang="en-US" dirty="0"/>
              <a:t>Sex vs. gender</a:t>
            </a:r>
          </a:p>
          <a:p>
            <a:pPr lvl="1"/>
            <a:r>
              <a:rPr lang="en-US" dirty="0"/>
              <a:t>Gender and sexual norms as oppressive social constructs</a:t>
            </a:r>
          </a:p>
          <a:p>
            <a:pPr lvl="1"/>
            <a:r>
              <a:rPr lang="en-US" dirty="0"/>
              <a:t>Intersectional oppression</a:t>
            </a:r>
          </a:p>
          <a:p>
            <a:pPr lvl="1"/>
            <a:r>
              <a:rPr lang="en-US" dirty="0"/>
              <a:t>Deconstruction of all norms</a:t>
            </a:r>
          </a:p>
          <a:p>
            <a:r>
              <a:rPr lang="en-US" dirty="0"/>
              <a:t>Engaging Gender Ideology</a:t>
            </a:r>
          </a:p>
          <a:p>
            <a:r>
              <a:rPr lang="en-US" sz="2800" dirty="0"/>
              <a:t>Practical Questions</a:t>
            </a:r>
          </a:p>
          <a:p>
            <a:r>
              <a:rPr lang="en-US" sz="2800" dirty="0"/>
              <a:t>Acknowledgements</a:t>
            </a:r>
          </a:p>
          <a:p>
            <a:endParaRPr lang="en-US" dirty="0"/>
          </a:p>
          <a:p>
            <a:endParaRPr lang="en-US" dirty="0"/>
          </a:p>
        </p:txBody>
      </p:sp>
      <p:sp>
        <p:nvSpPr>
          <p:cNvPr id="5" name="Rectangle 4">
            <a:extLst>
              <a:ext uri="{FF2B5EF4-FFF2-40B4-BE49-F238E27FC236}">
                <a16:creationId xmlns:a16="http://schemas.microsoft.com/office/drawing/2014/main" id="{3106AECA-D961-B3DA-AF89-286E2E725D83}"/>
              </a:ext>
            </a:extLst>
          </p:cNvPr>
          <p:cNvSpPr/>
          <p:nvPr/>
        </p:nvSpPr>
        <p:spPr>
          <a:xfrm>
            <a:off x="246184" y="4337375"/>
            <a:ext cx="8651631" cy="548128"/>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5278060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0FF42-6772-4987-B016-27355906173E}"/>
              </a:ext>
            </a:extLst>
          </p:cNvPr>
          <p:cNvSpPr>
            <a:spLocks noGrp="1"/>
          </p:cNvSpPr>
          <p:nvPr>
            <p:ph type="title"/>
          </p:nvPr>
        </p:nvSpPr>
        <p:spPr/>
        <p:txBody>
          <a:bodyPr>
            <a:normAutofit/>
          </a:bodyPr>
          <a:lstStyle/>
          <a:p>
            <a:r>
              <a:rPr lang="en-US" dirty="0"/>
              <a:t>Gender is a God-ordained category </a:t>
            </a:r>
          </a:p>
        </p:txBody>
      </p:sp>
      <p:sp>
        <p:nvSpPr>
          <p:cNvPr id="3" name="Content Placeholder 2">
            <a:extLst>
              <a:ext uri="{FF2B5EF4-FFF2-40B4-BE49-F238E27FC236}">
                <a16:creationId xmlns:a16="http://schemas.microsoft.com/office/drawing/2014/main" id="{D591EFE2-CF99-4D9F-B6CE-01715A74BC74}"/>
              </a:ext>
            </a:extLst>
          </p:cNvPr>
          <p:cNvSpPr>
            <a:spLocks noGrp="1"/>
          </p:cNvSpPr>
          <p:nvPr>
            <p:ph idx="1"/>
          </p:nvPr>
        </p:nvSpPr>
        <p:spPr>
          <a:xfrm>
            <a:off x="628650" y="1825625"/>
            <a:ext cx="6397301" cy="2877004"/>
          </a:xfrm>
        </p:spPr>
        <p:txBody>
          <a:bodyPr>
            <a:noAutofit/>
          </a:bodyPr>
          <a:lstStyle/>
          <a:p>
            <a:pPr marL="0" indent="0" algn="just">
              <a:buNone/>
            </a:pPr>
            <a:r>
              <a:rPr lang="en-US" sz="2600" b="0" i="0" dirty="0">
                <a:solidFill>
                  <a:srgbClr val="001320"/>
                </a:solidFill>
                <a:effectLst/>
              </a:rPr>
              <a:t>“So God created man in His own image; in the image of God He created him; male and female He created them.” – Gen. 1:27</a:t>
            </a:r>
          </a:p>
          <a:p>
            <a:pPr marL="0" indent="0" algn="just">
              <a:buNone/>
            </a:pPr>
            <a:endParaRPr lang="en-US" sz="2600" b="0" i="0" dirty="0">
              <a:solidFill>
                <a:srgbClr val="001320"/>
              </a:solidFill>
              <a:effectLst/>
            </a:endParaRPr>
          </a:p>
          <a:p>
            <a:pPr marL="0" indent="0" algn="just">
              <a:buNone/>
            </a:pPr>
            <a:r>
              <a:rPr lang="en-US" sz="2600" b="0" i="0" dirty="0">
                <a:solidFill>
                  <a:srgbClr val="001320"/>
                </a:solidFill>
                <a:effectLst/>
              </a:rPr>
              <a:t>[Jesus said:] “But from the beginning of creation, ‘God made them male and female.’ ‘Therefore a man shall leave his father and mother and hold fast to his wife, and the two shall become one flesh.’ So they are no longer two but one flesh. What therefore God has joined together, let not man separate.” – Mark 10:5-9</a:t>
            </a:r>
          </a:p>
          <a:p>
            <a:endParaRPr lang="en-US" sz="2600" dirty="0"/>
          </a:p>
        </p:txBody>
      </p:sp>
      <p:grpSp>
        <p:nvGrpSpPr>
          <p:cNvPr id="4" name="Group 3">
            <a:extLst>
              <a:ext uri="{FF2B5EF4-FFF2-40B4-BE49-F238E27FC236}">
                <a16:creationId xmlns:a16="http://schemas.microsoft.com/office/drawing/2014/main" id="{3F4AB24B-E955-400C-9102-E7FDA84BA0ED}"/>
              </a:ext>
            </a:extLst>
          </p:cNvPr>
          <p:cNvGrpSpPr/>
          <p:nvPr/>
        </p:nvGrpSpPr>
        <p:grpSpPr>
          <a:xfrm>
            <a:off x="7287208" y="1825625"/>
            <a:ext cx="1567543" cy="3060440"/>
            <a:chOff x="7287208" y="1810139"/>
            <a:chExt cx="1567543" cy="3060440"/>
          </a:xfrm>
        </p:grpSpPr>
        <p:sp>
          <p:nvSpPr>
            <p:cNvPr id="5" name="Oval 4">
              <a:extLst>
                <a:ext uri="{FF2B5EF4-FFF2-40B4-BE49-F238E27FC236}">
                  <a16:creationId xmlns:a16="http://schemas.microsoft.com/office/drawing/2014/main" id="{FA57DE49-E1AC-4EEB-8E72-223A36B29E90}"/>
                </a:ext>
              </a:extLst>
            </p:cNvPr>
            <p:cNvSpPr/>
            <p:nvPr/>
          </p:nvSpPr>
          <p:spPr>
            <a:xfrm>
              <a:off x="7371184" y="1810139"/>
              <a:ext cx="1380930" cy="138093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6032DA01-48C7-46F1-A0D0-4A5454DFF860}"/>
                </a:ext>
              </a:extLst>
            </p:cNvPr>
            <p:cNvSpPr/>
            <p:nvPr/>
          </p:nvSpPr>
          <p:spPr>
            <a:xfrm>
              <a:off x="7371184" y="3489649"/>
              <a:ext cx="1380930" cy="1380930"/>
            </a:xfrm>
            <a:prstGeom prst="ellipse">
              <a:avLst/>
            </a:prstGeom>
            <a:solidFill>
              <a:srgbClr val="C068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00843240-9F9E-46D2-A86F-4B1E6353E9C0}"/>
                </a:ext>
              </a:extLst>
            </p:cNvPr>
            <p:cNvCxnSpPr/>
            <p:nvPr/>
          </p:nvCxnSpPr>
          <p:spPr>
            <a:xfrm>
              <a:off x="7287208" y="3331029"/>
              <a:ext cx="156754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13120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0FF42-6772-4987-B016-27355906173E}"/>
              </a:ext>
            </a:extLst>
          </p:cNvPr>
          <p:cNvSpPr>
            <a:spLocks noGrp="1"/>
          </p:cNvSpPr>
          <p:nvPr>
            <p:ph type="title"/>
          </p:nvPr>
        </p:nvSpPr>
        <p:spPr/>
        <p:txBody>
          <a:bodyPr>
            <a:normAutofit/>
          </a:bodyPr>
          <a:lstStyle/>
          <a:p>
            <a:r>
              <a:rPr lang="en-US" dirty="0"/>
              <a:t>Gender is good</a:t>
            </a:r>
          </a:p>
        </p:txBody>
      </p:sp>
      <p:sp>
        <p:nvSpPr>
          <p:cNvPr id="3" name="Content Placeholder 2">
            <a:extLst>
              <a:ext uri="{FF2B5EF4-FFF2-40B4-BE49-F238E27FC236}">
                <a16:creationId xmlns:a16="http://schemas.microsoft.com/office/drawing/2014/main" id="{D591EFE2-CF99-4D9F-B6CE-01715A74BC74}"/>
              </a:ext>
            </a:extLst>
          </p:cNvPr>
          <p:cNvSpPr>
            <a:spLocks noGrp="1"/>
          </p:cNvSpPr>
          <p:nvPr>
            <p:ph idx="1"/>
          </p:nvPr>
        </p:nvSpPr>
        <p:spPr>
          <a:xfrm>
            <a:off x="628650" y="1825625"/>
            <a:ext cx="6397301" cy="2877004"/>
          </a:xfrm>
        </p:spPr>
        <p:txBody>
          <a:bodyPr>
            <a:noAutofit/>
          </a:bodyPr>
          <a:lstStyle/>
          <a:p>
            <a:pPr marL="0" indent="0" algn="just">
              <a:buNone/>
            </a:pPr>
            <a:r>
              <a:rPr lang="en-US" sz="2600" b="0" i="0" dirty="0">
                <a:solidFill>
                  <a:srgbClr val="001320"/>
                </a:solidFill>
                <a:effectLst/>
              </a:rPr>
              <a:t>“And God saw everything that he had made, and behold, it was very good. And there was evening and there was morning, the sixth day.” – Gen. 1:31</a:t>
            </a:r>
          </a:p>
          <a:p>
            <a:pPr marL="0" indent="0" algn="just">
              <a:buNone/>
            </a:pPr>
            <a:endParaRPr lang="en-US" sz="2600" b="0" i="0" dirty="0">
              <a:solidFill>
                <a:srgbClr val="001320"/>
              </a:solidFill>
              <a:effectLst/>
            </a:endParaRPr>
          </a:p>
          <a:p>
            <a:pPr marL="0" indent="0" algn="just">
              <a:buNone/>
            </a:pPr>
            <a:r>
              <a:rPr lang="en-US" sz="2600" b="0" i="0" dirty="0">
                <a:solidFill>
                  <a:srgbClr val="001320"/>
                </a:solidFill>
                <a:effectLst/>
              </a:rPr>
              <a:t>“And I saw the holy city, new Jerusalem, coming down out of heaven from God, prepared as a bride adorned for her husband.” – Rev. 21:2</a:t>
            </a:r>
          </a:p>
          <a:p>
            <a:endParaRPr lang="en-US" sz="2600" dirty="0"/>
          </a:p>
        </p:txBody>
      </p:sp>
      <p:grpSp>
        <p:nvGrpSpPr>
          <p:cNvPr id="4" name="Group 3">
            <a:extLst>
              <a:ext uri="{FF2B5EF4-FFF2-40B4-BE49-F238E27FC236}">
                <a16:creationId xmlns:a16="http://schemas.microsoft.com/office/drawing/2014/main" id="{3F4AB24B-E955-400C-9102-E7FDA84BA0ED}"/>
              </a:ext>
            </a:extLst>
          </p:cNvPr>
          <p:cNvGrpSpPr/>
          <p:nvPr/>
        </p:nvGrpSpPr>
        <p:grpSpPr>
          <a:xfrm>
            <a:off x="7287208" y="1825625"/>
            <a:ext cx="1567543" cy="3060440"/>
            <a:chOff x="7287208" y="1810139"/>
            <a:chExt cx="1567543" cy="3060440"/>
          </a:xfrm>
        </p:grpSpPr>
        <p:sp>
          <p:nvSpPr>
            <p:cNvPr id="5" name="Oval 4">
              <a:extLst>
                <a:ext uri="{FF2B5EF4-FFF2-40B4-BE49-F238E27FC236}">
                  <a16:creationId xmlns:a16="http://schemas.microsoft.com/office/drawing/2014/main" id="{FA57DE49-E1AC-4EEB-8E72-223A36B29E90}"/>
                </a:ext>
              </a:extLst>
            </p:cNvPr>
            <p:cNvSpPr/>
            <p:nvPr/>
          </p:nvSpPr>
          <p:spPr>
            <a:xfrm>
              <a:off x="7371184" y="1810139"/>
              <a:ext cx="1380930" cy="138093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6032DA01-48C7-46F1-A0D0-4A5454DFF860}"/>
                </a:ext>
              </a:extLst>
            </p:cNvPr>
            <p:cNvSpPr/>
            <p:nvPr/>
          </p:nvSpPr>
          <p:spPr>
            <a:xfrm>
              <a:off x="7371184" y="3489649"/>
              <a:ext cx="1380930" cy="1380930"/>
            </a:xfrm>
            <a:prstGeom prst="ellipse">
              <a:avLst/>
            </a:prstGeom>
            <a:solidFill>
              <a:srgbClr val="C068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00843240-9F9E-46D2-A86F-4B1E6353E9C0}"/>
                </a:ext>
              </a:extLst>
            </p:cNvPr>
            <p:cNvCxnSpPr/>
            <p:nvPr/>
          </p:nvCxnSpPr>
          <p:spPr>
            <a:xfrm>
              <a:off x="7287208" y="3331029"/>
              <a:ext cx="156754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504851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0FF42-6772-4987-B016-27355906173E}"/>
              </a:ext>
            </a:extLst>
          </p:cNvPr>
          <p:cNvSpPr>
            <a:spLocks noGrp="1"/>
          </p:cNvSpPr>
          <p:nvPr>
            <p:ph type="title"/>
          </p:nvPr>
        </p:nvSpPr>
        <p:spPr/>
        <p:txBody>
          <a:bodyPr>
            <a:normAutofit/>
          </a:bodyPr>
          <a:lstStyle/>
          <a:p>
            <a:r>
              <a:rPr lang="en-US" dirty="0"/>
              <a:t>Some, but not all, norms are social constructs </a:t>
            </a:r>
          </a:p>
        </p:txBody>
      </p:sp>
      <p:sp>
        <p:nvSpPr>
          <p:cNvPr id="3" name="Content Placeholder 2">
            <a:extLst>
              <a:ext uri="{FF2B5EF4-FFF2-40B4-BE49-F238E27FC236}">
                <a16:creationId xmlns:a16="http://schemas.microsoft.com/office/drawing/2014/main" id="{D591EFE2-CF99-4D9F-B6CE-01715A74BC74}"/>
              </a:ext>
            </a:extLst>
          </p:cNvPr>
          <p:cNvSpPr>
            <a:spLocks noGrp="1"/>
          </p:cNvSpPr>
          <p:nvPr>
            <p:ph idx="1"/>
          </p:nvPr>
        </p:nvSpPr>
        <p:spPr>
          <a:xfrm>
            <a:off x="628650" y="1825625"/>
            <a:ext cx="6499938" cy="4351338"/>
          </a:xfrm>
        </p:spPr>
        <p:txBody>
          <a:bodyPr>
            <a:noAutofit/>
          </a:bodyPr>
          <a:lstStyle/>
          <a:p>
            <a:r>
              <a:rPr lang="en-US" dirty="0"/>
              <a:t>Blue is for boys; pink is for girls</a:t>
            </a:r>
          </a:p>
          <a:p>
            <a:r>
              <a:rPr lang="en-US" dirty="0"/>
              <a:t>Husbands should lead their families</a:t>
            </a:r>
          </a:p>
          <a:p>
            <a:r>
              <a:rPr lang="en-US" dirty="0"/>
              <a:t>Men shouldn’t wear skirts</a:t>
            </a:r>
          </a:p>
          <a:p>
            <a:r>
              <a:rPr lang="en-US" dirty="0"/>
              <a:t>Children should obey their parents</a:t>
            </a:r>
          </a:p>
          <a:p>
            <a:r>
              <a:rPr lang="en-US" dirty="0"/>
              <a:t>Physical aggression is a masculine trait</a:t>
            </a:r>
          </a:p>
          <a:p>
            <a:r>
              <a:rPr lang="en-US" dirty="0"/>
              <a:t>Boys like trucks; girls like dolls</a:t>
            </a:r>
          </a:p>
          <a:p>
            <a:r>
              <a:rPr lang="en-US" dirty="0"/>
              <a:t>Only men should be pastors</a:t>
            </a:r>
          </a:p>
          <a:p>
            <a:r>
              <a:rPr lang="en-US" dirty="0"/>
              <a:t>Hunting is a masculine activity; cooking is a feminine activity</a:t>
            </a:r>
          </a:p>
          <a:p>
            <a:endParaRPr lang="en-US" dirty="0"/>
          </a:p>
        </p:txBody>
      </p:sp>
      <p:grpSp>
        <p:nvGrpSpPr>
          <p:cNvPr id="12" name="Group 11">
            <a:extLst>
              <a:ext uri="{FF2B5EF4-FFF2-40B4-BE49-F238E27FC236}">
                <a16:creationId xmlns:a16="http://schemas.microsoft.com/office/drawing/2014/main" id="{EB547009-BBCC-4020-A08E-B825F9AFBA44}"/>
              </a:ext>
            </a:extLst>
          </p:cNvPr>
          <p:cNvGrpSpPr/>
          <p:nvPr/>
        </p:nvGrpSpPr>
        <p:grpSpPr>
          <a:xfrm>
            <a:off x="7287208" y="1825625"/>
            <a:ext cx="1567543" cy="3060440"/>
            <a:chOff x="7287208" y="1810139"/>
            <a:chExt cx="1567543" cy="3060440"/>
          </a:xfrm>
        </p:grpSpPr>
        <p:sp>
          <p:nvSpPr>
            <p:cNvPr id="4" name="Oval 3">
              <a:extLst>
                <a:ext uri="{FF2B5EF4-FFF2-40B4-BE49-F238E27FC236}">
                  <a16:creationId xmlns:a16="http://schemas.microsoft.com/office/drawing/2014/main" id="{BB927BFF-2D04-4432-B69A-6A07EFD89D33}"/>
                </a:ext>
              </a:extLst>
            </p:cNvPr>
            <p:cNvSpPr/>
            <p:nvPr/>
          </p:nvSpPr>
          <p:spPr>
            <a:xfrm>
              <a:off x="7371184" y="1810139"/>
              <a:ext cx="1380930" cy="138093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02A62375-5528-47E2-81C2-753C3F4CE490}"/>
                </a:ext>
              </a:extLst>
            </p:cNvPr>
            <p:cNvSpPr/>
            <p:nvPr/>
          </p:nvSpPr>
          <p:spPr>
            <a:xfrm>
              <a:off x="7371184" y="3489649"/>
              <a:ext cx="1380930" cy="1380930"/>
            </a:xfrm>
            <a:prstGeom prst="ellipse">
              <a:avLst/>
            </a:prstGeom>
            <a:solidFill>
              <a:srgbClr val="C068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6A783DA8-4538-4CFB-AE59-EFE0480D6DC3}"/>
                </a:ext>
              </a:extLst>
            </p:cNvPr>
            <p:cNvCxnSpPr/>
            <p:nvPr/>
          </p:nvCxnSpPr>
          <p:spPr>
            <a:xfrm>
              <a:off x="7287208" y="3331029"/>
              <a:ext cx="156754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405758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0FF42-6772-4987-B016-27355906173E}"/>
              </a:ext>
            </a:extLst>
          </p:cNvPr>
          <p:cNvSpPr>
            <a:spLocks noGrp="1"/>
          </p:cNvSpPr>
          <p:nvPr>
            <p:ph type="title"/>
          </p:nvPr>
        </p:nvSpPr>
        <p:spPr/>
        <p:txBody>
          <a:bodyPr>
            <a:normAutofit/>
          </a:bodyPr>
          <a:lstStyle/>
          <a:p>
            <a:r>
              <a:rPr lang="en-US" dirty="0"/>
              <a:t>Some, but not all, norms are oppressive</a:t>
            </a:r>
          </a:p>
        </p:txBody>
      </p:sp>
      <p:sp>
        <p:nvSpPr>
          <p:cNvPr id="3" name="Content Placeholder 2">
            <a:extLst>
              <a:ext uri="{FF2B5EF4-FFF2-40B4-BE49-F238E27FC236}">
                <a16:creationId xmlns:a16="http://schemas.microsoft.com/office/drawing/2014/main" id="{D591EFE2-CF99-4D9F-B6CE-01715A74BC74}"/>
              </a:ext>
            </a:extLst>
          </p:cNvPr>
          <p:cNvSpPr>
            <a:spLocks noGrp="1"/>
          </p:cNvSpPr>
          <p:nvPr>
            <p:ph idx="1"/>
          </p:nvPr>
        </p:nvSpPr>
        <p:spPr>
          <a:xfrm>
            <a:off x="628650" y="1825625"/>
            <a:ext cx="6527930" cy="4351338"/>
          </a:xfrm>
        </p:spPr>
        <p:txBody>
          <a:bodyPr>
            <a:noAutofit/>
          </a:bodyPr>
          <a:lstStyle/>
          <a:p>
            <a:pPr algn="just"/>
            <a:r>
              <a:rPr lang="en-US" b="0" i="0" dirty="0">
                <a:solidFill>
                  <a:srgbClr val="001320"/>
                </a:solidFill>
                <a:effectLst/>
              </a:rPr>
              <a:t>Women shouldn’t be educated</a:t>
            </a:r>
          </a:p>
          <a:p>
            <a:pPr algn="just"/>
            <a:r>
              <a:rPr lang="en-US" dirty="0">
                <a:solidFill>
                  <a:srgbClr val="001320"/>
                </a:solidFill>
              </a:rPr>
              <a:t>People shouldn’t walk around naked in public</a:t>
            </a:r>
          </a:p>
          <a:p>
            <a:pPr algn="just"/>
            <a:r>
              <a:rPr lang="en-US" dirty="0">
                <a:solidFill>
                  <a:srgbClr val="001320"/>
                </a:solidFill>
              </a:rPr>
              <a:t>Men shouldn’t express emotion</a:t>
            </a:r>
          </a:p>
          <a:p>
            <a:pPr algn="just"/>
            <a:r>
              <a:rPr lang="en-US" dirty="0">
                <a:solidFill>
                  <a:srgbClr val="001320"/>
                </a:solidFill>
              </a:rPr>
              <a:t>Widows should commit </a:t>
            </a:r>
            <a:r>
              <a:rPr lang="en-US" i="1" dirty="0">
                <a:solidFill>
                  <a:srgbClr val="001320"/>
                </a:solidFill>
              </a:rPr>
              <a:t>sati</a:t>
            </a:r>
          </a:p>
          <a:p>
            <a:pPr algn="just"/>
            <a:r>
              <a:rPr lang="en-US" dirty="0">
                <a:solidFill>
                  <a:srgbClr val="001320"/>
                </a:solidFill>
              </a:rPr>
              <a:t>Children shouldn’t be left unsupervised</a:t>
            </a:r>
          </a:p>
          <a:p>
            <a:pPr algn="just"/>
            <a:r>
              <a:rPr lang="en-US" dirty="0">
                <a:solidFill>
                  <a:srgbClr val="001320"/>
                </a:solidFill>
              </a:rPr>
              <a:t>A wife should take her husband’s last name</a:t>
            </a:r>
          </a:p>
          <a:p>
            <a:pPr algn="just"/>
            <a:r>
              <a:rPr lang="en-US" dirty="0">
                <a:solidFill>
                  <a:srgbClr val="001320"/>
                </a:solidFill>
              </a:rPr>
              <a:t>Men shouldn’t have long hair</a:t>
            </a:r>
          </a:p>
          <a:p>
            <a:pPr algn="just"/>
            <a:endParaRPr lang="en-US" dirty="0">
              <a:solidFill>
                <a:srgbClr val="001320"/>
              </a:solidFill>
            </a:endParaRPr>
          </a:p>
          <a:p>
            <a:pPr algn="just"/>
            <a:endParaRPr lang="en-US" b="0" i="0" dirty="0">
              <a:solidFill>
                <a:srgbClr val="001320"/>
              </a:solidFill>
              <a:effectLst/>
            </a:endParaRPr>
          </a:p>
          <a:p>
            <a:endParaRPr lang="en-US" dirty="0"/>
          </a:p>
        </p:txBody>
      </p:sp>
      <p:grpSp>
        <p:nvGrpSpPr>
          <p:cNvPr id="4" name="Group 3">
            <a:extLst>
              <a:ext uri="{FF2B5EF4-FFF2-40B4-BE49-F238E27FC236}">
                <a16:creationId xmlns:a16="http://schemas.microsoft.com/office/drawing/2014/main" id="{DBB72F1C-8615-4E84-863B-F81F8DF9F4E1}"/>
              </a:ext>
            </a:extLst>
          </p:cNvPr>
          <p:cNvGrpSpPr/>
          <p:nvPr/>
        </p:nvGrpSpPr>
        <p:grpSpPr>
          <a:xfrm>
            <a:off x="7287208" y="1825625"/>
            <a:ext cx="1567543" cy="3060440"/>
            <a:chOff x="7287208" y="1810139"/>
            <a:chExt cx="1567543" cy="3060440"/>
          </a:xfrm>
        </p:grpSpPr>
        <p:sp>
          <p:nvSpPr>
            <p:cNvPr id="5" name="Oval 4">
              <a:extLst>
                <a:ext uri="{FF2B5EF4-FFF2-40B4-BE49-F238E27FC236}">
                  <a16:creationId xmlns:a16="http://schemas.microsoft.com/office/drawing/2014/main" id="{E974F8DF-5D45-46DE-AAE2-49E21D12A923}"/>
                </a:ext>
              </a:extLst>
            </p:cNvPr>
            <p:cNvSpPr/>
            <p:nvPr/>
          </p:nvSpPr>
          <p:spPr>
            <a:xfrm>
              <a:off x="7371184" y="1810139"/>
              <a:ext cx="1380930" cy="138093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CEC8E3E7-CF20-45AE-A3A4-AAA367F5916F}"/>
                </a:ext>
              </a:extLst>
            </p:cNvPr>
            <p:cNvSpPr/>
            <p:nvPr/>
          </p:nvSpPr>
          <p:spPr>
            <a:xfrm>
              <a:off x="7371184" y="3489649"/>
              <a:ext cx="1380930" cy="1380930"/>
            </a:xfrm>
            <a:prstGeom prst="ellipse">
              <a:avLst/>
            </a:prstGeom>
            <a:solidFill>
              <a:srgbClr val="C068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4D79FF1C-5872-4B58-8579-A9B03D0C7FF6}"/>
                </a:ext>
              </a:extLst>
            </p:cNvPr>
            <p:cNvCxnSpPr/>
            <p:nvPr/>
          </p:nvCxnSpPr>
          <p:spPr>
            <a:xfrm>
              <a:off x="7287208" y="3331029"/>
              <a:ext cx="156754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116562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0FF42-6772-4987-B016-27355906173E}"/>
              </a:ext>
            </a:extLst>
          </p:cNvPr>
          <p:cNvSpPr>
            <a:spLocks noGrp="1"/>
          </p:cNvSpPr>
          <p:nvPr>
            <p:ph type="title"/>
          </p:nvPr>
        </p:nvSpPr>
        <p:spPr/>
        <p:txBody>
          <a:bodyPr>
            <a:normAutofit/>
          </a:bodyPr>
          <a:lstStyle/>
          <a:p>
            <a:r>
              <a:rPr lang="en-US" dirty="0"/>
              <a:t>Love does not require affirmation</a:t>
            </a:r>
          </a:p>
        </p:txBody>
      </p:sp>
      <p:sp>
        <p:nvSpPr>
          <p:cNvPr id="3" name="Content Placeholder 2">
            <a:extLst>
              <a:ext uri="{FF2B5EF4-FFF2-40B4-BE49-F238E27FC236}">
                <a16:creationId xmlns:a16="http://schemas.microsoft.com/office/drawing/2014/main" id="{D591EFE2-CF99-4D9F-B6CE-01715A74BC74}"/>
              </a:ext>
            </a:extLst>
          </p:cNvPr>
          <p:cNvSpPr>
            <a:spLocks noGrp="1"/>
          </p:cNvSpPr>
          <p:nvPr>
            <p:ph idx="1"/>
          </p:nvPr>
        </p:nvSpPr>
        <p:spPr>
          <a:xfrm>
            <a:off x="628650" y="1825624"/>
            <a:ext cx="6471946" cy="4547183"/>
          </a:xfrm>
        </p:spPr>
        <p:txBody>
          <a:bodyPr>
            <a:noAutofit/>
          </a:bodyPr>
          <a:lstStyle/>
          <a:p>
            <a:pPr marL="0" indent="0" algn="just">
              <a:buNone/>
            </a:pPr>
            <a:r>
              <a:rPr lang="en-US" b="0" i="0" dirty="0">
                <a:solidFill>
                  <a:srgbClr val="001320"/>
                </a:solidFill>
                <a:effectLst/>
              </a:rPr>
              <a:t>“You shall not hate your brother in your heart, but you shall reason frankly with your neighbor, lest you incur sin because of him.” – Lev. 19:17</a:t>
            </a:r>
          </a:p>
          <a:p>
            <a:pPr marL="0" indent="0" algn="just">
              <a:buNone/>
            </a:pPr>
            <a:r>
              <a:rPr lang="en-US" b="0" i="0" dirty="0">
                <a:solidFill>
                  <a:srgbClr val="001320"/>
                </a:solidFill>
                <a:effectLst/>
              </a:rPr>
              <a:t>“Love takes no pleasure in evil, but rejoices in the truth” – 1 Cor. 13:6</a:t>
            </a:r>
            <a:endParaRPr lang="en-US" dirty="0">
              <a:solidFill>
                <a:srgbClr val="001320"/>
              </a:solidFill>
            </a:endParaRPr>
          </a:p>
          <a:p>
            <a:pPr marL="0" indent="0" algn="just">
              <a:buNone/>
            </a:pPr>
            <a:r>
              <a:rPr lang="en-US" b="0" i="0" dirty="0">
                <a:solidFill>
                  <a:srgbClr val="001320"/>
                </a:solidFill>
                <a:effectLst/>
              </a:rPr>
              <a:t>“Those whom I love, I reprove and discipline, so be zealous and repent.” – Rev. 3:18-19</a:t>
            </a:r>
          </a:p>
          <a:p>
            <a:pPr marL="0" indent="0" algn="just">
              <a:buNone/>
            </a:pPr>
            <a:endParaRPr lang="en-US" b="0" i="0" dirty="0">
              <a:solidFill>
                <a:srgbClr val="001320"/>
              </a:solidFill>
              <a:effectLst/>
            </a:endParaRPr>
          </a:p>
          <a:p>
            <a:endParaRPr lang="en-US" dirty="0"/>
          </a:p>
        </p:txBody>
      </p:sp>
      <p:grpSp>
        <p:nvGrpSpPr>
          <p:cNvPr id="4" name="Group 3">
            <a:extLst>
              <a:ext uri="{FF2B5EF4-FFF2-40B4-BE49-F238E27FC236}">
                <a16:creationId xmlns:a16="http://schemas.microsoft.com/office/drawing/2014/main" id="{49394AE6-1418-4553-9C86-9B83ECB292A2}"/>
              </a:ext>
            </a:extLst>
          </p:cNvPr>
          <p:cNvGrpSpPr/>
          <p:nvPr/>
        </p:nvGrpSpPr>
        <p:grpSpPr>
          <a:xfrm>
            <a:off x="7287208" y="1825625"/>
            <a:ext cx="1567543" cy="3060440"/>
            <a:chOff x="7287208" y="1810139"/>
            <a:chExt cx="1567543" cy="3060440"/>
          </a:xfrm>
        </p:grpSpPr>
        <p:sp>
          <p:nvSpPr>
            <p:cNvPr id="5" name="Oval 4">
              <a:extLst>
                <a:ext uri="{FF2B5EF4-FFF2-40B4-BE49-F238E27FC236}">
                  <a16:creationId xmlns:a16="http://schemas.microsoft.com/office/drawing/2014/main" id="{82752C88-F36A-4DD1-A824-4B061DFE2921}"/>
                </a:ext>
              </a:extLst>
            </p:cNvPr>
            <p:cNvSpPr/>
            <p:nvPr/>
          </p:nvSpPr>
          <p:spPr>
            <a:xfrm>
              <a:off x="7371184" y="1810139"/>
              <a:ext cx="1380930" cy="138093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68329CF4-5981-4144-8E88-136CA0283A9A}"/>
                </a:ext>
              </a:extLst>
            </p:cNvPr>
            <p:cNvSpPr/>
            <p:nvPr/>
          </p:nvSpPr>
          <p:spPr>
            <a:xfrm>
              <a:off x="7371184" y="3489649"/>
              <a:ext cx="1380930" cy="1380930"/>
            </a:xfrm>
            <a:prstGeom prst="ellipse">
              <a:avLst/>
            </a:prstGeom>
            <a:solidFill>
              <a:srgbClr val="C068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0C575CEC-23F6-4585-BD57-8A075B070854}"/>
                </a:ext>
              </a:extLst>
            </p:cNvPr>
            <p:cNvCxnSpPr/>
            <p:nvPr/>
          </p:nvCxnSpPr>
          <p:spPr>
            <a:xfrm>
              <a:off x="7287208" y="3331029"/>
              <a:ext cx="156754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353450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BF8F1-1F47-47B3-B7CD-591C86786AFB}"/>
              </a:ext>
            </a:extLst>
          </p:cNvPr>
          <p:cNvSpPr>
            <a:spLocks noGrp="1"/>
          </p:cNvSpPr>
          <p:nvPr>
            <p:ph type="title"/>
          </p:nvPr>
        </p:nvSpPr>
        <p:spPr/>
        <p:txBody>
          <a:bodyPr/>
          <a:lstStyle/>
          <a:p>
            <a:r>
              <a:rPr lang="en-US" dirty="0"/>
              <a:t>A Biblical Response to Gender Ideology</a:t>
            </a:r>
          </a:p>
        </p:txBody>
      </p:sp>
      <p:sp>
        <p:nvSpPr>
          <p:cNvPr id="3" name="Content Placeholder 2">
            <a:extLst>
              <a:ext uri="{FF2B5EF4-FFF2-40B4-BE49-F238E27FC236}">
                <a16:creationId xmlns:a16="http://schemas.microsoft.com/office/drawing/2014/main" id="{C9727647-A8EA-4E21-95D8-B27931254428}"/>
              </a:ext>
            </a:extLst>
          </p:cNvPr>
          <p:cNvSpPr>
            <a:spLocks noGrp="1"/>
          </p:cNvSpPr>
          <p:nvPr>
            <p:ph idx="1"/>
          </p:nvPr>
        </p:nvSpPr>
        <p:spPr>
          <a:xfrm>
            <a:off x="628650" y="1825625"/>
            <a:ext cx="7886700" cy="4667249"/>
          </a:xfrm>
        </p:spPr>
        <p:txBody>
          <a:bodyPr>
            <a:normAutofit fontScale="92500" lnSpcReduction="10000"/>
          </a:bodyPr>
          <a:lstStyle/>
          <a:p>
            <a:r>
              <a:rPr lang="en-US" dirty="0"/>
              <a:t>Why does it matter?</a:t>
            </a:r>
          </a:p>
          <a:p>
            <a:r>
              <a:rPr lang="en-US" dirty="0"/>
              <a:t>Understanding Queer Theory</a:t>
            </a:r>
          </a:p>
          <a:p>
            <a:r>
              <a:rPr lang="en-US" dirty="0"/>
              <a:t>Engaging Gender Ideology</a:t>
            </a:r>
          </a:p>
          <a:p>
            <a:r>
              <a:rPr lang="en-US" sz="2800" dirty="0"/>
              <a:t>Practical Questions</a:t>
            </a:r>
          </a:p>
          <a:p>
            <a:pPr lvl="1"/>
            <a:r>
              <a:rPr lang="en-US" dirty="0"/>
              <a:t>What causes gender dysphoria?</a:t>
            </a:r>
          </a:p>
          <a:p>
            <a:pPr lvl="1"/>
            <a:r>
              <a:rPr lang="en-US" dirty="0"/>
              <a:t>Do the brains of transgender people resemble the brains of their experiences sex?</a:t>
            </a:r>
          </a:p>
          <a:p>
            <a:pPr lvl="1"/>
            <a:r>
              <a:rPr lang="en-US" dirty="0"/>
              <a:t>How do I navigate gender ideology in the workplace?</a:t>
            </a:r>
          </a:p>
          <a:p>
            <a:pPr lvl="1"/>
            <a:r>
              <a:rPr lang="en-US" dirty="0"/>
              <a:t>Should we refer to people by their preferred pronouns or chosen names?</a:t>
            </a:r>
          </a:p>
          <a:p>
            <a:pPr lvl="1"/>
            <a:r>
              <a:rPr lang="en-US" dirty="0"/>
              <a:t>What is intersex? Is it different than transgender?</a:t>
            </a:r>
          </a:p>
          <a:p>
            <a:r>
              <a:rPr lang="en-US" sz="2800" dirty="0"/>
              <a:t>Acknowledgements</a:t>
            </a:r>
            <a:endParaRPr lang="en-US" dirty="0"/>
          </a:p>
          <a:p>
            <a:pPr lvl="1"/>
            <a:endParaRPr lang="en-US" dirty="0"/>
          </a:p>
        </p:txBody>
      </p:sp>
      <p:sp>
        <p:nvSpPr>
          <p:cNvPr id="5" name="Rectangle 4">
            <a:extLst>
              <a:ext uri="{FF2B5EF4-FFF2-40B4-BE49-F238E27FC236}">
                <a16:creationId xmlns:a16="http://schemas.microsoft.com/office/drawing/2014/main" id="{E392ED5E-419C-2515-EC64-92D8A87EAF73}"/>
              </a:ext>
            </a:extLst>
          </p:cNvPr>
          <p:cNvSpPr/>
          <p:nvPr/>
        </p:nvSpPr>
        <p:spPr>
          <a:xfrm>
            <a:off x="246184" y="3112257"/>
            <a:ext cx="8651631" cy="456566"/>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10154267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0FF42-6772-4987-B016-27355906173E}"/>
              </a:ext>
            </a:extLst>
          </p:cNvPr>
          <p:cNvSpPr>
            <a:spLocks noGrp="1"/>
          </p:cNvSpPr>
          <p:nvPr>
            <p:ph type="title"/>
          </p:nvPr>
        </p:nvSpPr>
        <p:spPr/>
        <p:txBody>
          <a:bodyPr>
            <a:normAutofit/>
          </a:bodyPr>
          <a:lstStyle/>
          <a:p>
            <a:r>
              <a:rPr lang="en-US" dirty="0">
                <a:solidFill>
                  <a:srgbClr val="001320"/>
                </a:solidFill>
              </a:rPr>
              <a:t>What causes gender dysphoria?</a:t>
            </a:r>
          </a:p>
        </p:txBody>
      </p:sp>
      <p:sp>
        <p:nvSpPr>
          <p:cNvPr id="14" name="TextBox 13">
            <a:extLst>
              <a:ext uri="{FF2B5EF4-FFF2-40B4-BE49-F238E27FC236}">
                <a16:creationId xmlns:a16="http://schemas.microsoft.com/office/drawing/2014/main" id="{D0455B8B-5EFE-415E-8C14-B8EDF85E7826}"/>
              </a:ext>
            </a:extLst>
          </p:cNvPr>
          <p:cNvSpPr txBox="1"/>
          <p:nvPr/>
        </p:nvSpPr>
        <p:spPr>
          <a:xfrm>
            <a:off x="3915025" y="3638939"/>
            <a:ext cx="1313949" cy="276999"/>
          </a:xfrm>
          <a:prstGeom prst="rect">
            <a:avLst/>
          </a:prstGeom>
          <a:noFill/>
        </p:spPr>
        <p:txBody>
          <a:bodyPr wrap="none" rtlCol="0">
            <a:spAutoFit/>
          </a:bodyPr>
          <a:lstStyle/>
          <a:p>
            <a:r>
              <a:rPr lang="en-US" sz="1200" dirty="0"/>
              <a:t>(NO ONE KNOWS)</a:t>
            </a:r>
          </a:p>
        </p:txBody>
      </p:sp>
    </p:spTree>
    <p:extLst>
      <p:ext uri="{BB962C8B-B14F-4D97-AF65-F5344CB8AC3E}">
        <p14:creationId xmlns:p14="http://schemas.microsoft.com/office/powerpoint/2010/main" val="36265685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0FF42-6772-4987-B016-27355906173E}"/>
              </a:ext>
            </a:extLst>
          </p:cNvPr>
          <p:cNvSpPr>
            <a:spLocks noGrp="1"/>
          </p:cNvSpPr>
          <p:nvPr>
            <p:ph type="title"/>
          </p:nvPr>
        </p:nvSpPr>
        <p:spPr/>
        <p:txBody>
          <a:bodyPr>
            <a:normAutofit fontScale="90000"/>
          </a:bodyPr>
          <a:lstStyle/>
          <a:p>
            <a:r>
              <a:rPr lang="en-US" dirty="0"/>
              <a:t>Do the brains of transgender people resemble the brains of their experienced gender?</a:t>
            </a:r>
          </a:p>
        </p:txBody>
      </p:sp>
      <p:pic>
        <p:nvPicPr>
          <p:cNvPr id="6" name="Picture 5">
            <a:extLst>
              <a:ext uri="{FF2B5EF4-FFF2-40B4-BE49-F238E27FC236}">
                <a16:creationId xmlns:a16="http://schemas.microsoft.com/office/drawing/2014/main" id="{CE0B57BB-618B-4C7D-9E82-E99A2EF7147C}"/>
              </a:ext>
            </a:extLst>
          </p:cNvPr>
          <p:cNvPicPr>
            <a:picLocks noChangeAspect="1"/>
          </p:cNvPicPr>
          <p:nvPr/>
        </p:nvPicPr>
        <p:blipFill>
          <a:blip r:embed="rId2"/>
          <a:stretch>
            <a:fillRect/>
          </a:stretch>
        </p:blipFill>
        <p:spPr>
          <a:xfrm>
            <a:off x="933449" y="2333189"/>
            <a:ext cx="7337629" cy="3731709"/>
          </a:xfrm>
          <a:prstGeom prst="rect">
            <a:avLst/>
          </a:prstGeom>
        </p:spPr>
      </p:pic>
      <p:sp>
        <p:nvSpPr>
          <p:cNvPr id="8" name="TextBox 7">
            <a:extLst>
              <a:ext uri="{FF2B5EF4-FFF2-40B4-BE49-F238E27FC236}">
                <a16:creationId xmlns:a16="http://schemas.microsoft.com/office/drawing/2014/main" id="{757ACE7B-9BF2-4584-8EB5-07DFDC0EF7D2}"/>
              </a:ext>
            </a:extLst>
          </p:cNvPr>
          <p:cNvSpPr txBox="1"/>
          <p:nvPr/>
        </p:nvSpPr>
        <p:spPr>
          <a:xfrm>
            <a:off x="93305" y="6459444"/>
            <a:ext cx="8957389" cy="369332"/>
          </a:xfrm>
          <a:prstGeom prst="rect">
            <a:avLst/>
          </a:prstGeom>
          <a:noFill/>
        </p:spPr>
        <p:txBody>
          <a:bodyPr wrap="square">
            <a:spAutoFit/>
          </a:bodyPr>
          <a:lstStyle/>
          <a:p>
            <a:r>
              <a:rPr lang="en-US" b="0" i="0" dirty="0" err="1">
                <a:solidFill>
                  <a:srgbClr val="333333"/>
                </a:solidFill>
                <a:effectLst/>
              </a:rPr>
              <a:t>Swaab</a:t>
            </a:r>
            <a:r>
              <a:rPr lang="en-US" b="0" i="0" dirty="0">
                <a:solidFill>
                  <a:srgbClr val="333333"/>
                </a:solidFill>
                <a:effectLst/>
              </a:rPr>
              <a:t> D., Bao AM. In: Neuroscience in the 21st Century, Springer, New York, NY. (2013)</a:t>
            </a:r>
            <a:endParaRPr lang="en-US" dirty="0"/>
          </a:p>
        </p:txBody>
      </p:sp>
    </p:spTree>
    <p:extLst>
      <p:ext uri="{BB962C8B-B14F-4D97-AF65-F5344CB8AC3E}">
        <p14:creationId xmlns:p14="http://schemas.microsoft.com/office/powerpoint/2010/main" val="29310448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0FF42-6772-4987-B016-27355906173E}"/>
              </a:ext>
            </a:extLst>
          </p:cNvPr>
          <p:cNvSpPr>
            <a:spLocks noGrp="1"/>
          </p:cNvSpPr>
          <p:nvPr>
            <p:ph type="title"/>
          </p:nvPr>
        </p:nvSpPr>
        <p:spPr/>
        <p:txBody>
          <a:bodyPr>
            <a:normAutofit/>
          </a:bodyPr>
          <a:lstStyle/>
          <a:p>
            <a:r>
              <a:rPr lang="en-US" dirty="0">
                <a:solidFill>
                  <a:srgbClr val="001320"/>
                </a:solidFill>
              </a:rPr>
              <a:t>How do I navigate gender ideology in the workplace?</a:t>
            </a:r>
          </a:p>
        </p:txBody>
      </p:sp>
      <p:sp>
        <p:nvSpPr>
          <p:cNvPr id="3" name="TextBox 2">
            <a:extLst>
              <a:ext uri="{FF2B5EF4-FFF2-40B4-BE49-F238E27FC236}">
                <a16:creationId xmlns:a16="http://schemas.microsoft.com/office/drawing/2014/main" id="{79CE7D14-AC2E-4C42-8E16-4005261FFBE0}"/>
              </a:ext>
            </a:extLst>
          </p:cNvPr>
          <p:cNvSpPr txBox="1"/>
          <p:nvPr/>
        </p:nvSpPr>
        <p:spPr>
          <a:xfrm>
            <a:off x="839755" y="2258008"/>
            <a:ext cx="3841436" cy="3539430"/>
          </a:xfrm>
          <a:prstGeom prst="rect">
            <a:avLst/>
          </a:prstGeom>
          <a:noFill/>
        </p:spPr>
        <p:txBody>
          <a:bodyPr wrap="none" rtlCol="0">
            <a:spAutoFit/>
          </a:bodyPr>
          <a:lstStyle/>
          <a:p>
            <a:pPr marL="285750" indent="-285750">
              <a:buFont typeface="Arial" panose="020B0604020202020204" pitchFamily="34" charset="0"/>
              <a:buChar char="•"/>
            </a:pPr>
            <a:r>
              <a:rPr lang="en-US" sz="2800" dirty="0"/>
              <a:t>Good relationships</a:t>
            </a:r>
          </a:p>
          <a:p>
            <a:pPr marL="285750" indent="-285750">
              <a:buFont typeface="Arial" panose="020B0604020202020204" pitchFamily="34" charset="0"/>
              <a:buChar char="•"/>
            </a:pPr>
            <a:r>
              <a:rPr lang="en-US" sz="2800" dirty="0"/>
              <a:t>Proactive</a:t>
            </a:r>
          </a:p>
          <a:p>
            <a:pPr marL="285750" indent="-285750">
              <a:buFont typeface="Arial" panose="020B0604020202020204" pitchFamily="34" charset="0"/>
              <a:buChar char="•"/>
            </a:pPr>
            <a:r>
              <a:rPr lang="en-US" sz="2800" dirty="0"/>
              <a:t>Provide input</a:t>
            </a:r>
          </a:p>
          <a:p>
            <a:pPr marL="285750" indent="-285750">
              <a:buFont typeface="Arial" panose="020B0604020202020204" pitchFamily="34" charset="0"/>
              <a:buChar char="•"/>
            </a:pPr>
            <a:r>
              <a:rPr lang="en-US" sz="2800" dirty="0"/>
              <a:t>Do your homework</a:t>
            </a:r>
          </a:p>
          <a:p>
            <a:pPr marL="285750" indent="-285750">
              <a:buFont typeface="Arial" panose="020B0604020202020204" pitchFamily="34" charset="0"/>
              <a:buChar char="•"/>
            </a:pPr>
            <a:r>
              <a:rPr lang="en-US" sz="2800" dirty="0"/>
              <a:t>Freedom of conscience</a:t>
            </a:r>
          </a:p>
          <a:p>
            <a:pPr marL="285750" indent="-285750">
              <a:buFont typeface="Arial" panose="020B0604020202020204" pitchFamily="34" charset="0"/>
              <a:buChar char="•"/>
            </a:pPr>
            <a:r>
              <a:rPr lang="en-US" sz="2800" dirty="0"/>
              <a:t>Compelled speech</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endParaRPr lang="en-US" sz="2800" dirty="0"/>
          </a:p>
        </p:txBody>
      </p:sp>
    </p:spTree>
    <p:extLst>
      <p:ext uri="{BB962C8B-B14F-4D97-AF65-F5344CB8AC3E}">
        <p14:creationId xmlns:p14="http://schemas.microsoft.com/office/powerpoint/2010/main" val="7546462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0FF42-6772-4987-B016-27355906173E}"/>
              </a:ext>
            </a:extLst>
          </p:cNvPr>
          <p:cNvSpPr>
            <a:spLocks noGrp="1"/>
          </p:cNvSpPr>
          <p:nvPr>
            <p:ph type="title"/>
          </p:nvPr>
        </p:nvSpPr>
        <p:spPr/>
        <p:txBody>
          <a:bodyPr>
            <a:normAutofit fontScale="90000"/>
          </a:bodyPr>
          <a:lstStyle/>
          <a:p>
            <a:r>
              <a:rPr lang="en-US" b="0" i="0" dirty="0">
                <a:solidFill>
                  <a:srgbClr val="001320"/>
                </a:solidFill>
                <a:effectLst/>
              </a:rPr>
              <a:t>Should we refer to people by their preferred pronouns or chosen names?</a:t>
            </a:r>
          </a:p>
        </p:txBody>
      </p:sp>
      <p:pic>
        <p:nvPicPr>
          <p:cNvPr id="5122" name="Picture 2" descr="Buck Angel® (TRANSSEXUAL MAN) (@BuckAngel) | Twitter">
            <a:extLst>
              <a:ext uri="{FF2B5EF4-FFF2-40B4-BE49-F238E27FC236}">
                <a16:creationId xmlns:a16="http://schemas.microsoft.com/office/drawing/2014/main" id="{8A38BC2B-80DA-4928-9B50-D7026D7ACC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2091612"/>
            <a:ext cx="3665376" cy="366537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E6A7B42A-0F92-499E-B56D-E09856A31065}"/>
              </a:ext>
            </a:extLst>
          </p:cNvPr>
          <p:cNvPicPr>
            <a:picLocks noChangeAspect="1"/>
          </p:cNvPicPr>
          <p:nvPr/>
        </p:nvPicPr>
        <p:blipFill>
          <a:blip r:embed="rId3"/>
          <a:stretch>
            <a:fillRect/>
          </a:stretch>
        </p:blipFill>
        <p:spPr>
          <a:xfrm>
            <a:off x="4174708" y="2091612"/>
            <a:ext cx="4703666" cy="3665376"/>
          </a:xfrm>
          <a:prstGeom prst="rect">
            <a:avLst/>
          </a:prstGeom>
        </p:spPr>
      </p:pic>
    </p:spTree>
    <p:extLst>
      <p:ext uri="{BB962C8B-B14F-4D97-AF65-F5344CB8AC3E}">
        <p14:creationId xmlns:p14="http://schemas.microsoft.com/office/powerpoint/2010/main" val="33782659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0FF42-6772-4987-B016-27355906173E}"/>
              </a:ext>
            </a:extLst>
          </p:cNvPr>
          <p:cNvSpPr>
            <a:spLocks noGrp="1"/>
          </p:cNvSpPr>
          <p:nvPr>
            <p:ph type="title"/>
          </p:nvPr>
        </p:nvSpPr>
        <p:spPr/>
        <p:txBody>
          <a:bodyPr>
            <a:normAutofit fontScale="90000"/>
          </a:bodyPr>
          <a:lstStyle/>
          <a:p>
            <a:r>
              <a:rPr lang="en-US" b="0" i="0" dirty="0">
                <a:solidFill>
                  <a:srgbClr val="001320"/>
                </a:solidFill>
                <a:effectLst/>
              </a:rPr>
              <a:t>Should we refer to people by their preferred pronouns or chosen names?</a:t>
            </a:r>
          </a:p>
        </p:txBody>
      </p:sp>
      <p:sp>
        <p:nvSpPr>
          <p:cNvPr id="3" name="TextBox 2">
            <a:extLst>
              <a:ext uri="{FF2B5EF4-FFF2-40B4-BE49-F238E27FC236}">
                <a16:creationId xmlns:a16="http://schemas.microsoft.com/office/drawing/2014/main" id="{86DF1F04-C460-430D-B5DA-79D6D4472929}"/>
              </a:ext>
            </a:extLst>
          </p:cNvPr>
          <p:cNvSpPr txBox="1"/>
          <p:nvPr/>
        </p:nvSpPr>
        <p:spPr>
          <a:xfrm>
            <a:off x="783771" y="2425959"/>
            <a:ext cx="7886700" cy="4031873"/>
          </a:xfrm>
          <a:prstGeom prst="rect">
            <a:avLst/>
          </a:prstGeom>
          <a:noFill/>
        </p:spPr>
        <p:txBody>
          <a:bodyPr wrap="square" rtlCol="0">
            <a:spAutoFit/>
          </a:bodyPr>
          <a:lstStyle/>
          <a:p>
            <a:pPr marL="285750" indent="-285750">
              <a:buFont typeface="Arial" panose="020B0604020202020204" pitchFamily="34" charset="0"/>
              <a:buChar char="•"/>
            </a:pPr>
            <a:r>
              <a:rPr lang="en-US" sz="3200" dirty="0"/>
              <a:t>Primary motivation should be to honor God</a:t>
            </a:r>
          </a:p>
          <a:p>
            <a:pPr marL="285750" indent="-285750">
              <a:buFont typeface="Arial" panose="020B0604020202020204" pitchFamily="34" charset="0"/>
              <a:buChar char="•"/>
            </a:pPr>
            <a:r>
              <a:rPr lang="en-US" sz="3200" dirty="0"/>
              <a:t>Secondary motivation should be to love your neighbor</a:t>
            </a:r>
          </a:p>
          <a:p>
            <a:pPr marL="285750" indent="-285750">
              <a:buFont typeface="Arial" panose="020B0604020202020204" pitchFamily="34" charset="0"/>
              <a:buChar char="•"/>
            </a:pPr>
            <a:r>
              <a:rPr lang="en-US" sz="3200" dirty="0"/>
              <a:t>Last names are gender-neutral</a:t>
            </a:r>
          </a:p>
          <a:p>
            <a:pPr marL="285750" indent="-285750">
              <a:buFont typeface="Arial" panose="020B0604020202020204" pitchFamily="34" charset="0"/>
              <a:buChar char="•"/>
            </a:pPr>
            <a:r>
              <a:rPr lang="en-US" sz="3200" dirty="0"/>
              <a:t>Proper names are chosen; biological sex is not</a:t>
            </a:r>
          </a:p>
          <a:p>
            <a:pPr marL="285750" indent="-285750">
              <a:buFont typeface="Arial" panose="020B0604020202020204" pitchFamily="34" charset="0"/>
              <a:buChar char="•"/>
            </a:pPr>
            <a:r>
              <a:rPr lang="en-US" sz="3200" dirty="0"/>
              <a:t>Singular “they” has been in use since 14</a:t>
            </a:r>
            <a:r>
              <a:rPr lang="en-US" sz="3200" baseline="30000" dirty="0"/>
              <a:t>th</a:t>
            </a:r>
            <a:r>
              <a:rPr lang="en-US" sz="3200" dirty="0"/>
              <a:t> century</a:t>
            </a:r>
          </a:p>
        </p:txBody>
      </p:sp>
    </p:spTree>
    <p:extLst>
      <p:ext uri="{BB962C8B-B14F-4D97-AF65-F5344CB8AC3E}">
        <p14:creationId xmlns:p14="http://schemas.microsoft.com/office/powerpoint/2010/main" val="23410795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0FF42-6772-4987-B016-27355906173E}"/>
              </a:ext>
            </a:extLst>
          </p:cNvPr>
          <p:cNvSpPr>
            <a:spLocks noGrp="1"/>
          </p:cNvSpPr>
          <p:nvPr>
            <p:ph type="title"/>
          </p:nvPr>
        </p:nvSpPr>
        <p:spPr/>
        <p:txBody>
          <a:bodyPr>
            <a:normAutofit/>
          </a:bodyPr>
          <a:lstStyle/>
          <a:p>
            <a:r>
              <a:rPr lang="en-US" dirty="0">
                <a:solidFill>
                  <a:srgbClr val="001320"/>
                </a:solidFill>
              </a:rPr>
              <a:t>What is intersex? How is it different than transgender?</a:t>
            </a:r>
            <a:endParaRPr lang="en-US" b="0" i="0" dirty="0">
              <a:solidFill>
                <a:srgbClr val="001320"/>
              </a:solidFill>
              <a:effectLst/>
            </a:endParaRPr>
          </a:p>
        </p:txBody>
      </p:sp>
      <p:pic>
        <p:nvPicPr>
          <p:cNvPr id="10" name="Picture 9">
            <a:extLst>
              <a:ext uri="{FF2B5EF4-FFF2-40B4-BE49-F238E27FC236}">
                <a16:creationId xmlns:a16="http://schemas.microsoft.com/office/drawing/2014/main" id="{D65C4AC8-F106-433C-9360-AAA17977D617}"/>
              </a:ext>
            </a:extLst>
          </p:cNvPr>
          <p:cNvPicPr>
            <a:picLocks noChangeAspect="1"/>
          </p:cNvPicPr>
          <p:nvPr/>
        </p:nvPicPr>
        <p:blipFill>
          <a:blip r:embed="rId2"/>
          <a:stretch>
            <a:fillRect/>
          </a:stretch>
        </p:blipFill>
        <p:spPr>
          <a:xfrm>
            <a:off x="780519" y="1690689"/>
            <a:ext cx="5648274" cy="4463261"/>
          </a:xfrm>
          <a:prstGeom prst="rect">
            <a:avLst/>
          </a:prstGeom>
        </p:spPr>
      </p:pic>
      <p:sp>
        <p:nvSpPr>
          <p:cNvPr id="12" name="TextBox 11">
            <a:extLst>
              <a:ext uri="{FF2B5EF4-FFF2-40B4-BE49-F238E27FC236}">
                <a16:creationId xmlns:a16="http://schemas.microsoft.com/office/drawing/2014/main" id="{92DB1F2B-552E-41B9-8292-E1164FA8E20B}"/>
              </a:ext>
            </a:extLst>
          </p:cNvPr>
          <p:cNvSpPr txBox="1"/>
          <p:nvPr/>
        </p:nvSpPr>
        <p:spPr>
          <a:xfrm>
            <a:off x="0" y="6488668"/>
            <a:ext cx="7886700" cy="369332"/>
          </a:xfrm>
          <a:prstGeom prst="rect">
            <a:avLst/>
          </a:prstGeom>
          <a:noFill/>
        </p:spPr>
        <p:txBody>
          <a:bodyPr wrap="square">
            <a:spAutoFit/>
          </a:bodyPr>
          <a:lstStyle/>
          <a:p>
            <a:r>
              <a:rPr lang="en-US" dirty="0"/>
              <a:t>Intersex Society of North America, https://isna.org/faq/what_is_intersex/</a:t>
            </a:r>
          </a:p>
        </p:txBody>
      </p:sp>
    </p:spTree>
    <p:extLst>
      <p:ext uri="{BB962C8B-B14F-4D97-AF65-F5344CB8AC3E}">
        <p14:creationId xmlns:p14="http://schemas.microsoft.com/office/powerpoint/2010/main" val="18913234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0FF42-6772-4987-B016-27355906173E}"/>
              </a:ext>
            </a:extLst>
          </p:cNvPr>
          <p:cNvSpPr>
            <a:spLocks noGrp="1"/>
          </p:cNvSpPr>
          <p:nvPr>
            <p:ph type="title"/>
          </p:nvPr>
        </p:nvSpPr>
        <p:spPr/>
        <p:txBody>
          <a:bodyPr>
            <a:normAutofit/>
          </a:bodyPr>
          <a:lstStyle/>
          <a:p>
            <a:r>
              <a:rPr lang="en-US" dirty="0">
                <a:solidFill>
                  <a:srgbClr val="001320"/>
                </a:solidFill>
              </a:rPr>
              <a:t>What is intersex? How is it different than transgender?</a:t>
            </a:r>
            <a:endParaRPr lang="en-US" b="0" i="0" dirty="0">
              <a:solidFill>
                <a:srgbClr val="001320"/>
              </a:solidFill>
              <a:effectLst/>
            </a:endParaRPr>
          </a:p>
        </p:txBody>
      </p:sp>
      <p:pic>
        <p:nvPicPr>
          <p:cNvPr id="4" name="Picture 3">
            <a:extLst>
              <a:ext uri="{FF2B5EF4-FFF2-40B4-BE49-F238E27FC236}">
                <a16:creationId xmlns:a16="http://schemas.microsoft.com/office/drawing/2014/main" id="{D6A2E6C4-A2AA-428C-9716-83CB4126AB31}"/>
              </a:ext>
            </a:extLst>
          </p:cNvPr>
          <p:cNvPicPr>
            <a:picLocks noChangeAspect="1"/>
          </p:cNvPicPr>
          <p:nvPr/>
        </p:nvPicPr>
        <p:blipFill>
          <a:blip r:embed="rId2"/>
          <a:stretch>
            <a:fillRect/>
          </a:stretch>
        </p:blipFill>
        <p:spPr>
          <a:xfrm>
            <a:off x="628650" y="1896775"/>
            <a:ext cx="7187299" cy="4591434"/>
          </a:xfrm>
          <a:prstGeom prst="rect">
            <a:avLst/>
          </a:prstGeom>
        </p:spPr>
      </p:pic>
      <p:sp>
        <p:nvSpPr>
          <p:cNvPr id="7" name="TextBox 6">
            <a:extLst>
              <a:ext uri="{FF2B5EF4-FFF2-40B4-BE49-F238E27FC236}">
                <a16:creationId xmlns:a16="http://schemas.microsoft.com/office/drawing/2014/main" id="{66D44F83-5EEB-4349-919B-7FBD33FEBA8D}"/>
              </a:ext>
            </a:extLst>
          </p:cNvPr>
          <p:cNvSpPr txBox="1"/>
          <p:nvPr/>
        </p:nvSpPr>
        <p:spPr>
          <a:xfrm>
            <a:off x="70176" y="6540406"/>
            <a:ext cx="8943195" cy="338554"/>
          </a:xfrm>
          <a:prstGeom prst="rect">
            <a:avLst/>
          </a:prstGeom>
          <a:noFill/>
        </p:spPr>
        <p:txBody>
          <a:bodyPr wrap="square">
            <a:spAutoFit/>
          </a:bodyPr>
          <a:lstStyle/>
          <a:p>
            <a:r>
              <a:rPr lang="en-US" sz="1600" dirty="0"/>
              <a:t>Sax L. How common is intersex? a response to Anne Fausto-Sterling. J Sex Res. 2002 Aug;39(3):174-8. </a:t>
            </a:r>
          </a:p>
        </p:txBody>
      </p:sp>
      <p:sp>
        <p:nvSpPr>
          <p:cNvPr id="10" name="Oval 9">
            <a:extLst>
              <a:ext uri="{FF2B5EF4-FFF2-40B4-BE49-F238E27FC236}">
                <a16:creationId xmlns:a16="http://schemas.microsoft.com/office/drawing/2014/main" id="{1D24E459-AA21-4324-936A-69CD682F90D7}"/>
              </a:ext>
            </a:extLst>
          </p:cNvPr>
          <p:cNvSpPr/>
          <p:nvPr/>
        </p:nvSpPr>
        <p:spPr>
          <a:xfrm>
            <a:off x="544278" y="6107216"/>
            <a:ext cx="718457" cy="296235"/>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noFill/>
            </a:endParaRPr>
          </a:p>
        </p:txBody>
      </p:sp>
    </p:spTree>
    <p:extLst>
      <p:ext uri="{BB962C8B-B14F-4D97-AF65-F5344CB8AC3E}">
        <p14:creationId xmlns:p14="http://schemas.microsoft.com/office/powerpoint/2010/main" val="23669024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BF8F1-1F47-47B3-B7CD-591C86786AFB}"/>
              </a:ext>
            </a:extLst>
          </p:cNvPr>
          <p:cNvSpPr>
            <a:spLocks noGrp="1"/>
          </p:cNvSpPr>
          <p:nvPr>
            <p:ph type="title"/>
          </p:nvPr>
        </p:nvSpPr>
        <p:spPr/>
        <p:txBody>
          <a:bodyPr/>
          <a:lstStyle/>
          <a:p>
            <a:r>
              <a:rPr lang="en-US" dirty="0"/>
              <a:t>A Biblical Response to Gender Ideology</a:t>
            </a:r>
          </a:p>
        </p:txBody>
      </p:sp>
      <p:sp>
        <p:nvSpPr>
          <p:cNvPr id="3" name="Content Placeholder 2">
            <a:extLst>
              <a:ext uri="{FF2B5EF4-FFF2-40B4-BE49-F238E27FC236}">
                <a16:creationId xmlns:a16="http://schemas.microsoft.com/office/drawing/2014/main" id="{C9727647-A8EA-4E21-95D8-B27931254428}"/>
              </a:ext>
            </a:extLst>
          </p:cNvPr>
          <p:cNvSpPr>
            <a:spLocks noGrp="1"/>
          </p:cNvSpPr>
          <p:nvPr>
            <p:ph idx="1"/>
          </p:nvPr>
        </p:nvSpPr>
        <p:spPr/>
        <p:txBody>
          <a:bodyPr/>
          <a:lstStyle/>
          <a:p>
            <a:r>
              <a:rPr lang="en-US" dirty="0"/>
              <a:t>Why does it matter?</a:t>
            </a:r>
          </a:p>
          <a:p>
            <a:r>
              <a:rPr lang="en-US" dirty="0"/>
              <a:t>Understanding Queer Theory</a:t>
            </a:r>
          </a:p>
          <a:p>
            <a:r>
              <a:rPr lang="en-US" dirty="0"/>
              <a:t>Engaging Gender Ideology</a:t>
            </a:r>
          </a:p>
          <a:p>
            <a:r>
              <a:rPr lang="en-US" dirty="0"/>
              <a:t>Practical questions</a:t>
            </a:r>
          </a:p>
          <a:p>
            <a:r>
              <a:rPr lang="en-US" sz="2800" dirty="0"/>
              <a:t>Acknowledgements</a:t>
            </a:r>
            <a:endParaRPr lang="en-US" dirty="0"/>
          </a:p>
        </p:txBody>
      </p:sp>
      <p:sp>
        <p:nvSpPr>
          <p:cNvPr id="5" name="Rectangle 4">
            <a:extLst>
              <a:ext uri="{FF2B5EF4-FFF2-40B4-BE49-F238E27FC236}">
                <a16:creationId xmlns:a16="http://schemas.microsoft.com/office/drawing/2014/main" id="{3E2F8BF9-E34D-276F-2816-1B03BC6B5AC7}"/>
              </a:ext>
            </a:extLst>
          </p:cNvPr>
          <p:cNvSpPr/>
          <p:nvPr/>
        </p:nvSpPr>
        <p:spPr>
          <a:xfrm>
            <a:off x="246184" y="3849104"/>
            <a:ext cx="8651631" cy="456566"/>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37128817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71899-114F-4266-B1C4-65CC14CD6FEB}"/>
              </a:ext>
            </a:extLst>
          </p:cNvPr>
          <p:cNvSpPr>
            <a:spLocks noGrp="1"/>
          </p:cNvSpPr>
          <p:nvPr>
            <p:ph type="title"/>
          </p:nvPr>
        </p:nvSpPr>
        <p:spPr/>
        <p:txBody>
          <a:bodyPr/>
          <a:lstStyle/>
          <a:p>
            <a:r>
              <a:rPr lang="en-US" dirty="0" err="1"/>
              <a:t>Pearcey’s</a:t>
            </a:r>
            <a:r>
              <a:rPr lang="en-US" dirty="0"/>
              <a:t> </a:t>
            </a:r>
            <a:r>
              <a:rPr lang="en-US" i="1" dirty="0"/>
              <a:t>Love Thy Body</a:t>
            </a:r>
          </a:p>
        </p:txBody>
      </p:sp>
      <p:pic>
        <p:nvPicPr>
          <p:cNvPr id="1026" name="Picture 2" descr="Nancy Pearcey Urges Inconsistent Materialists: Love Thy Body | Evolution  News">
            <a:extLst>
              <a:ext uri="{FF2B5EF4-FFF2-40B4-BE49-F238E27FC236}">
                <a16:creationId xmlns:a16="http://schemas.microsoft.com/office/drawing/2014/main" id="{02EE430E-3DFE-4E4D-8566-69252680B2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174" y="1623525"/>
            <a:ext cx="4618029" cy="461802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ome">
            <a:extLst>
              <a:ext uri="{FF2B5EF4-FFF2-40B4-BE49-F238E27FC236}">
                <a16:creationId xmlns:a16="http://schemas.microsoft.com/office/drawing/2014/main" id="{B4B16A9F-B974-4DD7-8CFD-4524807FFF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7068" y="1623525"/>
            <a:ext cx="2842532" cy="46442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43354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71899-114F-4266-B1C4-65CC14CD6FEB}"/>
              </a:ext>
            </a:extLst>
          </p:cNvPr>
          <p:cNvSpPr>
            <a:spLocks noGrp="1"/>
          </p:cNvSpPr>
          <p:nvPr>
            <p:ph type="title"/>
          </p:nvPr>
        </p:nvSpPr>
        <p:spPr/>
        <p:txBody>
          <a:bodyPr/>
          <a:lstStyle/>
          <a:p>
            <a:r>
              <a:rPr lang="en-US" dirty="0" err="1"/>
              <a:t>Shrier’s</a:t>
            </a:r>
            <a:r>
              <a:rPr lang="en-US" dirty="0"/>
              <a:t> </a:t>
            </a:r>
            <a:r>
              <a:rPr lang="en-US" i="1" dirty="0"/>
              <a:t>Irreversible Damage</a:t>
            </a:r>
          </a:p>
        </p:txBody>
      </p:sp>
      <p:pic>
        <p:nvPicPr>
          <p:cNvPr id="2050" name="Picture 2" descr="Ben Shapiro: They want to shut you up | Pittsburgh Post-Gazette">
            <a:extLst>
              <a:ext uri="{FF2B5EF4-FFF2-40B4-BE49-F238E27FC236}">
                <a16:creationId xmlns:a16="http://schemas.microsoft.com/office/drawing/2014/main" id="{9DE583F2-4681-4728-8F6A-E8B122B6BC0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380" r="17380"/>
          <a:stretch/>
        </p:blipFill>
        <p:spPr bwMode="auto">
          <a:xfrm>
            <a:off x="628649" y="1690689"/>
            <a:ext cx="4034687" cy="432906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rreversible Damage: The Transgender Craze Seducing Our Daughters: Shrier,  Abigail: 9781684510313: Amazon.com: Books">
            <a:extLst>
              <a:ext uri="{FF2B5EF4-FFF2-40B4-BE49-F238E27FC236}">
                <a16:creationId xmlns:a16="http://schemas.microsoft.com/office/drawing/2014/main" id="{0508EA15-CC47-4382-8070-2CDD2A899C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6758" y="1690689"/>
            <a:ext cx="2868987" cy="43305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7172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71899-114F-4266-B1C4-65CC14CD6FEB}"/>
              </a:ext>
            </a:extLst>
          </p:cNvPr>
          <p:cNvSpPr>
            <a:spLocks noGrp="1"/>
          </p:cNvSpPr>
          <p:nvPr>
            <p:ph type="title"/>
          </p:nvPr>
        </p:nvSpPr>
        <p:spPr/>
        <p:txBody>
          <a:bodyPr/>
          <a:lstStyle/>
          <a:p>
            <a:r>
              <a:rPr lang="en-US" dirty="0"/>
              <a:t>Walker’s </a:t>
            </a:r>
            <a:r>
              <a:rPr lang="en-US" i="1" dirty="0"/>
              <a:t>God and The Transgender Debate</a:t>
            </a:r>
          </a:p>
        </p:txBody>
      </p:sp>
      <p:pic>
        <p:nvPicPr>
          <p:cNvPr id="3074" name="Picture 2" descr="Andrew T. Walker">
            <a:extLst>
              <a:ext uri="{FF2B5EF4-FFF2-40B4-BE49-F238E27FC236}">
                <a16:creationId xmlns:a16="http://schemas.microsoft.com/office/drawing/2014/main" id="{3C3F0C95-19A4-42E8-8E5C-5087852070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49" y="2093166"/>
            <a:ext cx="4423249" cy="442324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God and the Transgender Debate: Andrew T. Walker, R. Albert Mohler:  9781784981785: Amazon.com: Books">
            <a:extLst>
              <a:ext uri="{FF2B5EF4-FFF2-40B4-BE49-F238E27FC236}">
                <a16:creationId xmlns:a16="http://schemas.microsoft.com/office/drawing/2014/main" id="{5F75EBD9-73FB-44AD-8992-C40B5C80CE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83364" y="2093166"/>
            <a:ext cx="2768954" cy="44232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25701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71899-114F-4266-B1C4-65CC14CD6FEB}"/>
              </a:ext>
            </a:extLst>
          </p:cNvPr>
          <p:cNvSpPr>
            <a:spLocks noGrp="1"/>
          </p:cNvSpPr>
          <p:nvPr>
            <p:ph type="title"/>
          </p:nvPr>
        </p:nvSpPr>
        <p:spPr/>
        <p:txBody>
          <a:bodyPr/>
          <a:lstStyle/>
          <a:p>
            <a:r>
              <a:rPr lang="en-US" dirty="0" err="1"/>
              <a:t>Trueman’s</a:t>
            </a:r>
            <a:r>
              <a:rPr lang="en-US" dirty="0"/>
              <a:t> </a:t>
            </a:r>
            <a:r>
              <a:rPr lang="en-US" i="1" dirty="0"/>
              <a:t>Rise and Triumph of the Modern Self</a:t>
            </a:r>
            <a:endParaRPr lang="en-US" dirty="0"/>
          </a:p>
        </p:txBody>
      </p:sp>
      <p:pic>
        <p:nvPicPr>
          <p:cNvPr id="4098" name="Picture 2" descr="Carl R. Trueman - Grove City College">
            <a:extLst>
              <a:ext uri="{FF2B5EF4-FFF2-40B4-BE49-F238E27FC236}">
                <a16:creationId xmlns:a16="http://schemas.microsoft.com/office/drawing/2014/main" id="{67C2EC0B-0303-4504-BD2B-962705F0FC2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825" r="22825"/>
          <a:stretch/>
        </p:blipFill>
        <p:spPr bwMode="auto">
          <a:xfrm>
            <a:off x="628649" y="2003554"/>
            <a:ext cx="4052187" cy="448339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The Rise and Triumph of the Modern Self: Cultural Amnesia, Expressive  Individualism, and the Road to Sexual Revolution: Trueman, Carl R., Dreher,  Rod: 9781433556333: Amazon.com: Books">
            <a:extLst>
              <a:ext uri="{FF2B5EF4-FFF2-40B4-BE49-F238E27FC236}">
                <a16:creationId xmlns:a16="http://schemas.microsoft.com/office/drawing/2014/main" id="{8355B231-B0FB-47F1-9F6F-E223F070A1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15701" y="2003554"/>
            <a:ext cx="2989964" cy="44833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36757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ritical Dilemma: The Rise of Critical... by Shenvi, Neil">
            <a:extLst>
              <a:ext uri="{FF2B5EF4-FFF2-40B4-BE49-F238E27FC236}">
                <a16:creationId xmlns:a16="http://schemas.microsoft.com/office/drawing/2014/main" id="{9B686318-E332-42B3-C470-158E1975B2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988" y="1690689"/>
            <a:ext cx="2775884" cy="4168168"/>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6EAA8A44-C5F6-C279-7BF7-F182B4BA4CE1}"/>
              </a:ext>
            </a:extLst>
          </p:cNvPr>
          <p:cNvSpPr>
            <a:spLocks noGrp="1"/>
          </p:cNvSpPr>
          <p:nvPr>
            <p:ph type="title"/>
          </p:nvPr>
        </p:nvSpPr>
        <p:spPr>
          <a:xfrm>
            <a:off x="240145" y="365126"/>
            <a:ext cx="8706631" cy="1325563"/>
          </a:xfrm>
        </p:spPr>
        <p:txBody>
          <a:bodyPr/>
          <a:lstStyle/>
          <a:p>
            <a:pPr algn="ctr"/>
            <a:r>
              <a:rPr lang="en-US" dirty="0"/>
              <a:t>Critical Dilemma</a:t>
            </a:r>
          </a:p>
        </p:txBody>
      </p:sp>
      <p:sp>
        <p:nvSpPr>
          <p:cNvPr id="9" name="TextBox 8">
            <a:extLst>
              <a:ext uri="{FF2B5EF4-FFF2-40B4-BE49-F238E27FC236}">
                <a16:creationId xmlns:a16="http://schemas.microsoft.com/office/drawing/2014/main" id="{4BF2DE86-F87E-86BA-F9ED-B8519125740A}"/>
              </a:ext>
            </a:extLst>
          </p:cNvPr>
          <p:cNvSpPr txBox="1"/>
          <p:nvPr/>
        </p:nvSpPr>
        <p:spPr>
          <a:xfrm>
            <a:off x="93216" y="6449313"/>
            <a:ext cx="4589754" cy="369332"/>
          </a:xfrm>
          <a:prstGeom prst="rect">
            <a:avLst/>
          </a:prstGeom>
          <a:noFill/>
        </p:spPr>
        <p:txBody>
          <a:bodyPr wrap="square">
            <a:spAutoFit/>
          </a:bodyPr>
          <a:lstStyle/>
          <a:p>
            <a:r>
              <a:rPr lang="en-US" dirty="0"/>
              <a:t>https://criticaldilemma.com/</a:t>
            </a:r>
          </a:p>
        </p:txBody>
      </p:sp>
      <p:pic>
        <p:nvPicPr>
          <p:cNvPr id="2" name="Picture 2" descr="Image">
            <a:extLst>
              <a:ext uri="{FF2B5EF4-FFF2-40B4-BE49-F238E27FC236}">
                <a16:creationId xmlns:a16="http://schemas.microsoft.com/office/drawing/2014/main" id="{AB55D839-2051-DE7E-1902-5F3088C0A04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9353"/>
          <a:stretch/>
        </p:blipFill>
        <p:spPr bwMode="auto">
          <a:xfrm>
            <a:off x="3829312" y="1690689"/>
            <a:ext cx="4308475" cy="141598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Image">
            <a:extLst>
              <a:ext uri="{FF2B5EF4-FFF2-40B4-BE49-F238E27FC236}">
                <a16:creationId xmlns:a16="http://schemas.microsoft.com/office/drawing/2014/main" id="{797DB268-8568-83C3-3EA8-8E0EB9DB76E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57994" b="18317"/>
          <a:stretch/>
        </p:blipFill>
        <p:spPr bwMode="auto">
          <a:xfrm>
            <a:off x="3656855" y="3016252"/>
            <a:ext cx="4400550" cy="1624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85484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Acknowledgements</a:t>
            </a:r>
          </a:p>
        </p:txBody>
      </p:sp>
      <p:sp>
        <p:nvSpPr>
          <p:cNvPr id="7" name="TextBox 6"/>
          <p:cNvSpPr txBox="1"/>
          <p:nvPr/>
        </p:nvSpPr>
        <p:spPr>
          <a:xfrm>
            <a:off x="628650" y="1690689"/>
            <a:ext cx="2591287" cy="461665"/>
          </a:xfrm>
          <a:prstGeom prst="rect">
            <a:avLst/>
          </a:prstGeom>
          <a:noFill/>
        </p:spPr>
        <p:txBody>
          <a:bodyPr wrap="none" rtlCol="0">
            <a:spAutoFit/>
          </a:bodyPr>
          <a:lstStyle/>
          <a:p>
            <a:r>
              <a:rPr lang="en-US" sz="2400" dirty="0"/>
              <a:t>Dr. Christina </a:t>
            </a:r>
            <a:r>
              <a:rPr lang="en-US" sz="2400" dirty="0" err="1"/>
              <a:t>Shenvi</a:t>
            </a:r>
            <a:endParaRPr lang="en-US" sz="2400" dirty="0"/>
          </a:p>
        </p:txBody>
      </p:sp>
      <p:sp>
        <p:nvSpPr>
          <p:cNvPr id="8" name="TextBox 7"/>
          <p:cNvSpPr txBox="1"/>
          <p:nvPr/>
        </p:nvSpPr>
        <p:spPr>
          <a:xfrm>
            <a:off x="4804540" y="1690689"/>
            <a:ext cx="1969129" cy="461665"/>
          </a:xfrm>
          <a:prstGeom prst="rect">
            <a:avLst/>
          </a:prstGeom>
          <a:noFill/>
        </p:spPr>
        <p:txBody>
          <a:bodyPr wrap="none" rtlCol="0">
            <a:spAutoFit/>
          </a:bodyPr>
          <a:lstStyle/>
          <a:p>
            <a:r>
              <a:rPr lang="en-US" sz="2400" dirty="0"/>
              <a:t>Dr. Pat Sawyer</a:t>
            </a:r>
          </a:p>
        </p:txBody>
      </p:sp>
      <p:sp>
        <p:nvSpPr>
          <p:cNvPr id="3" name="TextBox 2"/>
          <p:cNvSpPr txBox="1"/>
          <p:nvPr/>
        </p:nvSpPr>
        <p:spPr>
          <a:xfrm>
            <a:off x="628649" y="5001209"/>
            <a:ext cx="8377127" cy="1754326"/>
          </a:xfrm>
          <a:prstGeom prst="rect">
            <a:avLst/>
          </a:prstGeom>
          <a:noFill/>
        </p:spPr>
        <p:txBody>
          <a:bodyPr wrap="square" rtlCol="0">
            <a:spAutoFit/>
          </a:bodyPr>
          <a:lstStyle/>
          <a:p>
            <a:pPr marL="285750" indent="-285750">
              <a:buFont typeface="Arial" panose="020B0604020202020204" pitchFamily="34" charset="0"/>
              <a:buChar char="•"/>
            </a:pPr>
            <a:r>
              <a:rPr lang="en-US" dirty="0"/>
              <a:t>“Affirming Ourselves to Death,” </a:t>
            </a:r>
            <a:br>
              <a:rPr lang="en-US" dirty="0"/>
            </a:br>
            <a:r>
              <a:rPr lang="en-US" dirty="0"/>
              <a:t>https://shenviapologetics.com/affirming-ourselves-to-death-a-review-of-shriers-irreversible-damage/</a:t>
            </a:r>
            <a:endParaRPr lang="en-US" i="1" dirty="0"/>
          </a:p>
          <a:p>
            <a:pPr marL="285750" indent="-285750">
              <a:buFont typeface="Arial" panose="020B0604020202020204" pitchFamily="34" charset="0"/>
              <a:buChar char="•"/>
            </a:pPr>
            <a:r>
              <a:rPr lang="en-US" dirty="0"/>
              <a:t>“Book review: </a:t>
            </a:r>
            <a:r>
              <a:rPr lang="en-US" i="1" dirty="0"/>
              <a:t>Cynical Theories</a:t>
            </a:r>
            <a:r>
              <a:rPr lang="en-US" dirty="0"/>
              <a:t>,” </a:t>
            </a:r>
            <a:r>
              <a:rPr lang="en-US" i="1" dirty="0" err="1"/>
              <a:t>Themelios</a:t>
            </a:r>
            <a:endParaRPr lang="en-US" i="1" dirty="0"/>
          </a:p>
          <a:p>
            <a:pPr marL="285750" indent="-285750">
              <a:buFont typeface="Arial" panose="020B0604020202020204" pitchFamily="34" charset="0"/>
              <a:buChar char="•"/>
            </a:pPr>
            <a:r>
              <a:rPr lang="en-US" dirty="0"/>
              <a:t>“Gender, Intersectionality, and Critical Theory,” </a:t>
            </a:r>
            <a:r>
              <a:rPr lang="en-US" i="1" dirty="0" err="1"/>
              <a:t>Eikon</a:t>
            </a:r>
            <a:endParaRPr lang="en-US" dirty="0"/>
          </a:p>
          <a:p>
            <a:pPr marL="285750" indent="-285750">
              <a:buFont typeface="Arial" panose="020B0604020202020204" pitchFamily="34" charset="0"/>
              <a:buChar char="•"/>
            </a:pPr>
            <a:r>
              <a:rPr lang="en-US" dirty="0"/>
              <a:t>Twitter @NeilShenvi, @RealPatSawyer</a:t>
            </a:r>
          </a:p>
        </p:txBody>
      </p:sp>
      <p:pic>
        <p:nvPicPr>
          <p:cNvPr id="3074" name="Picture 2" descr="Shenvi Appointed President of the Association of Professional Women in  Medical Sciences (APWIMS) | Newsroom">
            <a:extLst>
              <a:ext uri="{FF2B5EF4-FFF2-40B4-BE49-F238E27FC236}">
                <a16:creationId xmlns:a16="http://schemas.microsoft.com/office/drawing/2014/main" id="{DB3A8FD6-4359-31E8-7091-103141753FA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678" t="13592" r="17151" b="25583"/>
          <a:stretch/>
        </p:blipFill>
        <p:spPr bwMode="auto">
          <a:xfrm>
            <a:off x="731520" y="2152354"/>
            <a:ext cx="2975126" cy="269402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06C6ED07-4B6A-C70C-5056-BE9396A62D5E}"/>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358" r="4606" b="17829"/>
          <a:stretch/>
        </p:blipFill>
        <p:spPr bwMode="auto">
          <a:xfrm>
            <a:off x="4804540" y="2150536"/>
            <a:ext cx="3052198" cy="26958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539195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9469</TotalTime>
  <Words>2574</Words>
  <Application>Microsoft Office PowerPoint</Application>
  <PresentationFormat>On-screen Show (4:3)</PresentationFormat>
  <Paragraphs>237</Paragraphs>
  <Slides>51</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51</vt:i4>
      </vt:variant>
    </vt:vector>
  </HeadingPairs>
  <TitlesOfParts>
    <vt:vector size="57" baseType="lpstr">
      <vt:lpstr>Arial</vt:lpstr>
      <vt:lpstr>Calibri</vt:lpstr>
      <vt:lpstr>Calibri Light</vt:lpstr>
      <vt:lpstr>Georgia</vt:lpstr>
      <vt:lpstr>Yahoo Sans</vt:lpstr>
      <vt:lpstr>Office Theme</vt:lpstr>
      <vt:lpstr>Queer Theory: A deep dive</vt:lpstr>
      <vt:lpstr>A Biblical Response to Gender Ideology</vt:lpstr>
      <vt:lpstr>J.K. Rowling</vt:lpstr>
      <vt:lpstr>J.K. Rowling</vt:lpstr>
      <vt:lpstr>PowerPoint Presentation</vt:lpstr>
      <vt:lpstr>CNN on Sex and Gender Identity</vt:lpstr>
      <vt:lpstr>Black Lives Matter</vt:lpstr>
      <vt:lpstr>Blue’s Clues Pride Month Cartoon</vt:lpstr>
      <vt:lpstr>A Biblical Response to Gender Ideology</vt:lpstr>
      <vt:lpstr>The Origins of Queer Theory</vt:lpstr>
      <vt:lpstr>A Biblical Response to Gender Ideology</vt:lpstr>
      <vt:lpstr>Sex vs. Gender</vt:lpstr>
      <vt:lpstr>Sex vs. Gender</vt:lpstr>
      <vt:lpstr>Sex vs. Gender</vt:lpstr>
      <vt:lpstr>Sex vs. Gender</vt:lpstr>
      <vt:lpstr>Analogy to “Jock” and “Nerd”</vt:lpstr>
      <vt:lpstr>A Biblical Response to Gender Ideology</vt:lpstr>
      <vt:lpstr>Gender and Sexual Norms as Oppressive Social Constructs</vt:lpstr>
      <vt:lpstr>Gender and Sexual Norms as Oppressive Social Constructs</vt:lpstr>
      <vt:lpstr>Gender and Sexual Norms as Oppressive Social Constructs</vt:lpstr>
      <vt:lpstr>Analogy to “Jock” and “Nerd”</vt:lpstr>
      <vt:lpstr>A Biblical Response to Gender Ideology</vt:lpstr>
      <vt:lpstr>Intersectional Oppression</vt:lpstr>
      <vt:lpstr>Intersectional Oppression</vt:lpstr>
      <vt:lpstr>Intersectional Oppression</vt:lpstr>
      <vt:lpstr>Intersectional Oppression</vt:lpstr>
      <vt:lpstr>A Biblical Response to Gender Ideology</vt:lpstr>
      <vt:lpstr>Deconstruction of all norms</vt:lpstr>
      <vt:lpstr>Deconstruction of all norms</vt:lpstr>
      <vt:lpstr>Deconstruction of all norms</vt:lpstr>
      <vt:lpstr>A Biblical Response to Gender Ideology</vt:lpstr>
      <vt:lpstr>Gender is a God-ordained category </vt:lpstr>
      <vt:lpstr>Gender is good</vt:lpstr>
      <vt:lpstr>Some, but not all, norms are social constructs </vt:lpstr>
      <vt:lpstr>Some, but not all, norms are oppressive</vt:lpstr>
      <vt:lpstr>Love does not require affirmation</vt:lpstr>
      <vt:lpstr>A Biblical Response to Gender Ideology</vt:lpstr>
      <vt:lpstr>What causes gender dysphoria?</vt:lpstr>
      <vt:lpstr>Do the brains of transgender people resemble the brains of their experienced gender?</vt:lpstr>
      <vt:lpstr>How do I navigate gender ideology in the workplace?</vt:lpstr>
      <vt:lpstr>Should we refer to people by their preferred pronouns or chosen names?</vt:lpstr>
      <vt:lpstr>Should we refer to people by their preferred pronouns or chosen names?</vt:lpstr>
      <vt:lpstr>What is intersex? How is it different than transgender?</vt:lpstr>
      <vt:lpstr>What is intersex? How is it different than transgender?</vt:lpstr>
      <vt:lpstr>A Biblical Response to Gender Ideology</vt:lpstr>
      <vt:lpstr>Pearcey’s Love Thy Body</vt:lpstr>
      <vt:lpstr>Shrier’s Irreversible Damage</vt:lpstr>
      <vt:lpstr>Walker’s God and The Transgender Debate</vt:lpstr>
      <vt:lpstr>Trueman’s Rise and Triumph of the Modern Self</vt:lpstr>
      <vt:lpstr>Critical Dilemma</vt:lpstr>
      <vt:lpstr>Acknowledgements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Biblical Response to Gender Ideology</dc:title>
  <dc:creator>Shenvi, Christina L</dc:creator>
  <cp:lastModifiedBy>Neil Shenvi</cp:lastModifiedBy>
  <cp:revision>79</cp:revision>
  <dcterms:created xsi:type="dcterms:W3CDTF">2021-05-07T20:27:36Z</dcterms:created>
  <dcterms:modified xsi:type="dcterms:W3CDTF">2024-01-10T03:16:43Z</dcterms:modified>
</cp:coreProperties>
</file>