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handoutMasterIdLst>
    <p:handoutMasterId r:id="rId66"/>
  </p:handoutMasterIdLst>
  <p:sldIdLst>
    <p:sldId id="256" r:id="rId2"/>
    <p:sldId id="615" r:id="rId3"/>
    <p:sldId id="616" r:id="rId4"/>
    <p:sldId id="617" r:id="rId5"/>
    <p:sldId id="618" r:id="rId6"/>
    <p:sldId id="647" r:id="rId7"/>
    <p:sldId id="593" r:id="rId8"/>
    <p:sldId id="595" r:id="rId9"/>
    <p:sldId id="395" r:id="rId10"/>
    <p:sldId id="297" r:id="rId11"/>
    <p:sldId id="715" r:id="rId12"/>
    <p:sldId id="347" r:id="rId13"/>
    <p:sldId id="669" r:id="rId14"/>
    <p:sldId id="511" r:id="rId15"/>
    <p:sldId id="510" r:id="rId16"/>
    <p:sldId id="520" r:id="rId17"/>
    <p:sldId id="515" r:id="rId18"/>
    <p:sldId id="509" r:id="rId19"/>
    <p:sldId id="397" r:id="rId20"/>
    <p:sldId id="565" r:id="rId21"/>
    <p:sldId id="523" r:id="rId22"/>
    <p:sldId id="398" r:id="rId23"/>
    <p:sldId id="670" r:id="rId24"/>
    <p:sldId id="401" r:id="rId25"/>
    <p:sldId id="524" r:id="rId26"/>
    <p:sldId id="671" r:id="rId27"/>
    <p:sldId id="528" r:id="rId28"/>
    <p:sldId id="529" r:id="rId29"/>
    <p:sldId id="672" r:id="rId30"/>
    <p:sldId id="535" r:id="rId31"/>
    <p:sldId id="537" r:id="rId32"/>
    <p:sldId id="673" r:id="rId33"/>
    <p:sldId id="505" r:id="rId34"/>
    <p:sldId id="702" r:id="rId35"/>
    <p:sldId id="460" r:id="rId36"/>
    <p:sldId id="457" r:id="rId37"/>
    <p:sldId id="471" r:id="rId38"/>
    <p:sldId id="709" r:id="rId39"/>
    <p:sldId id="357" r:id="rId40"/>
    <p:sldId id="368" r:id="rId41"/>
    <p:sldId id="363" r:id="rId42"/>
    <p:sldId id="661" r:id="rId43"/>
    <p:sldId id="619" r:id="rId44"/>
    <p:sldId id="710" r:id="rId45"/>
    <p:sldId id="282" r:id="rId46"/>
    <p:sldId id="493" r:id="rId47"/>
    <p:sldId id="494" r:id="rId48"/>
    <p:sldId id="711" r:id="rId49"/>
    <p:sldId id="361" r:id="rId50"/>
    <p:sldId id="495" r:id="rId51"/>
    <p:sldId id="712" r:id="rId52"/>
    <p:sldId id="291" r:id="rId53"/>
    <p:sldId id="713" r:id="rId54"/>
    <p:sldId id="572" r:id="rId55"/>
    <p:sldId id="573" r:id="rId56"/>
    <p:sldId id="574" r:id="rId57"/>
    <p:sldId id="576" r:id="rId58"/>
    <p:sldId id="575" r:id="rId59"/>
    <p:sldId id="740" r:id="rId60"/>
    <p:sldId id="714" r:id="rId61"/>
    <p:sldId id="465" r:id="rId62"/>
    <p:sldId id="719" r:id="rId63"/>
    <p:sldId id="49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nvi, Christina L" initials="SCL" lastIdx="1" clrIdx="0">
    <p:extLst>
      <p:ext uri="{19B8F6BF-5375-455C-9EA6-DF929625EA0E}">
        <p15:presenceInfo xmlns:p15="http://schemas.microsoft.com/office/powerpoint/2012/main" userId="Shenvi, Christina 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355"/>
    <a:srgbClr val="DDB43B"/>
    <a:srgbClr val="343047"/>
    <a:srgbClr val="E3CF75"/>
    <a:srgbClr val="201B33"/>
    <a:srgbClr val="00418F"/>
    <a:srgbClr val="FFFFFF"/>
    <a:srgbClr val="1E4AA4"/>
    <a:srgbClr val="5B9BD5"/>
    <a:srgbClr val="00D1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78" autoAdjust="0"/>
  </p:normalViewPr>
  <p:slideViewPr>
    <p:cSldViewPr snapToGrid="0">
      <p:cViewPr varScale="1">
        <p:scale>
          <a:sx n="108" d="100"/>
          <a:sy n="108" d="100"/>
        </p:scale>
        <p:origin x="1602" y="114"/>
      </p:cViewPr>
      <p:guideLst>
        <p:guide orient="horz" pos="2160"/>
        <p:guide pos="2880"/>
      </p:guideLst>
    </p:cSldViewPr>
  </p:slideViewPr>
  <p:outlineViewPr>
    <p:cViewPr>
      <p:scale>
        <a:sx n="33" d="100"/>
        <a:sy n="33" d="100"/>
      </p:scale>
      <p:origin x="0" y="-4955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4DC3D6-5533-451F-9A74-C3EEB7F705E2}" type="slidenum">
              <a:rPr lang="en-US" smtClean="0"/>
              <a:pPr/>
              <a:t>‹#›</a:t>
            </a:fld>
            <a:endParaRPr lang="en-US"/>
          </a:p>
        </p:txBody>
      </p:sp>
    </p:spTree>
    <p:extLst>
      <p:ext uri="{BB962C8B-B14F-4D97-AF65-F5344CB8AC3E}">
        <p14:creationId xmlns:p14="http://schemas.microsoft.com/office/powerpoint/2010/main" val="1174000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3547F-E619-45A8-8049-248076404A9D}" type="datetimeFigureOut">
              <a:rPr lang="en-US" smtClean="0"/>
              <a:pPr/>
              <a:t>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E6CBB-A455-47E8-847C-2F89DFCBF057}" type="slidenum">
              <a:rPr lang="en-US" smtClean="0"/>
              <a:pPr/>
              <a:t>‹#›</a:t>
            </a:fld>
            <a:endParaRPr lang="en-US"/>
          </a:p>
        </p:txBody>
      </p:sp>
    </p:spTree>
    <p:extLst>
      <p:ext uri="{BB962C8B-B14F-4D97-AF65-F5344CB8AC3E}">
        <p14:creationId xmlns:p14="http://schemas.microsoft.com/office/powerpoint/2010/main" val="2798124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a:t>
            </a:fld>
            <a:endParaRPr lang="en-US"/>
          </a:p>
        </p:txBody>
      </p:sp>
    </p:spTree>
    <p:extLst>
      <p:ext uri="{BB962C8B-B14F-4D97-AF65-F5344CB8AC3E}">
        <p14:creationId xmlns:p14="http://schemas.microsoft.com/office/powerpoint/2010/main" val="79326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extLst>
      <p:ext uri="{BB962C8B-B14F-4D97-AF65-F5344CB8AC3E}">
        <p14:creationId xmlns:p14="http://schemas.microsoft.com/office/powerpoint/2010/main" val="3054214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extLst>
      <p:ext uri="{BB962C8B-B14F-4D97-AF65-F5344CB8AC3E}">
        <p14:creationId xmlns:p14="http://schemas.microsoft.com/office/powerpoint/2010/main" val="3188969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extLst>
      <p:ext uri="{BB962C8B-B14F-4D97-AF65-F5344CB8AC3E}">
        <p14:creationId xmlns:p14="http://schemas.microsoft.com/office/powerpoint/2010/main" val="2492315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extLst>
      <p:ext uri="{BB962C8B-B14F-4D97-AF65-F5344CB8AC3E}">
        <p14:creationId xmlns:p14="http://schemas.microsoft.com/office/powerpoint/2010/main" val="2684084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23</a:t>
            </a:fld>
            <a:endParaRPr lang="en-US"/>
          </a:p>
        </p:txBody>
      </p:sp>
    </p:spTree>
    <p:extLst>
      <p:ext uri="{BB962C8B-B14F-4D97-AF65-F5344CB8AC3E}">
        <p14:creationId xmlns:p14="http://schemas.microsoft.com/office/powerpoint/2010/main" val="2823093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26</a:t>
            </a:fld>
            <a:endParaRPr lang="en-US"/>
          </a:p>
        </p:txBody>
      </p:sp>
    </p:spTree>
    <p:extLst>
      <p:ext uri="{BB962C8B-B14F-4D97-AF65-F5344CB8AC3E}">
        <p14:creationId xmlns:p14="http://schemas.microsoft.com/office/powerpoint/2010/main" val="544200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1809703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val="987758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extLst>
      <p:ext uri="{BB962C8B-B14F-4D97-AF65-F5344CB8AC3E}">
        <p14:creationId xmlns:p14="http://schemas.microsoft.com/office/powerpoint/2010/main" val="1435226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extLst>
      <p:ext uri="{BB962C8B-B14F-4D97-AF65-F5344CB8AC3E}">
        <p14:creationId xmlns:p14="http://schemas.microsoft.com/office/powerpoint/2010/main" val="4279472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44</a:t>
            </a:fld>
            <a:endParaRPr lang="en-US"/>
          </a:p>
        </p:txBody>
      </p:sp>
    </p:spTree>
    <p:extLst>
      <p:ext uri="{BB962C8B-B14F-4D97-AF65-F5344CB8AC3E}">
        <p14:creationId xmlns:p14="http://schemas.microsoft.com/office/powerpoint/2010/main" val="6811242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48</a:t>
            </a:fld>
            <a:endParaRPr lang="en-US"/>
          </a:p>
        </p:txBody>
      </p:sp>
    </p:spTree>
    <p:extLst>
      <p:ext uri="{BB962C8B-B14F-4D97-AF65-F5344CB8AC3E}">
        <p14:creationId xmlns:p14="http://schemas.microsoft.com/office/powerpoint/2010/main" val="2942535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51</a:t>
            </a:fld>
            <a:endParaRPr lang="en-US"/>
          </a:p>
        </p:txBody>
      </p:sp>
    </p:spTree>
    <p:extLst>
      <p:ext uri="{BB962C8B-B14F-4D97-AF65-F5344CB8AC3E}">
        <p14:creationId xmlns:p14="http://schemas.microsoft.com/office/powerpoint/2010/main" val="27999044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extLst>
      <p:ext uri="{BB962C8B-B14F-4D97-AF65-F5344CB8AC3E}">
        <p14:creationId xmlns:p14="http://schemas.microsoft.com/office/powerpoint/2010/main" val="10989898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57</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58</a:t>
            </a:fld>
            <a:endParaRPr lang="en-US"/>
          </a:p>
        </p:txBody>
      </p:sp>
    </p:spTree>
    <p:extLst>
      <p:ext uri="{BB962C8B-B14F-4D97-AF65-F5344CB8AC3E}">
        <p14:creationId xmlns:p14="http://schemas.microsoft.com/office/powerpoint/2010/main" val="20280641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60</a:t>
            </a:fld>
            <a:endParaRPr lang="en-US"/>
          </a:p>
        </p:txBody>
      </p:sp>
    </p:spTree>
    <p:extLst>
      <p:ext uri="{BB962C8B-B14F-4D97-AF65-F5344CB8AC3E}">
        <p14:creationId xmlns:p14="http://schemas.microsoft.com/office/powerpoint/2010/main" val="35950263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extLst>
      <p:ext uri="{BB962C8B-B14F-4D97-AF65-F5344CB8AC3E}">
        <p14:creationId xmlns:p14="http://schemas.microsoft.com/office/powerpoint/2010/main" val="2433551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1120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017448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37631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95497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2C9E98-F6FC-4F16-90AE-591836D627D3}" type="datetimeFigureOut">
              <a:rPr lang="en-US" smtClean="0"/>
              <a:pPr/>
              <a:t>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7555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2C9E98-F6FC-4F16-90AE-591836D627D3}" type="datetimeFigureOut">
              <a:rPr lang="en-US" smtClean="0"/>
              <a:pPr/>
              <a:t>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375061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C9E98-F6FC-4F16-90AE-591836D627D3}" type="datetimeFigureOut">
              <a:rPr lang="en-US" smtClean="0"/>
              <a:pPr/>
              <a:t>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60734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4181582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2C9E98-F6FC-4F16-90AE-591836D627D3}" type="datetimeFigureOut">
              <a:rPr lang="en-US" smtClean="0"/>
              <a:pPr/>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21579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17323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2C9E98-F6FC-4F16-90AE-591836D627D3}" type="datetimeFigureOut">
              <a:rPr lang="en-US" smtClean="0"/>
              <a:pPr/>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BC6DD-CC60-4414-BD0E-4B8B6D092F0E}" type="slidenum">
              <a:rPr lang="en-US" smtClean="0"/>
              <a:pPr/>
              <a:t>‹#›</a:t>
            </a:fld>
            <a:endParaRPr lang="en-US"/>
          </a:p>
        </p:txBody>
      </p:sp>
    </p:spTree>
    <p:extLst>
      <p:ext uri="{BB962C8B-B14F-4D97-AF65-F5344CB8AC3E}">
        <p14:creationId xmlns:p14="http://schemas.microsoft.com/office/powerpoint/2010/main" val="285121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C9E98-F6FC-4F16-90AE-591836D627D3}" type="datetimeFigureOut">
              <a:rPr lang="en-US" smtClean="0"/>
              <a:pPr/>
              <a:t>1/9/2024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BC6DD-CC60-4414-BD0E-4B8B6D092F0E}" type="slidenum">
              <a:rPr lang="en-US" smtClean="0"/>
              <a:pPr/>
              <a:t>‹#›</a:t>
            </a:fld>
            <a:endParaRPr lang="en-US"/>
          </a:p>
        </p:txBody>
      </p:sp>
      <p:sp>
        <p:nvSpPr>
          <p:cNvPr id="7" name="Rectangle 2"/>
          <p:cNvSpPr>
            <a:spLocks noChangeArrowheads="1"/>
          </p:cNvSpPr>
          <p:nvPr userDrawn="1"/>
        </p:nvSpPr>
        <p:spPr bwMode="auto">
          <a:xfrm>
            <a:off x="0" y="0"/>
            <a:ext cx="9144000" cy="6858000"/>
          </a:xfrm>
          <a:prstGeom prst="rect">
            <a:avLst/>
          </a:prstGeom>
          <a:noFill/>
          <a:ln w="38100" algn="ctr">
            <a:solidFill>
              <a:srgbClr val="122355"/>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Tree>
    <p:extLst>
      <p:ext uri="{BB962C8B-B14F-4D97-AF65-F5344CB8AC3E}">
        <p14:creationId xmlns:p14="http://schemas.microsoft.com/office/powerpoint/2010/main" val="1869630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18" Type="http://schemas.openxmlformats.org/officeDocument/2006/relationships/image" Target="../media/image39.jpe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jpeg"/><Relationship Id="rId2" Type="http://schemas.openxmlformats.org/officeDocument/2006/relationships/notesSlide" Target="../notesSlides/notesSlide16.xml"/><Relationship Id="rId16"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6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9161" y="1897380"/>
            <a:ext cx="8182230" cy="1687814"/>
          </a:xfrm>
        </p:spPr>
        <p:txBody>
          <a:bodyPr anchor="b">
            <a:normAutofit/>
          </a:bodyPr>
          <a:lstStyle/>
          <a:p>
            <a:r>
              <a:rPr lang="en-US" sz="4400">
                <a:latin typeface="+mn-lt"/>
              </a:rPr>
              <a:t>Critical theory </a:t>
            </a:r>
            <a:r>
              <a:rPr lang="en-US" sz="4400" dirty="0">
                <a:latin typeface="+mn-lt"/>
              </a:rPr>
              <a:t>and Christianity: </a:t>
            </a:r>
            <a:r>
              <a:rPr lang="en-US" sz="4400">
                <a:latin typeface="+mn-lt"/>
              </a:rPr>
              <a:t>Are they </a:t>
            </a:r>
            <a:r>
              <a:rPr lang="en-US" sz="4400" dirty="0">
                <a:latin typeface="+mn-lt"/>
              </a:rPr>
              <a:t>c</a:t>
            </a:r>
            <a:r>
              <a:rPr lang="en-US" sz="4400">
                <a:latin typeface="+mn-lt"/>
              </a:rPr>
              <a:t>ompatible</a:t>
            </a:r>
            <a:r>
              <a:rPr lang="en-US" sz="4400" dirty="0">
                <a:latin typeface="+mn-lt"/>
              </a:rPr>
              <a:t>?</a:t>
            </a:r>
          </a:p>
        </p:txBody>
      </p:sp>
      <p:sp>
        <p:nvSpPr>
          <p:cNvPr id="7" name="Subtitle 6">
            <a:extLst>
              <a:ext uri="{FF2B5EF4-FFF2-40B4-BE49-F238E27FC236}">
                <a16:creationId xmlns:a16="http://schemas.microsoft.com/office/drawing/2014/main" id="{81A76FD6-92A8-4D17-9426-C65DF1A85391}"/>
              </a:ext>
            </a:extLst>
          </p:cNvPr>
          <p:cNvSpPr>
            <a:spLocks noGrp="1"/>
          </p:cNvSpPr>
          <p:nvPr>
            <p:ph type="subTitle" idx="1"/>
          </p:nvPr>
        </p:nvSpPr>
        <p:spPr>
          <a:xfrm>
            <a:off x="479160" y="4405966"/>
            <a:ext cx="8182233" cy="552659"/>
          </a:xfrm>
        </p:spPr>
        <p:txBody>
          <a:bodyPr anchor="t">
            <a:noAutofit/>
          </a:bodyPr>
          <a:lstStyle/>
          <a:p>
            <a:r>
              <a:rPr lang="en-US" sz="2800" dirty="0"/>
              <a:t>Dr. Neil Shenvi</a:t>
            </a:r>
          </a:p>
          <a:p>
            <a:r>
              <a:rPr lang="en-US" sz="2800" dirty="0"/>
              <a:t>American Christian Tours</a:t>
            </a:r>
          </a:p>
          <a:p>
            <a:r>
              <a:rPr lang="en-US" sz="2800" dirty="0"/>
              <a:t>Jan. 12-13, 2023</a:t>
            </a:r>
          </a:p>
        </p:txBody>
      </p:sp>
      <p:pic>
        <p:nvPicPr>
          <p:cNvPr id="1026" name="Picture 2" descr="American Christian Tours | student education travel">
            <a:extLst>
              <a:ext uri="{FF2B5EF4-FFF2-40B4-BE49-F238E27FC236}">
                <a16:creationId xmlns:a16="http://schemas.microsoft.com/office/drawing/2014/main" id="{03BB4BDE-762A-4FD2-CFB8-59864687A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40" y="-241935"/>
            <a:ext cx="2139315" cy="2139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5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199236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01073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grpSp>
        <p:nvGrpSpPr>
          <p:cNvPr id="4" name="Group 3"/>
          <p:cNvGrpSpPr/>
          <p:nvPr/>
        </p:nvGrpSpPr>
        <p:grpSpPr>
          <a:xfrm>
            <a:off x="628650" y="1987894"/>
            <a:ext cx="5442635" cy="4627530"/>
            <a:chOff x="838200" y="1507524"/>
            <a:chExt cx="6169723" cy="5245726"/>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507524"/>
              <a:ext cx="2955339" cy="524572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2584" y="1507524"/>
              <a:ext cx="2955339" cy="5245726"/>
            </a:xfrm>
            <a:prstGeom prst="rect">
              <a:avLst/>
            </a:prstGeom>
          </p:spPr>
        </p:pic>
      </p:grpSp>
      <p:sp>
        <p:nvSpPr>
          <p:cNvPr id="9" name="TextBox 8"/>
          <p:cNvSpPr txBox="1"/>
          <p:nvPr/>
        </p:nvSpPr>
        <p:spPr>
          <a:xfrm>
            <a:off x="911736" y="5686681"/>
            <a:ext cx="4876463" cy="400110"/>
          </a:xfrm>
          <a:prstGeom prst="rect">
            <a:avLst/>
          </a:prstGeom>
          <a:noFill/>
          <a:ln w="38100">
            <a:solidFill>
              <a:srgbClr val="FF0000"/>
            </a:solidFill>
          </a:ln>
        </p:spPr>
        <p:txBody>
          <a:bodyPr wrap="none" rtlCol="0">
            <a:spAutoFit/>
          </a:bodyPr>
          <a:lstStyle/>
          <a:p>
            <a:r>
              <a:rPr lang="en-US" sz="2000" dirty="0">
                <a:solidFill>
                  <a:srgbClr val="FF0000"/>
                </a:solidFill>
              </a:rPr>
              <a:t>Warning: fake texts. For pedagogical use only</a:t>
            </a:r>
          </a:p>
        </p:txBody>
      </p:sp>
    </p:spTree>
    <p:extLst>
      <p:ext uri="{BB962C8B-B14F-4D97-AF65-F5344CB8AC3E}">
        <p14:creationId xmlns:p14="http://schemas.microsoft.com/office/powerpoint/2010/main" val="1314185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0" name="Picture 2">
            <a:extLst>
              <a:ext uri="{FF2B5EF4-FFF2-40B4-BE49-F238E27FC236}">
                <a16:creationId xmlns:a16="http://schemas.microsoft.com/office/drawing/2014/main" id="{DEE8C949-14C9-403E-9BDD-479AE3199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794008"/>
            <a:ext cx="3659366" cy="30668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9411B6B8-A384-4E50-AACA-96CFBF598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8016" y="1783022"/>
            <a:ext cx="2300174" cy="30668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471024-ED82-407E-B147-FF62A699131A}"/>
              </a:ext>
            </a:extLst>
          </p:cNvPr>
          <p:cNvSpPr txBox="1"/>
          <p:nvPr/>
        </p:nvSpPr>
        <p:spPr>
          <a:xfrm>
            <a:off x="2055017" y="1338864"/>
            <a:ext cx="806631" cy="461665"/>
          </a:xfrm>
          <a:prstGeom prst="rect">
            <a:avLst/>
          </a:prstGeom>
          <a:noFill/>
        </p:spPr>
        <p:txBody>
          <a:bodyPr wrap="none" rtlCol="0">
            <a:spAutoFit/>
          </a:bodyPr>
          <a:lstStyle/>
          <a:p>
            <a:r>
              <a:rPr lang="en-US" sz="2400" dirty="0"/>
              <a:t>2015</a:t>
            </a:r>
          </a:p>
        </p:txBody>
      </p:sp>
      <p:sp>
        <p:nvSpPr>
          <p:cNvPr id="10" name="TextBox 9">
            <a:extLst>
              <a:ext uri="{FF2B5EF4-FFF2-40B4-BE49-F238E27FC236}">
                <a16:creationId xmlns:a16="http://schemas.microsoft.com/office/drawing/2014/main" id="{B3247ED9-6732-4B7C-B7AE-9A6FB6A1591F}"/>
              </a:ext>
            </a:extLst>
          </p:cNvPr>
          <p:cNvSpPr txBox="1"/>
          <p:nvPr/>
        </p:nvSpPr>
        <p:spPr>
          <a:xfrm>
            <a:off x="6824787" y="1338864"/>
            <a:ext cx="806631" cy="461665"/>
          </a:xfrm>
          <a:prstGeom prst="rect">
            <a:avLst/>
          </a:prstGeom>
          <a:noFill/>
        </p:spPr>
        <p:txBody>
          <a:bodyPr wrap="none" rtlCol="0">
            <a:spAutoFit/>
          </a:bodyPr>
          <a:lstStyle/>
          <a:p>
            <a:r>
              <a:rPr lang="en-US" sz="2400" dirty="0"/>
              <a:t>2022</a:t>
            </a:r>
          </a:p>
        </p:txBody>
      </p:sp>
      <p:sp>
        <p:nvSpPr>
          <p:cNvPr id="12" name="TextBox 11">
            <a:extLst>
              <a:ext uri="{FF2B5EF4-FFF2-40B4-BE49-F238E27FC236}">
                <a16:creationId xmlns:a16="http://schemas.microsoft.com/office/drawing/2014/main" id="{21E43EAC-ABBA-4116-B80F-42BE8F2B6C5B}"/>
              </a:ext>
            </a:extLst>
          </p:cNvPr>
          <p:cNvSpPr txBox="1"/>
          <p:nvPr/>
        </p:nvSpPr>
        <p:spPr>
          <a:xfrm>
            <a:off x="462395" y="5934670"/>
            <a:ext cx="8453005" cy="923330"/>
          </a:xfrm>
          <a:prstGeom prst="rect">
            <a:avLst/>
          </a:prstGeom>
          <a:noFill/>
        </p:spPr>
        <p:txBody>
          <a:bodyPr wrap="square">
            <a:spAutoFit/>
          </a:bodyPr>
          <a:lstStyle/>
          <a:p>
            <a:r>
              <a:rPr lang="en-US" b="0" i="0" dirty="0">
                <a:solidFill>
                  <a:srgbClr val="0F1419"/>
                </a:solidFill>
                <a:effectLst/>
                <a:latin typeface="TwitterChirp"/>
              </a:rPr>
              <a:t>"More than anything, we must eradicate the transphobia within ourselves and our communities. For if God is a Black woman, then She's a Black trans woman. Obviously" - Cleveland, </a:t>
            </a:r>
            <a:r>
              <a:rPr lang="en-US" b="0" i="1" dirty="0">
                <a:solidFill>
                  <a:srgbClr val="0F1419"/>
                </a:solidFill>
                <a:effectLst/>
                <a:latin typeface="TwitterChirp"/>
              </a:rPr>
              <a:t>God is a Black Woman</a:t>
            </a:r>
            <a:r>
              <a:rPr lang="en-US" b="0" i="0" dirty="0">
                <a:solidFill>
                  <a:srgbClr val="0F1419"/>
                </a:solidFill>
                <a:effectLst/>
                <a:latin typeface="TwitterChirp"/>
              </a:rPr>
              <a:t>, p. 232 (2022)</a:t>
            </a:r>
            <a:endParaRPr lang="en-US" dirty="0"/>
          </a:p>
        </p:txBody>
      </p:sp>
      <p:sp>
        <p:nvSpPr>
          <p:cNvPr id="13" name="TextBox 12">
            <a:extLst>
              <a:ext uri="{FF2B5EF4-FFF2-40B4-BE49-F238E27FC236}">
                <a16:creationId xmlns:a16="http://schemas.microsoft.com/office/drawing/2014/main" id="{0D0BC53E-2A4F-4617-AFC7-2553BFF58F3C}"/>
              </a:ext>
            </a:extLst>
          </p:cNvPr>
          <p:cNvSpPr txBox="1"/>
          <p:nvPr/>
        </p:nvSpPr>
        <p:spPr>
          <a:xfrm>
            <a:off x="462395" y="5011340"/>
            <a:ext cx="8681605" cy="923330"/>
          </a:xfrm>
          <a:prstGeom prst="rect">
            <a:avLst/>
          </a:prstGeom>
          <a:noFill/>
        </p:spPr>
        <p:txBody>
          <a:bodyPr wrap="square">
            <a:spAutoFit/>
          </a:bodyPr>
          <a:lstStyle/>
          <a:p>
            <a:r>
              <a:rPr lang="en-US" b="0" i="0" dirty="0">
                <a:solidFill>
                  <a:srgbClr val="0F1419"/>
                </a:solidFill>
                <a:effectLst/>
                <a:latin typeface="TwitterChirp"/>
              </a:rPr>
              <a:t>“Paul, Peter, Luke, John, James, and the writer of Hebrews repeatedly and emphatically make the same point: the unified church is the vehicle through which the kingdom of God is powerfully communicated to the world” – Cleveland, </a:t>
            </a:r>
            <a:r>
              <a:rPr lang="en-US" b="0" i="1" dirty="0">
                <a:solidFill>
                  <a:srgbClr val="0F1419"/>
                </a:solidFill>
                <a:effectLst/>
                <a:latin typeface="TwitterChirp"/>
              </a:rPr>
              <a:t>Disunity in Christ</a:t>
            </a:r>
            <a:r>
              <a:rPr lang="en-US" b="0" dirty="0">
                <a:solidFill>
                  <a:srgbClr val="0F1419"/>
                </a:solidFill>
                <a:effectLst/>
                <a:latin typeface="TwitterChirp"/>
              </a:rPr>
              <a:t>, p. 37-38 (2013)</a:t>
            </a:r>
            <a:endParaRPr lang="en-US" dirty="0"/>
          </a:p>
        </p:txBody>
      </p:sp>
    </p:spTree>
    <p:extLst>
      <p:ext uri="{BB962C8B-B14F-4D97-AF65-F5344CB8AC3E}">
        <p14:creationId xmlns:p14="http://schemas.microsoft.com/office/powerpoint/2010/main" val="353032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0" y="1472734"/>
            <a:ext cx="3663264" cy="5089769"/>
          </a:xfrm>
          <a:prstGeom prst="rect">
            <a:avLst/>
          </a:prstGeom>
        </p:spPr>
      </p:pic>
    </p:spTree>
    <p:extLst>
      <p:ext uri="{BB962C8B-B14F-4D97-AF65-F5344CB8AC3E}">
        <p14:creationId xmlns:p14="http://schemas.microsoft.com/office/powerpoint/2010/main" val="808367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252750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769183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social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3" name="Oval 22"/>
          <p:cNvSpPr/>
          <p:nvPr/>
        </p:nvSpPr>
        <p:spPr>
          <a:xfrm>
            <a:off x="357228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29659"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9900" y="870929"/>
            <a:ext cx="7899400" cy="5701619"/>
          </a:xfrm>
          <a:prstGeom prst="rect">
            <a:avLst/>
          </a:prstGeom>
        </p:spPr>
      </p:pic>
      <p:sp>
        <p:nvSpPr>
          <p:cNvPr id="7" name="TextBox 6"/>
          <p:cNvSpPr txBox="1"/>
          <p:nvPr/>
        </p:nvSpPr>
        <p:spPr>
          <a:xfrm>
            <a:off x="27288" y="6572548"/>
            <a:ext cx="6057900" cy="276999"/>
          </a:xfrm>
          <a:prstGeom prst="rect">
            <a:avLst/>
          </a:prstGeom>
          <a:noFill/>
        </p:spPr>
        <p:txBody>
          <a:bodyPr wrap="square" rtlCol="0">
            <a:spAutoFit/>
          </a:bodyPr>
          <a:lstStyle/>
          <a:p>
            <a:r>
              <a:rPr lang="en-US" sz="1200" dirty="0"/>
              <a:t>Sim and Van Loon, Introducing Critical Theory, p. 24-25</a:t>
            </a:r>
          </a:p>
        </p:txBody>
      </p:sp>
      <p:sp>
        <p:nvSpPr>
          <p:cNvPr id="3" name="Oval 2"/>
          <p:cNvSpPr/>
          <p:nvPr/>
        </p:nvSpPr>
        <p:spPr>
          <a:xfrm>
            <a:off x="2784389" y="3361038"/>
            <a:ext cx="1079157"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59610" y="4909751"/>
            <a:ext cx="683741"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641124" y="4380247"/>
            <a:ext cx="683741" cy="74368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641124" y="4030369"/>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754659" y="5834456"/>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754659" y="4687694"/>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056238" y="5468549"/>
            <a:ext cx="683741" cy="3095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796434" y="4922451"/>
            <a:ext cx="683741" cy="29656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901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219200"/>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137622"/>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351981"/>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706431"/>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044089"/>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501080"/>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257859"/>
            <a:ext cx="1918187" cy="384955"/>
          </a:xfrm>
          <a:prstGeom prst="rect">
            <a:avLst/>
          </a:prstGeom>
          <a:ln>
            <a:solidFill>
              <a:schemeClr val="tx1"/>
            </a:solidFill>
          </a:ln>
        </p:spPr>
      </p:pic>
      <p:grpSp>
        <p:nvGrpSpPr>
          <p:cNvPr id="22" name="Group 21"/>
          <p:cNvGrpSpPr/>
          <p:nvPr/>
        </p:nvGrpSpPr>
        <p:grpSpPr>
          <a:xfrm>
            <a:off x="3243585" y="2870943"/>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412280"/>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627869"/>
            <a:ext cx="1724025" cy="873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78010" y="6205033"/>
            <a:ext cx="7027308" cy="461665"/>
          </a:xfrm>
          <a:prstGeom prst="rect">
            <a:avLst/>
          </a:prstGeom>
          <a:noFill/>
          <a:ln w="28575">
            <a:solidFill>
              <a:srgbClr val="FF0000"/>
            </a:solidFill>
          </a:ln>
        </p:spPr>
        <p:txBody>
          <a:bodyPr wrap="none" rtlCol="0">
            <a:spAutoFit/>
          </a:bodyPr>
          <a:lstStyle/>
          <a:p>
            <a:r>
              <a:rPr lang="en-US" sz="2400" dirty="0">
                <a:solidFill>
                  <a:srgbClr val="FF0000"/>
                </a:solidFill>
              </a:rPr>
              <a:t>Critical theory resists essentialism (it is hard to define!)</a:t>
            </a:r>
          </a:p>
        </p:txBody>
      </p:sp>
    </p:spTree>
    <p:extLst>
      <p:ext uri="{BB962C8B-B14F-4D97-AF65-F5344CB8AC3E}">
        <p14:creationId xmlns:p14="http://schemas.microsoft.com/office/powerpoint/2010/main" val="383315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critical theory?</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Tree>
    <p:extLst>
      <p:ext uri="{BB962C8B-B14F-4D97-AF65-F5344CB8AC3E}">
        <p14:creationId xmlns:p14="http://schemas.microsoft.com/office/powerpoint/2010/main" val="2990705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72754" cy="1325563"/>
          </a:xfrm>
        </p:spPr>
        <p:txBody>
          <a:bodyPr>
            <a:normAutofit/>
          </a:bodyPr>
          <a:lstStyle/>
          <a:p>
            <a:r>
              <a:rPr lang="en-US" dirty="0"/>
              <a:t>What is critical theory?</a:t>
            </a:r>
          </a:p>
        </p:txBody>
      </p:sp>
      <p:sp>
        <p:nvSpPr>
          <p:cNvPr id="9" name="Content Placeholder 2"/>
          <p:cNvSpPr>
            <a:spLocks noGrp="1"/>
          </p:cNvSpPr>
          <p:nvPr>
            <p:ph idx="1"/>
          </p:nvPr>
        </p:nvSpPr>
        <p:spPr>
          <a:xfrm>
            <a:off x="5200650" y="1998532"/>
            <a:ext cx="3700754" cy="3565271"/>
          </a:xfrm>
          <a:ln w="28575">
            <a:noFill/>
          </a:ln>
        </p:spPr>
        <p:txBody>
          <a:bodyPr>
            <a:noAutofit/>
          </a:bodyPr>
          <a:lstStyle/>
          <a:p>
            <a:pPr marL="0" indent="0">
              <a:lnSpc>
                <a:spcPct val="100000"/>
              </a:lnSpc>
              <a:buNone/>
            </a:pPr>
            <a:r>
              <a:rPr lang="en-US" sz="2400" dirty="0" err="1"/>
              <a:t>Kimberlé</a:t>
            </a:r>
            <a:r>
              <a:rPr lang="en-US" sz="2400" dirty="0"/>
              <a:t> Crenshaw</a:t>
            </a:r>
            <a:br>
              <a:rPr lang="en-US" sz="2400" b="1" dirty="0"/>
            </a:br>
            <a:r>
              <a:rPr lang="en-US" sz="2400" dirty="0"/>
              <a:t>Peggy McIntosh</a:t>
            </a:r>
            <a:br>
              <a:rPr lang="en-US" sz="2400" dirty="0"/>
            </a:br>
            <a:r>
              <a:rPr lang="en-US" sz="2400" dirty="0"/>
              <a:t>Robin </a:t>
            </a:r>
            <a:r>
              <a:rPr lang="en-US" sz="2400" dirty="0" err="1"/>
              <a:t>DiAngelo</a:t>
            </a:r>
            <a:br>
              <a:rPr lang="en-US" sz="2400" dirty="0"/>
            </a:br>
            <a:r>
              <a:rPr lang="en-US" sz="2400" dirty="0"/>
              <a:t>Eduardo Bonilla-Silva</a:t>
            </a:r>
            <a:br>
              <a:rPr lang="en-US" sz="2400" dirty="0"/>
            </a:br>
            <a:r>
              <a:rPr lang="en-US" sz="2400" dirty="0"/>
              <a:t>Patricia Hill Collins</a:t>
            </a:r>
            <a:br>
              <a:rPr lang="en-US" sz="2400" dirty="0"/>
            </a:br>
            <a:r>
              <a:rPr lang="en-US" sz="2400" dirty="0" err="1"/>
              <a:t>Maurianne</a:t>
            </a:r>
            <a:r>
              <a:rPr lang="en-US" sz="2400" dirty="0"/>
              <a:t> Adams</a:t>
            </a:r>
            <a:br>
              <a:rPr lang="en-US" sz="2400" dirty="0"/>
            </a:br>
            <a:r>
              <a:rPr lang="en-US" sz="2400" dirty="0"/>
              <a:t>Richard Delgado</a:t>
            </a:r>
            <a:br>
              <a:rPr lang="en-US" sz="2400" dirty="0"/>
            </a:br>
            <a:r>
              <a:rPr lang="en-US" sz="2400" dirty="0"/>
              <a:t>Beverly Tatum</a:t>
            </a:r>
            <a:br>
              <a:rPr lang="en-US" sz="2400" dirty="0"/>
            </a:br>
            <a:r>
              <a:rPr lang="en-US" sz="2400" dirty="0" err="1"/>
              <a:t>etc</a:t>
            </a:r>
            <a:r>
              <a:rPr lang="en-US" sz="2400" dirty="0"/>
              <a:t>…</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
        <p:nvSpPr>
          <p:cNvPr id="24" name="Right Arrow 23"/>
          <p:cNvSpPr/>
          <p:nvPr/>
        </p:nvSpPr>
        <p:spPr>
          <a:xfrm rot="10800000">
            <a:off x="4209535" y="3196281"/>
            <a:ext cx="667265" cy="584886"/>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99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72754" cy="1325563"/>
          </a:xfrm>
        </p:spPr>
        <p:txBody>
          <a:bodyPr>
            <a:normAutofit/>
          </a:bodyPr>
          <a:lstStyle/>
          <a:p>
            <a:r>
              <a:rPr lang="en-US" dirty="0"/>
              <a:t>What’s in a name?</a:t>
            </a:r>
          </a:p>
        </p:txBody>
      </p:sp>
      <p:sp>
        <p:nvSpPr>
          <p:cNvPr id="9" name="Content Placeholder 2"/>
          <p:cNvSpPr>
            <a:spLocks noGrp="1"/>
          </p:cNvSpPr>
          <p:nvPr>
            <p:ph idx="1"/>
          </p:nvPr>
        </p:nvSpPr>
        <p:spPr>
          <a:xfrm>
            <a:off x="4945224" y="1685326"/>
            <a:ext cx="4114800" cy="4000983"/>
          </a:xfrm>
          <a:ln w="28575">
            <a:noFill/>
          </a:ln>
        </p:spPr>
        <p:txBody>
          <a:bodyPr>
            <a:noAutofit/>
          </a:bodyPr>
          <a:lstStyle/>
          <a:p>
            <a:pPr marL="0" indent="0">
              <a:lnSpc>
                <a:spcPct val="100000"/>
              </a:lnSpc>
              <a:buNone/>
            </a:pPr>
            <a:r>
              <a:rPr lang="en-US" sz="2400" dirty="0"/>
              <a:t>Cultural Marxism</a:t>
            </a:r>
          </a:p>
          <a:p>
            <a:pPr marL="0" indent="0">
              <a:lnSpc>
                <a:spcPct val="100000"/>
              </a:lnSpc>
              <a:buNone/>
            </a:pPr>
            <a:r>
              <a:rPr lang="en-US" sz="2400" dirty="0"/>
              <a:t>Identity Politics</a:t>
            </a:r>
          </a:p>
          <a:p>
            <a:pPr marL="0" indent="0">
              <a:lnSpc>
                <a:spcPct val="100000"/>
              </a:lnSpc>
              <a:buNone/>
            </a:pPr>
            <a:r>
              <a:rPr lang="en-US" sz="2400" dirty="0"/>
              <a:t>Critical Race Theory</a:t>
            </a:r>
          </a:p>
          <a:p>
            <a:pPr marL="0" indent="0">
              <a:lnSpc>
                <a:spcPct val="100000"/>
              </a:lnSpc>
              <a:buNone/>
            </a:pPr>
            <a:r>
              <a:rPr lang="en-US" sz="2400" dirty="0"/>
              <a:t>Neo-Marxism</a:t>
            </a:r>
          </a:p>
          <a:p>
            <a:pPr marL="0" indent="0">
              <a:lnSpc>
                <a:spcPct val="100000"/>
              </a:lnSpc>
              <a:buNone/>
            </a:pPr>
            <a:r>
              <a:rPr lang="en-US" sz="2400" dirty="0"/>
              <a:t>Intersectionality</a:t>
            </a:r>
          </a:p>
          <a:p>
            <a:pPr marL="0" indent="0">
              <a:lnSpc>
                <a:spcPct val="100000"/>
              </a:lnSpc>
              <a:buNone/>
            </a:pPr>
            <a:r>
              <a:rPr lang="en-US" sz="2400" dirty="0"/>
              <a:t>Grievance Studies</a:t>
            </a:r>
            <a:br>
              <a:rPr lang="en-US" sz="2400" dirty="0"/>
            </a:br>
            <a:r>
              <a:rPr lang="en-US" sz="2400" dirty="0"/>
              <a:t>Applied postmodernism</a:t>
            </a:r>
            <a:br>
              <a:rPr lang="en-US" sz="2400" dirty="0"/>
            </a:br>
            <a:r>
              <a:rPr lang="en-US" sz="2400" dirty="0"/>
              <a:t>Critical Social Justice</a:t>
            </a:r>
          </a:p>
          <a:p>
            <a:pPr marL="0" indent="0">
              <a:lnSpc>
                <a:spcPct val="100000"/>
              </a:lnSpc>
              <a:buNone/>
            </a:pPr>
            <a:r>
              <a:rPr lang="en-US" sz="2400" b="1" dirty="0"/>
              <a:t>“Contemporary critical theory”</a:t>
            </a:r>
          </a:p>
        </p:txBody>
      </p:sp>
      <p:sp>
        <p:nvSpPr>
          <p:cNvPr id="5" name="TextBox 4"/>
          <p:cNvSpPr txBox="1"/>
          <p:nvPr/>
        </p:nvSpPr>
        <p:spPr>
          <a:xfrm>
            <a:off x="585222" y="1540290"/>
            <a:ext cx="3887924" cy="4893647"/>
          </a:xfrm>
          <a:prstGeom prst="rect">
            <a:avLst/>
          </a:prstGeom>
          <a:noFill/>
        </p:spPr>
        <p:txBody>
          <a:bodyPr wrap="none" rtlCol="0">
            <a:spAutoFit/>
          </a:bodyPr>
          <a:lstStyle/>
          <a:p>
            <a:r>
              <a:rPr lang="en-US" sz="2400" dirty="0"/>
              <a:t>“intersectionality”</a:t>
            </a:r>
            <a:br>
              <a:rPr lang="en-US" sz="2400" dirty="0"/>
            </a:br>
            <a:r>
              <a:rPr lang="en-US" sz="2400" dirty="0"/>
              <a:t>“White privilege”</a:t>
            </a:r>
            <a:br>
              <a:rPr lang="en-US" sz="2400" dirty="0"/>
            </a:br>
            <a:r>
              <a:rPr lang="en-US" sz="2400" dirty="0"/>
              <a:t>“White fragility”</a:t>
            </a:r>
            <a:br>
              <a:rPr lang="en-US" sz="2400" dirty="0"/>
            </a:br>
            <a:r>
              <a:rPr lang="en-US" sz="2400" dirty="0"/>
              <a:t>“colorblind racism”</a:t>
            </a:r>
            <a:br>
              <a:rPr lang="en-US" sz="2400" dirty="0"/>
            </a:br>
            <a:r>
              <a:rPr lang="en-US" sz="2400" dirty="0"/>
              <a:t>“internalized oppression”</a:t>
            </a:r>
            <a:br>
              <a:rPr lang="en-US" sz="2400" dirty="0"/>
            </a:br>
            <a:r>
              <a:rPr lang="en-US" sz="2400" dirty="0"/>
              <a:t>“lived experience”</a:t>
            </a:r>
            <a:br>
              <a:rPr lang="en-US" sz="2400" dirty="0"/>
            </a:br>
            <a:r>
              <a:rPr lang="en-US" sz="2400" dirty="0"/>
              <a:t>“heteronormativity”</a:t>
            </a:r>
            <a:br>
              <a:rPr lang="en-US" sz="2400" dirty="0"/>
            </a:br>
            <a:r>
              <a:rPr lang="en-US" sz="2400" dirty="0"/>
              <a:t>“gender performativity”</a:t>
            </a:r>
            <a:br>
              <a:rPr lang="en-US" sz="2400" dirty="0"/>
            </a:br>
            <a:r>
              <a:rPr lang="en-US" sz="2400" dirty="0"/>
              <a:t>“epistemic injustice”</a:t>
            </a:r>
          </a:p>
          <a:p>
            <a:r>
              <a:rPr lang="en-US" sz="2400" dirty="0"/>
              <a:t>“</a:t>
            </a:r>
            <a:r>
              <a:rPr lang="en-US" sz="2400" dirty="0" err="1"/>
              <a:t>cisheteropatriarchy</a:t>
            </a:r>
            <a:r>
              <a:rPr lang="en-US" sz="2400" dirty="0"/>
              <a:t>”</a:t>
            </a:r>
            <a:br>
              <a:rPr lang="en-US" sz="2400" dirty="0"/>
            </a:br>
            <a:r>
              <a:rPr lang="en-US" sz="2400" dirty="0"/>
              <a:t>“compulsory heterosexuality”</a:t>
            </a:r>
            <a:br>
              <a:rPr lang="en-US" sz="2400" dirty="0"/>
            </a:br>
            <a:r>
              <a:rPr lang="en-US" sz="2400" dirty="0"/>
              <a:t>“whiteness”</a:t>
            </a:r>
            <a:br>
              <a:rPr lang="en-US" sz="2400" dirty="0"/>
            </a:br>
            <a:endParaRPr lang="en-US" sz="2400" dirty="0"/>
          </a:p>
        </p:txBody>
      </p:sp>
      <p:sp>
        <p:nvSpPr>
          <p:cNvPr id="24" name="Right Arrow 23"/>
          <p:cNvSpPr/>
          <p:nvPr/>
        </p:nvSpPr>
        <p:spPr>
          <a:xfrm rot="10800000">
            <a:off x="4209535" y="3196281"/>
            <a:ext cx="667265" cy="584886"/>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5063414" y="1935406"/>
            <a:ext cx="23077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63414" y="2420598"/>
            <a:ext cx="20745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063414" y="2924451"/>
            <a:ext cx="25317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63414" y="3428304"/>
            <a:ext cx="178525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63414" y="4402835"/>
            <a:ext cx="23077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63414" y="3934749"/>
            <a:ext cx="20745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4861443" y="5332524"/>
            <a:ext cx="4198581" cy="58782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063414" y="4762581"/>
            <a:ext cx="30355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38DEC25-D4B9-4079-AED7-67D6ED8C498C}"/>
              </a:ext>
            </a:extLst>
          </p:cNvPr>
          <p:cNvCxnSpPr/>
          <p:nvPr/>
        </p:nvCxnSpPr>
        <p:spPr>
          <a:xfrm>
            <a:off x="5063414" y="5125391"/>
            <a:ext cx="25317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583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premises of contemporary critical theory?</a:t>
            </a:r>
          </a:p>
        </p:txBody>
      </p:sp>
      <p:sp>
        <p:nvSpPr>
          <p:cNvPr id="3" name="TextBox 2"/>
          <p:cNvSpPr txBox="1"/>
          <p:nvPr/>
        </p:nvSpPr>
        <p:spPr>
          <a:xfrm>
            <a:off x="299718" y="1950975"/>
            <a:ext cx="6018764" cy="2246769"/>
          </a:xfrm>
          <a:prstGeom prst="rect">
            <a:avLst/>
          </a:prstGeom>
          <a:noFill/>
        </p:spPr>
        <p:txBody>
          <a:bodyPr wrap="none" rtlCol="0">
            <a:spAutoFit/>
          </a:bodyPr>
          <a:lstStyle/>
          <a:p>
            <a:r>
              <a:rPr lang="en-US" sz="2800" dirty="0"/>
              <a:t>Premise I: Social binary</a:t>
            </a:r>
          </a:p>
          <a:p>
            <a:r>
              <a:rPr lang="en-US" sz="2800" dirty="0"/>
              <a:t>Premise II: Oppression through ideology</a:t>
            </a:r>
          </a:p>
          <a:p>
            <a:r>
              <a:rPr lang="en-US" sz="2800" dirty="0"/>
              <a:t>Premise III: Lived experience</a:t>
            </a:r>
            <a:br>
              <a:rPr lang="en-US" sz="2800" dirty="0"/>
            </a:br>
            <a:r>
              <a:rPr lang="en-US" sz="2800" dirty="0"/>
              <a:t>Premise IV: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2747278"/>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476652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Premise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3092838"/>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902417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770537"/>
          </a:xfrm>
          <a:prstGeom prst="rect">
            <a:avLst/>
          </a:prstGeom>
        </p:spPr>
        <p:txBody>
          <a:bodyPr wrap="square">
            <a:spAutoFit/>
          </a:bodyPr>
          <a:lstStyle/>
          <a:p>
            <a:r>
              <a:rPr lang="en-US" sz="1600" dirty="0"/>
              <a:t>“oppression also traditionally carries a strong connotation of conquest and colonial domination… New left social movements of the 1960s and 1970s, however, shifted the meaning of the concept of oppression. </a:t>
            </a:r>
            <a:r>
              <a:rPr lang="en-US" sz="1600" b="1" dirty="0"/>
              <a:t>In its new usage, oppression designates the disadvantage and injustice some people suffer not because a tyrannical power coerces them, but because of the everyday practices of a well-intentioned liberal society…</a:t>
            </a:r>
            <a:r>
              <a:rPr lang="en-US" sz="1600" dirty="0"/>
              <a:t> Oppression in this sense is structural, rather than the result of a few people’s choices or policies. Its causes are embedded in </a:t>
            </a:r>
            <a:r>
              <a:rPr lang="en-US" sz="1600" b="1" dirty="0"/>
              <a:t>unquestioned norms, habits, and symbols</a:t>
            </a:r>
            <a:r>
              <a:rPr lang="en-US" sz="1600" dirty="0"/>
              <a:t>.” – Iris Young, “Five Faces of Oppression,” </a:t>
            </a:r>
            <a:r>
              <a:rPr lang="en-US" sz="1600" i="1" dirty="0"/>
              <a:t>Readings for Diversity and Social Justice</a:t>
            </a:r>
            <a:r>
              <a:rPr lang="en-US" sz="1600" dirty="0"/>
              <a:t>, p. 36</a:t>
            </a:r>
          </a:p>
          <a:p>
            <a:endParaRPr lang="en-US" sz="1600" dirty="0"/>
          </a:p>
          <a:p>
            <a:r>
              <a:rPr lang="en-US" sz="1600" dirty="0"/>
              <a:t>“</a:t>
            </a:r>
            <a:r>
              <a:rPr lang="en-US" sz="1600" b="1" dirty="0"/>
              <a:t>Marcuse’s notions of ‘one dimensional thought’…complements the critical theory tradition to better understand how hegemony, as cultural domination, normalizes and sustains the political/economic power of particular historic blocs </a:t>
            </a:r>
            <a:r>
              <a:rPr lang="en-US" sz="1600" dirty="0"/>
              <a:t>– the ruling coalition of economic, political and cultural elites” – Lauren </a:t>
            </a:r>
            <a:r>
              <a:rPr lang="en-US" sz="1600" dirty="0" err="1"/>
              <a:t>Langman</a:t>
            </a:r>
            <a:r>
              <a:rPr lang="en-US" sz="1600" dirty="0"/>
              <a:t>, “From Domination to Liberation: Marcuse, Gramsci, and a Critical Theory of Social Mobilization”, p.14, </a:t>
            </a:r>
            <a:r>
              <a:rPr lang="en-US" sz="1600" i="1" dirty="0"/>
              <a:t>Conference Papers – American Sociological Association.</a:t>
            </a:r>
            <a:endParaRPr lang="en-US" sz="1600" dirty="0"/>
          </a:p>
        </p:txBody>
      </p:sp>
      <p:sp>
        <p:nvSpPr>
          <p:cNvPr id="7" name="Title 1"/>
          <p:cNvSpPr>
            <a:spLocks noGrp="1"/>
          </p:cNvSpPr>
          <p:nvPr>
            <p:ph type="title"/>
          </p:nvPr>
        </p:nvSpPr>
        <p:spPr/>
        <p:txBody>
          <a:bodyPr>
            <a:normAutofit/>
          </a:bodyPr>
          <a:lstStyle/>
          <a:p>
            <a:r>
              <a:rPr lang="en-US" dirty="0"/>
              <a:t>Premise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164320" y="1784614"/>
            <a:ext cx="1660549" cy="24908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stretch>
            <a:fillRect/>
          </a:stretch>
        </p:blipFill>
        <p:spPr>
          <a:xfrm>
            <a:off x="6799103" y="4542555"/>
            <a:ext cx="2025766" cy="1593603"/>
          </a:xfrm>
          <a:prstGeom prst="rect">
            <a:avLst/>
          </a:prstGeom>
        </p:spPr>
      </p:pic>
    </p:spTree>
    <p:extLst>
      <p:ext uri="{BB962C8B-B14F-4D97-AF65-F5344CB8AC3E}">
        <p14:creationId xmlns:p14="http://schemas.microsoft.com/office/powerpoint/2010/main" val="3583727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p:txBody>
          <a:bodyPr>
            <a:normAutofit/>
          </a:bodyPr>
          <a:lstStyle/>
          <a:p>
            <a:r>
              <a:rPr lang="en-US"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3429000"/>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54803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122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601578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373917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901679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t>social justice – the elimination of all forms of social oppression</a:t>
            </a:r>
            <a:r>
              <a:rPr lang="en-US" dirty="0"/>
              <a:t>… Social injustice takes many forms. It can be injustice based on a </a:t>
            </a:r>
            <a:r>
              <a:rPr lang="en-US" b="1" dirty="0"/>
              <a:t>person’s gender, race, ethnicity, religion, sexual orientation, physical or mental ability, or economic class</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fontScale="92500" lnSpcReduction="10000"/>
          </a:bodyPr>
          <a:lstStyle/>
          <a:p>
            <a:r>
              <a:rPr lang="en-US" dirty="0"/>
              <a:t>Why should we care?</a:t>
            </a:r>
          </a:p>
          <a:p>
            <a:r>
              <a:rPr lang="en-US" dirty="0"/>
              <a:t>What is critical theory?</a:t>
            </a:r>
          </a:p>
          <a:p>
            <a:pPr lvl="1"/>
            <a:r>
              <a:rPr lang="en-US" dirty="0"/>
              <a:t>Premise 1: Social binary</a:t>
            </a:r>
          </a:p>
          <a:p>
            <a:pPr lvl="1"/>
            <a:r>
              <a:rPr lang="en-US" dirty="0"/>
              <a:t>Premise 2: Oppression through ideology</a:t>
            </a:r>
          </a:p>
          <a:p>
            <a:pPr lvl="1"/>
            <a:r>
              <a:rPr lang="en-US" dirty="0"/>
              <a:t>Premise 3: Lived experience</a:t>
            </a:r>
          </a:p>
          <a:p>
            <a:pPr lvl="1"/>
            <a:r>
              <a:rPr lang="en-US" dirty="0"/>
              <a:t>Premise 4: Social justice</a:t>
            </a:r>
          </a:p>
          <a:p>
            <a:pPr lvl="1"/>
            <a:r>
              <a:rPr lang="en-US" dirty="0"/>
              <a:t>The strengths of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4111315"/>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329079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Emphasis on the sinfulness of oppression</a:t>
            </a:r>
          </a:p>
        </p:txBody>
      </p:sp>
      <p:sp>
        <p:nvSpPr>
          <p:cNvPr id="3" name="Content Placeholder 2"/>
          <p:cNvSpPr>
            <a:spLocks noGrp="1"/>
          </p:cNvSpPr>
          <p:nvPr>
            <p:ph idx="1"/>
          </p:nvPr>
        </p:nvSpPr>
        <p:spPr>
          <a:xfrm>
            <a:off x="356803" y="1929907"/>
            <a:ext cx="5002823" cy="3263504"/>
          </a:xfrm>
        </p:spPr>
        <p:txBody>
          <a:bodyPr>
            <a:noAutofit/>
          </a:bodyPr>
          <a:lstStyle/>
          <a:p>
            <a:r>
              <a:rPr lang="en-US" sz="2000" dirty="0"/>
              <a:t>“Learn to do good; seek justice, correct oppression; bring justice to the fatherless, plead the widow's cause.” – Is. 1:17</a:t>
            </a:r>
          </a:p>
          <a:p>
            <a:r>
              <a:rPr lang="en-US" sz="2000" dirty="0"/>
              <a:t>“Do not oppress the widow, the fatherless, the sojourner, or the poor, and let none of you devise evil against another in your heart.” – Zech. 7:20</a:t>
            </a:r>
          </a:p>
          <a:p>
            <a:r>
              <a:rPr lang="en-US" sz="2000" baseline="30000" dirty="0"/>
              <a:t>“</a:t>
            </a:r>
            <a:r>
              <a:rPr lang="en-US" sz="2000" dirty="0"/>
              <a:t>Love your neighbor as yourself.” – Mark 12:30</a:t>
            </a:r>
          </a:p>
          <a:p>
            <a:r>
              <a:rPr lang="en-US" sz="2000" dirty="0"/>
              <a:t>“Listen! The wages of the laborers who mowed your fields which you kept back by fraud, cry out, and the cries of the har­vesters have reached the ears of the Lord of hosts” – James 5:4</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59626" y="2358275"/>
            <a:ext cx="3663021" cy="2930417"/>
          </a:xfrm>
          <a:prstGeom prst="rect">
            <a:avLst/>
          </a:prstGeom>
        </p:spPr>
      </p:pic>
    </p:spTree>
    <p:extLst>
      <p:ext uri="{BB962C8B-B14F-4D97-AF65-F5344CB8AC3E}">
        <p14:creationId xmlns:p14="http://schemas.microsoft.com/office/powerpoint/2010/main" val="3284613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#2. Focus on structures, systems, and norms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880" y="2240850"/>
            <a:ext cx="3558587" cy="3558587"/>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0404" y="2240851"/>
            <a:ext cx="4744782" cy="3558586"/>
          </a:xfrm>
          <a:prstGeom prst="rect">
            <a:avLst/>
          </a:prstGeom>
        </p:spPr>
      </p:pic>
    </p:spTree>
    <p:extLst>
      <p:ext uri="{BB962C8B-B14F-4D97-AF65-F5344CB8AC3E}">
        <p14:creationId xmlns:p14="http://schemas.microsoft.com/office/powerpoint/2010/main" val="1059773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#3: Recognition of hegemonic power</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2125267"/>
            <a:ext cx="6512155" cy="4341436"/>
          </a:xfrm>
          <a:prstGeom prst="rect">
            <a:avLst/>
          </a:prstGeom>
        </p:spPr>
      </p:pic>
    </p:spTree>
    <p:extLst>
      <p:ext uri="{BB962C8B-B14F-4D97-AF65-F5344CB8AC3E}">
        <p14:creationId xmlns:p14="http://schemas.microsoft.com/office/powerpoint/2010/main" val="387843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a:t>
            </a:r>
          </a:p>
        </p:txBody>
      </p:sp>
      <p:sp>
        <p:nvSpPr>
          <p:cNvPr id="4" name="Rectangle 3"/>
          <p:cNvSpPr/>
          <p:nvPr/>
        </p:nvSpPr>
        <p:spPr>
          <a:xfrm>
            <a:off x="246184" y="2896134"/>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678416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sp>
        <p:nvSpPr>
          <p:cNvPr id="3" name="Content Placeholder 2"/>
          <p:cNvSpPr>
            <a:spLocks noGrp="1"/>
          </p:cNvSpPr>
          <p:nvPr>
            <p:ph idx="1"/>
          </p:nvPr>
        </p:nvSpPr>
        <p:spPr/>
        <p:txBody>
          <a:bodyPr>
            <a:normAutofit/>
          </a:bodyPr>
          <a:lstStyle/>
          <a:p>
            <a:r>
              <a:rPr lang="en-US" sz="3200" dirty="0"/>
              <a:t>Who are we?</a:t>
            </a:r>
          </a:p>
          <a:p>
            <a:r>
              <a:rPr lang="en-US" sz="3200" dirty="0"/>
              <a:t>What is our fundamental problem as human beings?</a:t>
            </a:r>
          </a:p>
          <a:p>
            <a:r>
              <a:rPr lang="en-US" sz="3200" dirty="0"/>
              <a:t>What is the solution to our problem?</a:t>
            </a:r>
          </a:p>
          <a:p>
            <a:r>
              <a:rPr lang="en-US" sz="3200" dirty="0"/>
              <a:t>What is our primary moral duty?</a:t>
            </a:r>
          </a:p>
          <a:p>
            <a:r>
              <a:rPr lang="en-US" sz="3200" dirty="0"/>
              <a:t>What is our purpose in life?</a:t>
            </a:r>
          </a:p>
        </p:txBody>
      </p:sp>
    </p:spTree>
    <p:extLst>
      <p:ext uri="{BB962C8B-B14F-4D97-AF65-F5344CB8AC3E}">
        <p14:creationId xmlns:p14="http://schemas.microsoft.com/office/powerpoint/2010/main" val="12584005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477328"/>
            </a:xfrm>
            <a:prstGeom prst="rect">
              <a:avLst/>
            </a:prstGeom>
          </p:spPr>
          <p:txBody>
            <a:bodyPr wrap="square">
              <a:spAutoFit/>
            </a:bodyPr>
            <a:lstStyle/>
            <a:p>
              <a:r>
                <a:rPr lang="en-US" sz="3300" dirty="0"/>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28917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 questions</a:t>
            </a:r>
          </a:p>
        </p:txBody>
      </p:sp>
      <p:graphicFrame>
        <p:nvGraphicFramePr>
          <p:cNvPr id="5" name="Table 4"/>
          <p:cNvGraphicFramePr>
            <a:graphicFrameLocks noGrp="1"/>
          </p:cNvGraphicFramePr>
          <p:nvPr>
            <p:extLst>
              <p:ext uri="{D42A27DB-BD31-4B8C-83A1-F6EECF244321}">
                <p14:modId xmlns:p14="http://schemas.microsoft.com/office/powerpoint/2010/main" val="608402039"/>
              </p:ext>
            </p:extLst>
          </p:nvPr>
        </p:nvGraphicFramePr>
        <p:xfrm>
          <a:off x="628652" y="2125270"/>
          <a:ext cx="7886701" cy="2756386"/>
        </p:xfrm>
        <a:graphic>
          <a:graphicData uri="http://schemas.openxmlformats.org/drawingml/2006/table">
            <a:tbl>
              <a:tblPr firstRow="1" bandRow="1">
                <a:tableStyleId>{073A0DAA-6AF3-43AB-8588-CEC1D06C72B9}</a:tableStyleId>
              </a:tblPr>
              <a:tblGrid>
                <a:gridCol w="2625734">
                  <a:extLst>
                    <a:ext uri="{9D8B030D-6E8A-4147-A177-3AD203B41FA5}">
                      <a16:colId xmlns:a16="http://schemas.microsoft.com/office/drawing/2014/main" val="20000"/>
                    </a:ext>
                  </a:extLst>
                </a:gridCol>
                <a:gridCol w="1940778">
                  <a:extLst>
                    <a:ext uri="{9D8B030D-6E8A-4147-A177-3AD203B41FA5}">
                      <a16:colId xmlns:a16="http://schemas.microsoft.com/office/drawing/2014/main" val="20001"/>
                    </a:ext>
                  </a:extLst>
                </a:gridCol>
                <a:gridCol w="3320189">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28757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18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“we now have Social Justice texts--forming a kind of Gospel of Social Justice--that express, with absolute certainty, that all white people are racist, all men are sexist, racism and sexism are systems that can exist and oppress absent even a single person with racist or sexist intentions or beliefs...,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dirty="0">
                <a:effectLst/>
                <a:latin typeface="Calibri" panose="020F0502020204030204" pitchFamily="34" charset="0"/>
                <a:ea typeface="Times New Roman" panose="02020603050405020304" pitchFamily="18" charset="0"/>
              </a:rPr>
              <a:t>Does this sound like a metanarrative? That's because it is. 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AF8723F9-3B6C-4FD1-9941-3071EFA6752E}"/>
              </a:ext>
            </a:extLst>
          </p:cNvPr>
          <p:cNvCxnSpPr>
            <a:cxnSpLocks/>
          </p:cNvCxnSpPr>
          <p:nvPr/>
        </p:nvCxnSpPr>
        <p:spPr>
          <a:xfrm>
            <a:off x="816177" y="1680056"/>
            <a:ext cx="532944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C63D352-803D-4D08-BD14-AA95E63FB617}"/>
              </a:ext>
            </a:extLst>
          </p:cNvPr>
          <p:cNvCxnSpPr>
            <a:cxnSpLocks/>
          </p:cNvCxnSpPr>
          <p:nvPr/>
        </p:nvCxnSpPr>
        <p:spPr>
          <a:xfrm>
            <a:off x="731117" y="1967135"/>
            <a:ext cx="233105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11F727-DECE-4A93-A78F-992F99911B0F}"/>
              </a:ext>
            </a:extLst>
          </p:cNvPr>
          <p:cNvCxnSpPr>
            <a:cxnSpLocks/>
          </p:cNvCxnSpPr>
          <p:nvPr/>
        </p:nvCxnSpPr>
        <p:spPr>
          <a:xfrm>
            <a:off x="720484" y="4561480"/>
            <a:ext cx="564841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79639CF-04D7-4FCA-9374-0F36600F6A6B}"/>
              </a:ext>
            </a:extLst>
          </p:cNvPr>
          <p:cNvCxnSpPr>
            <a:cxnSpLocks/>
          </p:cNvCxnSpPr>
          <p:nvPr/>
        </p:nvCxnSpPr>
        <p:spPr>
          <a:xfrm>
            <a:off x="720484" y="4848559"/>
            <a:ext cx="2364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807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a:t>
            </a:r>
          </a:p>
        </p:txBody>
      </p:sp>
      <p:sp>
        <p:nvSpPr>
          <p:cNvPr id="4" name="Rectangle 3"/>
          <p:cNvSpPr/>
          <p:nvPr/>
        </p:nvSpPr>
        <p:spPr>
          <a:xfrm>
            <a:off x="246184" y="3640413"/>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1223364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t>reason,</a:t>
            </a:r>
          </a:p>
          <a:p>
            <a:r>
              <a:rPr lang="en-US" sz="2800" dirty="0"/>
              <a:t>logic,</a:t>
            </a:r>
            <a:br>
              <a:rPr lang="en-US" sz="2800" dirty="0"/>
            </a:br>
            <a:r>
              <a:rPr lang="en-US" sz="2800" dirty="0"/>
              <a:t>argument</a:t>
            </a:r>
          </a:p>
        </p:txBody>
      </p:sp>
    </p:spTree>
    <p:extLst>
      <p:ext uri="{BB962C8B-B14F-4D97-AF65-F5344CB8AC3E}">
        <p14:creationId xmlns:p14="http://schemas.microsoft.com/office/powerpoint/2010/main" val="1192669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Bulverism</a:t>
            </a:r>
            <a:endParaRPr lang="en-US" dirty="0"/>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04670" cy="1384995"/>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10" name="Rectangle 9"/>
          <p:cNvSpPr/>
          <p:nvPr/>
        </p:nvSpPr>
        <p:spPr>
          <a:xfrm>
            <a:off x="556001" y="3342749"/>
            <a:ext cx="2470014" cy="138741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Motivation/</a:t>
            </a:r>
            <a:br>
              <a:rPr lang="en-US" sz="2400" dirty="0">
                <a:solidFill>
                  <a:schemeClr val="tx1"/>
                </a:solidFill>
              </a:rPr>
            </a:br>
            <a:r>
              <a:rPr lang="en-US" sz="2400" dirty="0">
                <a:solidFill>
                  <a:schemeClr val="tx1"/>
                </a:solidFill>
              </a:rPr>
              <a:t>hidden agenda</a:t>
            </a:r>
            <a:endParaRPr lang="en-US" sz="1000" dirty="0">
              <a:solidFill>
                <a:schemeClr val="tx1"/>
              </a:solidFill>
            </a:endParaRPr>
          </a:p>
        </p:txBody>
      </p:sp>
      <p:sp>
        <p:nvSpPr>
          <p:cNvPr id="11" name="Oval 10"/>
          <p:cNvSpPr/>
          <p:nvPr/>
        </p:nvSpPr>
        <p:spPr>
          <a:xfrm>
            <a:off x="414626" y="3268912"/>
            <a:ext cx="2696869" cy="1461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525838"/>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1241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Epistemology</a:t>
            </a:r>
          </a:p>
        </p:txBody>
      </p:sp>
      <p:sp>
        <p:nvSpPr>
          <p:cNvPr id="3" name="Rectangle 2"/>
          <p:cNvSpPr/>
          <p:nvPr/>
        </p:nvSpPr>
        <p:spPr>
          <a:xfrm>
            <a:off x="3274544" y="2125269"/>
            <a:ext cx="1507525" cy="42845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Claim</a:t>
            </a:r>
            <a:endParaRPr lang="en-US" sz="1600" dirty="0">
              <a:solidFill>
                <a:schemeClr val="tx1"/>
              </a:solidFill>
            </a:endParaRPr>
          </a:p>
        </p:txBody>
      </p:sp>
      <p:sp>
        <p:nvSpPr>
          <p:cNvPr id="4" name="Rectangle 3"/>
          <p:cNvSpPr/>
          <p:nvPr/>
        </p:nvSpPr>
        <p:spPr>
          <a:xfrm>
            <a:off x="2854413" y="4873198"/>
            <a:ext cx="2347784" cy="667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Scripture</a:t>
            </a:r>
          </a:p>
        </p:txBody>
      </p:sp>
      <p:sp>
        <p:nvSpPr>
          <p:cNvPr id="5" name="Down Arrow 4"/>
          <p:cNvSpPr/>
          <p:nvPr/>
        </p:nvSpPr>
        <p:spPr>
          <a:xfrm>
            <a:off x="3914003" y="2692231"/>
            <a:ext cx="228600" cy="2106827"/>
          </a:xfrm>
          <a:prstGeom prst="downArrow">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4142603" y="3009468"/>
            <a:ext cx="1694438" cy="1815882"/>
          </a:xfrm>
          <a:prstGeom prst="rect">
            <a:avLst/>
          </a:prstGeom>
          <a:noFill/>
        </p:spPr>
        <p:txBody>
          <a:bodyPr wrap="none" rtlCol="0">
            <a:spAutoFit/>
          </a:bodyPr>
          <a:lstStyle/>
          <a:p>
            <a:r>
              <a:rPr lang="en-US" sz="2800" dirty="0">
                <a:solidFill>
                  <a:schemeClr val="bg1">
                    <a:lumMod val="75000"/>
                  </a:schemeClr>
                </a:solidFill>
              </a:rPr>
              <a:t>reason,</a:t>
            </a:r>
          </a:p>
          <a:p>
            <a:r>
              <a:rPr lang="en-US" sz="2800" dirty="0">
                <a:solidFill>
                  <a:schemeClr val="bg1">
                    <a:lumMod val="75000"/>
                  </a:schemeClr>
                </a:solidFill>
              </a:rPr>
              <a:t>logic,</a:t>
            </a:r>
            <a:br>
              <a:rPr lang="en-US" sz="2800" dirty="0">
                <a:solidFill>
                  <a:schemeClr val="bg1">
                    <a:lumMod val="75000"/>
                  </a:schemeClr>
                </a:solidFill>
              </a:rPr>
            </a:br>
            <a:r>
              <a:rPr lang="en-US" sz="2800" dirty="0">
                <a:solidFill>
                  <a:schemeClr val="bg1">
                    <a:lumMod val="75000"/>
                  </a:schemeClr>
                </a:solidFill>
              </a:rPr>
              <a:t>argument,</a:t>
            </a:r>
          </a:p>
          <a:p>
            <a:r>
              <a:rPr lang="en-US" sz="2800" dirty="0">
                <a:solidFill>
                  <a:srgbClr val="00B050"/>
                </a:solidFill>
              </a:rPr>
              <a:t>exegesis</a:t>
            </a:r>
          </a:p>
        </p:txBody>
      </p:sp>
      <p:cxnSp>
        <p:nvCxnSpPr>
          <p:cNvPr id="7" name="Straight Arrow Connector 6"/>
          <p:cNvCxnSpPr/>
          <p:nvPr/>
        </p:nvCxnSpPr>
        <p:spPr>
          <a:xfrm flipH="1">
            <a:off x="2577013" y="2677169"/>
            <a:ext cx="604938" cy="517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15623" y="1779423"/>
            <a:ext cx="1620124" cy="1200329"/>
          </a:xfrm>
          <a:prstGeom prst="rect">
            <a:avLst/>
          </a:prstGeom>
          <a:noFill/>
        </p:spPr>
        <p:txBody>
          <a:bodyPr wrap="none" rtlCol="0">
            <a:spAutoFit/>
          </a:bodyPr>
          <a:lstStyle/>
          <a:p>
            <a:r>
              <a:rPr lang="en-US" sz="2400" dirty="0"/>
              <a:t>psychology,</a:t>
            </a:r>
            <a:br>
              <a:rPr lang="en-US" sz="2400" dirty="0"/>
            </a:br>
            <a:r>
              <a:rPr lang="en-US" sz="2400" dirty="0"/>
              <a:t>economics,</a:t>
            </a:r>
            <a:br>
              <a:rPr lang="en-US" sz="2400" dirty="0"/>
            </a:br>
            <a:r>
              <a:rPr lang="en-US" sz="2400" dirty="0"/>
              <a:t>politics</a:t>
            </a:r>
          </a:p>
        </p:txBody>
      </p:sp>
      <p:sp>
        <p:nvSpPr>
          <p:cNvPr id="9" name="Rectangle 8"/>
          <p:cNvSpPr/>
          <p:nvPr/>
        </p:nvSpPr>
        <p:spPr>
          <a:xfrm>
            <a:off x="806359" y="4053937"/>
            <a:ext cx="2048054" cy="74512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“internalized oppression”</a:t>
            </a:r>
            <a:endParaRPr lang="en-US" sz="1000" dirty="0">
              <a:solidFill>
                <a:schemeClr val="tx1"/>
              </a:solidFill>
            </a:endParaRPr>
          </a:p>
        </p:txBody>
      </p:sp>
      <p:sp>
        <p:nvSpPr>
          <p:cNvPr id="10" name="Rectangle 9"/>
          <p:cNvSpPr/>
          <p:nvPr/>
        </p:nvSpPr>
        <p:spPr>
          <a:xfrm>
            <a:off x="806359" y="3268912"/>
            <a:ext cx="2048054" cy="7108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“maintaining supremacy”</a:t>
            </a:r>
            <a:endParaRPr lang="en-US" sz="1000" dirty="0">
              <a:solidFill>
                <a:schemeClr val="tx1"/>
              </a:solidFill>
            </a:endParaRPr>
          </a:p>
        </p:txBody>
      </p:sp>
      <p:sp>
        <p:nvSpPr>
          <p:cNvPr id="11" name="Oval 10"/>
          <p:cNvSpPr/>
          <p:nvPr/>
        </p:nvSpPr>
        <p:spPr>
          <a:xfrm>
            <a:off x="435220" y="3053892"/>
            <a:ext cx="2696869" cy="1965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84111" y="1845181"/>
            <a:ext cx="2682094" cy="3876845"/>
          </a:xfrm>
          <a:prstGeom prst="rect">
            <a:avLst/>
          </a:prstGeom>
        </p:spPr>
      </p:pic>
      <p:grpSp>
        <p:nvGrpSpPr>
          <p:cNvPr id="16" name="Group 15"/>
          <p:cNvGrpSpPr/>
          <p:nvPr/>
        </p:nvGrpSpPr>
        <p:grpSpPr>
          <a:xfrm>
            <a:off x="4142603" y="2865959"/>
            <a:ext cx="1560731" cy="1907392"/>
            <a:chOff x="4142603" y="2865959"/>
            <a:chExt cx="1560731" cy="1525838"/>
          </a:xfrm>
        </p:grpSpPr>
        <p:cxnSp>
          <p:nvCxnSpPr>
            <p:cNvPr id="15" name="Straight Connector 14"/>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221338" y="4981832"/>
            <a:ext cx="1560731" cy="461520"/>
            <a:chOff x="4142603" y="2865959"/>
            <a:chExt cx="1560731" cy="1525838"/>
          </a:xfrm>
        </p:grpSpPr>
        <p:cxnSp>
          <p:nvCxnSpPr>
            <p:cNvPr id="21" name="Straight Connector 20"/>
            <p:cNvCxnSpPr/>
            <p:nvPr/>
          </p:nvCxnSpPr>
          <p:spPr>
            <a:xfrm>
              <a:off x="4142603" y="2875005"/>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186542" y="2865959"/>
              <a:ext cx="1516792" cy="1516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63941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a:t>
            </a:r>
          </a:p>
        </p:txBody>
      </p:sp>
      <p:sp>
        <p:nvSpPr>
          <p:cNvPr id="4" name="Rectangle 3"/>
          <p:cNvSpPr/>
          <p:nvPr/>
        </p:nvSpPr>
        <p:spPr>
          <a:xfrm>
            <a:off x="246184" y="4033817"/>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542132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Tree>
    <p:extLst>
      <p:ext uri="{BB962C8B-B14F-4D97-AF65-F5344CB8AC3E}">
        <p14:creationId xmlns:p14="http://schemas.microsoft.com/office/powerpoint/2010/main" val="16296000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lnSpcReduction="10000"/>
          </a:bodyPr>
          <a:lstStyle/>
          <a:p>
            <a:r>
              <a:rPr lang="en-US" dirty="0"/>
              <a:t>Why should we care?</a:t>
            </a:r>
          </a:p>
          <a:p>
            <a:r>
              <a:rPr lang="en-US" dirty="0"/>
              <a:t>What is critical theory?</a:t>
            </a:r>
          </a:p>
          <a:p>
            <a:r>
              <a:rPr lang="en-US" dirty="0"/>
              <a:t>What are the problems with critical theory?</a:t>
            </a:r>
          </a:p>
          <a:p>
            <a:pPr lvl="1"/>
            <a:r>
              <a:rPr lang="en-US" dirty="0"/>
              <a:t>Worldview</a:t>
            </a:r>
          </a:p>
          <a:p>
            <a:pPr lvl="1"/>
            <a:r>
              <a:rPr lang="en-US" dirty="0"/>
              <a:t>Epistemology</a:t>
            </a:r>
          </a:p>
          <a:p>
            <a:pPr lvl="1"/>
            <a:r>
              <a:rPr lang="en-US" dirty="0"/>
              <a:t>Adversarial identities</a:t>
            </a:r>
          </a:p>
          <a:p>
            <a:pPr lvl="1"/>
            <a:r>
              <a:rPr lang="en-US" dirty="0"/>
              <a:t>Hegemonic power</a:t>
            </a:r>
          </a:p>
          <a:p>
            <a:r>
              <a:rPr lang="en-US" dirty="0"/>
              <a:t>Logical implications</a:t>
            </a:r>
          </a:p>
          <a:p>
            <a:r>
              <a:rPr lang="en-US" dirty="0"/>
              <a:t>Conclusions</a:t>
            </a:r>
          </a:p>
        </p:txBody>
      </p:sp>
      <p:sp>
        <p:nvSpPr>
          <p:cNvPr id="4" name="Rectangle 3"/>
          <p:cNvSpPr/>
          <p:nvPr/>
        </p:nvSpPr>
        <p:spPr>
          <a:xfrm>
            <a:off x="246184" y="4405956"/>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6853890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as hegemonic discourse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1" y="2125268"/>
            <a:ext cx="2336006" cy="3564731"/>
          </a:xfrm>
          <a:prstGeom prst="rect">
            <a:avLst/>
          </a:prstGeom>
        </p:spPr>
      </p:pic>
      <p:cxnSp>
        <p:nvCxnSpPr>
          <p:cNvPr id="6" name="Straight Arrow Connector 5"/>
          <p:cNvCxnSpPr/>
          <p:nvPr/>
        </p:nvCxnSpPr>
        <p:spPr>
          <a:xfrm>
            <a:off x="3132441" y="2648980"/>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132441" y="3378029"/>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32441" y="4107077"/>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132441" y="4836126"/>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132441" y="5565175"/>
            <a:ext cx="413333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132442" y="3031882"/>
            <a:ext cx="1112099" cy="415498"/>
          </a:xfrm>
          <a:prstGeom prst="rect">
            <a:avLst/>
          </a:prstGeom>
          <a:noFill/>
        </p:spPr>
        <p:txBody>
          <a:bodyPr wrap="none" rtlCol="0">
            <a:spAutoFit/>
          </a:bodyPr>
          <a:lstStyle/>
          <a:p>
            <a:r>
              <a:rPr lang="en-US" sz="2100" dirty="0"/>
              <a:t>Morality</a:t>
            </a:r>
          </a:p>
        </p:txBody>
      </p:sp>
      <p:sp>
        <p:nvSpPr>
          <p:cNvPr id="12" name="TextBox 11"/>
          <p:cNvSpPr txBox="1"/>
          <p:nvPr/>
        </p:nvSpPr>
        <p:spPr>
          <a:xfrm>
            <a:off x="3132439" y="2312010"/>
            <a:ext cx="1058367" cy="415498"/>
          </a:xfrm>
          <a:prstGeom prst="rect">
            <a:avLst/>
          </a:prstGeom>
          <a:noFill/>
        </p:spPr>
        <p:txBody>
          <a:bodyPr wrap="none" rtlCol="0">
            <a:spAutoFit/>
          </a:bodyPr>
          <a:lstStyle/>
          <a:p>
            <a:r>
              <a:rPr lang="en-US" sz="2100" dirty="0"/>
              <a:t>Religion</a:t>
            </a:r>
          </a:p>
        </p:txBody>
      </p:sp>
      <p:sp>
        <p:nvSpPr>
          <p:cNvPr id="13" name="TextBox 12"/>
          <p:cNvSpPr txBox="1"/>
          <p:nvPr/>
        </p:nvSpPr>
        <p:spPr>
          <a:xfrm>
            <a:off x="3132438" y="3761032"/>
            <a:ext cx="1158972" cy="415498"/>
          </a:xfrm>
          <a:prstGeom prst="rect">
            <a:avLst/>
          </a:prstGeom>
          <a:noFill/>
        </p:spPr>
        <p:txBody>
          <a:bodyPr wrap="none" rtlCol="0">
            <a:spAutoFit/>
          </a:bodyPr>
          <a:lstStyle/>
          <a:p>
            <a:r>
              <a:rPr lang="en-US" sz="2100" dirty="0"/>
              <a:t>Sexuality</a:t>
            </a:r>
          </a:p>
        </p:txBody>
      </p:sp>
      <p:sp>
        <p:nvSpPr>
          <p:cNvPr id="14" name="TextBox 13"/>
          <p:cNvSpPr txBox="1"/>
          <p:nvPr/>
        </p:nvSpPr>
        <p:spPr>
          <a:xfrm>
            <a:off x="3132442" y="4489979"/>
            <a:ext cx="1000595" cy="415498"/>
          </a:xfrm>
          <a:prstGeom prst="rect">
            <a:avLst/>
          </a:prstGeom>
          <a:noFill/>
        </p:spPr>
        <p:txBody>
          <a:bodyPr wrap="none" rtlCol="0">
            <a:spAutoFit/>
          </a:bodyPr>
          <a:lstStyle/>
          <a:p>
            <a:r>
              <a:rPr lang="en-US" sz="2100" dirty="0"/>
              <a:t>Gender</a:t>
            </a:r>
          </a:p>
        </p:txBody>
      </p:sp>
      <p:sp>
        <p:nvSpPr>
          <p:cNvPr id="15" name="TextBox 14"/>
          <p:cNvSpPr txBox="1"/>
          <p:nvPr/>
        </p:nvSpPr>
        <p:spPr>
          <a:xfrm>
            <a:off x="3132440" y="5218926"/>
            <a:ext cx="704104" cy="415498"/>
          </a:xfrm>
          <a:prstGeom prst="rect">
            <a:avLst/>
          </a:prstGeom>
          <a:noFill/>
        </p:spPr>
        <p:txBody>
          <a:bodyPr wrap="none" rtlCol="0">
            <a:spAutoFit/>
          </a:bodyPr>
          <a:lstStyle/>
          <a:p>
            <a:r>
              <a:rPr lang="en-US" sz="2100" dirty="0" err="1"/>
              <a:t>etc</a:t>
            </a:r>
            <a:r>
              <a:rPr lang="en-US" sz="2100" dirty="0"/>
              <a:t>…</a:t>
            </a:r>
          </a:p>
        </p:txBody>
      </p:sp>
    </p:spTree>
    <p:extLst>
      <p:ext uri="{BB962C8B-B14F-4D97-AF65-F5344CB8AC3E}">
        <p14:creationId xmlns:p14="http://schemas.microsoft.com/office/powerpoint/2010/main" val="1294161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3576615"/>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274802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Claim #1: “We should never challenge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Claim #2: “We need to liberate our theology from privileged groups”</a:t>
            </a:r>
          </a:p>
        </p:txBody>
      </p:sp>
      <p:sp>
        <p:nvSpPr>
          <p:cNvPr id="5" name="TextBox 4"/>
          <p:cNvSpPr txBox="1"/>
          <p:nvPr/>
        </p:nvSpPr>
        <p:spPr>
          <a:xfrm>
            <a:off x="628651" y="1690689"/>
            <a:ext cx="8168054" cy="4154984"/>
          </a:xfrm>
          <a:prstGeom prst="rect">
            <a:avLst/>
          </a:prstGeom>
          <a:noFill/>
        </p:spPr>
        <p:txBody>
          <a:bodyPr wrap="square" rtlCol="0">
            <a:spAutoFit/>
          </a:bodyPr>
          <a:lstStyle/>
          <a:p>
            <a:pPr marL="214308" indent="-214308">
              <a:buFont typeface="Arial" panose="020B0604020202020204" pitchFamily="34" charset="0"/>
              <a:buChar char="•"/>
            </a:pPr>
            <a:r>
              <a:rPr lang="en-US" sz="2400" dirty="0"/>
              <a:t>“We need to de-center ‘white theology’ and platform the theology of people of color.”</a:t>
            </a:r>
          </a:p>
          <a:p>
            <a:pPr marL="214308" indent="-214308">
              <a:buFont typeface="Arial" panose="020B0604020202020204" pitchFamily="34" charset="0"/>
              <a:buChar char="•"/>
            </a:pPr>
            <a:r>
              <a:rPr lang="en-US" sz="2400" dirty="0"/>
              <a:t>“We need to de-center ‘Western theology’ and platform non-Western theology.”</a:t>
            </a:r>
          </a:p>
          <a:p>
            <a:pPr marL="214308" indent="-214308">
              <a:buFont typeface="Arial" panose="020B0604020202020204" pitchFamily="34" charset="0"/>
              <a:buChar char="•"/>
            </a:pPr>
            <a:r>
              <a:rPr lang="en-US" sz="2400" dirty="0"/>
              <a:t>“We need to de-center male theology and platform feminist theology.”</a:t>
            </a:r>
          </a:p>
          <a:p>
            <a:pPr marL="214308" indent="-214308">
              <a:buFont typeface="Arial" panose="020B0604020202020204" pitchFamily="34" charset="0"/>
              <a:buChar char="•"/>
            </a:pPr>
            <a:r>
              <a:rPr lang="en-US" sz="2400" dirty="0"/>
              <a:t>“We need to de-center the Eurocentric creeds of the Reformation, and platform liberation theology.”</a:t>
            </a:r>
          </a:p>
          <a:p>
            <a:pPr marL="214308" indent="-214308">
              <a:buFont typeface="Arial" panose="020B0604020202020204" pitchFamily="34" charset="0"/>
              <a:buChar char="•"/>
            </a:pPr>
            <a:r>
              <a:rPr lang="en-US" sz="2400" dirty="0"/>
              <a:t>“We need to de-center the all-male books of the Bible and platform the extra-biblical books written by women.”</a:t>
            </a:r>
          </a:p>
          <a:p>
            <a:pPr marL="214308" indent="-214308">
              <a:buFont typeface="Arial" panose="020B0604020202020204" pitchFamily="34" charset="0"/>
              <a:buChar char="•"/>
            </a:pPr>
            <a:endParaRPr lang="en-US" sz="2400" dirty="0"/>
          </a:p>
        </p:txBody>
      </p:sp>
      <p:pic>
        <p:nvPicPr>
          <p:cNvPr id="2050" name="Picture 2" descr="Overcoming Stage Fright With The Right Attitude">
            <a:extLst>
              <a:ext uri="{FF2B5EF4-FFF2-40B4-BE49-F238E27FC236}">
                <a16:creationId xmlns:a16="http://schemas.microsoft.com/office/drawing/2014/main" id="{E1408EAA-698F-4417-BDCB-33054E2F08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161"/>
          <a:stretch/>
        </p:blipFill>
        <p:spPr bwMode="auto">
          <a:xfrm>
            <a:off x="2948873" y="5483898"/>
            <a:ext cx="3246253" cy="1185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944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28172" cy="1325563"/>
          </a:xfrm>
        </p:spPr>
        <p:txBody>
          <a:bodyPr>
            <a:noAutofit/>
          </a:bodyPr>
          <a:lstStyle/>
          <a:p>
            <a:r>
              <a:rPr lang="en-US" sz="4000" dirty="0"/>
              <a:t>Claim #3: “We should dismantle all structures which perpetuate privilege”</a:t>
            </a:r>
          </a:p>
        </p:txBody>
      </p:sp>
      <p:sp>
        <p:nvSpPr>
          <p:cNvPr id="3" name="Content Placeholder 2"/>
          <p:cNvSpPr>
            <a:spLocks noGrp="1"/>
          </p:cNvSpPr>
          <p:nvPr>
            <p:ph idx="1"/>
          </p:nvPr>
        </p:nvSpPr>
        <p:spPr>
          <a:xfrm>
            <a:off x="435221" y="1690689"/>
            <a:ext cx="8453804" cy="3334674"/>
          </a:xfrm>
        </p:spPr>
        <p:txBody>
          <a:bodyPr>
            <a:noAutofit/>
          </a:bodyPr>
          <a:lstStyle/>
          <a:p>
            <a:r>
              <a:rPr lang="en-US" sz="2400" dirty="0"/>
              <a:t>“We should dismantle private property, because it perpetuates economic privilege.”</a:t>
            </a:r>
          </a:p>
          <a:p>
            <a:r>
              <a:rPr lang="en-US" sz="2400" dirty="0"/>
              <a:t>“We should dismantle the institution of marriage, because it perpetuates heterosexual and monogamous privilege.”</a:t>
            </a:r>
          </a:p>
          <a:p>
            <a:r>
              <a:rPr lang="en-US" sz="2400" dirty="0"/>
              <a:t>“We should dismantle the connection between sex and gender, because it perpetuates cis-privilege.”</a:t>
            </a:r>
          </a:p>
          <a:p>
            <a:r>
              <a:rPr lang="en-US" sz="2400" dirty="0"/>
              <a:t>“We should dismantle all Christian moral norms, because they perpetuate Christian privilege.”</a:t>
            </a:r>
          </a:p>
        </p:txBody>
      </p:sp>
      <p:pic>
        <p:nvPicPr>
          <p:cNvPr id="4" name="Picture 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04875" y="5025363"/>
            <a:ext cx="3235881" cy="1617941"/>
          </a:xfrm>
          <a:prstGeom prst="rect">
            <a:avLst/>
          </a:prstGeom>
        </p:spPr>
      </p:pic>
    </p:spTree>
    <p:extLst>
      <p:ext uri="{BB962C8B-B14F-4D97-AF65-F5344CB8AC3E}">
        <p14:creationId xmlns:p14="http://schemas.microsoft.com/office/powerpoint/2010/main" val="3650218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28172" cy="1325563"/>
          </a:xfrm>
        </p:spPr>
        <p:txBody>
          <a:bodyPr>
            <a:noAutofit/>
          </a:bodyPr>
          <a:lstStyle/>
          <a:p>
            <a:r>
              <a:rPr lang="en-US" sz="4000" dirty="0"/>
              <a:t>Claim #4: “We should promote diversity within the church”</a:t>
            </a:r>
          </a:p>
        </p:txBody>
      </p:sp>
      <p:sp>
        <p:nvSpPr>
          <p:cNvPr id="3" name="Content Placeholder 2"/>
          <p:cNvSpPr>
            <a:spLocks noGrp="1"/>
          </p:cNvSpPr>
          <p:nvPr>
            <p:ph idx="1"/>
          </p:nvPr>
        </p:nvSpPr>
        <p:spPr>
          <a:xfrm>
            <a:off x="435221" y="1690689"/>
            <a:ext cx="8453804" cy="2611316"/>
          </a:xfrm>
        </p:spPr>
        <p:txBody>
          <a:bodyPr>
            <a:noAutofit/>
          </a:bodyPr>
          <a:lstStyle/>
          <a:p>
            <a:r>
              <a:rPr lang="en-US" sz="2400" dirty="0"/>
              <a:t>“We should promote a diversity of ethnicities within the church.”</a:t>
            </a:r>
          </a:p>
          <a:p>
            <a:r>
              <a:rPr lang="en-US" sz="2400" dirty="0"/>
              <a:t>“We should promote a diversity of cultures within the church.”</a:t>
            </a:r>
          </a:p>
          <a:p>
            <a:r>
              <a:rPr lang="en-US" sz="2400" dirty="0"/>
              <a:t>“We should promote a diversity of racist, misogynistic, materialistic, idolatrous cultures within the church ”</a:t>
            </a:r>
          </a:p>
          <a:p>
            <a:r>
              <a:rPr lang="en-US" sz="2400" dirty="0"/>
              <a:t>“We should promote a diversity of moral behaviors within the church.”</a:t>
            </a:r>
          </a:p>
          <a:p>
            <a:r>
              <a:rPr lang="en-US" sz="2400" dirty="0"/>
              <a:t>“We should promote a diversity of theological beliefs within the church.”</a:t>
            </a:r>
          </a:p>
        </p:txBody>
      </p:sp>
      <p:pic>
        <p:nvPicPr>
          <p:cNvPr id="1026" name="Picture 2" descr="Image result for coexist"/>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18923" y="4808418"/>
            <a:ext cx="54864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35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467078"/>
            <a:ext cx="7886700" cy="994172"/>
          </a:xfrm>
        </p:spPr>
        <p:txBody>
          <a:bodyPr/>
          <a:lstStyle/>
          <a:p>
            <a:r>
              <a:rPr lang="en-US" dirty="0"/>
              <a:t>Positives and negatives</a:t>
            </a:r>
          </a:p>
        </p:txBody>
      </p:sp>
      <p:sp>
        <p:nvSpPr>
          <p:cNvPr id="3" name="Content Placeholder 2"/>
          <p:cNvSpPr>
            <a:spLocks noGrp="1"/>
          </p:cNvSpPr>
          <p:nvPr>
            <p:ph idx="1"/>
          </p:nvPr>
        </p:nvSpPr>
        <p:spPr>
          <a:xfrm>
            <a:off x="342900" y="1421213"/>
            <a:ext cx="8572500" cy="4014312"/>
          </a:xfrm>
        </p:spPr>
        <p:txBody>
          <a:bodyPr>
            <a:noAutofit/>
          </a:bodyPr>
          <a:lstStyle/>
          <a:p>
            <a:pPr marL="0" indent="0">
              <a:buNone/>
            </a:pPr>
            <a:r>
              <a:rPr lang="en-US" sz="1800" dirty="0"/>
              <a:t>Claim #1: “We should never challenge ‘lived experience’”</a:t>
            </a:r>
          </a:p>
          <a:p>
            <a:pPr marL="0" indent="0">
              <a:buNone/>
            </a:pPr>
            <a:r>
              <a:rPr lang="en-US" sz="1800" dirty="0"/>
              <a:t>	Positive: Lived experience can give us valuable insights</a:t>
            </a:r>
          </a:p>
          <a:p>
            <a:pPr marL="0" indent="0">
              <a:buNone/>
            </a:pPr>
            <a:r>
              <a:rPr lang="en-US" sz="1800" dirty="0"/>
              <a:t>	Negative: …but must still be subjected to the scrutiny of Scripture and evidence.</a:t>
            </a:r>
          </a:p>
          <a:p>
            <a:pPr marL="0" indent="0">
              <a:buNone/>
            </a:pPr>
            <a:r>
              <a:rPr lang="en-US" sz="1800" dirty="0"/>
              <a:t>Claim #2: “We need to liberate our theology from privileged groups”</a:t>
            </a:r>
          </a:p>
          <a:p>
            <a:pPr marL="0" indent="0">
              <a:buNone/>
            </a:pPr>
            <a:r>
              <a:rPr lang="en-US" sz="1800" dirty="0"/>
              <a:t>	Positive: We should constantly reexamine our theology to recognize where our</a:t>
            </a:r>
            <a:br>
              <a:rPr lang="en-US" sz="1800" dirty="0"/>
            </a:br>
            <a:r>
              <a:rPr lang="en-US" sz="1800" dirty="0"/>
              <a:t>	 identity has biased our interpretation</a:t>
            </a:r>
          </a:p>
          <a:p>
            <a:pPr marL="0" indent="0">
              <a:buNone/>
            </a:pPr>
            <a:r>
              <a:rPr lang="en-US" sz="1800" dirty="0"/>
              <a:t>	Negative:  …but the truth or falsehood of a claim does not depend on the</a:t>
            </a:r>
            <a:br>
              <a:rPr lang="en-US" sz="1800" dirty="0"/>
            </a:br>
            <a:r>
              <a:rPr lang="en-US" sz="1800" dirty="0"/>
              <a:t>	 identity of the person making it.</a:t>
            </a:r>
          </a:p>
          <a:p>
            <a:pPr marL="0" indent="0">
              <a:buNone/>
            </a:pPr>
            <a:r>
              <a:rPr lang="en-US" sz="1800" dirty="0"/>
              <a:t>Claim #3: “We should dismantle all structures which perpetuate privilege”</a:t>
            </a:r>
          </a:p>
          <a:p>
            <a:pPr marL="0" indent="0">
              <a:buNone/>
            </a:pPr>
            <a:r>
              <a:rPr lang="en-US" sz="1800" dirty="0"/>
              <a:t>	Positive: Power can be abused and misused</a:t>
            </a:r>
          </a:p>
          <a:p>
            <a:pPr marL="0" indent="0">
              <a:buNone/>
            </a:pPr>
            <a:r>
              <a:rPr lang="en-US" sz="1800" dirty="0"/>
              <a:t>	Negative: …but power is not inherently evil and power imbalances are not </a:t>
            </a:r>
            <a:br>
              <a:rPr lang="en-US" sz="1800" dirty="0"/>
            </a:br>
            <a:r>
              <a:rPr lang="en-US" sz="1800" dirty="0"/>
              <a:t>	necessarily unjust.</a:t>
            </a:r>
          </a:p>
          <a:p>
            <a:pPr marL="0" indent="0">
              <a:buNone/>
            </a:pPr>
            <a:r>
              <a:rPr lang="en-US" sz="1800" dirty="0"/>
              <a:t>Claim #4: “We should promote diversity within the church”</a:t>
            </a:r>
          </a:p>
          <a:p>
            <a:pPr marL="0" indent="0">
              <a:buNone/>
            </a:pPr>
            <a:r>
              <a:rPr lang="en-US" sz="1800" dirty="0"/>
              <a:t>	Positive: Some forms of diversity are elements of God’s good creation</a:t>
            </a:r>
          </a:p>
          <a:p>
            <a:pPr marL="0" indent="0">
              <a:buNone/>
            </a:pPr>
            <a:r>
              <a:rPr lang="en-US" sz="1800" dirty="0"/>
              <a:t>	Negative: …but others are the result of sin and must be rejected.</a:t>
            </a:r>
          </a:p>
        </p:txBody>
      </p:sp>
      <p:sp>
        <p:nvSpPr>
          <p:cNvPr id="4" name="Rectangle 3"/>
          <p:cNvSpPr/>
          <p:nvPr/>
        </p:nvSpPr>
        <p:spPr>
          <a:xfrm>
            <a:off x="1298675" y="1816824"/>
            <a:ext cx="5305325" cy="31158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1298675" y="2929584"/>
            <a:ext cx="7616724" cy="55933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1298675" y="5857332"/>
            <a:ext cx="6600725" cy="36766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1298675" y="3566890"/>
            <a:ext cx="7348996" cy="5208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3" name="Rectangle 12"/>
          <p:cNvSpPr/>
          <p:nvPr/>
        </p:nvSpPr>
        <p:spPr>
          <a:xfrm>
            <a:off x="1296617" y="6287077"/>
            <a:ext cx="6209084" cy="3410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4" name="Rectangle 13"/>
          <p:cNvSpPr/>
          <p:nvPr/>
        </p:nvSpPr>
        <p:spPr>
          <a:xfrm>
            <a:off x="1298676" y="2192726"/>
            <a:ext cx="7616723" cy="2912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15" name="Rectangle 14"/>
          <p:cNvSpPr/>
          <p:nvPr/>
        </p:nvSpPr>
        <p:spPr>
          <a:xfrm>
            <a:off x="1298675" y="4524855"/>
            <a:ext cx="6600725" cy="36766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1296616" y="4932569"/>
            <a:ext cx="7034583" cy="5402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Tree>
    <p:extLst>
      <p:ext uri="{BB962C8B-B14F-4D97-AF65-F5344CB8AC3E}">
        <p14:creationId xmlns:p14="http://schemas.microsoft.com/office/powerpoint/2010/main" val="21958799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A3B4-B1EB-4C3E-A84A-BFC7F9496AC6}"/>
              </a:ext>
            </a:extLst>
          </p:cNvPr>
          <p:cNvSpPr>
            <a:spLocks noGrp="1"/>
          </p:cNvSpPr>
          <p:nvPr>
            <p:ph type="title"/>
          </p:nvPr>
        </p:nvSpPr>
        <p:spPr/>
        <p:txBody>
          <a:bodyPr/>
          <a:lstStyle/>
          <a:p>
            <a:r>
              <a:rPr lang="en-US" dirty="0"/>
              <a:t>Redefining oppression</a:t>
            </a:r>
          </a:p>
        </p:txBody>
      </p:sp>
      <p:grpSp>
        <p:nvGrpSpPr>
          <p:cNvPr id="7" name="Group 6">
            <a:extLst>
              <a:ext uri="{FF2B5EF4-FFF2-40B4-BE49-F238E27FC236}">
                <a16:creationId xmlns:a16="http://schemas.microsoft.com/office/drawing/2014/main" id="{6C4232B0-1EDC-413E-A179-38A784834A30}"/>
              </a:ext>
            </a:extLst>
          </p:cNvPr>
          <p:cNvGrpSpPr/>
          <p:nvPr/>
        </p:nvGrpSpPr>
        <p:grpSpPr>
          <a:xfrm>
            <a:off x="628650" y="2582409"/>
            <a:ext cx="7886700" cy="3810001"/>
            <a:chOff x="337457" y="1796143"/>
            <a:chExt cx="6302827" cy="3810001"/>
          </a:xfrm>
          <a:solidFill>
            <a:schemeClr val="accent1">
              <a:lumMod val="40000"/>
              <a:lumOff val="60000"/>
            </a:schemeClr>
          </a:solidFill>
        </p:grpSpPr>
        <p:sp>
          <p:nvSpPr>
            <p:cNvPr id="4" name="Right Triangle 3">
              <a:extLst>
                <a:ext uri="{FF2B5EF4-FFF2-40B4-BE49-F238E27FC236}">
                  <a16:creationId xmlns:a16="http://schemas.microsoft.com/office/drawing/2014/main" id="{85050D1E-7820-413A-B628-428BF7E96A26}"/>
                </a:ext>
              </a:extLst>
            </p:cNvPr>
            <p:cNvSpPr/>
            <p:nvPr/>
          </p:nvSpPr>
          <p:spPr>
            <a:xfrm>
              <a:off x="2062145" y="1796143"/>
              <a:ext cx="4578139" cy="381000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807242F-201C-497C-8EC3-F148A47ADBD2}"/>
                </a:ext>
              </a:extLst>
            </p:cNvPr>
            <p:cNvSpPr/>
            <p:nvPr/>
          </p:nvSpPr>
          <p:spPr>
            <a:xfrm>
              <a:off x="337457" y="1796143"/>
              <a:ext cx="1724688" cy="381000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9E7AE261-48BE-4520-B5DC-EED4094B9020}"/>
              </a:ext>
            </a:extLst>
          </p:cNvPr>
          <p:cNvSpPr txBox="1"/>
          <p:nvPr/>
        </p:nvSpPr>
        <p:spPr>
          <a:xfrm>
            <a:off x="557161" y="1574352"/>
            <a:ext cx="2786019" cy="923330"/>
          </a:xfrm>
          <a:prstGeom prst="rect">
            <a:avLst/>
          </a:prstGeom>
          <a:noFill/>
        </p:spPr>
        <p:txBody>
          <a:bodyPr wrap="square" rtlCol="0">
            <a:spAutoFit/>
          </a:bodyPr>
          <a:lstStyle/>
          <a:p>
            <a:r>
              <a:rPr lang="en-US" dirty="0"/>
              <a:t>Oppression = Unjust, tyrannical treatment </a:t>
            </a:r>
            <a:br>
              <a:rPr lang="en-US" dirty="0"/>
            </a:br>
            <a:endParaRPr lang="en-US" dirty="0"/>
          </a:p>
        </p:txBody>
      </p:sp>
      <p:sp>
        <p:nvSpPr>
          <p:cNvPr id="9" name="TextBox 8">
            <a:extLst>
              <a:ext uri="{FF2B5EF4-FFF2-40B4-BE49-F238E27FC236}">
                <a16:creationId xmlns:a16="http://schemas.microsoft.com/office/drawing/2014/main" id="{DFBCFF10-FE2D-41E6-AE48-C2FA9A6C6391}"/>
              </a:ext>
            </a:extLst>
          </p:cNvPr>
          <p:cNvSpPr txBox="1"/>
          <p:nvPr/>
        </p:nvSpPr>
        <p:spPr>
          <a:xfrm>
            <a:off x="2786745" y="1574352"/>
            <a:ext cx="2131048" cy="646331"/>
          </a:xfrm>
          <a:prstGeom prst="rect">
            <a:avLst/>
          </a:prstGeom>
          <a:noFill/>
          <a:ln>
            <a:noFill/>
          </a:ln>
        </p:spPr>
        <p:txBody>
          <a:bodyPr wrap="square" rtlCol="0">
            <a:spAutoFit/>
          </a:bodyPr>
          <a:lstStyle/>
          <a:p>
            <a:r>
              <a:rPr lang="en-US" dirty="0"/>
              <a:t>Oppression = Hegemonic norms</a:t>
            </a:r>
          </a:p>
        </p:txBody>
      </p:sp>
      <p:sp>
        <p:nvSpPr>
          <p:cNvPr id="10" name="TextBox 9">
            <a:extLst>
              <a:ext uri="{FF2B5EF4-FFF2-40B4-BE49-F238E27FC236}">
                <a16:creationId xmlns:a16="http://schemas.microsoft.com/office/drawing/2014/main" id="{B52BFB12-2526-48D1-A881-374688D1BEB6}"/>
              </a:ext>
            </a:extLst>
          </p:cNvPr>
          <p:cNvSpPr txBox="1"/>
          <p:nvPr/>
        </p:nvSpPr>
        <p:spPr>
          <a:xfrm>
            <a:off x="4107516" y="2232752"/>
            <a:ext cx="1413865" cy="646331"/>
          </a:xfrm>
          <a:prstGeom prst="rect">
            <a:avLst/>
          </a:prstGeom>
          <a:noFill/>
        </p:spPr>
        <p:txBody>
          <a:bodyPr wrap="square" rtlCol="0">
            <a:spAutoFit/>
          </a:bodyPr>
          <a:lstStyle/>
          <a:p>
            <a:r>
              <a:rPr lang="en-US" dirty="0"/>
              <a:t>Whiteness = oppression</a:t>
            </a:r>
          </a:p>
        </p:txBody>
      </p:sp>
      <p:sp>
        <p:nvSpPr>
          <p:cNvPr id="11" name="TextBox 10">
            <a:extLst>
              <a:ext uri="{FF2B5EF4-FFF2-40B4-BE49-F238E27FC236}">
                <a16:creationId xmlns:a16="http://schemas.microsoft.com/office/drawing/2014/main" id="{85CF7DA7-44B4-4D44-AEAD-F15248BB29B5}"/>
              </a:ext>
            </a:extLst>
          </p:cNvPr>
          <p:cNvSpPr txBox="1"/>
          <p:nvPr/>
        </p:nvSpPr>
        <p:spPr>
          <a:xfrm>
            <a:off x="4762980" y="2891152"/>
            <a:ext cx="1642465" cy="646331"/>
          </a:xfrm>
          <a:prstGeom prst="rect">
            <a:avLst/>
          </a:prstGeom>
          <a:noFill/>
        </p:spPr>
        <p:txBody>
          <a:bodyPr wrap="square" rtlCol="0">
            <a:spAutoFit/>
          </a:bodyPr>
          <a:lstStyle/>
          <a:p>
            <a:r>
              <a:rPr lang="en-US" dirty="0"/>
              <a:t>Gender roles = oppression</a:t>
            </a:r>
          </a:p>
        </p:txBody>
      </p:sp>
      <p:sp>
        <p:nvSpPr>
          <p:cNvPr id="12" name="TextBox 11">
            <a:extLst>
              <a:ext uri="{FF2B5EF4-FFF2-40B4-BE49-F238E27FC236}">
                <a16:creationId xmlns:a16="http://schemas.microsoft.com/office/drawing/2014/main" id="{68860D0A-47DB-43F3-B408-1FC01E7AE4DD}"/>
              </a:ext>
            </a:extLst>
          </p:cNvPr>
          <p:cNvSpPr txBox="1"/>
          <p:nvPr/>
        </p:nvSpPr>
        <p:spPr>
          <a:xfrm>
            <a:off x="5647044" y="3549552"/>
            <a:ext cx="1642465" cy="646331"/>
          </a:xfrm>
          <a:prstGeom prst="rect">
            <a:avLst/>
          </a:prstGeom>
          <a:noFill/>
        </p:spPr>
        <p:txBody>
          <a:bodyPr wrap="square" rtlCol="0">
            <a:spAutoFit/>
          </a:bodyPr>
          <a:lstStyle/>
          <a:p>
            <a:r>
              <a:rPr lang="en-US" dirty="0"/>
              <a:t>Heterosexism = oppression</a:t>
            </a:r>
          </a:p>
        </p:txBody>
      </p:sp>
      <p:sp>
        <p:nvSpPr>
          <p:cNvPr id="13" name="TextBox 12">
            <a:extLst>
              <a:ext uri="{FF2B5EF4-FFF2-40B4-BE49-F238E27FC236}">
                <a16:creationId xmlns:a16="http://schemas.microsoft.com/office/drawing/2014/main" id="{8721B7DE-A49C-4D73-A2A3-CA79090ECC77}"/>
              </a:ext>
            </a:extLst>
          </p:cNvPr>
          <p:cNvSpPr txBox="1"/>
          <p:nvPr/>
        </p:nvSpPr>
        <p:spPr>
          <a:xfrm>
            <a:off x="6531108" y="4207952"/>
            <a:ext cx="1642465" cy="646331"/>
          </a:xfrm>
          <a:prstGeom prst="rect">
            <a:avLst/>
          </a:prstGeom>
          <a:noFill/>
        </p:spPr>
        <p:txBody>
          <a:bodyPr wrap="square" rtlCol="0">
            <a:spAutoFit/>
          </a:bodyPr>
          <a:lstStyle/>
          <a:p>
            <a:r>
              <a:rPr lang="en-US" dirty="0" err="1"/>
              <a:t>Cisgenderism</a:t>
            </a:r>
            <a:r>
              <a:rPr lang="en-US" dirty="0"/>
              <a:t> = oppression</a:t>
            </a:r>
          </a:p>
        </p:txBody>
      </p:sp>
      <p:sp>
        <p:nvSpPr>
          <p:cNvPr id="14" name="TextBox 13">
            <a:extLst>
              <a:ext uri="{FF2B5EF4-FFF2-40B4-BE49-F238E27FC236}">
                <a16:creationId xmlns:a16="http://schemas.microsoft.com/office/drawing/2014/main" id="{3F765D5E-A118-415E-9AD3-7F4A5FD70BC0}"/>
              </a:ext>
            </a:extLst>
          </p:cNvPr>
          <p:cNvSpPr txBox="1"/>
          <p:nvPr/>
        </p:nvSpPr>
        <p:spPr>
          <a:xfrm>
            <a:off x="7415172" y="4866350"/>
            <a:ext cx="1642465" cy="646331"/>
          </a:xfrm>
          <a:prstGeom prst="rect">
            <a:avLst/>
          </a:prstGeom>
          <a:noFill/>
        </p:spPr>
        <p:txBody>
          <a:bodyPr wrap="square" rtlCol="0">
            <a:spAutoFit/>
          </a:bodyPr>
          <a:lstStyle/>
          <a:p>
            <a:r>
              <a:rPr lang="en-US" dirty="0"/>
              <a:t>Adultism = oppression</a:t>
            </a:r>
          </a:p>
        </p:txBody>
      </p:sp>
      <p:cxnSp>
        <p:nvCxnSpPr>
          <p:cNvPr id="16" name="Straight Arrow Connector 15">
            <a:extLst>
              <a:ext uri="{FF2B5EF4-FFF2-40B4-BE49-F238E27FC236}">
                <a16:creationId xmlns:a16="http://schemas.microsoft.com/office/drawing/2014/main" id="{8C0AC345-8F40-4992-8803-E25FB2D77AC3}"/>
              </a:ext>
            </a:extLst>
          </p:cNvPr>
          <p:cNvCxnSpPr/>
          <p:nvPr/>
        </p:nvCxnSpPr>
        <p:spPr>
          <a:xfrm>
            <a:off x="3755574" y="2265410"/>
            <a:ext cx="0" cy="760820"/>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B986A94-4895-4937-A32E-04294562E1DA}"/>
              </a:ext>
            </a:extLst>
          </p:cNvPr>
          <p:cNvCxnSpPr/>
          <p:nvPr/>
        </p:nvCxnSpPr>
        <p:spPr>
          <a:xfrm>
            <a:off x="4572000" y="2891152"/>
            <a:ext cx="0" cy="760820"/>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058EC3C-4E00-46AA-9172-5C1067F5DF77}"/>
              </a:ext>
            </a:extLst>
          </p:cNvPr>
          <p:cNvCxnSpPr>
            <a:cxnSpLocks/>
          </p:cNvCxnSpPr>
          <p:nvPr/>
        </p:nvCxnSpPr>
        <p:spPr>
          <a:xfrm>
            <a:off x="5399314" y="3561621"/>
            <a:ext cx="0" cy="646331"/>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EC0D4AE-AE5C-4131-8776-7E13726AFD36}"/>
              </a:ext>
            </a:extLst>
          </p:cNvPr>
          <p:cNvCxnSpPr>
            <a:cxnSpLocks/>
          </p:cNvCxnSpPr>
          <p:nvPr/>
        </p:nvCxnSpPr>
        <p:spPr>
          <a:xfrm>
            <a:off x="6204857" y="4164243"/>
            <a:ext cx="0" cy="646331"/>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CE9B254-9E82-4E22-A7D5-4222FB67BC0B}"/>
              </a:ext>
            </a:extLst>
          </p:cNvPr>
          <p:cNvCxnSpPr>
            <a:cxnSpLocks/>
          </p:cNvCxnSpPr>
          <p:nvPr/>
        </p:nvCxnSpPr>
        <p:spPr>
          <a:xfrm>
            <a:off x="7151915" y="4854283"/>
            <a:ext cx="0" cy="542938"/>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5B92B7E-439E-44CC-A8AD-B8D5AA7542CF}"/>
              </a:ext>
            </a:extLst>
          </p:cNvPr>
          <p:cNvCxnSpPr>
            <a:cxnSpLocks/>
          </p:cNvCxnSpPr>
          <p:nvPr/>
        </p:nvCxnSpPr>
        <p:spPr>
          <a:xfrm>
            <a:off x="7979229" y="5512681"/>
            <a:ext cx="0" cy="461483"/>
          </a:xfrm>
          <a:prstGeom prst="straightConnector1">
            <a:avLst/>
          </a:prstGeom>
          <a:ln w="57150">
            <a:solidFill>
              <a:srgbClr val="253C8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42DE1C7-FFEF-4609-BBD3-D762C5F6DC7E}"/>
              </a:ext>
            </a:extLst>
          </p:cNvPr>
          <p:cNvCxnSpPr>
            <a:cxnSpLocks/>
          </p:cNvCxnSpPr>
          <p:nvPr/>
        </p:nvCxnSpPr>
        <p:spPr>
          <a:xfrm>
            <a:off x="1578429" y="2198911"/>
            <a:ext cx="0" cy="33523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46" name="Picture 2">
            <a:extLst>
              <a:ext uri="{FF2B5EF4-FFF2-40B4-BE49-F238E27FC236}">
                <a16:creationId xmlns:a16="http://schemas.microsoft.com/office/drawing/2014/main" id="{A039E217-F1E0-48DD-94FE-84091D641A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872314" y="4429203"/>
            <a:ext cx="1788539" cy="178853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Bible Clipart Black and White 4 - Clipart World">
            <a:extLst>
              <a:ext uri="{FF2B5EF4-FFF2-40B4-BE49-F238E27FC236}">
                <a16:creationId xmlns:a16="http://schemas.microsoft.com/office/drawing/2014/main" id="{8A5A9A7D-3A14-413F-A253-B990D224C8E8}"/>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5654" y="4352075"/>
            <a:ext cx="1788539" cy="1942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248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28650" y="1975890"/>
            <a:ext cx="7886700" cy="3892978"/>
          </a:xfrm>
        </p:spPr>
        <p:txBody>
          <a:bodyPr>
            <a:normAutofit/>
          </a:bodyPr>
          <a:lstStyle/>
          <a:p>
            <a:r>
              <a:rPr lang="en-US" dirty="0"/>
              <a:t>Why should we care?</a:t>
            </a:r>
          </a:p>
          <a:p>
            <a:r>
              <a:rPr lang="en-US" dirty="0"/>
              <a:t>What is critical theory?</a:t>
            </a:r>
          </a:p>
          <a:p>
            <a:r>
              <a:rPr lang="en-US" dirty="0"/>
              <a:t>What are the problems with critical theory?</a:t>
            </a:r>
          </a:p>
          <a:p>
            <a:r>
              <a:rPr lang="en-US" dirty="0"/>
              <a:t>Logical implications</a:t>
            </a:r>
          </a:p>
          <a:p>
            <a:r>
              <a:rPr lang="en-US" dirty="0"/>
              <a:t>Conclusions</a:t>
            </a:r>
          </a:p>
        </p:txBody>
      </p:sp>
      <p:sp>
        <p:nvSpPr>
          <p:cNvPr id="4" name="Rectangle 3"/>
          <p:cNvSpPr/>
          <p:nvPr/>
        </p:nvSpPr>
        <p:spPr>
          <a:xfrm>
            <a:off x="246184" y="4055081"/>
            <a:ext cx="8651631" cy="387671"/>
          </a:xfrm>
          <a:prstGeom prst="rect">
            <a:avLst/>
          </a:prstGeom>
          <a:noFill/>
          <a:ln w="28575">
            <a:solidFill>
              <a:srgbClr val="1223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418F"/>
              </a:solidFill>
            </a:endParaRPr>
          </a:p>
        </p:txBody>
      </p:sp>
    </p:spTree>
    <p:extLst>
      <p:ext uri="{BB962C8B-B14F-4D97-AF65-F5344CB8AC3E}">
        <p14:creationId xmlns:p14="http://schemas.microsoft.com/office/powerpoint/2010/main" val="3978716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481544"/>
            <a:ext cx="8471015" cy="5203173"/>
            <a:chOff x="574931" y="-500942"/>
            <a:chExt cx="11294686" cy="6937564"/>
          </a:xfrm>
        </p:grpSpPr>
        <p:sp>
          <p:nvSpPr>
            <p:cNvPr id="14" name="Rectangle 13"/>
            <p:cNvSpPr/>
            <p:nvPr/>
          </p:nvSpPr>
          <p:spPr>
            <a:xfrm>
              <a:off x="574934" y="-500942"/>
              <a:ext cx="11294683" cy="1764585"/>
            </a:xfrm>
            <a:prstGeom prst="rect">
              <a:avLst/>
            </a:prstGeom>
          </p:spPr>
          <p:txBody>
            <a:bodyPr wrap="square">
              <a:spAutoFit/>
            </a:bodyPr>
            <a:lstStyle/>
            <a:p>
              <a:r>
                <a:rPr lang="en-US" sz="4000" dirty="0">
                  <a:latin typeface="+mj-lt"/>
                </a:rPr>
                <a:t>Christianity and critical theory are competing worldviews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Equality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3447974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itical Dilemma: The Rise of Critical... by Shenvi, Neil">
            <a:extLst>
              <a:ext uri="{FF2B5EF4-FFF2-40B4-BE49-F238E27FC236}">
                <a16:creationId xmlns:a16="http://schemas.microsoft.com/office/drawing/2014/main" id="{9B686318-E332-42B3-C470-158E1975B2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88" y="1936797"/>
            <a:ext cx="2775884" cy="41681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eil Shenvi (@NeilShenvi) / X">
            <a:extLst>
              <a:ext uri="{FF2B5EF4-FFF2-40B4-BE49-F238E27FC236}">
                <a16:creationId xmlns:a16="http://schemas.microsoft.com/office/drawing/2014/main" id="{E12FFE1C-6219-2EFA-5F39-9DF6B6AC27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255" r="10255"/>
          <a:stretch/>
        </p:blipFill>
        <p:spPr bwMode="auto">
          <a:xfrm>
            <a:off x="3929445" y="2689412"/>
            <a:ext cx="2341648" cy="294584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EAA8A44-C5F6-C279-7BF7-F182B4BA4CE1}"/>
              </a:ext>
            </a:extLst>
          </p:cNvPr>
          <p:cNvSpPr>
            <a:spLocks noGrp="1"/>
          </p:cNvSpPr>
          <p:nvPr>
            <p:ph type="title"/>
          </p:nvPr>
        </p:nvSpPr>
        <p:spPr>
          <a:xfrm>
            <a:off x="240145" y="365126"/>
            <a:ext cx="8706631" cy="1325563"/>
          </a:xfrm>
        </p:spPr>
        <p:txBody>
          <a:bodyPr/>
          <a:lstStyle/>
          <a:p>
            <a:pPr algn="ctr"/>
            <a:r>
              <a:rPr lang="en-US" dirty="0"/>
              <a:t>Critical Dilemma</a:t>
            </a:r>
          </a:p>
        </p:txBody>
      </p:sp>
      <p:pic>
        <p:nvPicPr>
          <p:cNvPr id="7" name="Picture 2">
            <a:extLst>
              <a:ext uri="{FF2B5EF4-FFF2-40B4-BE49-F238E27FC236}">
                <a16:creationId xmlns:a16="http://schemas.microsoft.com/office/drawing/2014/main" id="{8149CEA0-17BF-A072-F62D-E065A4DCF3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383" r="19350" b="17829"/>
          <a:stretch/>
        </p:blipFill>
        <p:spPr bwMode="auto">
          <a:xfrm>
            <a:off x="6537961" y="2689412"/>
            <a:ext cx="2318828" cy="294584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BF2DE86-F87E-86BA-F9ED-B8519125740A}"/>
              </a:ext>
            </a:extLst>
          </p:cNvPr>
          <p:cNvSpPr txBox="1"/>
          <p:nvPr/>
        </p:nvSpPr>
        <p:spPr>
          <a:xfrm>
            <a:off x="93216" y="6449313"/>
            <a:ext cx="4589754" cy="369332"/>
          </a:xfrm>
          <a:prstGeom prst="rect">
            <a:avLst/>
          </a:prstGeom>
          <a:noFill/>
        </p:spPr>
        <p:txBody>
          <a:bodyPr wrap="square">
            <a:spAutoFit/>
          </a:bodyPr>
          <a:lstStyle/>
          <a:p>
            <a:r>
              <a:rPr lang="en-US" dirty="0"/>
              <a:t>https://criticaldilemma.com/</a:t>
            </a:r>
          </a:p>
        </p:txBody>
      </p:sp>
    </p:spTree>
    <p:extLst>
      <p:ext uri="{BB962C8B-B14F-4D97-AF65-F5344CB8AC3E}">
        <p14:creationId xmlns:p14="http://schemas.microsoft.com/office/powerpoint/2010/main" val="36285484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 and additional resources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49" y="5001209"/>
            <a:ext cx="8377127" cy="1754326"/>
          </a:xfrm>
          <a:prstGeom prst="rect">
            <a:avLst/>
          </a:prstGeom>
          <a:noFill/>
        </p:spPr>
        <p:txBody>
          <a:bodyPr wrap="square" rtlCol="0">
            <a:spAutoFit/>
          </a:bodyPr>
          <a:lstStyle/>
          <a:p>
            <a:pPr marL="285750" indent="-285750">
              <a:buFont typeface="Arial" panose="020B0604020202020204" pitchFamily="34" charset="0"/>
              <a:buChar char="•"/>
            </a:pPr>
            <a:r>
              <a:rPr lang="en-US" dirty="0" err="1"/>
              <a:t>Shenvi</a:t>
            </a:r>
            <a:r>
              <a:rPr lang="en-US" dirty="0"/>
              <a:t> and Sawyer, </a:t>
            </a:r>
            <a:r>
              <a:rPr lang="en-US" i="1" dirty="0"/>
              <a:t>Critical Dilemma </a:t>
            </a:r>
            <a:r>
              <a:rPr lang="en-US" dirty="0"/>
              <a:t>(2023)</a:t>
            </a:r>
          </a:p>
          <a:p>
            <a:pPr marL="285750" indent="-285750">
              <a:buFont typeface="Arial" panose="020B0604020202020204" pitchFamily="34" charset="0"/>
              <a:buChar char="•"/>
            </a:pPr>
            <a:r>
              <a:rPr lang="en-US" dirty="0"/>
              <a:t>“The Incompatibility of Critical Theory and Christianity,” </a:t>
            </a:r>
            <a:r>
              <a:rPr lang="en-US" i="1" dirty="0"/>
              <a:t>The Gospel Coalition</a:t>
            </a:r>
          </a:p>
          <a:p>
            <a:pPr marL="285750" indent="-285750">
              <a:buFont typeface="Arial" panose="020B0604020202020204" pitchFamily="34" charset="0"/>
              <a:buChar char="•"/>
            </a:pPr>
            <a:r>
              <a:rPr lang="en-US" dirty="0"/>
              <a:t>“Gender, Intersectionality, and Critical Theory,” </a:t>
            </a:r>
            <a:r>
              <a:rPr lang="en-US" i="1" dirty="0"/>
              <a:t>Eikon</a:t>
            </a:r>
            <a:endParaRPr lang="en-US" dirty="0"/>
          </a:p>
          <a:p>
            <a:pPr marL="285750" indent="-285750">
              <a:buFont typeface="Arial" panose="020B0604020202020204" pitchFamily="34" charset="0"/>
              <a:buChar char="•"/>
            </a:pPr>
            <a:r>
              <a:rPr lang="en-US" dirty="0"/>
              <a:t>“Critical Theory and the Social Justice Movement” </a:t>
            </a:r>
            <a:r>
              <a:rPr lang="en-US" i="1" dirty="0"/>
              <a:t>Journal of Christian Legal Thought</a:t>
            </a:r>
          </a:p>
          <a:p>
            <a:pPr marL="285750" indent="-285750">
              <a:buFont typeface="Arial" panose="020B0604020202020204" pitchFamily="34" charset="0"/>
              <a:buChar char="•"/>
            </a:pPr>
            <a:r>
              <a:rPr lang="en-US" dirty="0"/>
              <a:t>shenviapologetics.com/</a:t>
            </a:r>
          </a:p>
          <a:p>
            <a:pPr marL="285750" indent="-285750">
              <a:buFont typeface="Arial" panose="020B0604020202020204" pitchFamily="34" charset="0"/>
              <a:buChar char="•"/>
            </a:pPr>
            <a:r>
              <a:rPr lang="en-US" dirty="0"/>
              <a:t>Twitter @</a:t>
            </a:r>
            <a:r>
              <a:rPr lang="en-US" dirty="0" err="1"/>
              <a:t>NeilShenvi</a:t>
            </a:r>
            <a:r>
              <a:rPr lang="en-US" dirty="0"/>
              <a:t>, @</a:t>
            </a:r>
            <a:r>
              <a:rPr lang="en-US" dirty="0" err="1"/>
              <a:t>RealPatSawyer</a:t>
            </a:r>
            <a:endParaRPr lang="en-US" dirty="0"/>
          </a:p>
        </p:txBody>
      </p:sp>
      <p:pic>
        <p:nvPicPr>
          <p:cNvPr id="3074" name="Picture 2" descr="Shenvi Appointed President of the Association of Professional Women in  Medical Sciences (APWIMS) | Newsroom">
            <a:extLst>
              <a:ext uri="{FF2B5EF4-FFF2-40B4-BE49-F238E27FC236}">
                <a16:creationId xmlns:a16="http://schemas.microsoft.com/office/drawing/2014/main" id="{DB3A8FD6-4359-31E8-7091-103141753F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78" t="13592" r="17151" b="25583"/>
          <a:stretch/>
        </p:blipFill>
        <p:spPr bwMode="auto">
          <a:xfrm>
            <a:off x="731520" y="2152354"/>
            <a:ext cx="2975126" cy="26940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6636A2D-F14E-390A-4DB0-0092E71DF9A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58" r="4606" b="17829"/>
          <a:stretch/>
        </p:blipFill>
        <p:spPr bwMode="auto">
          <a:xfrm>
            <a:off x="4339461" y="2150536"/>
            <a:ext cx="3052198" cy="269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07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12874</TotalTime>
  <Words>3312</Words>
  <Application>Microsoft Office PowerPoint</Application>
  <PresentationFormat>On-screen Show (4:3)</PresentationFormat>
  <Paragraphs>486</Paragraphs>
  <Slides>63</Slides>
  <Notes>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Calibri Light</vt:lpstr>
      <vt:lpstr>freight-sans-pro</vt:lpstr>
      <vt:lpstr>Showcard Gothic</vt:lpstr>
      <vt:lpstr>Times New Roman</vt:lpstr>
      <vt:lpstr>TwitterChirp</vt:lpstr>
      <vt:lpstr>Office Theme</vt:lpstr>
      <vt:lpstr>Critical theory and Christianity: Are they compatible?</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Outline</vt:lpstr>
      <vt:lpstr>Why should we care?</vt:lpstr>
      <vt:lpstr>Why should we care?</vt:lpstr>
      <vt:lpstr>Why should we care?</vt:lpstr>
      <vt:lpstr>Outline</vt:lpstr>
      <vt:lpstr>Critical theory and Karl Marx</vt:lpstr>
      <vt:lpstr>Critical theory and the Frankfurt School</vt:lpstr>
      <vt:lpstr>Other critical social theorists</vt:lpstr>
      <vt:lpstr>The Taxonomy of Critical Theory</vt:lpstr>
      <vt:lpstr>The Taxonomy of Critical Theory</vt:lpstr>
      <vt:lpstr>What is critical theory?</vt:lpstr>
      <vt:lpstr>What is critical theory?</vt:lpstr>
      <vt:lpstr>What’s in a name?</vt:lpstr>
      <vt:lpstr>The central premises of contemporary critical theory?</vt:lpstr>
      <vt:lpstr>Outline</vt:lpstr>
      <vt:lpstr>Premise #1: Society is divided into oppressed and oppressor groups</vt:lpstr>
      <vt:lpstr>Premise #1: Society is divided into oppressed and oppressor groups</vt:lpstr>
      <vt:lpstr>Outline</vt:lpstr>
      <vt:lpstr>Premise #2: Oppression occurs through hegemonic power</vt:lpstr>
      <vt:lpstr>Premise #2: Oppression occurs through hegemonic power</vt:lpstr>
      <vt:lpstr>Outline</vt:lpstr>
      <vt:lpstr>Premise #3: ‘Lived experience’ gives oppressed groups privileged access to truth</vt:lpstr>
      <vt:lpstr>Premise #3: ‘Lived experience’ gives oppressed groups privileged access to truth</vt:lpstr>
      <vt:lpstr>Outline</vt:lpstr>
      <vt:lpstr>Premise #4: Social justice demands the liberation of oppressed groups</vt:lpstr>
      <vt:lpstr>Outline</vt:lpstr>
      <vt:lpstr>Strength #1. Emphasis on the sinfulness of oppression</vt:lpstr>
      <vt:lpstr>Strength #2. Focus on structures, systems, and norms</vt:lpstr>
      <vt:lpstr>Strength #3: Recognition of hegemonic power</vt:lpstr>
      <vt:lpstr>Outline</vt:lpstr>
      <vt:lpstr>Worldview questions</vt:lpstr>
      <vt:lpstr>PowerPoint Presentation</vt:lpstr>
      <vt:lpstr>Worldview questions</vt:lpstr>
      <vt:lpstr>Unifying themes of critical theory</vt:lpstr>
      <vt:lpstr>Critical theory as worldview</vt:lpstr>
      <vt:lpstr>Outline</vt:lpstr>
      <vt:lpstr>Epistemology</vt:lpstr>
      <vt:lpstr>Bulverism</vt:lpstr>
      <vt:lpstr>Epistemology</vt:lpstr>
      <vt:lpstr>Outline</vt:lpstr>
      <vt:lpstr>Identity and solidarity</vt:lpstr>
      <vt:lpstr>Identity and solidarity</vt:lpstr>
      <vt:lpstr>Outline</vt:lpstr>
      <vt:lpstr>Christianity as hegemonic discourse</vt:lpstr>
      <vt:lpstr>Outline</vt:lpstr>
      <vt:lpstr>Claim #1: “We should never challenge ‘lived experience’”</vt:lpstr>
      <vt:lpstr>Claim #2: “We need to liberate our theology from privileged groups”</vt:lpstr>
      <vt:lpstr>Claim #3: “We should dismantle all structures which perpetuate privilege”</vt:lpstr>
      <vt:lpstr>Claim #4: “We should promote diversity within the church”</vt:lpstr>
      <vt:lpstr>Positives and negatives</vt:lpstr>
      <vt:lpstr>Redefining oppression</vt:lpstr>
      <vt:lpstr>Outline</vt:lpstr>
      <vt:lpstr>PowerPoint Presentation</vt:lpstr>
      <vt:lpstr>Critical Dilemma</vt:lpstr>
      <vt:lpstr>Acknowledgements and 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Critical Theory, and Christianity: Are They Compatible?</dc:title>
  <dc:creator>Shenvi, Christina L</dc:creator>
  <cp:lastModifiedBy>Neil Shenvi</cp:lastModifiedBy>
  <cp:revision>64</cp:revision>
  <dcterms:created xsi:type="dcterms:W3CDTF">2020-10-12T19:12:00Z</dcterms:created>
  <dcterms:modified xsi:type="dcterms:W3CDTF">2024-01-10T03:16:11Z</dcterms:modified>
</cp:coreProperties>
</file>