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9" r:id="rId4"/>
    <p:sldId id="260" r:id="rId5"/>
    <p:sldId id="258" r:id="rId6"/>
    <p:sldId id="307" r:id="rId7"/>
    <p:sldId id="261" r:id="rId8"/>
    <p:sldId id="262" r:id="rId9"/>
    <p:sldId id="305" r:id="rId10"/>
    <p:sldId id="308" r:id="rId11"/>
    <p:sldId id="265" r:id="rId12"/>
    <p:sldId id="266" r:id="rId13"/>
    <p:sldId id="290" r:id="rId14"/>
    <p:sldId id="267" r:id="rId15"/>
    <p:sldId id="287" r:id="rId16"/>
    <p:sldId id="288" r:id="rId17"/>
    <p:sldId id="294" r:id="rId18"/>
    <p:sldId id="268" r:id="rId19"/>
    <p:sldId id="269" r:id="rId20"/>
    <p:sldId id="309" r:id="rId21"/>
    <p:sldId id="270" r:id="rId22"/>
    <p:sldId id="306" r:id="rId23"/>
    <p:sldId id="272" r:id="rId24"/>
    <p:sldId id="280" r:id="rId25"/>
    <p:sldId id="310" r:id="rId26"/>
    <p:sldId id="311" r:id="rId27"/>
    <p:sldId id="300" r:id="rId28"/>
    <p:sldId id="273" r:id="rId29"/>
    <p:sldId id="296" r:id="rId30"/>
    <p:sldId id="274" r:id="rId31"/>
    <p:sldId id="77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1C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806" y="102"/>
      </p:cViewPr>
      <p:guideLst>
        <p:guide orient="horz" pos="2160"/>
        <p:guide pos="2880"/>
      </p:guideLst>
    </p:cSldViewPr>
  </p:slideViewPr>
  <p:notesTextViewPr>
    <p:cViewPr>
      <p:scale>
        <a:sx n="1" d="1"/>
        <a:sy n="1" d="1"/>
      </p:scale>
      <p:origin x="0" y="0"/>
    </p:cViewPr>
  </p:notesTextViewPr>
  <p:sorterViewPr>
    <p:cViewPr>
      <p:scale>
        <a:sx n="100" d="100"/>
        <a:sy n="100" d="100"/>
      </p:scale>
      <p:origin x="0" y="59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54F32C-029A-430A-8D19-6F72DB00A0BD}" type="datetimeFigureOut">
              <a:rPr lang="en-US" smtClean="0"/>
              <a:t>11/10/2023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2CF045-51B9-4EE6-968B-941B345D7069}" type="slidenum">
              <a:rPr lang="en-US" smtClean="0"/>
              <a:t>‹#›</a:t>
            </a:fld>
            <a:endParaRPr lang="en-US"/>
          </a:p>
        </p:txBody>
      </p:sp>
    </p:spTree>
    <p:extLst>
      <p:ext uri="{BB962C8B-B14F-4D97-AF65-F5344CB8AC3E}">
        <p14:creationId xmlns:p14="http://schemas.microsoft.com/office/powerpoint/2010/main" val="31032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2B1E188-FFAD-4B32-8274-96EB01021A30}"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pic>
        <p:nvPicPr>
          <p:cNvPr id="10" name="Picture 9">
            <a:extLst>
              <a:ext uri="{FF2B5EF4-FFF2-40B4-BE49-F238E27FC236}">
                <a16:creationId xmlns:a16="http://schemas.microsoft.com/office/drawing/2014/main" id="{BDEDD9E6-BE06-3FD2-DBD5-B699978DA6C3}"/>
              </a:ext>
            </a:extLst>
          </p:cNvPr>
          <p:cNvPicPr>
            <a:picLocks noChangeAspect="1"/>
          </p:cNvPicPr>
          <p:nvPr userDrawn="1"/>
        </p:nvPicPr>
        <p:blipFill>
          <a:blip r:embed="rId2"/>
          <a:stretch>
            <a:fillRect/>
          </a:stretch>
        </p:blipFill>
        <p:spPr>
          <a:xfrm>
            <a:off x="0" y="35778"/>
            <a:ext cx="9144000" cy="1183422"/>
          </a:xfrm>
          <a:prstGeom prst="rect">
            <a:avLst/>
          </a:prstGeom>
        </p:spPr>
      </p:pic>
    </p:spTree>
    <p:extLst>
      <p:ext uri="{BB962C8B-B14F-4D97-AF65-F5344CB8AC3E}">
        <p14:creationId xmlns:p14="http://schemas.microsoft.com/office/powerpoint/2010/main" val="2298365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2B1E188-FFAD-4B32-8274-96EB01021A30}"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317056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B1E188-FFAD-4B32-8274-96EB01021A30}"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1465174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B1E188-FFAD-4B32-8274-96EB01021A30}"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499636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B1E188-FFAD-4B32-8274-96EB01021A30}"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141439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B1E188-FFAD-4B32-8274-96EB01021A30}"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4257632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1E188-FFAD-4B32-8274-96EB01021A30}"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3901903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B1E188-FFAD-4B32-8274-96EB01021A30}"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4184120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B1E188-FFAD-4B32-8274-96EB01021A30}"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1430372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B1E188-FFAD-4B32-8274-96EB01021A30}"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381022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B1E188-FFAD-4B32-8274-96EB01021A30}"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888B5-77BC-4F1B-BD38-2D5EFD58564F}" type="slidenum">
              <a:rPr lang="en-US" smtClean="0"/>
              <a:t>‹#›</a:t>
            </a:fld>
            <a:endParaRPr lang="en-US"/>
          </a:p>
        </p:txBody>
      </p:sp>
    </p:spTree>
    <p:extLst>
      <p:ext uri="{BB962C8B-B14F-4D97-AF65-F5344CB8AC3E}">
        <p14:creationId xmlns:p14="http://schemas.microsoft.com/office/powerpoint/2010/main" val="2579982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1E188-FFAD-4B32-8274-96EB01021A30}" type="datetimeFigureOut">
              <a:rPr lang="en-US" smtClean="0"/>
              <a:t>11/10/2023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6888B5-77BC-4F1B-BD38-2D5EFD58564F}" type="slidenum">
              <a:rPr lang="en-US" smtClean="0"/>
              <a:t>‹#›</a:t>
            </a:fld>
            <a:endParaRPr lang="en-US"/>
          </a:p>
        </p:txBody>
      </p:sp>
      <p:sp>
        <p:nvSpPr>
          <p:cNvPr id="8" name="Rectangle 7"/>
          <p:cNvSpPr/>
          <p:nvPr userDrawn="1"/>
        </p:nvSpPr>
        <p:spPr>
          <a:xfrm>
            <a:off x="0" y="0"/>
            <a:ext cx="9144000" cy="228600"/>
          </a:xfrm>
          <a:prstGeom prst="rect">
            <a:avLst/>
          </a:prstGeom>
          <a:solidFill>
            <a:srgbClr val="18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629400"/>
            <a:ext cx="9144000" cy="228600"/>
          </a:xfrm>
          <a:prstGeom prst="rect">
            <a:avLst/>
          </a:prstGeom>
          <a:solidFill>
            <a:srgbClr val="18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5576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0425"/>
            <a:ext cx="8229600" cy="1470025"/>
          </a:xfrm>
        </p:spPr>
        <p:txBody>
          <a:bodyPr>
            <a:normAutofit/>
          </a:bodyPr>
          <a:lstStyle/>
          <a:p>
            <a:r>
              <a:rPr lang="en-US" dirty="0"/>
              <a:t>The Moral Argument for the Existence of God</a:t>
            </a:r>
          </a:p>
        </p:txBody>
      </p:sp>
      <p:sp>
        <p:nvSpPr>
          <p:cNvPr id="3" name="Subtitle 2"/>
          <p:cNvSpPr>
            <a:spLocks noGrp="1"/>
          </p:cNvSpPr>
          <p:nvPr>
            <p:ph type="subTitle" idx="1"/>
          </p:nvPr>
        </p:nvSpPr>
        <p:spPr>
          <a:xfrm>
            <a:off x="304800" y="3886200"/>
            <a:ext cx="8458200" cy="1752600"/>
          </a:xfrm>
        </p:spPr>
        <p:txBody>
          <a:bodyPr>
            <a:noAutofit/>
          </a:bodyPr>
          <a:lstStyle/>
          <a:p>
            <a:r>
              <a:rPr lang="en-US" dirty="0">
                <a:solidFill>
                  <a:srgbClr val="181C32"/>
                </a:solidFill>
              </a:rPr>
              <a:t>Dr. Neil </a:t>
            </a:r>
            <a:r>
              <a:rPr lang="en-US" dirty="0" err="1">
                <a:solidFill>
                  <a:srgbClr val="181C32"/>
                </a:solidFill>
              </a:rPr>
              <a:t>Shenvi</a:t>
            </a:r>
            <a:br>
              <a:rPr lang="en-US" dirty="0">
                <a:solidFill>
                  <a:srgbClr val="181C32"/>
                </a:solidFill>
              </a:rPr>
            </a:br>
            <a:r>
              <a:rPr lang="en-US" dirty="0">
                <a:solidFill>
                  <a:srgbClr val="181C32"/>
                </a:solidFill>
              </a:rPr>
              <a:t>Duke University</a:t>
            </a:r>
            <a:br>
              <a:rPr lang="en-US" dirty="0">
                <a:solidFill>
                  <a:srgbClr val="181C32"/>
                </a:solidFill>
              </a:rPr>
            </a:br>
            <a:r>
              <a:rPr lang="en-US" dirty="0">
                <a:solidFill>
                  <a:srgbClr val="181C32"/>
                </a:solidFill>
              </a:rPr>
              <a:t>Nov. 13, 2023</a:t>
            </a:r>
          </a:p>
        </p:txBody>
      </p:sp>
    </p:spTree>
    <p:extLst>
      <p:ext uri="{BB962C8B-B14F-4D97-AF65-F5344CB8AC3E}">
        <p14:creationId xmlns:p14="http://schemas.microsoft.com/office/powerpoint/2010/main" val="1684638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Talk outline</a:t>
            </a:r>
          </a:p>
        </p:txBody>
      </p:sp>
      <p:sp>
        <p:nvSpPr>
          <p:cNvPr id="3" name="Content Placeholder 2"/>
          <p:cNvSpPr>
            <a:spLocks noGrp="1"/>
          </p:cNvSpPr>
          <p:nvPr>
            <p:ph idx="1"/>
          </p:nvPr>
        </p:nvSpPr>
        <p:spPr>
          <a:xfrm>
            <a:off x="228600" y="1295400"/>
            <a:ext cx="8763000" cy="5410200"/>
          </a:xfrm>
        </p:spPr>
        <p:txBody>
          <a:bodyPr>
            <a:normAutofit/>
          </a:bodyPr>
          <a:lstStyle/>
          <a:p>
            <a:r>
              <a:rPr lang="en-US" dirty="0"/>
              <a:t>The moral argument explained</a:t>
            </a:r>
          </a:p>
          <a:p>
            <a:r>
              <a:rPr lang="en-US" dirty="0"/>
              <a:t>Premise 1: Is God necessary to ground morality?</a:t>
            </a:r>
          </a:p>
          <a:p>
            <a:r>
              <a:rPr lang="en-US" dirty="0"/>
              <a:t>Premise 2: Do objective moral facts exist?</a:t>
            </a:r>
          </a:p>
          <a:p>
            <a:r>
              <a:rPr lang="en-US" dirty="0"/>
              <a:t>The Transcendental-Moral Argument</a:t>
            </a:r>
          </a:p>
          <a:p>
            <a:r>
              <a:rPr lang="en-US" dirty="0"/>
              <a:t>Summing up</a:t>
            </a:r>
          </a:p>
        </p:txBody>
      </p:sp>
      <p:sp>
        <p:nvSpPr>
          <p:cNvPr id="4" name="Rectangle 3"/>
          <p:cNvSpPr/>
          <p:nvPr/>
        </p:nvSpPr>
        <p:spPr>
          <a:xfrm>
            <a:off x="152400" y="1371600"/>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7946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Definitions</a:t>
            </a:r>
          </a:p>
        </p:txBody>
      </p:sp>
      <p:sp>
        <p:nvSpPr>
          <p:cNvPr id="3" name="Content Placeholder 2"/>
          <p:cNvSpPr>
            <a:spLocks noGrp="1"/>
          </p:cNvSpPr>
          <p:nvPr>
            <p:ph idx="1"/>
          </p:nvPr>
        </p:nvSpPr>
        <p:spPr/>
        <p:txBody>
          <a:bodyPr>
            <a:normAutofit lnSpcReduction="10000"/>
          </a:bodyPr>
          <a:lstStyle/>
          <a:p>
            <a:r>
              <a:rPr lang="en-US" b="1" dirty="0"/>
              <a:t>Objective moral values</a:t>
            </a:r>
            <a:r>
              <a:rPr lang="en-US" dirty="0"/>
              <a:t> – values like compassion, love, and justice which are “good” or “evil” independent of human belief</a:t>
            </a:r>
          </a:p>
          <a:p>
            <a:r>
              <a:rPr lang="en-US" b="1" dirty="0"/>
              <a:t>Objective moral duties </a:t>
            </a:r>
            <a:r>
              <a:rPr lang="en-US" dirty="0"/>
              <a:t>– obligations which are binding on us independent of our acceptance of them</a:t>
            </a:r>
          </a:p>
          <a:p>
            <a:r>
              <a:rPr lang="en-US" b="1" dirty="0"/>
              <a:t>Moral facts </a:t>
            </a:r>
            <a:r>
              <a:rPr lang="en-US" dirty="0"/>
              <a:t>– statements about morality which can be objectively true or false, just like physical facts</a:t>
            </a:r>
          </a:p>
        </p:txBody>
      </p:sp>
    </p:spTree>
    <p:extLst>
      <p:ext uri="{BB962C8B-B14F-4D97-AF65-F5344CB8AC3E}">
        <p14:creationId xmlns:p14="http://schemas.microsoft.com/office/powerpoint/2010/main" val="2518892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Definitions</a:t>
            </a:r>
          </a:p>
        </p:txBody>
      </p:sp>
      <p:sp>
        <p:nvSpPr>
          <p:cNvPr id="3" name="Content Placeholder 2"/>
          <p:cNvSpPr>
            <a:spLocks noGrp="1"/>
          </p:cNvSpPr>
          <p:nvPr>
            <p:ph idx="1"/>
          </p:nvPr>
        </p:nvSpPr>
        <p:spPr>
          <a:xfrm>
            <a:off x="457200" y="1600201"/>
            <a:ext cx="8229600" cy="3429000"/>
          </a:xfrm>
        </p:spPr>
        <p:txBody>
          <a:bodyPr>
            <a:normAutofit/>
          </a:bodyPr>
          <a:lstStyle/>
          <a:p>
            <a:r>
              <a:rPr lang="en-US" b="1" dirty="0"/>
              <a:t>Moral ontology </a:t>
            </a:r>
            <a:r>
              <a:rPr lang="en-US" dirty="0"/>
              <a:t>– </a:t>
            </a:r>
            <a:r>
              <a:rPr lang="en-US" b="1" dirty="0"/>
              <a:t>What </a:t>
            </a:r>
            <a:r>
              <a:rPr lang="en-US" dirty="0"/>
              <a:t>are moral facts?  To which element of reality do moral facts correspond?</a:t>
            </a:r>
          </a:p>
          <a:p>
            <a:r>
              <a:rPr lang="en-US" b="1" dirty="0"/>
              <a:t>Moral epistemology</a:t>
            </a:r>
            <a:r>
              <a:rPr lang="en-US" dirty="0"/>
              <a:t> – </a:t>
            </a:r>
            <a:r>
              <a:rPr lang="en-US" b="1" dirty="0"/>
              <a:t>how </a:t>
            </a:r>
            <a:r>
              <a:rPr lang="en-US" dirty="0"/>
              <a:t>do we know moral truth?</a:t>
            </a:r>
          </a:p>
          <a:p>
            <a:r>
              <a:rPr lang="en-US" b="1" dirty="0"/>
              <a:t>Ethics</a:t>
            </a:r>
            <a:r>
              <a:rPr lang="en-US" dirty="0"/>
              <a:t> – </a:t>
            </a:r>
            <a:r>
              <a:rPr lang="en-US" b="1" dirty="0"/>
              <a:t>which </a:t>
            </a:r>
            <a:r>
              <a:rPr lang="en-US" dirty="0"/>
              <a:t>moral facts are true?</a:t>
            </a:r>
          </a:p>
        </p:txBody>
      </p:sp>
      <p:sp>
        <p:nvSpPr>
          <p:cNvPr id="4" name="TextBox 3"/>
          <p:cNvSpPr txBox="1"/>
          <p:nvPr/>
        </p:nvSpPr>
        <p:spPr>
          <a:xfrm>
            <a:off x="762000" y="4953000"/>
            <a:ext cx="7772400" cy="1569660"/>
          </a:xfrm>
          <a:prstGeom prst="rect">
            <a:avLst/>
          </a:prstGeom>
          <a:noFill/>
          <a:ln w="28575">
            <a:solidFill>
              <a:schemeClr val="accent2">
                <a:lumMod val="50000"/>
              </a:schemeClr>
            </a:solidFill>
          </a:ln>
        </p:spPr>
        <p:txBody>
          <a:bodyPr wrap="square" rtlCol="0">
            <a:spAutoFit/>
          </a:bodyPr>
          <a:lstStyle/>
          <a:p>
            <a:r>
              <a:rPr lang="en-US" sz="2400" dirty="0"/>
              <a:t>The moral argument does </a:t>
            </a:r>
            <a:r>
              <a:rPr lang="en-US" sz="2400" b="1" dirty="0"/>
              <a:t>not claim </a:t>
            </a:r>
            <a:r>
              <a:rPr lang="en-US" sz="2400" dirty="0"/>
              <a:t>that atheists cannot know good and evil (</a:t>
            </a:r>
            <a:r>
              <a:rPr lang="en-US" sz="2400" b="1" dirty="0"/>
              <a:t>moral epistemology</a:t>
            </a:r>
            <a:r>
              <a:rPr lang="en-US" sz="2400" dirty="0"/>
              <a:t>) or engage in moral behavior (</a:t>
            </a:r>
            <a:r>
              <a:rPr lang="en-US" sz="2400" b="1" dirty="0"/>
              <a:t>ethics</a:t>
            </a:r>
            <a:r>
              <a:rPr lang="en-US" sz="2400" dirty="0"/>
              <a:t>), only that atheists cannot satisfactorily explain the </a:t>
            </a:r>
            <a:r>
              <a:rPr lang="en-US" sz="2400" b="1" dirty="0"/>
              <a:t>ontological </a:t>
            </a:r>
            <a:r>
              <a:rPr lang="en-US" sz="2400" dirty="0"/>
              <a:t>basis of morality.</a:t>
            </a:r>
          </a:p>
        </p:txBody>
      </p:sp>
    </p:spTree>
    <p:extLst>
      <p:ext uri="{BB962C8B-B14F-4D97-AF65-F5344CB8AC3E}">
        <p14:creationId xmlns:p14="http://schemas.microsoft.com/office/powerpoint/2010/main" val="695636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moral argument</a:t>
            </a:r>
          </a:p>
        </p:txBody>
      </p:sp>
      <p:sp>
        <p:nvSpPr>
          <p:cNvPr id="3" name="Content Placeholder 2"/>
          <p:cNvSpPr>
            <a:spLocks noGrp="1"/>
          </p:cNvSpPr>
          <p:nvPr>
            <p:ph idx="1"/>
          </p:nvPr>
        </p:nvSpPr>
        <p:spPr/>
        <p:txBody>
          <a:bodyPr/>
          <a:lstStyle/>
          <a:p>
            <a:pPr marL="0" indent="0">
              <a:buNone/>
            </a:pPr>
            <a:r>
              <a:rPr lang="en-US" dirty="0"/>
              <a:t>P1. If God does not exist, then objective moral values and duties do not exist.</a:t>
            </a:r>
          </a:p>
          <a:p>
            <a:pPr marL="0" indent="0">
              <a:buNone/>
            </a:pPr>
            <a:r>
              <a:rPr lang="en-US" dirty="0"/>
              <a:t>P2. Objective moral values and duties do exist.</a:t>
            </a:r>
          </a:p>
          <a:p>
            <a:pPr marL="0" indent="0">
              <a:buNone/>
            </a:pPr>
            <a:r>
              <a:rPr lang="en-US" dirty="0"/>
              <a:t>Therefore,</a:t>
            </a:r>
          </a:p>
          <a:p>
            <a:pPr marL="0" indent="0">
              <a:buNone/>
            </a:pPr>
            <a:r>
              <a:rPr lang="en-US" dirty="0"/>
              <a:t>C. God exists</a:t>
            </a:r>
          </a:p>
        </p:txBody>
      </p:sp>
      <p:sp>
        <p:nvSpPr>
          <p:cNvPr id="4" name="TextBox 3"/>
          <p:cNvSpPr txBox="1"/>
          <p:nvPr/>
        </p:nvSpPr>
        <p:spPr>
          <a:xfrm>
            <a:off x="685800" y="5257800"/>
            <a:ext cx="8153400" cy="1077218"/>
          </a:xfrm>
          <a:prstGeom prst="rect">
            <a:avLst/>
          </a:prstGeom>
          <a:noFill/>
          <a:ln>
            <a:solidFill>
              <a:schemeClr val="accent2">
                <a:lumMod val="50000"/>
              </a:schemeClr>
            </a:solidFill>
          </a:ln>
        </p:spPr>
        <p:txBody>
          <a:bodyPr wrap="square" rtlCol="0">
            <a:spAutoFit/>
          </a:bodyPr>
          <a:lstStyle/>
          <a:p>
            <a:r>
              <a:rPr lang="en-US" sz="3200" dirty="0">
                <a:solidFill>
                  <a:schemeClr val="accent2">
                    <a:lumMod val="50000"/>
                  </a:schemeClr>
                </a:solidFill>
              </a:rPr>
              <a:t>This argument is valid, but is it sound?  Are the two premises true?</a:t>
            </a:r>
          </a:p>
        </p:txBody>
      </p:sp>
    </p:spTree>
    <p:extLst>
      <p:ext uri="{BB962C8B-B14F-4D97-AF65-F5344CB8AC3E}">
        <p14:creationId xmlns:p14="http://schemas.microsoft.com/office/powerpoint/2010/main" val="2812770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Talk outline</a:t>
            </a:r>
          </a:p>
        </p:txBody>
      </p:sp>
      <p:sp>
        <p:nvSpPr>
          <p:cNvPr id="3" name="Content Placeholder 2"/>
          <p:cNvSpPr>
            <a:spLocks noGrp="1"/>
          </p:cNvSpPr>
          <p:nvPr>
            <p:ph idx="1"/>
          </p:nvPr>
        </p:nvSpPr>
        <p:spPr>
          <a:xfrm>
            <a:off x="228600" y="1295400"/>
            <a:ext cx="8763000" cy="5410200"/>
          </a:xfrm>
        </p:spPr>
        <p:txBody>
          <a:bodyPr>
            <a:normAutofit/>
          </a:bodyPr>
          <a:lstStyle/>
          <a:p>
            <a:r>
              <a:rPr lang="en-US" dirty="0"/>
              <a:t>The moral argument explained</a:t>
            </a:r>
          </a:p>
          <a:p>
            <a:r>
              <a:rPr lang="en-US" dirty="0"/>
              <a:t>Premise 1: Is God necessary to ground morality?</a:t>
            </a:r>
          </a:p>
          <a:p>
            <a:r>
              <a:rPr lang="en-US" dirty="0"/>
              <a:t>Premise 2: Do objective moral facts exist?</a:t>
            </a:r>
          </a:p>
          <a:p>
            <a:r>
              <a:rPr lang="en-US" dirty="0"/>
              <a:t>The Transcendental-Moral Argument</a:t>
            </a:r>
          </a:p>
          <a:p>
            <a:r>
              <a:rPr lang="en-US" dirty="0"/>
              <a:t>Summing up</a:t>
            </a:r>
          </a:p>
        </p:txBody>
      </p:sp>
      <p:sp>
        <p:nvSpPr>
          <p:cNvPr id="4" name="Rectangle 3"/>
          <p:cNvSpPr/>
          <p:nvPr/>
        </p:nvSpPr>
        <p:spPr>
          <a:xfrm>
            <a:off x="152400" y="1971773"/>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727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a:t>Premise 1: Is God necessary to ground morality?</a:t>
            </a:r>
          </a:p>
        </p:txBody>
      </p:sp>
      <p:sp>
        <p:nvSpPr>
          <p:cNvPr id="3" name="Content Placeholder 2"/>
          <p:cNvSpPr>
            <a:spLocks noGrp="1"/>
          </p:cNvSpPr>
          <p:nvPr>
            <p:ph idx="1"/>
          </p:nvPr>
        </p:nvSpPr>
        <p:spPr/>
        <p:txBody>
          <a:bodyPr>
            <a:normAutofit/>
          </a:bodyPr>
          <a:lstStyle/>
          <a:p>
            <a:r>
              <a:rPr lang="en-US" dirty="0"/>
              <a:t>Naturalistic, realist theories of morality attempt to ground moral facts in nature</a:t>
            </a:r>
          </a:p>
          <a:p>
            <a:r>
              <a:rPr lang="en-US" dirty="0"/>
              <a:t>To have any overlap with traditional morality, all naturalistic, realist theories of morality must somehow affirm the intrinsic value of human beings such that murder, rape, assault, and hatred are evil and love, justice, mercy, and compassion are good.</a:t>
            </a:r>
          </a:p>
          <a:p>
            <a:endParaRPr lang="en-US" dirty="0"/>
          </a:p>
          <a:p>
            <a:endParaRPr lang="en-US" dirty="0"/>
          </a:p>
        </p:txBody>
      </p:sp>
    </p:spTree>
    <p:extLst>
      <p:ext uri="{BB962C8B-B14F-4D97-AF65-F5344CB8AC3E}">
        <p14:creationId xmlns:p14="http://schemas.microsoft.com/office/powerpoint/2010/main" val="3888370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wardrobe experiment</a:t>
            </a:r>
          </a:p>
        </p:txBody>
      </p:sp>
      <p:pic>
        <p:nvPicPr>
          <p:cNvPr id="1026" name="Picture 2" descr="http://www.ikea.com/PIAimages/0149466_PE307775_S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752600"/>
            <a:ext cx="3124200" cy="3124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ikea.com/PIAimages/0149466_PE307775_S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752600"/>
            <a:ext cx="3124200" cy="3124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3503" y="5257800"/>
            <a:ext cx="8279497" cy="1200329"/>
          </a:xfrm>
          <a:prstGeom prst="rect">
            <a:avLst/>
          </a:prstGeom>
          <a:noFill/>
        </p:spPr>
        <p:txBody>
          <a:bodyPr wrap="square" rtlCol="0">
            <a:spAutoFit/>
          </a:bodyPr>
          <a:lstStyle/>
          <a:p>
            <a:r>
              <a:rPr lang="en-US" sz="2400" dirty="0"/>
              <a:t>Destroy one wardrobe.  One contains a human being.  One contains a highly complex self-sustaining chemical reaction of DNA, RNA, proteins and lipids.  Which one do you destroy?  </a:t>
            </a:r>
          </a:p>
        </p:txBody>
      </p:sp>
    </p:spTree>
    <p:extLst>
      <p:ext uri="{BB962C8B-B14F-4D97-AF65-F5344CB8AC3E}">
        <p14:creationId xmlns:p14="http://schemas.microsoft.com/office/powerpoint/2010/main" val="395853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A724F-D241-3F30-6520-711E1650D89B}"/>
              </a:ext>
            </a:extLst>
          </p:cNvPr>
          <p:cNvSpPr>
            <a:spLocks noGrp="1"/>
          </p:cNvSpPr>
          <p:nvPr>
            <p:ph type="title"/>
          </p:nvPr>
        </p:nvSpPr>
        <p:spPr>
          <a:xfrm>
            <a:off x="457200" y="381000"/>
            <a:ext cx="8229600" cy="1143000"/>
          </a:xfrm>
        </p:spPr>
        <p:txBody>
          <a:bodyPr>
            <a:normAutofit fontScale="90000"/>
          </a:bodyPr>
          <a:lstStyle/>
          <a:p>
            <a:r>
              <a:rPr lang="en-US" dirty="0"/>
              <a:t>Premise 1: Is God necessary to ground morality?</a:t>
            </a:r>
          </a:p>
        </p:txBody>
      </p:sp>
      <p:sp>
        <p:nvSpPr>
          <p:cNvPr id="4" name="Content Placeholder 2">
            <a:extLst>
              <a:ext uri="{FF2B5EF4-FFF2-40B4-BE49-F238E27FC236}">
                <a16:creationId xmlns:a16="http://schemas.microsoft.com/office/drawing/2014/main" id="{CE3F68C1-B194-D3E1-3028-085615522E09}"/>
              </a:ext>
            </a:extLst>
          </p:cNvPr>
          <p:cNvSpPr>
            <a:spLocks noGrp="1"/>
          </p:cNvSpPr>
          <p:nvPr>
            <p:ph idx="1"/>
          </p:nvPr>
        </p:nvSpPr>
        <p:spPr>
          <a:xfrm>
            <a:off x="457200" y="1676400"/>
            <a:ext cx="8229600" cy="4525963"/>
          </a:xfrm>
        </p:spPr>
        <p:txBody>
          <a:bodyPr>
            <a:normAutofit lnSpcReduction="10000"/>
          </a:bodyPr>
          <a:lstStyle/>
          <a:p>
            <a:pPr algn="l"/>
            <a:r>
              <a:rPr lang="en-US" sz="2400" dirty="0"/>
              <a:t>“God does not exist [and] all possibility of finding values in a heaven of ideas disappears along with Him. . . . Everything is permissible if God does not exist.” - Jean-Paul Sartre</a:t>
            </a:r>
            <a:r>
              <a:rPr lang="en-US" sz="2400" i="1" dirty="0"/>
              <a:t>, Existentialism and Human Emotions, </a:t>
            </a:r>
            <a:r>
              <a:rPr lang="en-US" sz="2400" dirty="0"/>
              <a:t>22</a:t>
            </a:r>
          </a:p>
          <a:p>
            <a:pPr algn="l"/>
            <a:r>
              <a:rPr lang="en-US" sz="2400" dirty="0"/>
              <a:t>“[Moral facts] constitute so odd a cluster of qualities and relations that they are most unlikely to have arisen in the ordinary course of events, without an all-powerful god to create them.” - J. L. Mackie, </a:t>
            </a:r>
            <a:r>
              <a:rPr lang="en-US" sz="2400" i="1" dirty="0"/>
              <a:t>The Miracle of Theism: Arguments for and against the Existence of God, </a:t>
            </a:r>
            <a:r>
              <a:rPr lang="en-US" sz="2400" dirty="0"/>
              <a:t>115</a:t>
            </a:r>
          </a:p>
          <a:p>
            <a:pPr algn="l"/>
            <a:r>
              <a:rPr lang="en-US" sz="2400" dirty="0"/>
              <a:t>“A ‘soft atheist’ would hold that one could be an atheist and still believe in morality [but] the religious fundamentalists are correct: without God, there is no morality.” - Joel Marks, “An Amoral Manifesto (Part I)” </a:t>
            </a:r>
            <a:r>
              <a:rPr lang="en-US" sz="2400" i="1" dirty="0"/>
              <a:t>Philosophy Now </a:t>
            </a:r>
            <a:r>
              <a:rPr lang="en-US" sz="2400" dirty="0"/>
              <a:t>80 (2010), 30–33.</a:t>
            </a:r>
            <a:endParaRPr lang="en-US" sz="3600" dirty="0"/>
          </a:p>
        </p:txBody>
      </p:sp>
    </p:spTree>
    <p:extLst>
      <p:ext uri="{BB962C8B-B14F-4D97-AF65-F5344CB8AC3E}">
        <p14:creationId xmlns:p14="http://schemas.microsoft.com/office/powerpoint/2010/main" val="2221235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Talk outline</a:t>
            </a:r>
          </a:p>
        </p:txBody>
      </p:sp>
      <p:sp>
        <p:nvSpPr>
          <p:cNvPr id="3" name="Content Placeholder 2"/>
          <p:cNvSpPr>
            <a:spLocks noGrp="1"/>
          </p:cNvSpPr>
          <p:nvPr>
            <p:ph idx="1"/>
          </p:nvPr>
        </p:nvSpPr>
        <p:spPr>
          <a:xfrm>
            <a:off x="228600" y="1295400"/>
            <a:ext cx="8763000" cy="5410200"/>
          </a:xfrm>
        </p:spPr>
        <p:txBody>
          <a:bodyPr>
            <a:normAutofit/>
          </a:bodyPr>
          <a:lstStyle/>
          <a:p>
            <a:r>
              <a:rPr lang="en-US" dirty="0"/>
              <a:t>The moral argument explained</a:t>
            </a:r>
          </a:p>
          <a:p>
            <a:r>
              <a:rPr lang="en-US" dirty="0"/>
              <a:t>Premise 1: Is God necessary to ground morality?</a:t>
            </a:r>
          </a:p>
          <a:p>
            <a:r>
              <a:rPr lang="en-US" dirty="0"/>
              <a:t>Premise 2: Do objective moral facts exist?</a:t>
            </a:r>
          </a:p>
          <a:p>
            <a:r>
              <a:rPr lang="en-US" dirty="0"/>
              <a:t>The Transcendental-Moral Argument</a:t>
            </a:r>
          </a:p>
          <a:p>
            <a:r>
              <a:rPr lang="en-US" dirty="0"/>
              <a:t>Summing up</a:t>
            </a:r>
          </a:p>
        </p:txBody>
      </p:sp>
      <p:sp>
        <p:nvSpPr>
          <p:cNvPr id="4" name="Rectangle 3"/>
          <p:cNvSpPr/>
          <p:nvPr/>
        </p:nvSpPr>
        <p:spPr>
          <a:xfrm>
            <a:off x="152400" y="2571946"/>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6086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a:t>Premise 2: do objective moral values and duties exist?</a:t>
            </a:r>
          </a:p>
        </p:txBody>
      </p:sp>
      <p:sp>
        <p:nvSpPr>
          <p:cNvPr id="3" name="Content Placeholder 2"/>
          <p:cNvSpPr>
            <a:spLocks noGrp="1"/>
          </p:cNvSpPr>
          <p:nvPr>
            <p:ph idx="1"/>
          </p:nvPr>
        </p:nvSpPr>
        <p:spPr/>
        <p:txBody>
          <a:bodyPr>
            <a:normAutofit lnSpcReduction="10000"/>
          </a:bodyPr>
          <a:lstStyle/>
          <a:p>
            <a:r>
              <a:rPr lang="en-US" dirty="0"/>
              <a:t>Morality is a </a:t>
            </a:r>
            <a:r>
              <a:rPr lang="en-US" b="1" dirty="0"/>
              <a:t>properly basic belief </a:t>
            </a:r>
            <a:r>
              <a:rPr lang="en-US" dirty="0"/>
              <a:t>because it need not be justified by other beliefs</a:t>
            </a:r>
          </a:p>
          <a:p>
            <a:r>
              <a:rPr lang="en-US" dirty="0"/>
              <a:t>Other properly basic beliefs include belief in the existence of the external universe, belief in the existence of other minds or belief in the reliability of memory</a:t>
            </a:r>
          </a:p>
          <a:p>
            <a:r>
              <a:rPr lang="en-US" dirty="0"/>
              <a:t>Belief in the existence of objective moral categories of right and wrong is basic and intrinsic to human beings</a:t>
            </a:r>
          </a:p>
          <a:p>
            <a:endParaRPr lang="en-US" dirty="0"/>
          </a:p>
        </p:txBody>
      </p:sp>
    </p:spTree>
    <p:extLst>
      <p:ext uri="{BB962C8B-B14F-4D97-AF65-F5344CB8AC3E}">
        <p14:creationId xmlns:p14="http://schemas.microsoft.com/office/powerpoint/2010/main" val="150466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a:t>Evidence supporting the existence and immediate perception of moral facts</a:t>
            </a:r>
          </a:p>
        </p:txBody>
      </p:sp>
      <p:sp>
        <p:nvSpPr>
          <p:cNvPr id="3" name="Content Placeholder 2"/>
          <p:cNvSpPr>
            <a:spLocks noGrp="1"/>
          </p:cNvSpPr>
          <p:nvPr>
            <p:ph idx="1"/>
          </p:nvPr>
        </p:nvSpPr>
        <p:spPr>
          <a:xfrm>
            <a:off x="152400" y="1600200"/>
            <a:ext cx="8839200" cy="5105400"/>
          </a:xfrm>
        </p:spPr>
        <p:txBody>
          <a:bodyPr>
            <a:noAutofit/>
          </a:bodyPr>
          <a:lstStyle/>
          <a:p>
            <a:r>
              <a:rPr lang="en-US" sz="3400" dirty="0"/>
              <a:t>Point 1. The ubiquity of basic moral behavior and true altruism</a:t>
            </a:r>
            <a:br>
              <a:rPr lang="en-US" sz="1600" dirty="0"/>
            </a:br>
            <a:br>
              <a:rPr lang="en-US" sz="1600" dirty="0"/>
            </a:br>
            <a:r>
              <a:rPr lang="en-US" sz="1600" dirty="0"/>
              <a:t>“</a:t>
            </a:r>
            <a:r>
              <a:rPr lang="en-US" sz="1600" b="1" dirty="0"/>
              <a:t>the </a:t>
            </a:r>
            <a:r>
              <a:rPr lang="en-US" sz="1600" b="1" dirty="0" err="1"/>
              <a:t>prosocial</a:t>
            </a:r>
            <a:r>
              <a:rPr lang="en-US" sz="1600" b="1" dirty="0"/>
              <a:t> </a:t>
            </a:r>
            <a:r>
              <a:rPr lang="en-US" sz="1600" b="1" dirty="0" err="1"/>
              <a:t>behaviours</a:t>
            </a:r>
            <a:r>
              <a:rPr lang="en-US" sz="1600" b="1" dirty="0"/>
              <a:t> variously labeled “cooperation” or “altruism”</a:t>
            </a:r>
            <a:r>
              <a:rPr lang="en-US" sz="1600" dirty="0"/>
              <a:t> are disadvantageous to individuals and </a:t>
            </a:r>
            <a:r>
              <a:rPr lang="en-US" sz="1600" b="1" dirty="0"/>
              <a:t>evolve only by virtue of the differential contribution of groups </a:t>
            </a:r>
            <a:r>
              <a:rPr lang="en-US" sz="1600" dirty="0"/>
              <a:t>to the total gene pool. ” – David Sloane Wilson, </a:t>
            </a:r>
            <a:r>
              <a:rPr lang="en-US" sz="1600" i="1" dirty="0"/>
              <a:t>The New Scientist</a:t>
            </a:r>
            <a:r>
              <a:rPr lang="en-US" sz="1600" dirty="0"/>
              <a:t>, 2824, p. v</a:t>
            </a:r>
          </a:p>
          <a:p>
            <a:r>
              <a:rPr lang="en-US" sz="1600" dirty="0"/>
              <a:t>“</a:t>
            </a:r>
            <a:r>
              <a:rPr lang="en-US" sz="1600" b="1" dirty="0"/>
              <a:t>Group selection</a:t>
            </a:r>
            <a:r>
              <a:rPr lang="en-US" sz="1600" dirty="0"/>
              <a:t>, which was once widely rejected as a significant evolutionary force, </a:t>
            </a:r>
            <a:r>
              <a:rPr lang="en-US" sz="1600" b="1" dirty="0"/>
              <a:t>is now accepted by all who seriously study the subject.</a:t>
            </a:r>
            <a:r>
              <a:rPr lang="en-US" sz="1600" dirty="0"/>
              <a:t>” – David Sloane Wilson, </a:t>
            </a:r>
            <a:r>
              <a:rPr lang="en-US" sz="1600" i="1" dirty="0"/>
              <a:t>Evolution,  </a:t>
            </a:r>
            <a:r>
              <a:rPr lang="en-US" sz="1600" b="1" dirty="0"/>
              <a:t>65</a:t>
            </a:r>
            <a:r>
              <a:rPr lang="en-US" sz="1600" i="1" dirty="0"/>
              <a:t>, 1523</a:t>
            </a:r>
            <a:br>
              <a:rPr lang="en-US" sz="1600" dirty="0"/>
            </a:br>
            <a:endParaRPr lang="en-US" sz="1600" dirty="0"/>
          </a:p>
          <a:p>
            <a:r>
              <a:rPr lang="en-US" sz="1600" dirty="0"/>
              <a:t>"we don't know whether true altruism ... has any genetic basis in human society…it's an </a:t>
            </a:r>
            <a:r>
              <a:rPr lang="en-US" sz="1600" b="1" dirty="0"/>
              <a:t>epiphenomenon… it probably didn't evolve</a:t>
            </a:r>
            <a:r>
              <a:rPr lang="en-US" sz="1600" dirty="0"/>
              <a:t>."  - Jerry Coyne, </a:t>
            </a:r>
            <a:r>
              <a:rPr lang="en-US" sz="1600" u="sng" dirty="0"/>
              <a:t>Why evolution is true blog</a:t>
            </a:r>
            <a:r>
              <a:rPr lang="en-US" sz="1600" dirty="0"/>
              <a:t>, 5/18/11</a:t>
            </a:r>
          </a:p>
          <a:p>
            <a:r>
              <a:rPr lang="en-US" sz="1600" dirty="0"/>
              <a:t>“Why are we still so good to each other, even sometimes to others who might be thought to belong to an out-group? Could it be that our Good Samaritan urges are </a:t>
            </a:r>
            <a:r>
              <a:rPr lang="en-US" sz="1600" b="1" dirty="0" err="1"/>
              <a:t>misfirings</a:t>
            </a:r>
            <a:r>
              <a:rPr lang="en-US" sz="1600" dirty="0"/>
              <a:t>... [a]  </a:t>
            </a:r>
            <a:r>
              <a:rPr lang="en-US" sz="1600" b="1" dirty="0"/>
              <a:t>'mistake</a:t>
            </a:r>
            <a:r>
              <a:rPr lang="en-US" sz="1600" dirty="0"/>
              <a:t>' or </a:t>
            </a:r>
            <a:r>
              <a:rPr lang="en-US" sz="1600" b="1" dirty="0"/>
              <a:t>'by-product'</a:t>
            </a:r>
            <a:r>
              <a:rPr lang="en-US" sz="1600" dirty="0"/>
              <a:t>...” - Richard Dawkins, </a:t>
            </a:r>
            <a:r>
              <a:rPr lang="en-US" sz="1600" i="1" dirty="0"/>
              <a:t>The God Delusion</a:t>
            </a:r>
            <a:r>
              <a:rPr lang="en-US" sz="1600" dirty="0"/>
              <a:t>, Chapter 6 p.252-254</a:t>
            </a:r>
          </a:p>
          <a:p>
            <a:r>
              <a:rPr lang="en-US" sz="1600" dirty="0"/>
              <a:t>“Group Selection has a superficial appeal… [but ] I have argued that the concept of </a:t>
            </a:r>
            <a:r>
              <a:rPr lang="en-US" sz="1600" b="1" dirty="0"/>
              <a:t>Group Selection has no useful role to play in psychology or social science</a:t>
            </a:r>
            <a:r>
              <a:rPr lang="en-US" sz="1600" dirty="0"/>
              <a:t>…if it is meant to explain the psychology of individuals… </a:t>
            </a:r>
            <a:r>
              <a:rPr lang="en-US" sz="1600" b="1" dirty="0"/>
              <a:t>it is dubious both in theory … and in practice</a:t>
            </a:r>
            <a:r>
              <a:rPr lang="en-US" sz="1600" dirty="0"/>
              <a:t>…” – Steven Pinker, </a:t>
            </a:r>
            <a:r>
              <a:rPr lang="en-US" sz="1600" i="1" dirty="0"/>
              <a:t>The Edge</a:t>
            </a:r>
            <a:r>
              <a:rPr lang="en-US" sz="1600" dirty="0"/>
              <a:t>, 6/18/12</a:t>
            </a:r>
          </a:p>
        </p:txBody>
      </p:sp>
      <p:cxnSp>
        <p:nvCxnSpPr>
          <p:cNvPr id="5" name="Straight Connector 4"/>
          <p:cNvCxnSpPr/>
          <p:nvPr/>
        </p:nvCxnSpPr>
        <p:spPr>
          <a:xfrm>
            <a:off x="152400" y="4343400"/>
            <a:ext cx="8839200"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243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a:t>Evidence supporting the existence and immediate perception of moral facts</a:t>
            </a:r>
          </a:p>
        </p:txBody>
      </p:sp>
      <p:sp>
        <p:nvSpPr>
          <p:cNvPr id="3" name="Content Placeholder 2"/>
          <p:cNvSpPr>
            <a:spLocks noGrp="1"/>
          </p:cNvSpPr>
          <p:nvPr>
            <p:ph idx="1"/>
          </p:nvPr>
        </p:nvSpPr>
        <p:spPr/>
        <p:txBody>
          <a:bodyPr>
            <a:normAutofit/>
          </a:bodyPr>
          <a:lstStyle/>
          <a:p>
            <a:r>
              <a:rPr lang="en-US" sz="3400" dirty="0"/>
              <a:t>Point 2. The moral behavior of moral relativists</a:t>
            </a:r>
            <a:br>
              <a:rPr lang="en-US" dirty="0"/>
            </a:br>
            <a:endParaRPr lang="en-US" sz="2200" dirty="0"/>
          </a:p>
        </p:txBody>
      </p:sp>
      <p:pic>
        <p:nvPicPr>
          <p:cNvPr id="14338" name="Picture 2" descr="http://rsasecular.files.wordpress.com/2009/08/good-without-god-epste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819400"/>
            <a:ext cx="3705225" cy="3705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564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a:t>Evidence supporting the existence and immediate perception of moral facts</a:t>
            </a:r>
          </a:p>
        </p:txBody>
      </p:sp>
      <p:sp>
        <p:nvSpPr>
          <p:cNvPr id="3" name="Content Placeholder 2"/>
          <p:cNvSpPr>
            <a:spLocks noGrp="1"/>
          </p:cNvSpPr>
          <p:nvPr>
            <p:ph idx="1"/>
          </p:nvPr>
        </p:nvSpPr>
        <p:spPr/>
        <p:txBody>
          <a:bodyPr>
            <a:normAutofit/>
          </a:bodyPr>
          <a:lstStyle/>
          <a:p>
            <a:r>
              <a:rPr lang="en-US" sz="3400" dirty="0"/>
              <a:t>Point 3.  Universal human intuition of objective moral categories</a:t>
            </a:r>
            <a:br>
              <a:rPr lang="en-US" dirty="0"/>
            </a:br>
            <a:endParaRPr lang="en-US" sz="2200" dirty="0"/>
          </a:p>
        </p:txBody>
      </p:sp>
      <p:pic>
        <p:nvPicPr>
          <p:cNvPr id="7170" name="Picture 2" descr="Holocaust Memorial at Legion of Hon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399" y="2895600"/>
            <a:ext cx="5830249"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978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a:t>Evidence supporting the existence and immediate perception of moral facts</a:t>
            </a:r>
          </a:p>
        </p:txBody>
      </p:sp>
      <p:sp>
        <p:nvSpPr>
          <p:cNvPr id="3" name="Content Placeholder 2"/>
          <p:cNvSpPr>
            <a:spLocks noGrp="1"/>
          </p:cNvSpPr>
          <p:nvPr>
            <p:ph idx="1"/>
          </p:nvPr>
        </p:nvSpPr>
        <p:spPr/>
        <p:txBody>
          <a:bodyPr>
            <a:normAutofit/>
          </a:bodyPr>
          <a:lstStyle/>
          <a:p>
            <a:r>
              <a:rPr lang="en-US" sz="3400" dirty="0"/>
              <a:t>Point 4.  The moral realism of philosophers</a:t>
            </a:r>
          </a:p>
          <a:p>
            <a:pPr marL="457200" lvl="1" indent="0" fontAlgn="ctr">
              <a:buNone/>
            </a:pPr>
            <a:r>
              <a:rPr lang="en-US" sz="2400" dirty="0"/>
              <a:t>Moral realism (56.4%), anti-realism, (27.7%), other (15.9%). http://philpapers.org/surveys/index.html</a:t>
            </a:r>
          </a:p>
        </p:txBody>
      </p:sp>
      <p:pic>
        <p:nvPicPr>
          <p:cNvPr id="17410" name="Picture 2" descr="https://encrypted-tbn0.gstatic.com/images?q=tbn:ANd9GcRxEtCu1stdsXLOMWvIZIEiHs7DcS0hNV3_8BEkR1SAYDdj-p2hT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3275696"/>
            <a:ext cx="2295525" cy="3058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564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a:t>Evidence supporting the existence and immediate perception of moral facts</a:t>
            </a:r>
          </a:p>
        </p:txBody>
      </p:sp>
      <p:sp>
        <p:nvSpPr>
          <p:cNvPr id="3" name="Content Placeholder 2"/>
          <p:cNvSpPr>
            <a:spLocks noGrp="1"/>
          </p:cNvSpPr>
          <p:nvPr>
            <p:ph idx="1"/>
          </p:nvPr>
        </p:nvSpPr>
        <p:spPr/>
        <p:txBody>
          <a:bodyPr>
            <a:normAutofit/>
          </a:bodyPr>
          <a:lstStyle/>
          <a:p>
            <a:r>
              <a:rPr lang="en-US" sz="3400" dirty="0"/>
              <a:t>Point 5.  The moral realism of naturalists</a:t>
            </a:r>
            <a:br>
              <a:rPr lang="en-US" dirty="0"/>
            </a:br>
            <a:endParaRPr lang="en-US" sz="2200" dirty="0"/>
          </a:p>
        </p:txBody>
      </p:sp>
      <p:pic>
        <p:nvPicPr>
          <p:cNvPr id="16386" name="Picture 2" descr="http://upload.wikimedia.org/wikipedia/commons/thumb/4/4b/Sam_Harris_01.jpg/245px-Sam_Harris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790824"/>
            <a:ext cx="2333625" cy="292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564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Moral criticism</a:t>
            </a:r>
          </a:p>
        </p:txBody>
      </p:sp>
      <p:pic>
        <p:nvPicPr>
          <p:cNvPr id="20482" name="Picture 2" descr="http://a.abcnews.com/images/US/ap_occupy_wall_street_dm_120917_wg.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1219200"/>
            <a:ext cx="5181600" cy="29146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56309" y="4267200"/>
            <a:ext cx="8305800" cy="923330"/>
          </a:xfrm>
          <a:prstGeom prst="rect">
            <a:avLst/>
          </a:prstGeom>
        </p:spPr>
        <p:txBody>
          <a:bodyPr wrap="square">
            <a:spAutoFit/>
          </a:bodyPr>
          <a:lstStyle/>
          <a:p>
            <a:r>
              <a:rPr lang="en-US" dirty="0"/>
              <a:t>The universe we observe has precisely the properties we should expect if there is, at bottom, </a:t>
            </a:r>
            <a:r>
              <a:rPr lang="en-US" b="1" dirty="0"/>
              <a:t>no design, no purpose, no evil and no good, nothing but blind, pitiless indifference.</a:t>
            </a:r>
            <a:r>
              <a:rPr lang="en-US" dirty="0"/>
              <a:t> – Richard Dawkins, </a:t>
            </a:r>
            <a:r>
              <a:rPr lang="en-US" i="1" dirty="0"/>
              <a:t>River Out of Eden</a:t>
            </a:r>
            <a:r>
              <a:rPr lang="en-US" dirty="0"/>
              <a:t>, p. 132</a:t>
            </a:r>
          </a:p>
        </p:txBody>
      </p:sp>
      <p:sp>
        <p:nvSpPr>
          <p:cNvPr id="6" name="Rectangle 5"/>
          <p:cNvSpPr/>
          <p:nvPr/>
        </p:nvSpPr>
        <p:spPr>
          <a:xfrm>
            <a:off x="221673" y="5152072"/>
            <a:ext cx="8610600" cy="1477328"/>
          </a:xfrm>
          <a:prstGeom prst="rect">
            <a:avLst/>
          </a:prstGeom>
        </p:spPr>
        <p:txBody>
          <a:bodyPr wrap="square">
            <a:spAutoFit/>
          </a:bodyPr>
          <a:lstStyle/>
          <a:p>
            <a:r>
              <a:rPr lang="en-US" dirty="0"/>
              <a:t>“The God of the Old Testament is arguably the most unpleasant character in all fiction: </a:t>
            </a:r>
            <a:r>
              <a:rPr lang="en-US" b="1" dirty="0"/>
              <a:t>jealous and proud of it; a petty, unjust, unforgiving control-freak; a vindictive, bloodthirsty ethnic cleanser; a misogynistic, homophobic, racist, </a:t>
            </a:r>
            <a:r>
              <a:rPr lang="en-US" b="1" dirty="0" err="1"/>
              <a:t>infanticidal</a:t>
            </a:r>
            <a:r>
              <a:rPr lang="en-US" b="1" dirty="0"/>
              <a:t>, genocidal, filicidal, pestilential, megalomaniacal, sadomasochistic, capriciously malevolent bully.</a:t>
            </a:r>
            <a:r>
              <a:rPr lang="en-US" dirty="0"/>
              <a:t>” – Richard Dawkins, </a:t>
            </a:r>
            <a:r>
              <a:rPr lang="en-US" i="1" dirty="0"/>
              <a:t>The God Delusion</a:t>
            </a:r>
            <a:endParaRPr lang="en-US" dirty="0"/>
          </a:p>
        </p:txBody>
      </p:sp>
    </p:spTree>
    <p:extLst>
      <p:ext uri="{BB962C8B-B14F-4D97-AF65-F5344CB8AC3E}">
        <p14:creationId xmlns:p14="http://schemas.microsoft.com/office/powerpoint/2010/main" val="4167609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Cipher’s challenge</a:t>
            </a:r>
          </a:p>
        </p:txBody>
      </p:sp>
      <p:pic>
        <p:nvPicPr>
          <p:cNvPr id="8194" name="Picture 2" descr="http://images2.wikia.nocookie.net/__cb20110307094039/matrix/images/8/84/Matri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363109"/>
            <a:ext cx="5029200" cy="32850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81001" y="4690408"/>
            <a:ext cx="8610600" cy="1938992"/>
          </a:xfrm>
          <a:prstGeom prst="rect">
            <a:avLst/>
          </a:prstGeom>
          <a:noFill/>
        </p:spPr>
        <p:txBody>
          <a:bodyPr wrap="square" rtlCol="0">
            <a:spAutoFit/>
          </a:bodyPr>
          <a:lstStyle/>
          <a:p>
            <a:r>
              <a:rPr lang="en-US" sz="2000" dirty="0"/>
              <a:t>You are offered the chance to have whatever you want most in life in exchange for performing some horrific moral action on people you do not know.  Afterwards, your memory will be erased.  </a:t>
            </a:r>
            <a:r>
              <a:rPr lang="en-US" sz="2000" b="1" dirty="0"/>
              <a:t>Do you accept the offer?</a:t>
            </a:r>
            <a:br>
              <a:rPr lang="en-US" sz="2000" b="1" dirty="0"/>
            </a:br>
            <a:br>
              <a:rPr lang="en-US" sz="2000" b="1" dirty="0"/>
            </a:br>
            <a:r>
              <a:rPr lang="en-US" sz="2000" dirty="0"/>
              <a:t>Follow-up: when you ignore suffering and injustice all over the world to protect your ability to enjoy your life, how is this different than accepting the offer daily?</a:t>
            </a:r>
          </a:p>
        </p:txBody>
      </p:sp>
    </p:spTree>
    <p:extLst>
      <p:ext uri="{BB962C8B-B14F-4D97-AF65-F5344CB8AC3E}">
        <p14:creationId xmlns:p14="http://schemas.microsoft.com/office/powerpoint/2010/main" val="178284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amorality pill</a:t>
            </a:r>
          </a:p>
        </p:txBody>
      </p:sp>
      <p:pic>
        <p:nvPicPr>
          <p:cNvPr id="9218" name="Picture 2" descr="https://encrypted-tbn1.gstatic.com/images?q=tbn:ANd9GcS_v46Nshv5tLRnvFYYerZ7h7hEhc1fAMhWVu5dzXhF39vlYpn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8975" y="1924049"/>
            <a:ext cx="2638425" cy="173355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85800" y="4191000"/>
            <a:ext cx="7820026" cy="2246769"/>
          </a:xfrm>
          <a:prstGeom prst="rect">
            <a:avLst/>
          </a:prstGeom>
        </p:spPr>
        <p:txBody>
          <a:bodyPr wrap="square">
            <a:spAutoFit/>
          </a:bodyPr>
          <a:lstStyle/>
          <a:p>
            <a:r>
              <a:rPr lang="en-US" sz="2000" dirty="0"/>
              <a:t>You are offered a pill which will remove all your negative moral emotions like guilt, empathy and remorse, but will leave all positive emotions intact.  In other words, you will still love your family, derive delight from watching your children play, feel tenderness and joy whenever you watch them sleeping.  But if you decide one day, that killing them all would make you happier, you will be able to do so without any pangs of conscience.  </a:t>
            </a:r>
            <a:r>
              <a:rPr lang="en-US" sz="2000" b="1" dirty="0"/>
              <a:t>Would you take the pill?</a:t>
            </a:r>
          </a:p>
        </p:txBody>
      </p:sp>
    </p:spTree>
    <p:extLst>
      <p:ext uri="{BB962C8B-B14F-4D97-AF65-F5344CB8AC3E}">
        <p14:creationId xmlns:p14="http://schemas.microsoft.com/office/powerpoint/2010/main" val="1195646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Talk outline</a:t>
            </a:r>
          </a:p>
        </p:txBody>
      </p:sp>
      <p:sp>
        <p:nvSpPr>
          <p:cNvPr id="3" name="Content Placeholder 2"/>
          <p:cNvSpPr>
            <a:spLocks noGrp="1"/>
          </p:cNvSpPr>
          <p:nvPr>
            <p:ph idx="1"/>
          </p:nvPr>
        </p:nvSpPr>
        <p:spPr>
          <a:xfrm>
            <a:off x="228600" y="1295400"/>
            <a:ext cx="8763000" cy="5410200"/>
          </a:xfrm>
        </p:spPr>
        <p:txBody>
          <a:bodyPr>
            <a:normAutofit/>
          </a:bodyPr>
          <a:lstStyle/>
          <a:p>
            <a:r>
              <a:rPr lang="en-US" dirty="0"/>
              <a:t>The moral argument explained</a:t>
            </a:r>
          </a:p>
          <a:p>
            <a:r>
              <a:rPr lang="en-US" dirty="0"/>
              <a:t>Premise 1: Is God necessary to ground morality?</a:t>
            </a:r>
          </a:p>
          <a:p>
            <a:r>
              <a:rPr lang="en-US" dirty="0"/>
              <a:t>Premise 2: Do objective moral facts exist?</a:t>
            </a:r>
          </a:p>
          <a:p>
            <a:r>
              <a:rPr lang="en-US" dirty="0"/>
              <a:t>The Transcendental-Moral Argument</a:t>
            </a:r>
          </a:p>
          <a:p>
            <a:r>
              <a:rPr lang="en-US" dirty="0"/>
              <a:t>Summing up</a:t>
            </a:r>
          </a:p>
        </p:txBody>
      </p:sp>
      <p:sp>
        <p:nvSpPr>
          <p:cNvPr id="4" name="Rectangle 3"/>
          <p:cNvSpPr/>
          <p:nvPr/>
        </p:nvSpPr>
        <p:spPr>
          <a:xfrm>
            <a:off x="152400" y="3133627"/>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7740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transcendental-moral argument</a:t>
            </a:r>
          </a:p>
        </p:txBody>
      </p:sp>
      <p:sp>
        <p:nvSpPr>
          <p:cNvPr id="3" name="Content Placeholder 2"/>
          <p:cNvSpPr>
            <a:spLocks noGrp="1"/>
          </p:cNvSpPr>
          <p:nvPr>
            <p:ph idx="1"/>
          </p:nvPr>
        </p:nvSpPr>
        <p:spPr/>
        <p:txBody>
          <a:bodyPr/>
          <a:lstStyle/>
          <a:p>
            <a:pPr marL="0" indent="0">
              <a:buNone/>
            </a:pPr>
            <a:r>
              <a:rPr lang="en-US" dirty="0"/>
              <a:t>P1. If a truth-loving God does not exist, then we are not morally obligated to seek the truth.</a:t>
            </a:r>
          </a:p>
          <a:p>
            <a:pPr marL="0" indent="0">
              <a:buNone/>
            </a:pPr>
            <a:r>
              <a:rPr lang="en-US" dirty="0"/>
              <a:t>P2. We are morally obligated to seek the truth.</a:t>
            </a:r>
          </a:p>
          <a:p>
            <a:pPr marL="0" indent="0">
              <a:buNone/>
            </a:pPr>
            <a:r>
              <a:rPr lang="en-US" dirty="0"/>
              <a:t>Therefore,</a:t>
            </a:r>
          </a:p>
          <a:p>
            <a:pPr marL="0" indent="0">
              <a:buNone/>
            </a:pPr>
            <a:r>
              <a:rPr lang="en-US" dirty="0"/>
              <a:t>C. A truth-loving God exists.</a:t>
            </a:r>
          </a:p>
        </p:txBody>
      </p:sp>
    </p:spTree>
    <p:extLst>
      <p:ext uri="{BB962C8B-B14F-4D97-AF65-F5344CB8AC3E}">
        <p14:creationId xmlns:p14="http://schemas.microsoft.com/office/powerpoint/2010/main" val="334726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8B24D50-BAC9-BC39-A1B2-3D409C01D7A7}"/>
              </a:ext>
            </a:extLst>
          </p:cNvPr>
          <p:cNvSpPr>
            <a:spLocks noGrp="1"/>
          </p:cNvSpPr>
          <p:nvPr>
            <p:ph idx="1"/>
          </p:nvPr>
        </p:nvSpPr>
        <p:spPr>
          <a:xfrm>
            <a:off x="266700" y="1754613"/>
            <a:ext cx="8610600" cy="4351338"/>
          </a:xfrm>
        </p:spPr>
        <p:txBody>
          <a:bodyPr>
            <a:normAutofit/>
          </a:bodyPr>
          <a:lstStyle/>
          <a:p>
            <a:r>
              <a:rPr lang="en-US" sz="3600" dirty="0"/>
              <a:t>Truth can be opposed to human flourishing</a:t>
            </a:r>
          </a:p>
          <a:p>
            <a:r>
              <a:rPr lang="en-US" sz="3600" dirty="0"/>
              <a:t>Falsehood can promote human flourishing</a:t>
            </a:r>
          </a:p>
          <a:p>
            <a:endParaRPr lang="en-US" sz="3600" dirty="0"/>
          </a:p>
        </p:txBody>
      </p:sp>
      <p:pic>
        <p:nvPicPr>
          <p:cNvPr id="6" name="Picture 6">
            <a:extLst>
              <a:ext uri="{FF2B5EF4-FFF2-40B4-BE49-F238E27FC236}">
                <a16:creationId xmlns:a16="http://schemas.microsoft.com/office/drawing/2014/main" id="{C63BB5D8-9809-CE30-8B46-3AAB9BCB9A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651" y="3086491"/>
            <a:ext cx="4025946" cy="30194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Krispy Kreme Launches Simpsons-Inspired Doughnut | MyRecipes">
            <a:extLst>
              <a:ext uri="{FF2B5EF4-FFF2-40B4-BE49-F238E27FC236}">
                <a16:creationId xmlns:a16="http://schemas.microsoft.com/office/drawing/2014/main" id="{507DB240-967D-168A-8B18-D351D5BC84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1355" y="3086492"/>
            <a:ext cx="4025945" cy="3019459"/>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B5DE9A05-C3C5-5058-E639-C0BB00F224C3}"/>
              </a:ext>
            </a:extLst>
          </p:cNvPr>
          <p:cNvSpPr>
            <a:spLocks noGrp="1"/>
          </p:cNvSpPr>
          <p:nvPr>
            <p:ph type="title"/>
          </p:nvPr>
        </p:nvSpPr>
        <p:spPr>
          <a:xfrm>
            <a:off x="457200" y="381000"/>
            <a:ext cx="8458200" cy="1143000"/>
          </a:xfrm>
        </p:spPr>
        <p:txBody>
          <a:bodyPr>
            <a:normAutofit fontScale="90000"/>
          </a:bodyPr>
          <a:lstStyle/>
          <a:p>
            <a:r>
              <a:rPr lang="en-US" dirty="0"/>
              <a:t>Premise 1: Is God needed to ground truth-seeking?</a:t>
            </a:r>
          </a:p>
        </p:txBody>
      </p:sp>
    </p:spTree>
    <p:extLst>
      <p:ext uri="{BB962C8B-B14F-4D97-AF65-F5344CB8AC3E}">
        <p14:creationId xmlns:p14="http://schemas.microsoft.com/office/powerpoint/2010/main" val="2612307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458200" cy="1143000"/>
          </a:xfrm>
        </p:spPr>
        <p:txBody>
          <a:bodyPr>
            <a:normAutofit fontScale="90000"/>
          </a:bodyPr>
          <a:lstStyle/>
          <a:p>
            <a:r>
              <a:rPr lang="en-US" dirty="0"/>
              <a:t>Premise 2: Is truth-seeking morally obligatory?</a:t>
            </a:r>
          </a:p>
        </p:txBody>
      </p:sp>
      <p:sp>
        <p:nvSpPr>
          <p:cNvPr id="3" name="Content Placeholder 2"/>
          <p:cNvSpPr>
            <a:spLocks noGrp="1"/>
          </p:cNvSpPr>
          <p:nvPr>
            <p:ph idx="1"/>
          </p:nvPr>
        </p:nvSpPr>
        <p:spPr>
          <a:xfrm>
            <a:off x="457200" y="1722437"/>
            <a:ext cx="8229600" cy="4525963"/>
          </a:xfrm>
        </p:spPr>
        <p:txBody>
          <a:bodyPr>
            <a:normAutofit/>
          </a:bodyPr>
          <a:lstStyle/>
          <a:p>
            <a:r>
              <a:rPr lang="en-US" dirty="0"/>
              <a:t>If we deny this premise, then why should Christians ever seek to know whether Christianity is true?</a:t>
            </a:r>
          </a:p>
          <a:p>
            <a:r>
              <a:rPr lang="en-US" dirty="0"/>
              <a:t>Paradoxically, atheists who insist that truth-seeking is their highest calling, have no basis to urge others to seek the truth or for seeking it themselves!</a:t>
            </a:r>
          </a:p>
        </p:txBody>
      </p:sp>
      <p:sp>
        <p:nvSpPr>
          <p:cNvPr id="4" name="Rectangle 3"/>
          <p:cNvSpPr/>
          <p:nvPr/>
        </p:nvSpPr>
        <p:spPr>
          <a:xfrm>
            <a:off x="304800" y="5562600"/>
            <a:ext cx="8610600" cy="914400"/>
          </a:xfrm>
          <a:prstGeom prst="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only way to ground the intrinsic goodness and obligatory nature of truth-seeking is through the existence of a truth-loving God.</a:t>
            </a:r>
          </a:p>
        </p:txBody>
      </p:sp>
    </p:spTree>
    <p:extLst>
      <p:ext uri="{BB962C8B-B14F-4D97-AF65-F5344CB8AC3E}">
        <p14:creationId xmlns:p14="http://schemas.microsoft.com/office/powerpoint/2010/main" val="2478817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a:t>Does the biblical God love and command truth-seeking?</a:t>
            </a:r>
          </a:p>
        </p:txBody>
      </p:sp>
      <p:sp>
        <p:nvSpPr>
          <p:cNvPr id="6" name="Content Placeholder 5"/>
          <p:cNvSpPr>
            <a:spLocks noGrp="1"/>
          </p:cNvSpPr>
          <p:nvPr>
            <p:ph idx="1"/>
          </p:nvPr>
        </p:nvSpPr>
        <p:spPr/>
        <p:txBody>
          <a:bodyPr>
            <a:normAutofit fontScale="70000" lnSpcReduction="20000"/>
          </a:bodyPr>
          <a:lstStyle/>
          <a:p>
            <a:r>
              <a:rPr lang="en-US" dirty="0"/>
              <a:t>“Show me your ways, O </a:t>
            </a:r>
            <a:r>
              <a:rPr lang="en-US" cap="small" dirty="0">
                <a:effectLst/>
              </a:rPr>
              <a:t>Lord,</a:t>
            </a:r>
            <a:r>
              <a:rPr lang="en-US" dirty="0"/>
              <a:t> teach me your paths; guide me in your </a:t>
            </a:r>
            <a:r>
              <a:rPr lang="en-US" b="1" dirty="0"/>
              <a:t>truth</a:t>
            </a:r>
            <a:r>
              <a:rPr lang="en-US" dirty="0"/>
              <a:t> and teach me, for you are God my Savior, and my hope is in you all day long.” – Psalm 24:4-5</a:t>
            </a:r>
          </a:p>
          <a:p>
            <a:r>
              <a:rPr lang="en-US" dirty="0"/>
              <a:t>“Into your hands I commit my spirit; redeem me, O Lord, the God of </a:t>
            </a:r>
            <a:r>
              <a:rPr lang="en-US" b="1" dirty="0"/>
              <a:t>truth</a:t>
            </a:r>
            <a:r>
              <a:rPr lang="en-US" dirty="0"/>
              <a:t>.” – Psalm 31:1</a:t>
            </a:r>
          </a:p>
          <a:p>
            <a:r>
              <a:rPr lang="en-US" dirty="0"/>
              <a:t>“Then you will know the </a:t>
            </a:r>
            <a:r>
              <a:rPr lang="en-US" b="1" dirty="0"/>
              <a:t>truth</a:t>
            </a:r>
            <a:r>
              <a:rPr lang="en-US" dirty="0"/>
              <a:t>, and the </a:t>
            </a:r>
            <a:r>
              <a:rPr lang="en-US" b="1" dirty="0"/>
              <a:t>truth</a:t>
            </a:r>
            <a:r>
              <a:rPr lang="en-US" dirty="0"/>
              <a:t> will set you free.” – John 8:32</a:t>
            </a:r>
          </a:p>
          <a:p>
            <a:r>
              <a:rPr lang="en-US" dirty="0"/>
              <a:t>“Jesus answered, “I am the way and the </a:t>
            </a:r>
            <a:r>
              <a:rPr lang="en-US" b="1" dirty="0"/>
              <a:t>truth</a:t>
            </a:r>
            <a:r>
              <a:rPr lang="en-US" dirty="0"/>
              <a:t> and the life. No one comes to the Father except through me.” – John 14:6</a:t>
            </a:r>
          </a:p>
          <a:p>
            <a:r>
              <a:rPr lang="en-US" dirty="0"/>
              <a:t>“The wrath of God is being revealed from heaven against all the godlessness and wickedness of men who suppress the </a:t>
            </a:r>
            <a:r>
              <a:rPr lang="en-US" b="1" dirty="0"/>
              <a:t>truth</a:t>
            </a:r>
            <a:r>
              <a:rPr lang="en-US" dirty="0"/>
              <a:t> by their wickedness” – Rom. 1:18</a:t>
            </a:r>
          </a:p>
          <a:p>
            <a:r>
              <a:rPr lang="en-US" dirty="0"/>
              <a:t>“They perish because they refused to love the </a:t>
            </a:r>
            <a:r>
              <a:rPr lang="en-US" b="1" dirty="0"/>
              <a:t>truth</a:t>
            </a:r>
            <a:r>
              <a:rPr lang="en-US" dirty="0"/>
              <a:t> and so be saved.” – 2 Thess. 2:10</a:t>
            </a:r>
          </a:p>
        </p:txBody>
      </p:sp>
    </p:spTree>
    <p:extLst>
      <p:ext uri="{BB962C8B-B14F-4D97-AF65-F5344CB8AC3E}">
        <p14:creationId xmlns:p14="http://schemas.microsoft.com/office/powerpoint/2010/main" val="4243075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Talk outline</a:t>
            </a:r>
          </a:p>
        </p:txBody>
      </p:sp>
      <p:sp>
        <p:nvSpPr>
          <p:cNvPr id="3" name="Content Placeholder 2"/>
          <p:cNvSpPr>
            <a:spLocks noGrp="1"/>
          </p:cNvSpPr>
          <p:nvPr>
            <p:ph idx="1"/>
          </p:nvPr>
        </p:nvSpPr>
        <p:spPr>
          <a:xfrm>
            <a:off x="228600" y="1295400"/>
            <a:ext cx="8763000" cy="5410200"/>
          </a:xfrm>
        </p:spPr>
        <p:txBody>
          <a:bodyPr>
            <a:normAutofit/>
          </a:bodyPr>
          <a:lstStyle/>
          <a:p>
            <a:r>
              <a:rPr lang="en-US" dirty="0"/>
              <a:t>The moral argument explained</a:t>
            </a:r>
          </a:p>
          <a:p>
            <a:r>
              <a:rPr lang="en-US" dirty="0"/>
              <a:t>Premise 1: Is God necessary to ground morality?</a:t>
            </a:r>
          </a:p>
          <a:p>
            <a:r>
              <a:rPr lang="en-US" dirty="0"/>
              <a:t>Premise 2: Do objective moral facts exist?</a:t>
            </a:r>
          </a:p>
          <a:p>
            <a:r>
              <a:rPr lang="en-US" dirty="0"/>
              <a:t>The Transcendental-Moral Argument</a:t>
            </a:r>
          </a:p>
          <a:p>
            <a:r>
              <a:rPr lang="en-US" dirty="0"/>
              <a:t>Summing up</a:t>
            </a:r>
          </a:p>
        </p:txBody>
      </p:sp>
      <p:sp>
        <p:nvSpPr>
          <p:cNvPr id="4" name="Rectangle 3"/>
          <p:cNvSpPr/>
          <p:nvPr/>
        </p:nvSpPr>
        <p:spPr>
          <a:xfrm>
            <a:off x="152400" y="3733800"/>
            <a:ext cx="8839200" cy="4572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586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Moral Argument</a:t>
            </a:r>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pPr marL="0" indent="0">
              <a:lnSpc>
                <a:spcPct val="110000"/>
              </a:lnSpc>
              <a:buNone/>
            </a:pPr>
            <a:r>
              <a:rPr lang="en-US" sz="2700" b="1" dirty="0"/>
              <a:t>P1. If God does not exist, then objective moral values and duties do not exist.</a:t>
            </a:r>
            <a:br>
              <a:rPr lang="en-US" sz="2700" b="1" dirty="0"/>
            </a:br>
            <a:r>
              <a:rPr lang="en-US" sz="2700" b="1" dirty="0"/>
              <a:t>P2. Objective moral values and duties do exist.</a:t>
            </a:r>
          </a:p>
          <a:p>
            <a:pPr marL="0" indent="0">
              <a:lnSpc>
                <a:spcPct val="110000"/>
              </a:lnSpc>
              <a:buNone/>
            </a:pPr>
            <a:r>
              <a:rPr lang="en-US" sz="2700" b="1" dirty="0"/>
              <a:t>Therefore,</a:t>
            </a:r>
          </a:p>
          <a:p>
            <a:pPr marL="0" indent="0">
              <a:lnSpc>
                <a:spcPct val="110000"/>
              </a:lnSpc>
              <a:buNone/>
            </a:pPr>
            <a:r>
              <a:rPr lang="en-US" sz="2700" b="1" dirty="0"/>
              <a:t>C. God exists.</a:t>
            </a:r>
          </a:p>
          <a:p>
            <a:pPr marL="0" indent="0">
              <a:buNone/>
            </a:pPr>
            <a:endParaRPr lang="en-US" sz="2700" b="1" dirty="0"/>
          </a:p>
          <a:p>
            <a:r>
              <a:rPr lang="en-US" sz="2700" dirty="0"/>
              <a:t>Denying P1 is difficult because naturalism cannot ground human value or moral obligation.</a:t>
            </a:r>
          </a:p>
          <a:p>
            <a:r>
              <a:rPr lang="en-US" sz="2700" dirty="0"/>
              <a:t>Denying P2 is difficult because moral realism is properly basic, explains empirical observations, and avoids inconsistency.</a:t>
            </a:r>
          </a:p>
          <a:p>
            <a:r>
              <a:rPr lang="en-US" sz="2700" dirty="0"/>
              <a:t>Christians can explain where morality comes from while atheists cannot</a:t>
            </a:r>
          </a:p>
          <a:p>
            <a:pPr marL="0" indent="0">
              <a:buNone/>
            </a:pPr>
            <a:endParaRPr lang="en-US" dirty="0"/>
          </a:p>
        </p:txBody>
      </p:sp>
    </p:spTree>
    <p:extLst>
      <p:ext uri="{BB962C8B-B14F-4D97-AF65-F5344CB8AC3E}">
        <p14:creationId xmlns:p14="http://schemas.microsoft.com/office/powerpoint/2010/main" val="3354885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Transcendental-Moral Argument</a:t>
            </a:r>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P1. If a truth-loving God does not exist, then we are not morally obligated to seek the truth.</a:t>
            </a:r>
          </a:p>
          <a:p>
            <a:pPr marL="0" indent="0">
              <a:buNone/>
            </a:pPr>
            <a:r>
              <a:rPr lang="en-US" b="1" dirty="0"/>
              <a:t>P2. We are morally obligated to seek the truth.</a:t>
            </a:r>
          </a:p>
          <a:p>
            <a:pPr marL="0" indent="0">
              <a:buNone/>
            </a:pPr>
            <a:r>
              <a:rPr lang="en-US" b="1" dirty="0"/>
              <a:t>Therefore,</a:t>
            </a:r>
          </a:p>
          <a:p>
            <a:pPr marL="0" indent="0">
              <a:buNone/>
            </a:pPr>
            <a:r>
              <a:rPr lang="en-US" b="1" dirty="0"/>
              <a:t>C. A truth-loving God exists.</a:t>
            </a:r>
            <a:br>
              <a:rPr lang="en-US" b="1" dirty="0"/>
            </a:br>
            <a:endParaRPr lang="en-US" b="1" dirty="0"/>
          </a:p>
          <a:p>
            <a:r>
              <a:rPr lang="en-US" dirty="0"/>
              <a:t>Denying P1 is difficult even if we accept a naturalistic account of moral obligation.</a:t>
            </a:r>
          </a:p>
          <a:p>
            <a:r>
              <a:rPr lang="en-US" dirty="0"/>
              <a:t>Denying P2 is difficult because it means that we have no moral obligation to “seek to know the truth of atheism.”</a:t>
            </a:r>
          </a:p>
          <a:p>
            <a:r>
              <a:rPr lang="en-US" dirty="0"/>
              <a:t>Christians have a basis for urging people to seek to the truth while atheists do not.</a:t>
            </a:r>
          </a:p>
        </p:txBody>
      </p:sp>
    </p:spTree>
    <p:extLst>
      <p:ext uri="{BB962C8B-B14F-4D97-AF65-F5344CB8AC3E}">
        <p14:creationId xmlns:p14="http://schemas.microsoft.com/office/powerpoint/2010/main" val="3681291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threat of the moral Law</a:t>
            </a:r>
          </a:p>
        </p:txBody>
      </p:sp>
      <p:sp>
        <p:nvSpPr>
          <p:cNvPr id="3" name="Content Placeholder 2"/>
          <p:cNvSpPr>
            <a:spLocks noGrp="1"/>
          </p:cNvSpPr>
          <p:nvPr>
            <p:ph idx="1"/>
          </p:nvPr>
        </p:nvSpPr>
        <p:spPr/>
        <p:txBody>
          <a:bodyPr>
            <a:normAutofit/>
          </a:bodyPr>
          <a:lstStyle/>
          <a:p>
            <a:pPr marL="0" indent="0">
              <a:buNone/>
            </a:pPr>
            <a:r>
              <a:rPr lang="en-US" dirty="0"/>
              <a:t>“This is the verdict: Light has come into the world, but men loved darkness instead of light because their deeds were evil. </a:t>
            </a:r>
            <a:r>
              <a:rPr lang="en-US" b="1" dirty="0"/>
              <a:t>Everyone who does evil hates the light, and will not come into the light for fear that his deeds will be exposed.</a:t>
            </a:r>
            <a:r>
              <a:rPr lang="en-US" dirty="0"/>
              <a:t> But whoever lives by the truth comes into the light, so that it may be seen plainly that what he has done has been done through God” – John 3:19-21</a:t>
            </a:r>
          </a:p>
          <a:p>
            <a:endParaRPr lang="en-US" dirty="0"/>
          </a:p>
        </p:txBody>
      </p:sp>
    </p:spTree>
    <p:extLst>
      <p:ext uri="{BB962C8B-B14F-4D97-AF65-F5344CB8AC3E}">
        <p14:creationId xmlns:p14="http://schemas.microsoft.com/office/powerpoint/2010/main" val="784183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threat of a moral Lawgiver</a:t>
            </a:r>
          </a:p>
        </p:txBody>
      </p:sp>
      <p:sp>
        <p:nvSpPr>
          <p:cNvPr id="3" name="Content Placeholder 2"/>
          <p:cNvSpPr>
            <a:spLocks noGrp="1"/>
          </p:cNvSpPr>
          <p:nvPr>
            <p:ph idx="1"/>
          </p:nvPr>
        </p:nvSpPr>
        <p:spPr/>
        <p:txBody>
          <a:bodyPr>
            <a:normAutofit/>
          </a:bodyPr>
          <a:lstStyle/>
          <a:p>
            <a:pPr marL="0" indent="0">
              <a:buNone/>
            </a:pPr>
            <a:r>
              <a:rPr lang="en-US" dirty="0"/>
              <a:t>“’Woe to me!’ I cried. ‘I am ruined! </a:t>
            </a:r>
            <a:r>
              <a:rPr lang="en-US" b="1" dirty="0"/>
              <a:t>For I am a man of unclean lips</a:t>
            </a:r>
            <a:r>
              <a:rPr lang="en-US" dirty="0"/>
              <a:t>, and I live among a people of unclean lips, </a:t>
            </a:r>
            <a:r>
              <a:rPr lang="en-US" b="1" dirty="0"/>
              <a:t>and my eyes have seen the King, the </a:t>
            </a:r>
            <a:r>
              <a:rPr lang="en-US" b="1" cap="small" dirty="0"/>
              <a:t>Lord</a:t>
            </a:r>
            <a:r>
              <a:rPr lang="en-US" b="1" dirty="0"/>
              <a:t> Almighty</a:t>
            </a:r>
            <a:r>
              <a:rPr lang="en-US" dirty="0"/>
              <a:t>.’” – Is. 6:5</a:t>
            </a:r>
          </a:p>
          <a:p>
            <a:endParaRPr lang="en-US" dirty="0"/>
          </a:p>
        </p:txBody>
      </p:sp>
      <p:sp>
        <p:nvSpPr>
          <p:cNvPr id="4" name="TextBox 3"/>
          <p:cNvSpPr txBox="1"/>
          <p:nvPr/>
        </p:nvSpPr>
        <p:spPr>
          <a:xfrm>
            <a:off x="1066800" y="5410200"/>
            <a:ext cx="7086600" cy="830997"/>
          </a:xfrm>
          <a:prstGeom prst="rect">
            <a:avLst/>
          </a:prstGeom>
          <a:solidFill>
            <a:schemeClr val="accent2">
              <a:lumMod val="50000"/>
            </a:schemeClr>
          </a:solidFill>
          <a:ln>
            <a:solidFill>
              <a:schemeClr val="tx1"/>
            </a:solidFill>
          </a:ln>
        </p:spPr>
        <p:txBody>
          <a:bodyPr wrap="square" rtlCol="0">
            <a:spAutoFit/>
          </a:bodyPr>
          <a:lstStyle/>
          <a:p>
            <a:pPr algn="ctr"/>
            <a:r>
              <a:rPr lang="en-US" sz="2400" dirty="0">
                <a:solidFill>
                  <a:schemeClr val="bg1"/>
                </a:solidFill>
              </a:rPr>
              <a:t>What will resolve the animosity we feel towards the reality of the moral Law and the moral Lawgiver?</a:t>
            </a:r>
          </a:p>
        </p:txBody>
      </p:sp>
    </p:spTree>
    <p:extLst>
      <p:ext uri="{BB962C8B-B14F-4D97-AF65-F5344CB8AC3E}">
        <p14:creationId xmlns:p14="http://schemas.microsoft.com/office/powerpoint/2010/main" val="2484070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a:t>The unique relationship of morality to the gospel</a:t>
            </a:r>
          </a:p>
        </p:txBody>
      </p:sp>
      <p:sp>
        <p:nvSpPr>
          <p:cNvPr id="3" name="Content Placeholder 2"/>
          <p:cNvSpPr>
            <a:spLocks noGrp="1"/>
          </p:cNvSpPr>
          <p:nvPr>
            <p:ph idx="1"/>
          </p:nvPr>
        </p:nvSpPr>
        <p:spPr>
          <a:xfrm>
            <a:off x="381000" y="1600201"/>
            <a:ext cx="8534400" cy="3962400"/>
          </a:xfrm>
        </p:spPr>
        <p:txBody>
          <a:bodyPr>
            <a:noAutofit/>
          </a:bodyPr>
          <a:lstStyle/>
          <a:p>
            <a:pPr marL="0" indent="0">
              <a:buNone/>
            </a:pPr>
            <a:r>
              <a:rPr lang="en-US" sz="2200" dirty="0"/>
              <a:t>“As for you, </a:t>
            </a:r>
            <a:r>
              <a:rPr lang="en-US" sz="2200" b="1" dirty="0"/>
              <a:t>you were dead in your transgressions and sins</a:t>
            </a:r>
            <a:r>
              <a:rPr lang="en-US" sz="2200" dirty="0"/>
              <a:t>, in which you used to live when you followed the ways of this world and of the ruler of the kingdom of the air... </a:t>
            </a:r>
            <a:r>
              <a:rPr lang="en-US" sz="2200" b="1" dirty="0"/>
              <a:t>All of us also lived among them at one time</a:t>
            </a:r>
            <a:r>
              <a:rPr lang="en-US" sz="2200" dirty="0"/>
              <a:t>, gratifying the cravings of our flesh</a:t>
            </a:r>
            <a:r>
              <a:rPr lang="en-US" sz="2200" baseline="30000" dirty="0"/>
              <a:t> </a:t>
            </a:r>
            <a:r>
              <a:rPr lang="en-US" sz="2200" dirty="0"/>
              <a:t>and following its desires and thoughts. Like the rest, we were by nature deserving of wrath. </a:t>
            </a:r>
            <a:r>
              <a:rPr lang="en-US" sz="2200" b="1" dirty="0"/>
              <a:t>But because of his great love for us, God, who is rich in mercy, made us alive with Christ even when we were dead in transgressions</a:t>
            </a:r>
            <a:r>
              <a:rPr lang="en-US" sz="2200" dirty="0"/>
              <a:t>... </a:t>
            </a:r>
            <a:r>
              <a:rPr lang="en-US" sz="2200" b="1" dirty="0"/>
              <a:t>For it is by grace you have been saved, through faith—and this is not from yourselves, it is the gift of God</a:t>
            </a:r>
            <a:r>
              <a:rPr lang="en-US" sz="2200" dirty="0"/>
              <a:t>— not by works, so that no one can boast. </a:t>
            </a:r>
            <a:r>
              <a:rPr lang="en-US" sz="2200" b="1" dirty="0"/>
              <a:t>For we are God’s handiwork, created in Christ Jesus to do good works</a:t>
            </a:r>
            <a:r>
              <a:rPr lang="en-US" sz="2200" dirty="0"/>
              <a:t>, which God prepared in advance for us to do.” – Eph. 2:1-5</a:t>
            </a:r>
          </a:p>
          <a:p>
            <a:endParaRPr lang="en-US" sz="2200" dirty="0"/>
          </a:p>
        </p:txBody>
      </p:sp>
      <p:sp>
        <p:nvSpPr>
          <p:cNvPr id="4" name="TextBox 3"/>
          <p:cNvSpPr txBox="1"/>
          <p:nvPr/>
        </p:nvSpPr>
        <p:spPr>
          <a:xfrm>
            <a:off x="1828800" y="5562600"/>
            <a:ext cx="5688032" cy="830997"/>
          </a:xfrm>
          <a:prstGeom prst="rect">
            <a:avLst/>
          </a:prstGeom>
          <a:solidFill>
            <a:schemeClr val="accent2">
              <a:lumMod val="50000"/>
            </a:schemeClr>
          </a:solidFill>
          <a:ln w="28575">
            <a:solidFill>
              <a:schemeClr val="tx1"/>
            </a:solidFill>
          </a:ln>
        </p:spPr>
        <p:txBody>
          <a:bodyPr wrap="none" rtlCol="0">
            <a:spAutoFit/>
          </a:bodyPr>
          <a:lstStyle/>
          <a:p>
            <a:r>
              <a:rPr lang="en-US" sz="2400" dirty="0">
                <a:solidFill>
                  <a:schemeClr val="bg1"/>
                </a:solidFill>
              </a:rPr>
              <a:t>Religion: 	morality </a:t>
            </a:r>
            <a:r>
              <a:rPr lang="en-US" sz="2400" dirty="0">
                <a:solidFill>
                  <a:schemeClr val="bg1"/>
                </a:solidFill>
                <a:sym typeface="Wingdings" pitchFamily="2" charset="2"/>
              </a:rPr>
              <a:t> God’s acceptance</a:t>
            </a:r>
            <a:endParaRPr lang="en-US" sz="2400" dirty="0">
              <a:solidFill>
                <a:schemeClr val="bg1"/>
              </a:solidFill>
            </a:endParaRPr>
          </a:p>
          <a:p>
            <a:r>
              <a:rPr lang="en-US" sz="2400" dirty="0">
                <a:solidFill>
                  <a:schemeClr val="bg1"/>
                </a:solidFill>
              </a:rPr>
              <a:t>The gospel: 	</a:t>
            </a:r>
            <a:r>
              <a:rPr lang="en-US" sz="2400" dirty="0">
                <a:solidFill>
                  <a:schemeClr val="bg1"/>
                </a:solidFill>
                <a:sym typeface="Wingdings" pitchFamily="2" charset="2"/>
              </a:rPr>
              <a:t>God’s </a:t>
            </a:r>
            <a:r>
              <a:rPr lang="en-US" sz="2400" dirty="0">
                <a:solidFill>
                  <a:schemeClr val="bg1"/>
                </a:solidFill>
              </a:rPr>
              <a:t>acceptance </a:t>
            </a:r>
            <a:r>
              <a:rPr lang="en-US" sz="2400" dirty="0">
                <a:solidFill>
                  <a:schemeClr val="bg1"/>
                </a:solidFill>
                <a:sym typeface="Wingdings" pitchFamily="2" charset="2"/>
              </a:rPr>
              <a:t> morality</a:t>
            </a:r>
            <a:endParaRPr lang="en-US" sz="2400" dirty="0">
              <a:solidFill>
                <a:schemeClr val="bg1"/>
              </a:solidFill>
            </a:endParaRPr>
          </a:p>
        </p:txBody>
      </p:sp>
    </p:spTree>
    <p:extLst>
      <p:ext uri="{BB962C8B-B14F-4D97-AF65-F5344CB8AC3E}">
        <p14:creationId xmlns:p14="http://schemas.microsoft.com/office/powerpoint/2010/main" val="807739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19600" y="1984789"/>
            <a:ext cx="2411631" cy="2507247"/>
          </a:xfrm>
          <a:prstGeom prst="rect">
            <a:avLst/>
          </a:prstGeom>
        </p:spPr>
      </p:pic>
      <p:sp>
        <p:nvSpPr>
          <p:cNvPr id="7" name="TextBox 6"/>
          <p:cNvSpPr txBox="1"/>
          <p:nvPr/>
        </p:nvSpPr>
        <p:spPr>
          <a:xfrm>
            <a:off x="628651" y="1417638"/>
            <a:ext cx="2995115" cy="523220"/>
          </a:xfrm>
          <a:prstGeom prst="rect">
            <a:avLst/>
          </a:prstGeom>
          <a:noFill/>
        </p:spPr>
        <p:txBody>
          <a:bodyPr wrap="none" rtlCol="0">
            <a:spAutoFit/>
          </a:bodyPr>
          <a:lstStyle/>
          <a:p>
            <a:r>
              <a:rPr lang="en-US" sz="2800" dirty="0"/>
              <a:t>Dr. Christina </a:t>
            </a:r>
            <a:r>
              <a:rPr lang="en-US" sz="2800" dirty="0" err="1"/>
              <a:t>Shenvi</a:t>
            </a:r>
            <a:endParaRPr lang="en-US" sz="2800" dirty="0"/>
          </a:p>
        </p:txBody>
      </p:sp>
      <p:sp>
        <p:nvSpPr>
          <p:cNvPr id="8" name="TextBox 7"/>
          <p:cNvSpPr txBox="1"/>
          <p:nvPr/>
        </p:nvSpPr>
        <p:spPr>
          <a:xfrm>
            <a:off x="4265845" y="1417638"/>
            <a:ext cx="2269660" cy="523220"/>
          </a:xfrm>
          <a:prstGeom prst="rect">
            <a:avLst/>
          </a:prstGeom>
          <a:noFill/>
        </p:spPr>
        <p:txBody>
          <a:bodyPr wrap="none" rtlCol="0">
            <a:spAutoFit/>
          </a:bodyPr>
          <a:lstStyle/>
          <a:p>
            <a:r>
              <a:rPr lang="en-US" sz="2800" dirty="0"/>
              <a:t>Dr. Pat Sawyer</a:t>
            </a:r>
          </a:p>
        </p:txBody>
      </p:sp>
      <p:sp>
        <p:nvSpPr>
          <p:cNvPr id="3" name="TextBox 2"/>
          <p:cNvSpPr txBox="1"/>
          <p:nvPr/>
        </p:nvSpPr>
        <p:spPr>
          <a:xfrm>
            <a:off x="628650" y="4724400"/>
            <a:ext cx="6386513" cy="1631216"/>
          </a:xfrm>
          <a:prstGeom prst="rect">
            <a:avLst/>
          </a:prstGeom>
          <a:noFill/>
        </p:spPr>
        <p:txBody>
          <a:bodyPr wrap="square" rtlCol="0">
            <a:spAutoFit/>
          </a:bodyPr>
          <a:lstStyle/>
          <a:p>
            <a:pPr marL="214313" indent="-214313">
              <a:buFont typeface="Arial" panose="020B0604020202020204" pitchFamily="34" charset="0"/>
              <a:buChar char="•"/>
            </a:pPr>
            <a:r>
              <a:rPr lang="en-US" sz="2000" dirty="0"/>
              <a:t>shenviapologetics.com/</a:t>
            </a:r>
          </a:p>
          <a:p>
            <a:pPr marL="214313" indent="-214313">
              <a:buFont typeface="Arial" panose="020B0604020202020204" pitchFamily="34" charset="0"/>
              <a:buChar char="•"/>
            </a:pPr>
            <a:r>
              <a:rPr lang="en-US" sz="2000" dirty="0"/>
              <a:t>shenviapologetics.com/slides/</a:t>
            </a:r>
          </a:p>
          <a:p>
            <a:pPr marL="214313" indent="-214313">
              <a:buFont typeface="Arial" panose="020B0604020202020204" pitchFamily="34" charset="0"/>
              <a:buChar char="•"/>
            </a:pPr>
            <a:r>
              <a:rPr lang="en-US" sz="2000" dirty="0"/>
              <a:t>shenviapologetics.com/why-believe-a-reasoned-approach-to-</a:t>
            </a:r>
            <a:r>
              <a:rPr lang="en-US" sz="2000" dirty="0" err="1"/>
              <a:t>christianity</a:t>
            </a:r>
            <a:r>
              <a:rPr lang="en-US" sz="2000" dirty="0"/>
              <a:t>/</a:t>
            </a:r>
          </a:p>
          <a:p>
            <a:pPr marL="214313" indent="-214313">
              <a:buFont typeface="Arial" panose="020B0604020202020204" pitchFamily="34" charset="0"/>
              <a:buChar char="•"/>
            </a:pPr>
            <a:r>
              <a:rPr lang="en-US" sz="2000"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640" t="15534" r="23399" b="52880"/>
          <a:stretch/>
        </p:blipFill>
        <p:spPr bwMode="auto">
          <a:xfrm>
            <a:off x="719435" y="1984789"/>
            <a:ext cx="2538068" cy="2507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8531</TotalTime>
  <Words>2249</Words>
  <Application>Microsoft Office PowerPoint</Application>
  <PresentationFormat>On-screen Show (4:3)</PresentationFormat>
  <Paragraphs>134</Paragraphs>
  <Slides>31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The Moral Argument for the Existence of God</vt:lpstr>
      <vt:lpstr>Talk outline</vt:lpstr>
      <vt:lpstr>Definitions</vt:lpstr>
      <vt:lpstr>Definitions</vt:lpstr>
      <vt:lpstr>The moral argument</vt:lpstr>
      <vt:lpstr>Talk outline</vt:lpstr>
      <vt:lpstr>Premise 1: Is God necessary to ground morality?</vt:lpstr>
      <vt:lpstr>The wardrobe experiment</vt:lpstr>
      <vt:lpstr>Premise 1: Is God necessary to ground morality?</vt:lpstr>
      <vt:lpstr>Talk outline</vt:lpstr>
      <vt:lpstr>Premise 2: do objective moral values and duties exist?</vt:lpstr>
      <vt:lpstr>Evidence supporting the existence and immediate perception of moral facts</vt:lpstr>
      <vt:lpstr>Evidence supporting the existence and immediate perception of moral facts</vt:lpstr>
      <vt:lpstr>Evidence supporting the existence and immediate perception of moral facts</vt:lpstr>
      <vt:lpstr>Evidence supporting the existence and immediate perception of moral facts</vt:lpstr>
      <vt:lpstr>Evidence supporting the existence and immediate perception of moral facts</vt:lpstr>
      <vt:lpstr>Moral criticism</vt:lpstr>
      <vt:lpstr>Cipher’s challenge</vt:lpstr>
      <vt:lpstr>The amorality pill</vt:lpstr>
      <vt:lpstr>Talk outline</vt:lpstr>
      <vt:lpstr>The transcendental-moral argument</vt:lpstr>
      <vt:lpstr>Premise 1: Is God needed to ground truth-seeking?</vt:lpstr>
      <vt:lpstr>Premise 2: Is truth-seeking morally obligatory?</vt:lpstr>
      <vt:lpstr>Does the biblical God love and command truth-seeking?</vt:lpstr>
      <vt:lpstr>Talk outline</vt:lpstr>
      <vt:lpstr>The Moral Argument</vt:lpstr>
      <vt:lpstr>The Transcendental-Moral Argument</vt:lpstr>
      <vt:lpstr>The threat of the moral Law</vt:lpstr>
      <vt:lpstr>The threat of a moral Lawgiver</vt:lpstr>
      <vt:lpstr>The unique relationship of morality to the gospel</vt:lpstr>
      <vt:lpstr>Acknowledgements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a theoretical chemist think that morality is evidence for God?</dc:title>
  <dc:creator>nashenvi</dc:creator>
  <cp:lastModifiedBy>Neil Shenvi</cp:lastModifiedBy>
  <cp:revision>68</cp:revision>
  <dcterms:created xsi:type="dcterms:W3CDTF">2013-02-23T11:54:25Z</dcterms:created>
  <dcterms:modified xsi:type="dcterms:W3CDTF">2023-11-13T02:24:13Z</dcterms:modified>
</cp:coreProperties>
</file>