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806" r:id="rId2"/>
    <p:sldId id="615" r:id="rId3"/>
    <p:sldId id="616" r:id="rId4"/>
    <p:sldId id="617" r:id="rId5"/>
    <p:sldId id="618" r:id="rId6"/>
    <p:sldId id="647" r:id="rId7"/>
    <p:sldId id="593" r:id="rId8"/>
    <p:sldId id="595" r:id="rId9"/>
    <p:sldId id="635" r:id="rId10"/>
    <p:sldId id="810" r:id="rId11"/>
    <p:sldId id="511" r:id="rId12"/>
    <p:sldId id="510" r:id="rId13"/>
    <p:sldId id="520" r:id="rId14"/>
    <p:sldId id="509" r:id="rId15"/>
    <p:sldId id="811" r:id="rId16"/>
    <p:sldId id="807" r:id="rId17"/>
    <p:sldId id="401" r:id="rId18"/>
    <p:sldId id="524" r:id="rId19"/>
    <p:sldId id="528" r:id="rId20"/>
    <p:sldId id="526" r:id="rId21"/>
    <p:sldId id="535" r:id="rId22"/>
    <p:sldId id="808" r:id="rId23"/>
    <p:sldId id="505" r:id="rId24"/>
    <p:sldId id="812" r:id="rId25"/>
    <p:sldId id="809" r:id="rId26"/>
    <p:sldId id="725" r:id="rId27"/>
    <p:sldId id="661" r:id="rId28"/>
    <p:sldId id="727" r:id="rId29"/>
    <p:sldId id="813" r:id="rId30"/>
    <p:sldId id="361" r:id="rId31"/>
    <p:sldId id="790" r:id="rId32"/>
    <p:sldId id="791" r:id="rId33"/>
    <p:sldId id="495" r:id="rId34"/>
    <p:sldId id="799" r:id="rId35"/>
    <p:sldId id="814" r:id="rId36"/>
    <p:sldId id="537" r:id="rId37"/>
    <p:sldId id="794" r:id="rId38"/>
    <p:sldId id="793" r:id="rId39"/>
    <p:sldId id="572" r:id="rId40"/>
    <p:sldId id="801" r:id="rId41"/>
    <p:sldId id="815" r:id="rId42"/>
    <p:sldId id="783" r:id="rId43"/>
    <p:sldId id="786" r:id="rId44"/>
    <p:sldId id="785" r:id="rId45"/>
    <p:sldId id="787" r:id="rId46"/>
    <p:sldId id="788" r:id="rId47"/>
    <p:sldId id="796" r:id="rId48"/>
    <p:sldId id="313" r:id="rId49"/>
    <p:sldId id="299" r:id="rId50"/>
    <p:sldId id="816" r:id="rId51"/>
    <p:sldId id="817" r:id="rId52"/>
    <p:sldId id="719" r:id="rId53"/>
    <p:sldId id="778"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B4C"/>
    <a:srgbClr val="B23E4C"/>
    <a:srgbClr val="618879"/>
    <a:srgbClr val="E69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1" autoAdjust="0"/>
    <p:restoredTop sz="94660"/>
  </p:normalViewPr>
  <p:slideViewPr>
    <p:cSldViewPr snapToGrid="0">
      <p:cViewPr varScale="1">
        <p:scale>
          <a:sx n="108" d="100"/>
          <a:sy n="108" d="100"/>
        </p:scale>
        <p:origin x="990"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9/23/2023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val="3965761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extLst>
      <p:ext uri="{BB962C8B-B14F-4D97-AF65-F5344CB8AC3E}">
        <p14:creationId xmlns:p14="http://schemas.microsoft.com/office/powerpoint/2010/main" val="861567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extLst>
      <p:ext uri="{BB962C8B-B14F-4D97-AF65-F5344CB8AC3E}">
        <p14:creationId xmlns:p14="http://schemas.microsoft.com/office/powerpoint/2010/main" val="2065907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extLst>
      <p:ext uri="{BB962C8B-B14F-4D97-AF65-F5344CB8AC3E}">
        <p14:creationId xmlns:p14="http://schemas.microsoft.com/office/powerpoint/2010/main" val="697315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9/23/2023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9/23/2023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9/23/2023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9/23/2023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jpeg"/><Relationship Id="rId2" Type="http://schemas.openxmlformats.org/officeDocument/2006/relationships/notesSlide" Target="../notesSlides/notesSlide10.xml"/><Relationship Id="rId16"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png"/><Relationship Id="rId12"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5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B44F28-83C8-785A-2B80-68FABC532436}"/>
              </a:ext>
            </a:extLst>
          </p:cNvPr>
          <p:cNvSpPr txBox="1"/>
          <p:nvPr/>
        </p:nvSpPr>
        <p:spPr>
          <a:xfrm>
            <a:off x="279932" y="2044449"/>
            <a:ext cx="8380307" cy="923330"/>
          </a:xfrm>
          <a:prstGeom prst="rect">
            <a:avLst/>
          </a:prstGeom>
          <a:noFill/>
        </p:spPr>
        <p:txBody>
          <a:bodyPr wrap="none" rtlCol="0">
            <a:spAutoFit/>
          </a:bodyPr>
          <a:lstStyle/>
          <a:p>
            <a:pPr algn="ctr"/>
            <a:r>
              <a:rPr lang="en-US" sz="5400" dirty="0"/>
              <a:t>Christians and Critical Theory</a:t>
            </a:r>
          </a:p>
        </p:txBody>
      </p:sp>
      <p:sp>
        <p:nvSpPr>
          <p:cNvPr id="11" name="TextBox 10">
            <a:extLst>
              <a:ext uri="{FF2B5EF4-FFF2-40B4-BE49-F238E27FC236}">
                <a16:creationId xmlns:a16="http://schemas.microsoft.com/office/drawing/2014/main" id="{806BC3B3-A51D-7C0F-0319-F92D5481007F}"/>
              </a:ext>
            </a:extLst>
          </p:cNvPr>
          <p:cNvSpPr txBox="1"/>
          <p:nvPr/>
        </p:nvSpPr>
        <p:spPr>
          <a:xfrm>
            <a:off x="1303827" y="3141399"/>
            <a:ext cx="6332504" cy="954107"/>
          </a:xfrm>
          <a:prstGeom prst="rect">
            <a:avLst/>
          </a:prstGeom>
          <a:noFill/>
        </p:spPr>
        <p:txBody>
          <a:bodyPr wrap="none" rtlCol="0">
            <a:spAutoFit/>
          </a:bodyPr>
          <a:lstStyle/>
          <a:p>
            <a:pPr algn="ctr"/>
            <a:r>
              <a:rPr lang="en-US" sz="2800" dirty="0"/>
              <a:t>Mount Hermon Missionary Baptist Church</a:t>
            </a:r>
          </a:p>
          <a:p>
            <a:pPr algn="ctr"/>
            <a:r>
              <a:rPr lang="en-US" sz="2800" dirty="0"/>
              <a:t>Sept. 24, 2023</a:t>
            </a:r>
          </a:p>
        </p:txBody>
      </p:sp>
      <p:sp>
        <p:nvSpPr>
          <p:cNvPr id="17" name="TextBox 16">
            <a:extLst>
              <a:ext uri="{FF2B5EF4-FFF2-40B4-BE49-F238E27FC236}">
                <a16:creationId xmlns:a16="http://schemas.microsoft.com/office/drawing/2014/main" id="{DF630074-1C4A-059E-937E-81AB16D47B2A}"/>
              </a:ext>
            </a:extLst>
          </p:cNvPr>
          <p:cNvSpPr txBox="1"/>
          <p:nvPr/>
        </p:nvSpPr>
        <p:spPr>
          <a:xfrm>
            <a:off x="3434177" y="4095506"/>
            <a:ext cx="2034148" cy="584775"/>
          </a:xfrm>
          <a:prstGeom prst="rect">
            <a:avLst/>
          </a:prstGeom>
          <a:noFill/>
        </p:spPr>
        <p:txBody>
          <a:bodyPr wrap="none" rtlCol="0">
            <a:spAutoFit/>
          </a:bodyPr>
          <a:lstStyle/>
          <a:p>
            <a:pPr algn="ctr"/>
            <a:r>
              <a:rPr lang="en-US" sz="3200" dirty="0"/>
              <a:t>Neil </a:t>
            </a:r>
            <a:r>
              <a:rPr lang="en-US" sz="3200" dirty="0" err="1"/>
              <a:t>Shenvi</a:t>
            </a:r>
            <a:endParaRPr lang="en-US" sz="3200" dirty="0"/>
          </a:p>
        </p:txBody>
      </p:sp>
      <p:grpSp>
        <p:nvGrpSpPr>
          <p:cNvPr id="1045" name="Group 1044">
            <a:extLst>
              <a:ext uri="{FF2B5EF4-FFF2-40B4-BE49-F238E27FC236}">
                <a16:creationId xmlns:a16="http://schemas.microsoft.com/office/drawing/2014/main" id="{D362C46C-9732-C322-E559-4AA5647BCD9E}"/>
              </a:ext>
            </a:extLst>
          </p:cNvPr>
          <p:cNvGrpSpPr/>
          <p:nvPr/>
        </p:nvGrpSpPr>
        <p:grpSpPr>
          <a:xfrm>
            <a:off x="0" y="0"/>
            <a:ext cx="9144000" cy="1291597"/>
            <a:chOff x="0" y="0"/>
            <a:chExt cx="9144000" cy="1291597"/>
          </a:xfrm>
        </p:grpSpPr>
        <p:sp>
          <p:nvSpPr>
            <p:cNvPr id="1043" name="Rectangle 1042">
              <a:extLst>
                <a:ext uri="{FF2B5EF4-FFF2-40B4-BE49-F238E27FC236}">
                  <a16:creationId xmlns:a16="http://schemas.microsoft.com/office/drawing/2014/main" id="{0A1F3770-BFCE-0992-DE57-1BDEA1E4919F}"/>
                </a:ext>
              </a:extLst>
            </p:cNvPr>
            <p:cNvSpPr/>
            <p:nvPr/>
          </p:nvSpPr>
          <p:spPr>
            <a:xfrm>
              <a:off x="0" y="0"/>
              <a:ext cx="9144000" cy="129159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1" name="Group 1040">
              <a:extLst>
                <a:ext uri="{FF2B5EF4-FFF2-40B4-BE49-F238E27FC236}">
                  <a16:creationId xmlns:a16="http://schemas.microsoft.com/office/drawing/2014/main" id="{A0A0608F-7672-5723-4F94-5BCD6CE72198}"/>
                </a:ext>
              </a:extLst>
            </p:cNvPr>
            <p:cNvGrpSpPr/>
            <p:nvPr/>
          </p:nvGrpSpPr>
          <p:grpSpPr>
            <a:xfrm>
              <a:off x="97279" y="31603"/>
              <a:ext cx="8949442" cy="1188720"/>
              <a:chOff x="97279" y="31603"/>
              <a:chExt cx="8949442" cy="1188720"/>
            </a:xfrm>
          </p:grpSpPr>
          <p:pic>
            <p:nvPicPr>
              <p:cNvPr id="2" name="Picture 4" descr="Fist svg fist drawing raised fist silhouette image 1">
                <a:extLst>
                  <a:ext uri="{FF2B5EF4-FFF2-40B4-BE49-F238E27FC236}">
                    <a16:creationId xmlns:a16="http://schemas.microsoft.com/office/drawing/2014/main" id="{6493FD7B-2011-E605-5B63-A3FE6EF6AA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720" t="29256" r="33776" b="20906"/>
              <a:stretch/>
            </p:blipFill>
            <p:spPr bwMode="auto">
              <a:xfrm>
                <a:off x="1616170" y="31603"/>
                <a:ext cx="870698" cy="11887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Amazon.com: Handicapped Decal Sticker - Disabled Symbol Sign - Original  Handicap Wheelchair Logo - Many Colors and Sizes to Choose From : Handmade  Products">
                <a:extLst>
                  <a:ext uri="{FF2B5EF4-FFF2-40B4-BE49-F238E27FC236}">
                    <a16:creationId xmlns:a16="http://schemas.microsoft.com/office/drawing/2014/main" id="{F5709256-F812-98A6-33EE-9DD8FFCB44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7" t="1674" r="4578" b="4004"/>
              <a:stretch/>
            </p:blipFill>
            <p:spPr bwMode="auto">
              <a:xfrm>
                <a:off x="6242979" y="31603"/>
                <a:ext cx="1189504" cy="11887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Justice Vector Art, Icons, and Graphics for Free Download">
                <a:extLst>
                  <a:ext uri="{FF2B5EF4-FFF2-40B4-BE49-F238E27FC236}">
                    <a16:creationId xmlns:a16="http://schemas.microsoft.com/office/drawing/2014/main" id="{A9DB5462-88CC-EA17-CA0F-3550153AED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74" t="20671" r="24255" b="18585"/>
              <a:stretch/>
            </p:blipFill>
            <p:spPr bwMode="auto">
              <a:xfrm>
                <a:off x="7740065" y="31603"/>
                <a:ext cx="1306656"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6" descr="Currency symbol - Wikipedia">
                <a:extLst>
                  <a:ext uri="{FF2B5EF4-FFF2-40B4-BE49-F238E27FC236}">
                    <a16:creationId xmlns:a16="http://schemas.microsoft.com/office/drawing/2014/main" id="{E18F98ED-52BB-2222-B5DC-34E461657F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4378" y="31603"/>
                <a:ext cx="3271706"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2" descr="Clipart Bathroom Logo - 600x625 PNG Download - PNGkit">
                <a:extLst>
                  <a:ext uri="{FF2B5EF4-FFF2-40B4-BE49-F238E27FC236}">
                    <a16:creationId xmlns:a16="http://schemas.microsoft.com/office/drawing/2014/main" id="{3D150791-93E2-5741-9561-50292DAF7BD8}"/>
                  </a:ext>
                </a:extLst>
              </p:cNvPr>
              <p:cNvPicPr>
                <a:picLocks noChangeAspect="1" noChangeArrowheads="1"/>
              </p:cNvPicPr>
              <p:nvPr/>
            </p:nvPicPr>
            <p:blipFill>
              <a:blip r:embed="rId6">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7279" y="31603"/>
                <a:ext cx="1382624" cy="1188720"/>
              </a:xfrm>
              <a:prstGeom prst="rect">
                <a:avLst/>
              </a:prstGeom>
              <a:noFill/>
            </p:spPr>
          </p:pic>
        </p:grpSp>
      </p:grpSp>
      <p:grpSp>
        <p:nvGrpSpPr>
          <p:cNvPr id="1044" name="Group 1043">
            <a:extLst>
              <a:ext uri="{FF2B5EF4-FFF2-40B4-BE49-F238E27FC236}">
                <a16:creationId xmlns:a16="http://schemas.microsoft.com/office/drawing/2014/main" id="{D9B2157F-5345-3FCC-6148-0281EC68C492}"/>
              </a:ext>
            </a:extLst>
          </p:cNvPr>
          <p:cNvGrpSpPr/>
          <p:nvPr/>
        </p:nvGrpSpPr>
        <p:grpSpPr>
          <a:xfrm>
            <a:off x="0" y="5433134"/>
            <a:ext cx="9144000" cy="1427034"/>
            <a:chOff x="0" y="5433134"/>
            <a:chExt cx="9144000" cy="1427034"/>
          </a:xfrm>
        </p:grpSpPr>
        <p:sp>
          <p:nvSpPr>
            <p:cNvPr id="1042" name="Rectangle 1041">
              <a:extLst>
                <a:ext uri="{FF2B5EF4-FFF2-40B4-BE49-F238E27FC236}">
                  <a16:creationId xmlns:a16="http://schemas.microsoft.com/office/drawing/2014/main" id="{693EED12-D488-0AD7-D97B-EF950281C360}"/>
                </a:ext>
              </a:extLst>
            </p:cNvPr>
            <p:cNvSpPr/>
            <p:nvPr/>
          </p:nvSpPr>
          <p:spPr>
            <a:xfrm>
              <a:off x="0" y="5433134"/>
              <a:ext cx="9144000" cy="142703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0" name="Group 1039">
              <a:extLst>
                <a:ext uri="{FF2B5EF4-FFF2-40B4-BE49-F238E27FC236}">
                  <a16:creationId xmlns:a16="http://schemas.microsoft.com/office/drawing/2014/main" id="{AFCCE696-EA4E-5F64-5635-7CE0CD8A91A2}"/>
                </a:ext>
              </a:extLst>
            </p:cNvPr>
            <p:cNvGrpSpPr/>
            <p:nvPr/>
          </p:nvGrpSpPr>
          <p:grpSpPr>
            <a:xfrm>
              <a:off x="141965" y="5583248"/>
              <a:ext cx="8860070" cy="1194270"/>
              <a:chOff x="141965" y="5321007"/>
              <a:chExt cx="8860070" cy="1194270"/>
            </a:xfrm>
          </p:grpSpPr>
          <p:pic>
            <p:nvPicPr>
              <p:cNvPr id="8" name="Picture 12">
                <a:extLst>
                  <a:ext uri="{FF2B5EF4-FFF2-40B4-BE49-F238E27FC236}">
                    <a16:creationId xmlns:a16="http://schemas.microsoft.com/office/drawing/2014/main" id="{5610733F-4910-E6F0-636F-B370C55B0C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7255" y="5321007"/>
                <a:ext cx="1188720"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4" descr="Unisex Bathroom Sign with Braille - Custom Signs">
                <a:extLst>
                  <a:ext uri="{FF2B5EF4-FFF2-40B4-BE49-F238E27FC236}">
                    <a16:creationId xmlns:a16="http://schemas.microsoft.com/office/drawing/2014/main" id="{899B1260-669E-CFE6-715D-2DD0A4FE83D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6487" t="6237" r="28533" b="45975"/>
              <a:stretch/>
            </p:blipFill>
            <p:spPr bwMode="auto">
              <a:xfrm>
                <a:off x="141965" y="5321007"/>
                <a:ext cx="1118894"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2" descr="Peace symbols - Wikipedia">
                <a:extLst>
                  <a:ext uri="{FF2B5EF4-FFF2-40B4-BE49-F238E27FC236}">
                    <a16:creationId xmlns:a16="http://schemas.microsoft.com/office/drawing/2014/main" id="{813A6C47-47A0-A0B3-317E-6DA047E00C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0227" y="5326557"/>
                <a:ext cx="1188720"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8" descr="Recycling symbol - Wikipedia">
                <a:extLst>
                  <a:ext uri="{FF2B5EF4-FFF2-40B4-BE49-F238E27FC236}">
                    <a16:creationId xmlns:a16="http://schemas.microsoft.com/office/drawing/2014/main" id="{834AA437-B963-6202-7E39-A61EEF96A73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8315" y="5326557"/>
                <a:ext cx="1259572"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4" descr="Progress Pride Flag Initiative: Office of Civil Rights and Title IX  Compliance - Northwestern University">
                <a:extLst>
                  <a:ext uri="{FF2B5EF4-FFF2-40B4-BE49-F238E27FC236}">
                    <a16:creationId xmlns:a16="http://schemas.microsoft.com/office/drawing/2014/main" id="{863F3DE4-EAA8-D92E-EF24-AA70E903B2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35343" y="5326557"/>
                <a:ext cx="1866692" cy="118872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850977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8835-46C9-4787-BD4D-5FB19AA74690}"/>
              </a:ext>
            </a:extLst>
          </p:cNvPr>
          <p:cNvSpPr>
            <a:spLocks noGrp="1"/>
          </p:cNvSpPr>
          <p:nvPr>
            <p:ph type="title"/>
          </p:nvPr>
        </p:nvSpPr>
        <p:spPr/>
        <p:txBody>
          <a:bodyPr/>
          <a:lstStyle/>
          <a:p>
            <a:r>
              <a:rPr lang="en-US" dirty="0"/>
              <a:t>Blue’s Clues Pride Month Cartoon</a:t>
            </a:r>
          </a:p>
        </p:txBody>
      </p:sp>
      <p:pic>
        <p:nvPicPr>
          <p:cNvPr id="6146" name="Picture 2">
            <a:extLst>
              <a:ext uri="{FF2B5EF4-FFF2-40B4-BE49-F238E27FC236}">
                <a16:creationId xmlns:a16="http://schemas.microsoft.com/office/drawing/2014/main" id="{89AB0138-4311-4903-B99D-2143C9151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49" y="1522297"/>
            <a:ext cx="4137511" cy="47012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BAD8574-33F2-42DA-A205-50D04D066358}"/>
              </a:ext>
            </a:extLst>
          </p:cNvPr>
          <p:cNvSpPr txBox="1"/>
          <p:nvPr/>
        </p:nvSpPr>
        <p:spPr>
          <a:xfrm>
            <a:off x="4883959" y="1522297"/>
            <a:ext cx="3914807" cy="4524315"/>
          </a:xfrm>
          <a:prstGeom prst="rect">
            <a:avLst/>
          </a:prstGeom>
          <a:noFill/>
        </p:spPr>
        <p:txBody>
          <a:bodyPr wrap="square">
            <a:spAutoFit/>
          </a:bodyPr>
          <a:lstStyle/>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This family has two mommies</a:t>
            </a:r>
          </a:p>
          <a:p>
            <a:r>
              <a:rPr lang="en-US" dirty="0">
                <a:solidFill>
                  <a:srgbClr val="1D2228"/>
                </a:solidFill>
                <a:latin typeface="Yahoo Sans"/>
              </a:rPr>
              <a:t>They love each other so proudly</a:t>
            </a:r>
          </a:p>
          <a:p>
            <a:r>
              <a:rPr lang="en-US" b="0" i="0" dirty="0">
                <a:solidFill>
                  <a:srgbClr val="1D2228"/>
                </a:solidFill>
                <a:effectLst/>
                <a:latin typeface="Yahoo Sans"/>
              </a:rPr>
              <a:t>And they all go marching in the Big Parade…</a:t>
            </a:r>
          </a:p>
          <a:p>
            <a:endParaRPr lang="en-US" dirty="0">
              <a:solidFill>
                <a:srgbClr val="1D2228"/>
              </a:solidFill>
              <a:latin typeface="Yahoo Sans"/>
            </a:endParaRPr>
          </a:p>
          <a:p>
            <a:r>
              <a:rPr lang="en-US" dirty="0">
                <a:solidFill>
                  <a:srgbClr val="1D2228"/>
                </a:solidFill>
                <a:latin typeface="Yahoo Sans"/>
              </a:rPr>
              <a:t>These </a:t>
            </a:r>
            <a:r>
              <a:rPr lang="en-US" dirty="0" err="1">
                <a:solidFill>
                  <a:srgbClr val="1D2228"/>
                </a:solidFill>
                <a:latin typeface="Yahoo Sans"/>
              </a:rPr>
              <a:t>babas</a:t>
            </a:r>
            <a:r>
              <a:rPr lang="en-US" dirty="0">
                <a:solidFill>
                  <a:srgbClr val="1D2228"/>
                </a:solidFill>
                <a:latin typeface="Yahoo Sans"/>
              </a:rPr>
              <a:t> are non-binary</a:t>
            </a:r>
          </a:p>
          <a:p>
            <a:r>
              <a:rPr lang="en-US" b="0" i="0" dirty="0">
                <a:solidFill>
                  <a:srgbClr val="1D2228"/>
                </a:solidFill>
                <a:effectLst/>
                <a:latin typeface="Yahoo Sans"/>
              </a:rPr>
              <a:t>They love each other so proudly…</a:t>
            </a:r>
          </a:p>
          <a:p>
            <a:endParaRPr lang="en-US" b="0" i="0" dirty="0">
              <a:solidFill>
                <a:srgbClr val="1D2228"/>
              </a:solidFill>
              <a:effectLst/>
              <a:latin typeface="Yahoo Sans"/>
            </a:endParaRPr>
          </a:p>
          <a:p>
            <a:r>
              <a:rPr lang="en-US" b="0" i="0" dirty="0">
                <a:solidFill>
                  <a:srgbClr val="1D2228"/>
                </a:solidFill>
                <a:effectLst/>
                <a:latin typeface="Yahoo Sans"/>
              </a:rPr>
              <a:t>Ace, bi and pan grown-ups you see can love each other so proudly</a:t>
            </a:r>
          </a:p>
          <a:p>
            <a:r>
              <a:rPr lang="en-US" b="0" i="0" dirty="0">
                <a:solidFill>
                  <a:srgbClr val="1D2228"/>
                </a:solidFill>
                <a:effectLst/>
                <a:latin typeface="Yahoo Sans"/>
              </a:rPr>
              <a:t>And they all go marching in the Big Parad</a:t>
            </a:r>
            <a:r>
              <a:rPr lang="en-US" dirty="0">
                <a:solidFill>
                  <a:srgbClr val="1D2228"/>
                </a:solidFill>
                <a:latin typeface="Yahoo Sans"/>
              </a:rPr>
              <a:t>e</a:t>
            </a:r>
            <a:r>
              <a:rPr lang="en-US" b="0" i="0" dirty="0">
                <a:solidFill>
                  <a:srgbClr val="1D2228"/>
                </a:solidFill>
                <a:effectLst/>
                <a:latin typeface="Yahoo Sans"/>
              </a:rPr>
              <a:t>"</a:t>
            </a:r>
            <a:endParaRPr lang="en-US" dirty="0"/>
          </a:p>
        </p:txBody>
      </p:sp>
    </p:spTree>
    <p:extLst>
      <p:ext uri="{BB962C8B-B14F-4D97-AF65-F5344CB8AC3E}">
        <p14:creationId xmlns:p14="http://schemas.microsoft.com/office/powerpoint/2010/main" val="3822947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184338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4263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solidFill>
                  <a:srgbClr val="FF0000"/>
                </a:solidFill>
              </a:rPr>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0" name="Oval 19"/>
          <p:cNvSpPr/>
          <p:nvPr/>
        </p:nvSpPr>
        <p:spPr>
          <a:xfrm>
            <a:off x="712965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467774"/>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386196"/>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600555"/>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955005"/>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292663"/>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749654"/>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506433"/>
            <a:ext cx="1918187" cy="384955"/>
          </a:xfrm>
          <a:prstGeom prst="rect">
            <a:avLst/>
          </a:prstGeom>
          <a:ln>
            <a:solidFill>
              <a:schemeClr val="tx1"/>
            </a:solidFill>
          </a:ln>
        </p:spPr>
      </p:pic>
      <p:grpSp>
        <p:nvGrpSpPr>
          <p:cNvPr id="22" name="Group 21"/>
          <p:cNvGrpSpPr/>
          <p:nvPr/>
        </p:nvGrpSpPr>
        <p:grpSpPr>
          <a:xfrm>
            <a:off x="3243585" y="3119517"/>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660854"/>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876443"/>
            <a:ext cx="1724025" cy="873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15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37604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003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Ideas of Contemporary Critical Theory?</a:t>
            </a:r>
          </a:p>
        </p:txBody>
      </p:sp>
      <p:sp>
        <p:nvSpPr>
          <p:cNvPr id="3" name="TextBox 2"/>
          <p:cNvSpPr txBox="1"/>
          <p:nvPr/>
        </p:nvSpPr>
        <p:spPr>
          <a:xfrm>
            <a:off x="299718" y="1950975"/>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1026335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1945141"/>
            <a:ext cx="4033357" cy="4278094"/>
          </a:xfrm>
          <a:prstGeom prst="rect">
            <a:avLst/>
          </a:prstGeom>
        </p:spPr>
        <p:txBody>
          <a:bodyPr wrap="square">
            <a:spAutoFit/>
          </a:bodyPr>
          <a:lstStyle/>
          <a:p>
            <a:r>
              <a:rPr lang="en-US" sz="1600" dirty="0"/>
              <a:t>“</a:t>
            </a:r>
            <a:r>
              <a:rPr lang="en-US" sz="1600" b="1" dirty="0">
                <a:solidFill>
                  <a:srgbClr val="FF0000"/>
                </a:solidFill>
              </a:rPr>
              <a:t>For every social group, there is an opposite group</a:t>
            </a:r>
            <a:r>
              <a:rPr lang="en-US" sz="1600" dirty="0"/>
              <a:t>… the primary groups that we name here are: race, class, gender, sexuality, ability status/exceptionality, religion, and nationality” </a:t>
            </a:r>
            <a:br>
              <a:rPr lang="en-US" sz="1600" dirty="0"/>
            </a:br>
            <a:br>
              <a:rPr lang="en-US" sz="1600" dirty="0"/>
            </a:br>
            <a:r>
              <a:rPr lang="en-US" sz="1600" dirty="0"/>
              <a:t>“</a:t>
            </a:r>
            <a:r>
              <a:rPr lang="en-US" sz="1600" i="1" dirty="0"/>
              <a:t>Oppression</a:t>
            </a:r>
            <a:r>
              <a:rPr lang="en-US" sz="1600" dirty="0"/>
              <a:t> describes a set of policies, practices, traditions, norms, definitions, and explanations (discourses), which function to systematically exploit one social group to the benefit of another social group. The group that benefits from this exploitation is termed the </a:t>
            </a:r>
            <a:r>
              <a:rPr lang="en-US" sz="1600" i="1" dirty="0"/>
              <a:t>dominant</a:t>
            </a:r>
            <a:r>
              <a:rPr lang="en-US" sz="1600" dirty="0"/>
              <a:t> (or agent) group, and the group that is exploited is termed the </a:t>
            </a:r>
            <a:r>
              <a:rPr lang="en-US" sz="1600" i="1" dirty="0" err="1"/>
              <a:t>minoritized</a:t>
            </a:r>
            <a:r>
              <a:rPr lang="en-US" sz="1600" dirty="0"/>
              <a:t> (or target) group…. </a:t>
            </a:r>
            <a:r>
              <a:rPr lang="en-US" sz="1600" b="1" dirty="0">
                <a:solidFill>
                  <a:srgbClr val="FF0000"/>
                </a:solidFill>
              </a:rPr>
              <a:t>Sexism, racism, classism, ableism, and heterosexism are specific forms of oppression</a:t>
            </a:r>
            <a:r>
              <a:rPr lang="en-US" sz="1600" dirty="0"/>
              <a:t>” – </a:t>
            </a:r>
            <a:r>
              <a:rPr lang="en-US" sz="1600" dirty="0" err="1"/>
              <a:t>Sensoy</a:t>
            </a:r>
            <a:r>
              <a:rPr lang="en-US" sz="1600" dirty="0"/>
              <a:t> and </a:t>
            </a:r>
            <a:r>
              <a:rPr lang="en-US" sz="1600" dirty="0" err="1"/>
              <a:t>DiAngelo</a:t>
            </a:r>
            <a:r>
              <a:rPr lang="en-US" sz="1600" dirty="0"/>
              <a:t>, </a:t>
            </a:r>
            <a:r>
              <a:rPr lang="en-US" sz="1600" i="1" dirty="0"/>
              <a:t>Is Everyone Really Equal?</a:t>
            </a:r>
            <a:r>
              <a:rPr lang="en-US" sz="1600" dirty="0"/>
              <a:t> p. 44, 61</a:t>
            </a:r>
          </a:p>
        </p:txBody>
      </p:sp>
      <p:sp>
        <p:nvSpPr>
          <p:cNvPr id="7" name="Title 1"/>
          <p:cNvSpPr>
            <a:spLocks noGrp="1"/>
          </p:cNvSpPr>
          <p:nvPr>
            <p:ph type="title"/>
          </p:nvPr>
        </p:nvSpPr>
        <p:spPr>
          <a:xfrm>
            <a:off x="628650" y="365126"/>
            <a:ext cx="7886700"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Idea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093428"/>
          </a:xfrm>
          <a:prstGeom prst="rect">
            <a:avLst/>
          </a:prstGeom>
        </p:spPr>
        <p:txBody>
          <a:bodyPr wrap="square">
            <a:spAutoFit/>
          </a:bodyPr>
          <a:lstStyle/>
          <a:p>
            <a:r>
              <a:rPr lang="en-US" sz="2000" dirty="0"/>
              <a:t>“oppression also traditionally carries a strong connotation of conquest and colonial domination… New left social movements of the 1960s and 1970s, however, shifted the meaning of the concept of oppression. </a:t>
            </a:r>
            <a:r>
              <a:rPr lang="en-US" sz="2000" b="1" dirty="0">
                <a:solidFill>
                  <a:srgbClr val="FF0000"/>
                </a:solidFill>
              </a:rPr>
              <a:t>In its new usage, oppression designates the disadvantage and injustice some people suffer not because a tyrannical power coerces them, but because of the everyday practices of a well-intentioned liberal society…</a:t>
            </a:r>
            <a:r>
              <a:rPr lang="en-US" sz="2000" dirty="0">
                <a:solidFill>
                  <a:srgbClr val="FF0000"/>
                </a:solidFill>
              </a:rPr>
              <a:t> </a:t>
            </a:r>
            <a:r>
              <a:rPr lang="en-US" sz="2000" dirty="0"/>
              <a:t>Oppression in this sense is structural, rather than the result of a few people’s choices or policies. Its causes are embedded in </a:t>
            </a:r>
            <a:r>
              <a:rPr lang="en-US" sz="2000" b="1" dirty="0">
                <a:solidFill>
                  <a:srgbClr val="FF0000"/>
                </a:solidFill>
              </a:rPr>
              <a:t>unquestioned norms, habits, and symbols</a:t>
            </a:r>
            <a:r>
              <a:rPr lang="en-US" sz="2000" dirty="0"/>
              <a:t>.” – Iris Young, “Five Faces of Oppression,” </a:t>
            </a:r>
            <a:r>
              <a:rPr lang="en-US" sz="2000" i="1" dirty="0"/>
              <a:t>Readings for Diversity and Social Justice</a:t>
            </a:r>
            <a:r>
              <a:rPr lang="en-US" sz="2000" dirty="0"/>
              <a:t>, p. 36</a:t>
            </a:r>
          </a:p>
        </p:txBody>
      </p:sp>
      <p:sp>
        <p:nvSpPr>
          <p:cNvPr id="7" name="Title 1"/>
          <p:cNvSpPr>
            <a:spLocks noGrp="1"/>
          </p:cNvSpPr>
          <p:nvPr>
            <p:ph type="title"/>
          </p:nvPr>
        </p:nvSpPr>
        <p:spPr/>
        <p:txBody>
          <a:bodyPr>
            <a:normAutofit/>
          </a:bodyPr>
          <a:lstStyle/>
          <a:p>
            <a:r>
              <a:rPr lang="en-US" dirty="0"/>
              <a:t>Idea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35017" y="1784614"/>
            <a:ext cx="2159708" cy="323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727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2215575"/>
            <a:ext cx="4033357" cy="3693319"/>
          </a:xfrm>
          <a:prstGeom prst="rect">
            <a:avLst/>
          </a:prstGeom>
        </p:spPr>
        <p:txBody>
          <a:bodyPr wrap="square">
            <a:spAutoFit/>
          </a:bodyPr>
          <a:lstStyle/>
          <a:p>
            <a:r>
              <a:rPr lang="en-US" dirty="0"/>
              <a:t>“</a:t>
            </a:r>
            <a:r>
              <a:rPr lang="en-US" i="1" dirty="0"/>
              <a:t>Hegemony</a:t>
            </a:r>
            <a:r>
              <a:rPr lang="en-US" dirty="0"/>
              <a:t> refers to the control of the ideology of society. </a:t>
            </a:r>
            <a:r>
              <a:rPr lang="en-US" b="1" dirty="0">
                <a:solidFill>
                  <a:srgbClr val="FF0000"/>
                </a:solidFill>
              </a:rPr>
              <a:t>The dominant group maintains power by imposing their ideology on everyone.”</a:t>
            </a:r>
            <a:br>
              <a:rPr lang="en-US" b="1" dirty="0"/>
            </a:br>
            <a:br>
              <a:rPr lang="en-US" dirty="0"/>
            </a:br>
            <a:r>
              <a:rPr lang="en-US" dirty="0"/>
              <a:t>“From a critical social justice perspective, </a:t>
            </a:r>
            <a:r>
              <a:rPr lang="en-US" b="1" dirty="0">
                <a:solidFill>
                  <a:srgbClr val="FF0000"/>
                </a:solidFill>
              </a:rPr>
              <a:t>privilege is defined as systemically conferred dominance</a:t>
            </a:r>
            <a:r>
              <a:rPr lang="en-US" dirty="0">
                <a:solidFill>
                  <a:srgbClr val="FF0000"/>
                </a:solidFill>
              </a:rPr>
              <a:t> </a:t>
            </a:r>
            <a:r>
              <a:rPr lang="en-US" dirty="0"/>
              <a:t>and the institutional processes by which the beliefs and values of the dominant group are ‘made normal’ and universal.” – </a:t>
            </a:r>
            <a:r>
              <a:rPr lang="en-US" dirty="0" err="1"/>
              <a:t>Sensoy</a:t>
            </a:r>
            <a:r>
              <a:rPr lang="en-US" dirty="0"/>
              <a:t> and </a:t>
            </a:r>
            <a:r>
              <a:rPr lang="en-US" dirty="0" err="1"/>
              <a:t>DiAngelo</a:t>
            </a:r>
            <a:r>
              <a:rPr lang="en-US" dirty="0"/>
              <a:t>, </a:t>
            </a:r>
            <a:r>
              <a:rPr lang="en-US" i="1" dirty="0"/>
              <a:t>Is Everyone Really Equal?</a:t>
            </a:r>
            <a:r>
              <a:rPr lang="en-US" dirty="0"/>
              <a:t> p. 73, 80</a:t>
            </a:r>
          </a:p>
        </p:txBody>
      </p:sp>
      <p:sp>
        <p:nvSpPr>
          <p:cNvPr id="7" name="Title 1"/>
          <p:cNvSpPr>
            <a:spLocks noGrp="1"/>
          </p:cNvSpPr>
          <p:nvPr>
            <p:ph type="title"/>
          </p:nvPr>
        </p:nvSpPr>
        <p:spPr>
          <a:xfrm>
            <a:off x="628650" y="365126"/>
            <a:ext cx="7886700" cy="1325563"/>
          </a:xfrm>
        </p:spPr>
        <p:txBody>
          <a:bodyPr>
            <a:normAutofit/>
          </a:bodyPr>
          <a:lstStyle/>
          <a:p>
            <a:r>
              <a:rPr lang="en-US" dirty="0"/>
              <a:t>Idea #2: Oppression occurs through hegemonic power</a:t>
            </a:r>
          </a:p>
        </p:txBody>
      </p:sp>
    </p:spTree>
    <p:extLst>
      <p:ext uri="{BB962C8B-B14F-4D97-AF65-F5344CB8AC3E}">
        <p14:creationId xmlns:p14="http://schemas.microsoft.com/office/powerpoint/2010/main" val="2152541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solidFill>
                  <a:srgbClr val="FF0000"/>
                </a:solidFill>
              </a:rPr>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3464660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Idea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solidFill>
                  <a:srgbClr val="FF0000"/>
                </a:solidFill>
              </a:rPr>
              <a:t>social justice – the elimination of all forms of social oppression</a:t>
            </a:r>
            <a:r>
              <a:rPr lang="en-US" dirty="0"/>
              <a:t>… Social injustice takes many forms. It can be injustice based on a person’s</a:t>
            </a:r>
            <a:r>
              <a:rPr lang="en-US" b="1" dirty="0"/>
              <a:t> </a:t>
            </a:r>
            <a:r>
              <a:rPr lang="en-US" b="1" dirty="0">
                <a:solidFill>
                  <a:srgbClr val="FF0000"/>
                </a:solidFill>
              </a:rPr>
              <a:t>gender, race, ethnicity, religion, sexual orientation, physical or mental ability, or economic class</a:t>
            </a:r>
            <a:r>
              <a:rPr lang="en-US" dirty="0">
                <a:solidFill>
                  <a:srgbClr val="FF0000"/>
                </a:solidFill>
              </a:rPr>
              <a:t>.</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87319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9664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Christianity and contemporary critical theory are competing worldviews</a:t>
            </a:r>
          </a:p>
        </p:txBody>
      </p:sp>
      <p:graphicFrame>
        <p:nvGraphicFramePr>
          <p:cNvPr id="5" name="Table 4"/>
          <p:cNvGraphicFramePr>
            <a:graphicFrameLocks noGrp="1"/>
          </p:cNvGraphicFramePr>
          <p:nvPr/>
        </p:nvGraphicFramePr>
        <p:xfrm>
          <a:off x="628652" y="2125270"/>
          <a:ext cx="8012931" cy="2756386"/>
        </p:xfrm>
        <a:graphic>
          <a:graphicData uri="http://schemas.openxmlformats.org/drawingml/2006/table">
            <a:tbl>
              <a:tblPr firstRow="1" bandRow="1">
                <a:tableStyleId>{073A0DAA-6AF3-43AB-8588-CEC1D06C72B9}</a:tableStyleId>
              </a:tblPr>
              <a:tblGrid>
                <a:gridCol w="2667760">
                  <a:extLst>
                    <a:ext uri="{9D8B030D-6E8A-4147-A177-3AD203B41FA5}">
                      <a16:colId xmlns:a16="http://schemas.microsoft.com/office/drawing/2014/main" val="20000"/>
                    </a:ext>
                  </a:extLst>
                </a:gridCol>
                <a:gridCol w="1971841">
                  <a:extLst>
                    <a:ext uri="{9D8B030D-6E8A-4147-A177-3AD203B41FA5}">
                      <a16:colId xmlns:a16="http://schemas.microsoft.com/office/drawing/2014/main" val="20001"/>
                    </a:ext>
                  </a:extLst>
                </a:gridCol>
                <a:gridCol w="3373330">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Contemporary 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935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764585"/>
            </a:xfrm>
            <a:prstGeom prst="rect">
              <a:avLst/>
            </a:prstGeom>
          </p:spPr>
          <p:txBody>
            <a:bodyPr wrap="square">
              <a:spAutoFit/>
            </a:bodyPr>
            <a:lstStyle/>
            <a:p>
              <a:r>
                <a:rPr lang="en-US" sz="4000" dirty="0"/>
                <a:t>Christianity and contemporary critical theory are 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031072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solidFill>
                  <a:srgbClr val="FF0000"/>
                </a:solidFill>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solidFill>
                  <a:srgbClr val="FF0000"/>
                </a:solidFill>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82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a:t>
            </a:r>
            <a:r>
              <a:rPr lang="en-US" sz="2000" b="1" dirty="0">
                <a:solidFill>
                  <a:srgbClr val="FF0000"/>
                </a:solidFill>
                <a:effectLst/>
                <a:latin typeface="Calibri" panose="020F0502020204030204" pitchFamily="34" charset="0"/>
                <a:ea typeface="Times New Roman" panose="02020603050405020304" pitchFamily="18" charset="0"/>
              </a:rPr>
              <a:t>we now have Social Justice texts--forming a kind of Gospel of Social Justice</a:t>
            </a:r>
            <a:r>
              <a:rPr lang="en-US" sz="2000" dirty="0">
                <a:effectLst/>
                <a:latin typeface="Calibri" panose="020F0502020204030204" pitchFamily="34" charset="0"/>
                <a:ea typeface="Times New Roman" panose="02020603050405020304" pitchFamily="18" charset="0"/>
              </a:rPr>
              <a:t>--that express, with absolute certainty, that </a:t>
            </a:r>
            <a:r>
              <a:rPr lang="en-US" sz="2000" b="1" dirty="0">
                <a:solidFill>
                  <a:srgbClr val="FF0000"/>
                </a:solidFill>
                <a:effectLst/>
                <a:latin typeface="Calibri" panose="020F0502020204030204" pitchFamily="34" charset="0"/>
                <a:ea typeface="Times New Roman" panose="02020603050405020304" pitchFamily="18" charset="0"/>
              </a:rPr>
              <a:t>all white people are racist, all men are sexist, racism and sexism are systems that can exist and oppress absent even a single person with racist or sexist intentions or beliefs</a:t>
            </a:r>
            <a:r>
              <a:rPr lang="en-US" sz="2000" dirty="0">
                <a:effectLst/>
                <a:latin typeface="Calibri" panose="020F0502020204030204" pitchFamily="34" charset="0"/>
                <a:ea typeface="Times New Roman" panose="02020603050405020304" pitchFamily="18" charset="0"/>
              </a:rPr>
              <a:t>...,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solidFill>
                  <a:srgbClr val="FF0000"/>
                </a:solidFill>
                <a:effectLst/>
                <a:latin typeface="Calibri" panose="020F0502020204030204" pitchFamily="34" charset="0"/>
                <a:ea typeface="Times New Roman" panose="02020603050405020304" pitchFamily="18" charset="0"/>
              </a:rPr>
              <a:t>Does this sound like a metanarrative? That's because it is. </a:t>
            </a:r>
            <a:r>
              <a:rPr lang="en-US" sz="2000" dirty="0">
                <a:effectLst/>
                <a:latin typeface="Calibri" panose="020F0502020204030204" pitchFamily="34" charset="0"/>
                <a:ea typeface="Times New Roman" panose="02020603050405020304" pitchFamily="18" charset="0"/>
              </a:rPr>
              <a:t>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103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388097"/>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707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 name="TextBox 2">
            <a:extLst>
              <a:ext uri="{FF2B5EF4-FFF2-40B4-BE49-F238E27FC236}">
                <a16:creationId xmlns:a16="http://schemas.microsoft.com/office/drawing/2014/main" id="{643314F7-A651-6B01-94A1-25F712A40630}"/>
              </a:ext>
            </a:extLst>
          </p:cNvPr>
          <p:cNvSpPr txBox="1"/>
          <p:nvPr/>
        </p:nvSpPr>
        <p:spPr>
          <a:xfrm>
            <a:off x="1041671" y="3445886"/>
            <a:ext cx="1826141" cy="3046988"/>
          </a:xfrm>
          <a:prstGeom prst="rect">
            <a:avLst/>
          </a:prstGeom>
          <a:noFill/>
        </p:spPr>
        <p:txBody>
          <a:bodyPr wrap="none" rtlCol="0">
            <a:spAutoFit/>
          </a:bodyPr>
          <a:lstStyle/>
          <a:p>
            <a:r>
              <a:rPr lang="en-US" sz="2400" dirty="0"/>
              <a:t>White</a:t>
            </a:r>
          </a:p>
          <a:p>
            <a:r>
              <a:rPr lang="en-US" sz="2400" dirty="0"/>
              <a:t>Male</a:t>
            </a:r>
          </a:p>
          <a:p>
            <a:r>
              <a:rPr lang="en-US" sz="2400" dirty="0"/>
              <a:t>Rich</a:t>
            </a:r>
          </a:p>
          <a:p>
            <a:r>
              <a:rPr lang="en-US" sz="2400" dirty="0"/>
              <a:t>Heterosexual</a:t>
            </a:r>
          </a:p>
          <a:p>
            <a:r>
              <a:rPr lang="en-US" sz="2400" dirty="0"/>
              <a:t>Cisgender</a:t>
            </a:r>
          </a:p>
          <a:p>
            <a:r>
              <a:rPr lang="en-US" sz="2400" dirty="0"/>
              <a:t>Christian</a:t>
            </a:r>
          </a:p>
          <a:p>
            <a:r>
              <a:rPr lang="en-US" sz="2400" dirty="0"/>
              <a:t>Able-bodied</a:t>
            </a:r>
          </a:p>
          <a:p>
            <a:endParaRPr lang="en-US" sz="24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6355240" y="3445886"/>
            <a:ext cx="1904432" cy="3046988"/>
          </a:xfrm>
          <a:prstGeom prst="rect">
            <a:avLst/>
          </a:prstGeom>
          <a:noFill/>
        </p:spPr>
        <p:txBody>
          <a:bodyPr wrap="none" rtlCol="0">
            <a:spAutoFit/>
          </a:bodyPr>
          <a:lstStyle/>
          <a:p>
            <a:pPr algn="r"/>
            <a:r>
              <a:rPr lang="en-US" sz="2400" dirty="0"/>
              <a:t>Non-white</a:t>
            </a:r>
          </a:p>
          <a:p>
            <a:pPr algn="r"/>
            <a:r>
              <a:rPr lang="en-US" sz="2400" dirty="0"/>
              <a:t>Female</a:t>
            </a:r>
          </a:p>
          <a:p>
            <a:pPr algn="r"/>
            <a:r>
              <a:rPr lang="en-US" sz="2400" dirty="0"/>
              <a:t>Poor</a:t>
            </a:r>
          </a:p>
          <a:p>
            <a:pPr algn="r"/>
            <a:r>
              <a:rPr lang="en-US" sz="2400" dirty="0"/>
              <a:t>Homosexual</a:t>
            </a:r>
          </a:p>
          <a:p>
            <a:pPr algn="r"/>
            <a:r>
              <a:rPr lang="en-US" sz="2400" dirty="0"/>
              <a:t>Transgender</a:t>
            </a:r>
          </a:p>
          <a:p>
            <a:pPr algn="r"/>
            <a:r>
              <a:rPr lang="en-US" sz="2400" dirty="0"/>
              <a:t>Non-Christian</a:t>
            </a:r>
          </a:p>
          <a:p>
            <a:pPr algn="r"/>
            <a:r>
              <a:rPr lang="en-US" sz="2400" dirty="0"/>
              <a:t>Disabled</a:t>
            </a:r>
          </a:p>
          <a:p>
            <a:pPr algn="r"/>
            <a:endParaRPr lang="en-US" sz="2400" dirty="0"/>
          </a:p>
        </p:txBody>
      </p:sp>
    </p:spTree>
    <p:extLst>
      <p:ext uri="{BB962C8B-B14F-4D97-AF65-F5344CB8AC3E}">
        <p14:creationId xmlns:p14="http://schemas.microsoft.com/office/powerpoint/2010/main" val="1629600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832627"/>
          </a:xfrm>
        </p:spPr>
        <p:txBody>
          <a:bodyPr>
            <a:noAutofit/>
          </a:bodyPr>
          <a:lstStyle/>
          <a:p>
            <a:pPr marL="0" indent="0">
              <a:buNone/>
            </a:pPr>
            <a:r>
              <a:rPr lang="en-US" sz="2000" dirty="0"/>
              <a:t>“I began to understand why </a:t>
            </a:r>
            <a:r>
              <a:rPr lang="en-US" sz="2000" b="1" dirty="0">
                <a:solidFill>
                  <a:srgbClr val="FF0000"/>
                </a:solidFill>
              </a:rPr>
              <a:t>we [White women] are justly seen as oppressive</a:t>
            </a:r>
            <a:r>
              <a:rPr lang="en-US" sz="2000" dirty="0"/>
              <a:t>, even when we don't see ourselves that way. I began to count the ways in which I enjoy unearned skin privilege and have been conditioned into oblivion about its existence.</a:t>
            </a:r>
          </a:p>
          <a:p>
            <a:pPr marL="0" indent="0">
              <a:buNone/>
            </a:pPr>
            <a:r>
              <a:rPr lang="en-US" sz="2000" b="1" dirty="0">
                <a:solidFill>
                  <a:srgbClr val="FF0000"/>
                </a:solidFill>
              </a:rPr>
              <a:t>My schooling gave me no training in seeing myself as an oppressor, as an unfairly advantaged person, </a:t>
            </a:r>
            <a:r>
              <a:rPr lang="en-US" sz="2000" dirty="0"/>
              <a:t>or as a participant in a damaged culture. I was taught to see myself as an individual whose moral state depended on her individual moral will.” </a:t>
            </a:r>
          </a:p>
          <a:p>
            <a:pPr marL="0" indent="0">
              <a:buNone/>
            </a:pPr>
            <a:r>
              <a:rPr lang="en-US" sz="2000" dirty="0"/>
              <a:t>– Peggy McIntosh, “White Privilege and Male Privilege,” in </a:t>
            </a:r>
            <a:r>
              <a:rPr lang="en-US" sz="2000" i="1" dirty="0"/>
              <a:t>Race, Class, and Gender</a:t>
            </a:r>
            <a:r>
              <a:rPr lang="en-US" sz="20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6174432" y="1825625"/>
            <a:ext cx="2774259" cy="31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402672"/>
            <a:ext cx="7787381" cy="1569660"/>
          </a:xfrm>
          <a:prstGeom prst="rect">
            <a:avLst/>
          </a:prstGeom>
          <a:noFill/>
        </p:spPr>
        <p:txBody>
          <a:bodyPr wrap="square">
            <a:spAutoFit/>
          </a:bodyPr>
          <a:lstStyle/>
          <a:p>
            <a:pPr algn="l"/>
            <a:r>
              <a:rPr lang="en-US" sz="2400" b="0" i="0" dirty="0">
                <a:solidFill>
                  <a:srgbClr val="000000"/>
                </a:solidFill>
                <a:effectLst/>
              </a:rPr>
              <a:t>“God created man in his own image,</a:t>
            </a:r>
            <a:br>
              <a:rPr lang="en-US" sz="2400" b="0" i="0" dirty="0">
                <a:solidFill>
                  <a:srgbClr val="000000"/>
                </a:solidFill>
                <a:effectLst/>
              </a:rPr>
            </a:br>
            <a:r>
              <a:rPr lang="en-US" sz="2400" b="0" i="0" dirty="0">
                <a:solidFill>
                  <a:srgbClr val="000000"/>
                </a:solidFill>
                <a:effectLst/>
              </a:rPr>
              <a:t>    </a:t>
            </a:r>
            <a:r>
              <a:rPr lang="en-US" sz="2400" b="1" i="0" dirty="0">
                <a:solidFill>
                  <a:srgbClr val="FF0000"/>
                </a:solidFill>
                <a:effectLst/>
              </a:rPr>
              <a:t>in the image of God he created him;</a:t>
            </a:r>
            <a:br>
              <a:rPr lang="en-US" sz="2400" b="1" i="0" dirty="0">
                <a:solidFill>
                  <a:srgbClr val="FF0000"/>
                </a:solidFill>
                <a:effectLst/>
              </a:rPr>
            </a:br>
            <a:r>
              <a:rPr lang="en-US" sz="2400" b="1" i="0" dirty="0">
                <a:solidFill>
                  <a:srgbClr val="FF0000"/>
                </a:solidFill>
                <a:effectLst/>
              </a:rPr>
              <a:t>    male and female he created them.”</a:t>
            </a:r>
          </a:p>
          <a:p>
            <a:r>
              <a:rPr lang="en-US" sz="2400" dirty="0">
                <a:effectLst/>
                <a:ea typeface="Calibri" panose="020F0502020204030204" pitchFamily="34" charset="0"/>
              </a:rPr>
              <a:t>- Genesis 1:27</a:t>
            </a:r>
            <a:endParaRPr lang="en-US" sz="2400" dirty="0"/>
          </a:p>
        </p:txBody>
      </p:sp>
      <p:sp>
        <p:nvSpPr>
          <p:cNvPr id="3" name="TextBox 2">
            <a:extLst>
              <a:ext uri="{FF2B5EF4-FFF2-40B4-BE49-F238E27FC236}">
                <a16:creationId xmlns:a16="http://schemas.microsoft.com/office/drawing/2014/main" id="{E8DAD4C8-1B58-DBD6-0DB1-4223209DBAF7}"/>
              </a:ext>
            </a:extLst>
          </p:cNvPr>
          <p:cNvSpPr txBox="1"/>
          <p:nvPr/>
        </p:nvSpPr>
        <p:spPr>
          <a:xfrm>
            <a:off x="727969" y="3054672"/>
            <a:ext cx="7787381" cy="830997"/>
          </a:xfrm>
          <a:prstGeom prst="rect">
            <a:avLst/>
          </a:prstGeom>
          <a:noFill/>
        </p:spPr>
        <p:txBody>
          <a:bodyPr wrap="square">
            <a:spAutoFit/>
          </a:bodyPr>
          <a:lstStyle/>
          <a:p>
            <a:pPr algn="l"/>
            <a:r>
              <a:rPr lang="en-US" sz="2400" b="0" i="0" dirty="0">
                <a:solidFill>
                  <a:srgbClr val="000000"/>
                </a:solidFill>
                <a:effectLst/>
              </a:rPr>
              <a:t>“there is no distinction:</a:t>
            </a:r>
            <a:r>
              <a:rPr lang="en-US" sz="2400" b="1" i="0" dirty="0">
                <a:solidFill>
                  <a:srgbClr val="FF0000"/>
                </a:solidFill>
                <a:effectLst/>
              </a:rPr>
              <a:t> for all have sinned and fall short of the glory of God</a:t>
            </a:r>
            <a:r>
              <a:rPr lang="en-US" sz="2400" dirty="0">
                <a:solidFill>
                  <a:srgbClr val="000000"/>
                </a:solidFill>
              </a:rPr>
              <a:t>” </a:t>
            </a:r>
            <a:r>
              <a:rPr lang="en-US" sz="2400" dirty="0">
                <a:effectLst/>
                <a:ea typeface="Calibri" panose="020F0502020204030204" pitchFamily="34" charset="0"/>
              </a:rPr>
              <a:t>- Romans 3:22-23</a:t>
            </a:r>
            <a:endParaRPr lang="en-US" sz="2400" dirty="0"/>
          </a:p>
        </p:txBody>
      </p:sp>
      <p:sp>
        <p:nvSpPr>
          <p:cNvPr id="4" name="TextBox 3">
            <a:extLst>
              <a:ext uri="{FF2B5EF4-FFF2-40B4-BE49-F238E27FC236}">
                <a16:creationId xmlns:a16="http://schemas.microsoft.com/office/drawing/2014/main" id="{7F13DD18-5F95-FD54-55C6-443E11FBDAD1}"/>
              </a:ext>
            </a:extLst>
          </p:cNvPr>
          <p:cNvSpPr txBox="1"/>
          <p:nvPr/>
        </p:nvSpPr>
        <p:spPr>
          <a:xfrm>
            <a:off x="727969" y="4009878"/>
            <a:ext cx="7787381" cy="2677656"/>
          </a:xfrm>
          <a:prstGeom prst="rect">
            <a:avLst/>
          </a:prstGeom>
          <a:noFill/>
        </p:spPr>
        <p:txBody>
          <a:bodyPr wrap="square">
            <a:spAutoFit/>
          </a:bodyPr>
          <a:lstStyle/>
          <a:p>
            <a:r>
              <a:rPr lang="en-US" sz="2400" b="1" dirty="0">
                <a:solidFill>
                  <a:srgbClr val="FF0000"/>
                </a:solidFill>
                <a:effectLst/>
                <a:latin typeface="Calibri" panose="020F0502020204030204" pitchFamily="34" charset="0"/>
                <a:ea typeface="Calibri" panose="020F0502020204030204" pitchFamily="34" charset="0"/>
              </a:rPr>
              <a:t>“he himself is our peace, who has made us both one and has broken down in his flesh the dividing wall of hostility </a:t>
            </a:r>
            <a:r>
              <a:rPr lang="en-US" sz="2400" dirty="0">
                <a:effectLst/>
                <a:latin typeface="Calibri" panose="020F0502020204030204" pitchFamily="34" charset="0"/>
                <a:ea typeface="Calibri" panose="020F0502020204030204" pitchFamily="34" charset="0"/>
              </a:rPr>
              <a:t>by abolishing the law of commandments expressed in ordinances, that he might create in himself </a:t>
            </a:r>
            <a:r>
              <a:rPr lang="en-US" sz="2400" b="1" dirty="0">
                <a:solidFill>
                  <a:srgbClr val="FF0000"/>
                </a:solidFill>
                <a:effectLst/>
                <a:latin typeface="Calibri" panose="020F0502020204030204" pitchFamily="34" charset="0"/>
                <a:ea typeface="Calibri" panose="020F0502020204030204" pitchFamily="34" charset="0"/>
              </a:rPr>
              <a:t>one new man in place of the two, so making peace, and might reconcile us both to God in one body through the cross, thereby killing the hostility</a:t>
            </a:r>
            <a:r>
              <a:rPr lang="en-US" sz="2400" dirty="0">
                <a:effectLst/>
                <a:latin typeface="Calibri" panose="020F0502020204030204" pitchFamily="34" charset="0"/>
                <a:ea typeface="Calibri" panose="020F0502020204030204" pitchFamily="34" charset="0"/>
              </a:rPr>
              <a:t>.”  - Eph. 2:11-16</a:t>
            </a:r>
            <a:endParaRPr lang="en-US" sz="2400" dirty="0"/>
          </a:p>
        </p:txBody>
      </p:sp>
    </p:spTree>
    <p:extLst>
      <p:ext uri="{BB962C8B-B14F-4D97-AF65-F5344CB8AC3E}">
        <p14:creationId xmlns:p14="http://schemas.microsoft.com/office/powerpoint/2010/main" val="580413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920756"/>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451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Contemporary critical theory and “lived experience”</a:t>
            </a:r>
          </a:p>
        </p:txBody>
      </p:sp>
      <p:sp>
        <p:nvSpPr>
          <p:cNvPr id="2" name="TextBox 1"/>
          <p:cNvSpPr txBox="1"/>
          <p:nvPr/>
        </p:nvSpPr>
        <p:spPr>
          <a:xfrm>
            <a:off x="3736301" y="4294191"/>
            <a:ext cx="1331711" cy="707886"/>
          </a:xfrm>
          <a:prstGeom prst="rect">
            <a:avLst/>
          </a:prstGeom>
          <a:noFill/>
        </p:spPr>
        <p:txBody>
          <a:bodyPr wrap="none" rtlCol="0">
            <a:spAutoFit/>
          </a:bodyPr>
          <a:lstStyle/>
          <a:p>
            <a:r>
              <a:rPr lang="en-US" sz="2000" dirty="0"/>
              <a:t>Lived </a:t>
            </a:r>
            <a:br>
              <a:rPr lang="en-US" sz="2000" dirty="0"/>
            </a:br>
            <a:r>
              <a:rPr lang="en-US" sz="2000" dirty="0"/>
              <a:t>experience</a:t>
            </a:r>
          </a:p>
        </p:txBody>
      </p:sp>
    </p:spTree>
    <p:extLst>
      <p:ext uri="{BB962C8B-B14F-4D97-AF65-F5344CB8AC3E}">
        <p14:creationId xmlns:p14="http://schemas.microsoft.com/office/powerpoint/2010/main" val="601578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734973"/>
          </a:xfrm>
        </p:spPr>
        <p:txBody>
          <a:bodyPr>
            <a:noAutofit/>
          </a:bodyPr>
          <a:lstStyle/>
          <a:p>
            <a:pPr marL="0" indent="0">
              <a:buNone/>
            </a:pPr>
            <a:r>
              <a:rPr lang="en-US" sz="2000" dirty="0"/>
              <a:t>“</a:t>
            </a:r>
            <a:r>
              <a:rPr lang="en-US" sz="2000" b="1" dirty="0">
                <a:solidFill>
                  <a:srgbClr val="FF0000"/>
                </a:solidFill>
              </a:rPr>
              <a:t>It is about race if a person of color thinks it’s about race</a:t>
            </a:r>
            <a:r>
              <a:rPr lang="en-US" sz="20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000" b="1" dirty="0">
                <a:solidFill>
                  <a:srgbClr val="FF0000"/>
                </a:solidFill>
              </a:rPr>
              <a:t>And our experiences are valid</a:t>
            </a:r>
            <a:r>
              <a:rPr lang="en-US" sz="20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000" dirty="0"/>
              <a:t>–Oluo, </a:t>
            </a:r>
            <a:r>
              <a:rPr lang="en-US" sz="2000" i="1" dirty="0"/>
              <a:t>So You Want to Talk About Race?</a:t>
            </a:r>
            <a:r>
              <a:rPr lang="en-US" sz="2000" dirty="0"/>
              <a:t> 15</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690689"/>
            <a:ext cx="5346022" cy="4351338"/>
          </a:xfrm>
        </p:spPr>
        <p:txBody>
          <a:bodyPr>
            <a:noAutofit/>
          </a:bodyPr>
          <a:lstStyle/>
          <a:p>
            <a:pPr marL="0" indent="0">
              <a:buNone/>
            </a:pPr>
            <a:r>
              <a:rPr lang="en-US" sz="2000" dirty="0"/>
              <a:t>“Privileged people who are truly committed to standing in solidarity with oppressed folks [must] commit to knowing, bearing and even being targeted by their anger…Now is not the time for privileged folks to be a ‘prophetic voice’ in the lives of oppressed people by speaking hard truth about what (privileged people think) oppressed people should be doing to improve their situation. </a:t>
            </a:r>
            <a:r>
              <a:rPr lang="en-US" sz="2000" b="1" dirty="0">
                <a:solidFill>
                  <a:srgbClr val="FF0000"/>
                </a:solidFill>
              </a:rPr>
              <a:t>Privileged people lost their right to the prophetic megaphone when they knowingly or unknowingly participated in societal systems that benefit some people and oppress others. Sorry folks - you can’t be a prophet and an oppressor at the same time</a:t>
            </a:r>
            <a:r>
              <a:rPr lang="en-US" sz="2000" dirty="0"/>
              <a:t>.” </a:t>
            </a:r>
          </a:p>
          <a:p>
            <a:pPr marL="0" indent="0">
              <a:buNone/>
            </a:pPr>
            <a:r>
              <a:rPr lang="en-US" sz="2000" dirty="0"/>
              <a:t>– Dr. Christena Cleveland, Listening Well as a Person of Privilege – Seek to Understand and Embrace Anger,” April 15, 2013.</a:t>
            </a:r>
          </a:p>
        </p:txBody>
      </p:sp>
      <p:pic>
        <p:nvPicPr>
          <p:cNvPr id="12290" name="Picture 2" descr="GOD IS A BLACK WOMAN - Christena Cleveland">
            <a:extLst>
              <a:ext uri="{FF2B5EF4-FFF2-40B4-BE49-F238E27FC236}">
                <a16:creationId xmlns:a16="http://schemas.microsoft.com/office/drawing/2014/main" id="{7D591E04-BD8B-0712-CFD0-C386DBD8A7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t="5324" r="12994" b="19191"/>
          <a:stretch/>
        </p:blipFill>
        <p:spPr bwMode="auto">
          <a:xfrm>
            <a:off x="6060484" y="1690689"/>
            <a:ext cx="2666653"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46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Should we defer to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628650" y="1825625"/>
            <a:ext cx="7886700" cy="4823750"/>
          </a:xfrm>
        </p:spPr>
        <p:txBody>
          <a:bodyPr>
            <a:noAutofit/>
          </a:bodyPr>
          <a:lstStyle/>
          <a:p>
            <a:r>
              <a:rPr lang="en-US" sz="2000" dirty="0">
                <a:solidFill>
                  <a:srgbClr val="000000"/>
                </a:solidFill>
                <a:latin typeface="system-ui"/>
              </a:rPr>
              <a:t>“</a:t>
            </a:r>
            <a:r>
              <a:rPr lang="en-US" sz="2000" b="0" i="0" dirty="0">
                <a:solidFill>
                  <a:srgbClr val="000000"/>
                </a:solidFill>
                <a:effectLst/>
                <a:latin typeface="system-ui"/>
              </a:rPr>
              <a:t>let every person be </a:t>
            </a:r>
            <a:r>
              <a:rPr lang="en-US" sz="2000" b="1" i="0" dirty="0">
                <a:solidFill>
                  <a:srgbClr val="FF0000"/>
                </a:solidFill>
                <a:effectLst/>
                <a:latin typeface="system-ui"/>
              </a:rPr>
              <a:t>quick to hear, slow to speak</a:t>
            </a:r>
            <a:r>
              <a:rPr lang="en-US" sz="2000" b="0" i="0" dirty="0">
                <a:solidFill>
                  <a:srgbClr val="000000"/>
                </a:solidFill>
                <a:effectLst/>
                <a:latin typeface="system-ui"/>
              </a:rPr>
              <a:t>, slow to anger.” – James 1:19</a:t>
            </a:r>
          </a:p>
          <a:p>
            <a:r>
              <a:rPr lang="en-US" sz="2000" dirty="0">
                <a:solidFill>
                  <a:srgbClr val="000000"/>
                </a:solidFill>
                <a:latin typeface="system-ui"/>
              </a:rPr>
              <a:t>“</a:t>
            </a:r>
            <a:r>
              <a:rPr lang="en-US" sz="2000" b="0" i="0" dirty="0">
                <a:solidFill>
                  <a:srgbClr val="000000"/>
                </a:solidFill>
                <a:effectLst/>
                <a:latin typeface="system-ui"/>
              </a:rPr>
              <a:t>when a prophet speaks in the name of the </a:t>
            </a:r>
            <a:r>
              <a:rPr lang="en-US" sz="2000" b="0" i="0" cap="small" dirty="0">
                <a:solidFill>
                  <a:srgbClr val="000000"/>
                </a:solidFill>
                <a:effectLst/>
                <a:latin typeface="system-ui"/>
              </a:rPr>
              <a:t>Lord</a:t>
            </a:r>
            <a:r>
              <a:rPr lang="en-US" sz="2000" b="0" i="0" dirty="0">
                <a:solidFill>
                  <a:srgbClr val="000000"/>
                </a:solidFill>
                <a:effectLst/>
                <a:latin typeface="system-ui"/>
              </a:rPr>
              <a:t>, if the word does not come to pass or come true, that is a word that the </a:t>
            </a:r>
            <a:r>
              <a:rPr lang="en-US" sz="2000" b="0" i="0" cap="small" dirty="0">
                <a:solidFill>
                  <a:srgbClr val="000000"/>
                </a:solidFill>
                <a:effectLst/>
                <a:latin typeface="system-ui"/>
              </a:rPr>
              <a:t>Lord</a:t>
            </a:r>
            <a:r>
              <a:rPr lang="en-US" sz="2000" b="0" i="0" dirty="0">
                <a:solidFill>
                  <a:srgbClr val="000000"/>
                </a:solidFill>
                <a:effectLst/>
                <a:latin typeface="system-ui"/>
              </a:rPr>
              <a:t> has not spoken; the prophet has spoken it presumptuously. </a:t>
            </a:r>
            <a:r>
              <a:rPr lang="en-US" sz="2000" b="1" i="0" dirty="0">
                <a:solidFill>
                  <a:srgbClr val="FF0000"/>
                </a:solidFill>
                <a:effectLst/>
                <a:latin typeface="system-ui"/>
              </a:rPr>
              <a:t>You need not be afraid of him</a:t>
            </a:r>
            <a:r>
              <a:rPr lang="en-US" sz="2000" b="0" i="0" dirty="0">
                <a:solidFill>
                  <a:srgbClr val="000000"/>
                </a:solidFill>
                <a:effectLst/>
                <a:latin typeface="system-ui"/>
              </a:rPr>
              <a:t>.</a:t>
            </a:r>
            <a:r>
              <a:rPr lang="en-US" sz="2000" dirty="0">
                <a:solidFill>
                  <a:srgbClr val="000000"/>
                </a:solidFill>
                <a:latin typeface="system-ui"/>
              </a:rPr>
              <a:t>” – Deut. 18:22</a:t>
            </a:r>
          </a:p>
          <a:p>
            <a:r>
              <a:rPr lang="en-US" sz="2000" b="0" i="0" dirty="0">
                <a:solidFill>
                  <a:srgbClr val="000000"/>
                </a:solidFill>
                <a:effectLst/>
                <a:latin typeface="system-ui"/>
              </a:rPr>
              <a:t>“The one who states his case first seems right,</a:t>
            </a:r>
            <a:r>
              <a:rPr lang="en-US" sz="2000" dirty="0">
                <a:solidFill>
                  <a:srgbClr val="000000"/>
                </a:solidFill>
                <a:latin typeface="system-ui"/>
              </a:rPr>
              <a:t> </a:t>
            </a:r>
            <a:r>
              <a:rPr lang="en-US" sz="2000" b="1" i="0" dirty="0">
                <a:solidFill>
                  <a:srgbClr val="FF0000"/>
                </a:solidFill>
                <a:effectLst/>
                <a:latin typeface="system-ui"/>
              </a:rPr>
              <a:t>until the other comes and examines him</a:t>
            </a:r>
            <a:r>
              <a:rPr lang="en-US" sz="2000" b="0" i="0" dirty="0">
                <a:solidFill>
                  <a:srgbClr val="000000"/>
                </a:solidFill>
                <a:effectLst/>
                <a:latin typeface="system-ui"/>
              </a:rPr>
              <a:t>.” – Prov. 18:17</a:t>
            </a:r>
          </a:p>
          <a:p>
            <a:r>
              <a:rPr lang="en-US" sz="2000" b="0" i="0" dirty="0">
                <a:solidFill>
                  <a:srgbClr val="000000"/>
                </a:solidFill>
                <a:effectLst/>
                <a:latin typeface="system-ui"/>
              </a:rPr>
              <a:t>“</a:t>
            </a:r>
            <a:r>
              <a:rPr lang="en-US" sz="2000" b="1" i="0" dirty="0">
                <a:solidFill>
                  <a:srgbClr val="FF0000"/>
                </a:solidFill>
                <a:effectLst/>
                <a:latin typeface="system-ui"/>
              </a:rPr>
              <a:t>To the teaching and to the testimony</a:t>
            </a:r>
            <a:r>
              <a:rPr lang="en-US" sz="2000" b="0" i="0" dirty="0">
                <a:solidFill>
                  <a:srgbClr val="000000"/>
                </a:solidFill>
                <a:effectLst/>
                <a:latin typeface="system-ui"/>
              </a:rPr>
              <a:t>! If they will not speak according to this word, it is because they have no dawn.” – Isa. 8:20</a:t>
            </a:r>
          </a:p>
          <a:p>
            <a:r>
              <a:rPr lang="en-US" sz="2000" dirty="0">
                <a:solidFill>
                  <a:srgbClr val="000000"/>
                </a:solidFill>
                <a:latin typeface="system-ui"/>
              </a:rPr>
              <a:t>“</a:t>
            </a:r>
            <a:r>
              <a:rPr lang="en-US" sz="2000" b="0" i="0" dirty="0">
                <a:solidFill>
                  <a:srgbClr val="000000"/>
                </a:solidFill>
                <a:effectLst/>
                <a:latin typeface="system-ui"/>
              </a:rPr>
              <a:t>He presented himself alive to them after his suffering </a:t>
            </a:r>
            <a:r>
              <a:rPr lang="en-US" sz="2000" b="1" i="0" dirty="0">
                <a:solidFill>
                  <a:srgbClr val="FF0000"/>
                </a:solidFill>
                <a:effectLst/>
                <a:latin typeface="system-ui"/>
              </a:rPr>
              <a:t>by many proofs</a:t>
            </a:r>
            <a:r>
              <a:rPr lang="en-US" sz="2000" b="0" i="0" dirty="0">
                <a:solidFill>
                  <a:srgbClr val="000000"/>
                </a:solidFill>
                <a:effectLst/>
                <a:latin typeface="system-ui"/>
              </a:rPr>
              <a:t>, appearing to them during forty days and speaking about the kingdom of God.” – Acts 1:3</a:t>
            </a:r>
            <a:endParaRPr lang="en-US" sz="2000" dirty="0"/>
          </a:p>
        </p:txBody>
      </p:sp>
    </p:spTree>
    <p:extLst>
      <p:ext uri="{BB962C8B-B14F-4D97-AF65-F5344CB8AC3E}">
        <p14:creationId xmlns:p14="http://schemas.microsoft.com/office/powerpoint/2010/main" val="2119463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4409028"/>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3236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7" name="Table 4">
            <a:extLst>
              <a:ext uri="{FF2B5EF4-FFF2-40B4-BE49-F238E27FC236}">
                <a16:creationId xmlns:a16="http://schemas.microsoft.com/office/drawing/2014/main" id="{3B06CCC6-AC35-CFEC-DD3C-72532B7FB12D}"/>
              </a:ext>
            </a:extLst>
          </p:cNvPr>
          <p:cNvGraphicFramePr>
            <a:graphicFrameLocks/>
          </p:cNvGraphicFramePr>
          <p:nvPr>
            <p:extLst>
              <p:ext uri="{D42A27DB-BD31-4B8C-83A1-F6EECF244321}">
                <p14:modId xmlns:p14="http://schemas.microsoft.com/office/powerpoint/2010/main" val="295263372"/>
              </p:ext>
            </p:extLst>
          </p:nvPr>
        </p:nvGraphicFramePr>
        <p:xfrm>
          <a:off x="628650" y="1690689"/>
          <a:ext cx="8115855" cy="4339889"/>
        </p:xfrm>
        <a:graphic>
          <a:graphicData uri="http://schemas.openxmlformats.org/drawingml/2006/table">
            <a:tbl>
              <a:tblPr firstRow="1" bandRow="1">
                <a:tableStyleId>{793D81CF-94F2-401A-BA57-92F5A7B2D0C5}</a:tableStyleId>
              </a:tblPr>
              <a:tblGrid>
                <a:gridCol w="2034652">
                  <a:extLst>
                    <a:ext uri="{9D8B030D-6E8A-4147-A177-3AD203B41FA5}">
                      <a16:colId xmlns:a16="http://schemas.microsoft.com/office/drawing/2014/main" val="1732550729"/>
                    </a:ext>
                  </a:extLst>
                </a:gridCol>
                <a:gridCol w="2288959">
                  <a:extLst>
                    <a:ext uri="{9D8B030D-6E8A-4147-A177-3AD203B41FA5}">
                      <a16:colId xmlns:a16="http://schemas.microsoft.com/office/drawing/2014/main" val="2521576258"/>
                    </a:ext>
                  </a:extLst>
                </a:gridCol>
                <a:gridCol w="3792244">
                  <a:extLst>
                    <a:ext uri="{9D8B030D-6E8A-4147-A177-3AD203B41FA5}">
                      <a16:colId xmlns:a16="http://schemas.microsoft.com/office/drawing/2014/main" val="3742178411"/>
                    </a:ext>
                  </a:extLst>
                </a:gridCol>
              </a:tblGrid>
              <a:tr h="490531">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b="1" dirty="0">
                          <a:solidFill>
                            <a:schemeClr val="tx1"/>
                          </a:solidFill>
                        </a:rPr>
                        <a:t>Christianity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dirty="0">
                          <a:solidFill>
                            <a:schemeClr val="tx1"/>
                          </a:solidFill>
                        </a:rPr>
                        <a:t>Contemporary Critical Theory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79847417"/>
                  </a:ext>
                </a:extLst>
              </a:tr>
              <a:tr h="1596689">
                <a:tc>
                  <a:txBody>
                    <a:bodyPr/>
                    <a:lstStyle/>
                    <a:p>
                      <a:r>
                        <a:rPr lang="en-US" sz="2400" b="1" dirty="0"/>
                        <a:t>Sin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Rebellion:</a:t>
                      </a:r>
                      <a:br>
                        <a:rPr lang="en-US" sz="2400" b="1" dirty="0"/>
                      </a:br>
                      <a:r>
                        <a:rPr lang="en-US" sz="2400" dirty="0"/>
                        <a:t>breaking God’s commandments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Privilege:</a:t>
                      </a:r>
                      <a:br>
                        <a:rPr lang="en-US" sz="2400" b="1" dirty="0"/>
                      </a:br>
                      <a:r>
                        <a:rPr lang="en-US" sz="2400" dirty="0"/>
                        <a:t>whiteness, patriarchy, classism, heterosexism, ableism, </a:t>
                      </a:r>
                      <a:r>
                        <a:rPr lang="en-US" sz="2400" dirty="0" err="1"/>
                        <a:t>cisgenderism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27451716"/>
                  </a:ext>
                </a:extLst>
              </a:tr>
              <a:tr h="846573">
                <a:tc>
                  <a:txBody>
                    <a:bodyPr/>
                    <a:lstStyle/>
                    <a:p>
                      <a:pPr algn="l"/>
                      <a:r>
                        <a:rPr lang="en-US" sz="2400" b="1" dirty="0"/>
                        <a:t>Salvation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Redemption</a:t>
                      </a:r>
                      <a:r>
                        <a:rPr lang="en-US" sz="2400" dirty="0"/>
                        <a:t>:</a:t>
                      </a:r>
                      <a:br>
                        <a:rPr lang="en-US" sz="2400" dirty="0"/>
                      </a:br>
                      <a:r>
                        <a:rPr lang="en-US" sz="2400" dirty="0"/>
                        <a:t>repent and believe the gospel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Activism</a:t>
                      </a:r>
                      <a:r>
                        <a:rPr lang="en-US" sz="2400" dirty="0"/>
                        <a:t>: </a:t>
                      </a:r>
                      <a:br>
                        <a:rPr lang="en-US" sz="2400" dirty="0"/>
                      </a:br>
                      <a:r>
                        <a:rPr lang="en-US" sz="2400" dirty="0"/>
                        <a:t>confess your privilege, divest from privilege, do the work, center marginalized voices, stop taking up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000" i="0" dirty="0">
                <a:effectLst/>
              </a:rPr>
              <a:t>“Antiracist policies cannot eliminate class racism without anticapitalism policies. Anticapitalism cannot eliminate class racism without antiracism.” </a:t>
            </a:r>
          </a:p>
          <a:p>
            <a:pPr marL="0" indent="0">
              <a:buNone/>
            </a:pPr>
            <a:r>
              <a:rPr lang="en-US" sz="2000" i="0" dirty="0">
                <a:effectLst/>
              </a:rPr>
              <a:t>“</a:t>
            </a:r>
            <a:r>
              <a:rPr lang="en-US" sz="2000" b="1" i="0" dirty="0">
                <a:solidFill>
                  <a:srgbClr val="FF0000"/>
                </a:solidFill>
                <a:effectLst/>
              </a:rPr>
              <a:t>To truly be antiracist is to be feminist. To truly be feminist is to be antiracist</a:t>
            </a:r>
            <a:r>
              <a:rPr lang="en-US" sz="2000" i="0" dirty="0">
                <a:effectLst/>
              </a:rPr>
              <a:t>.” </a:t>
            </a:r>
          </a:p>
          <a:p>
            <a:pPr marL="0" indent="0">
              <a:buNone/>
            </a:pPr>
            <a:r>
              <a:rPr lang="en-US" sz="2000" i="0" dirty="0">
                <a:effectLst/>
              </a:rPr>
              <a:t>“We cannot be antiracist if we are homophobic or transphobic… </a:t>
            </a:r>
            <a:r>
              <a:rPr lang="en-US" sz="2000" b="1" i="0" dirty="0">
                <a:solidFill>
                  <a:srgbClr val="FF0000"/>
                </a:solidFill>
                <a:effectLst/>
              </a:rPr>
              <a:t>To be queer antiracist is to understand the privileges of my cisgender, of my masculinity, of my heterosexuality, of their intersections</a:t>
            </a:r>
            <a:r>
              <a:rPr lang="en-US" sz="2000" i="0" dirty="0">
                <a:effectLst/>
              </a:rPr>
              <a:t>.”</a:t>
            </a:r>
          </a:p>
          <a:p>
            <a:pPr marL="0" indent="0">
              <a:buNone/>
            </a:pPr>
            <a:r>
              <a:rPr lang="en-US" sz="2000" dirty="0"/>
              <a:t>– </a:t>
            </a:r>
            <a:r>
              <a:rPr lang="en-US" sz="2000" dirty="0" err="1"/>
              <a:t>Kendi</a:t>
            </a:r>
            <a:r>
              <a:rPr lang="en-US" sz="2000" dirty="0"/>
              <a:t>, </a:t>
            </a:r>
            <a:r>
              <a:rPr lang="en-US" sz="2000" i="1" dirty="0"/>
              <a:t>How to Be Antiracist, </a:t>
            </a:r>
            <a:r>
              <a:rPr lang="en-US" sz="20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5761609" y="1825624"/>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fontScale="92500" lnSpcReduction="2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endParaRPr lang="en-US" dirty="0"/>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400" i="0" dirty="0">
                <a:effectLst/>
              </a:rPr>
              <a:t>“The first and most important task in shaping an anti-racist church is to give birth to an anti-racist Christian identity… Taking this birthing metaphor one step further to the biblical imagery of rebirth</a:t>
            </a:r>
            <a:r>
              <a:rPr lang="en-US" sz="2400" b="1" i="0" dirty="0">
                <a:solidFill>
                  <a:srgbClr val="FF0000"/>
                </a:solidFill>
                <a:effectLst/>
              </a:rPr>
              <a:t>, this identity-transforming process can be understood in no less powerful terms than what Jesus described as being ‘born again’--a complete spiritual transformation</a:t>
            </a:r>
            <a:r>
              <a:rPr lang="en-US" sz="2400" i="0" dirty="0">
                <a:effectLst/>
              </a:rPr>
              <a:t>.”</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64" y="1825624"/>
            <a:ext cx="2496586" cy="347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070813" cy="4667249"/>
          </a:xfrm>
        </p:spPr>
        <p:txBody>
          <a:bodyPr>
            <a:noAutofit/>
          </a:bodyPr>
          <a:lstStyle/>
          <a:p>
            <a:pPr marL="0" indent="0">
              <a:buNone/>
            </a:pPr>
            <a:r>
              <a:rPr lang="en-US" sz="2400" i="0" dirty="0">
                <a:solidFill>
                  <a:srgbClr val="383838"/>
                </a:solidFill>
                <a:effectLst/>
              </a:rPr>
              <a:t>“</a:t>
            </a:r>
            <a:r>
              <a:rPr lang="en-US" sz="2400" b="1" i="0" dirty="0">
                <a:solidFill>
                  <a:srgbClr val="FF0000"/>
                </a:solidFill>
                <a:effectLst/>
                <a:latin typeface="TwitterChirp"/>
              </a:rPr>
              <a:t>a positive white identity is an impossible goal. White identity is inherently racist; white people do not exist outside the system of white supremacy. </a:t>
            </a:r>
            <a:r>
              <a:rPr lang="en-US" sz="2400" b="0" i="0" dirty="0">
                <a:solidFill>
                  <a:srgbClr val="0F1419"/>
                </a:solidFill>
                <a:effectLst/>
                <a:latin typeface="TwitterChirp"/>
              </a:rPr>
              <a:t>This does not mean that we should stop identifying as white and start claiming only to be Italian or Irish. To do so is to deny the reality of racism in the here and now, and this denial would simply be color-blind racism. Rather, </a:t>
            </a:r>
            <a:r>
              <a:rPr lang="en-US" sz="2400" b="1" i="0" dirty="0">
                <a:solidFill>
                  <a:srgbClr val="FF0000"/>
                </a:solidFill>
                <a:effectLst/>
                <a:latin typeface="TwitterChirp"/>
              </a:rPr>
              <a:t>I strive to be ‘less white.’ To be less white is to be less racially oppressive</a:t>
            </a:r>
            <a:r>
              <a:rPr lang="en-US" sz="2400" b="0" i="0" dirty="0">
                <a:solidFill>
                  <a:srgbClr val="0F1419"/>
                </a:solidFill>
                <a:effectLst/>
                <a:latin typeface="TwitterChirp"/>
              </a:rPr>
              <a:t>.</a:t>
            </a:r>
            <a:r>
              <a:rPr lang="en-US" sz="2400" dirty="0"/>
              <a:t>” </a:t>
            </a:r>
          </a:p>
          <a:p>
            <a:pPr marL="0" indent="0">
              <a:buNone/>
            </a:pPr>
            <a:r>
              <a:rPr lang="en-US" sz="2400" dirty="0"/>
              <a:t>– DiAngelo, </a:t>
            </a:r>
            <a:r>
              <a:rPr lang="en-US" sz="2400" i="1" dirty="0"/>
              <a:t>White Fragility, </a:t>
            </a:r>
            <a:r>
              <a:rPr lang="en-US" sz="2400" dirty="0"/>
              <a:t>149-150.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5894773" y="1825624"/>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424126"/>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b="1" dirty="0">
                <a:solidFill>
                  <a:srgbClr val="FF0000"/>
                </a:solidFill>
                <a:latin typeface="+mn-lt"/>
              </a:rPr>
              <a:t>every intention of the thoughts of his heart was only evil continually."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b="1" dirty="0">
                <a:solidFill>
                  <a:srgbClr val="FF0000"/>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None is righteous, </a:t>
            </a:r>
            <a:r>
              <a:rPr lang="en-US" altLang="en-US" sz="2000" dirty="0">
                <a:latin typeface="+mn-lt"/>
              </a:rPr>
              <a:t>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24126"/>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b="1" dirty="0">
                <a:solidFill>
                  <a:srgbClr val="FF0000"/>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b="1" dirty="0">
                <a:solidFill>
                  <a:srgbClr val="FF0000"/>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For the Son of Man came to seek and to save the lost.”- </a:t>
            </a:r>
            <a:r>
              <a:rPr lang="en-US" altLang="en-US" sz="2000" dirty="0">
                <a:latin typeface="+mn-lt"/>
              </a:rPr>
              <a:t>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493281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961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764585"/>
            </a:xfrm>
            <a:prstGeom prst="rect">
              <a:avLst/>
            </a:prstGeom>
          </p:spPr>
          <p:txBody>
            <a:bodyPr wrap="square">
              <a:spAutoFit/>
            </a:bodyPr>
            <a:lstStyle/>
            <a:p>
              <a:r>
                <a:rPr lang="en-US" sz="4000" dirty="0"/>
                <a:t>Christianity and contemporary critical theory are 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157051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a:t>
            </a:r>
          </a:p>
        </p:txBody>
      </p:sp>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2"/>
          <a:srcRect l="16052" r="16052"/>
          <a:stretch/>
        </p:blipFill>
        <p:spPr>
          <a:xfrm>
            <a:off x="4066088" y="2453122"/>
            <a:ext cx="2395002" cy="3040912"/>
          </a:xfrm>
          <a:prstGeom prst="rect">
            <a:avLst/>
          </a:prstGeom>
        </p:spPr>
      </p:pic>
      <p:pic>
        <p:nvPicPr>
          <p:cNvPr id="1028" name="Picture 4">
            <a:extLst>
              <a:ext uri="{FF2B5EF4-FFF2-40B4-BE49-F238E27FC236}">
                <a16:creationId xmlns:a16="http://schemas.microsoft.com/office/drawing/2014/main" id="{F3A478A5-951C-466C-1B49-2F9802E38E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83" t="1294" r="19844" b="16019"/>
          <a:stretch/>
        </p:blipFill>
        <p:spPr bwMode="auto">
          <a:xfrm>
            <a:off x="6534622" y="2453122"/>
            <a:ext cx="2485089" cy="30409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39D7A80-677D-986C-31B9-9EAA09CF3B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223" y="1899609"/>
            <a:ext cx="3019672" cy="45342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29B20B1-910F-B55B-A01D-7B8D89D00371}"/>
              </a:ext>
            </a:extLst>
          </p:cNvPr>
          <p:cNvSpPr txBox="1"/>
          <p:nvPr/>
        </p:nvSpPr>
        <p:spPr>
          <a:xfrm>
            <a:off x="4066088" y="5849066"/>
            <a:ext cx="3734484" cy="584775"/>
          </a:xfrm>
          <a:prstGeom prst="rect">
            <a:avLst/>
          </a:prstGeom>
          <a:noFill/>
        </p:spPr>
        <p:txBody>
          <a:bodyPr wrap="none" rtlCol="0">
            <a:spAutoFit/>
          </a:bodyPr>
          <a:lstStyle/>
          <a:p>
            <a:r>
              <a:rPr lang="en-US" sz="3200" dirty="0"/>
              <a:t>Releases Oct. 3, 2023</a:t>
            </a:r>
          </a:p>
        </p:txBody>
      </p:sp>
    </p:spTree>
    <p:extLst>
      <p:ext uri="{BB962C8B-B14F-4D97-AF65-F5344CB8AC3E}">
        <p14:creationId xmlns:p14="http://schemas.microsoft.com/office/powerpoint/2010/main" val="185551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criticaldilemma.com/</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4886325" y="2126399"/>
            <a:ext cx="2650402" cy="2719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22410</TotalTime>
  <Words>3502</Words>
  <Application>Microsoft Office PowerPoint</Application>
  <PresentationFormat>On-screen Show (4:3)</PresentationFormat>
  <Paragraphs>370</Paragraphs>
  <Slides>53</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Calibri</vt:lpstr>
      <vt:lpstr>Calibri Light</vt:lpstr>
      <vt:lpstr>freight-sans-pro</vt:lpstr>
      <vt:lpstr>system-ui</vt:lpstr>
      <vt:lpstr>TwitterChirp</vt:lpstr>
      <vt:lpstr>Yahoo Sans</vt:lpstr>
      <vt:lpstr>Office Theme</vt:lpstr>
      <vt:lpstr>PowerPoint Presentation</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Blue’s Clues Pride Month Cartoon</vt:lpstr>
      <vt:lpstr>Outline</vt:lpstr>
      <vt:lpstr>Critical theory and Karl Marx</vt:lpstr>
      <vt:lpstr>Critical theory and the Frankfurt School</vt:lpstr>
      <vt:lpstr>Other critical theorists</vt:lpstr>
      <vt:lpstr>The Taxonomy of Critical Theory</vt:lpstr>
      <vt:lpstr>Outline</vt:lpstr>
      <vt:lpstr>The Central Ideas of Contemporary Critical Theory?</vt:lpstr>
      <vt:lpstr>Idea #1: Society is divided into oppressed and oppressor groups</vt:lpstr>
      <vt:lpstr>Idea #1: Society is divided into oppressed and oppressor groups</vt:lpstr>
      <vt:lpstr>Idea #2: Oppression occurs through hegemonic power</vt:lpstr>
      <vt:lpstr>Idea #2: Oppression occurs through hegemonic power</vt:lpstr>
      <vt:lpstr>Idea #3: ‘Lived experience’ gives oppressed groups privileged access to truth</vt:lpstr>
      <vt:lpstr>Idea #3: ‘Lived experience’ gives oppressed groups privileged access to truth</vt:lpstr>
      <vt:lpstr>Idea #4: Social justice demands the liberation of oppressed groups</vt:lpstr>
      <vt:lpstr>Outline</vt:lpstr>
      <vt:lpstr>Christianity and contemporary critical theory are competing worldviews</vt:lpstr>
      <vt:lpstr>PowerPoint Presentation</vt:lpstr>
      <vt:lpstr>Unifying themes of critical theory</vt:lpstr>
      <vt:lpstr>Critical theory as worldview</vt:lpstr>
      <vt:lpstr>Outline</vt:lpstr>
      <vt:lpstr>Adversarial identities</vt:lpstr>
      <vt:lpstr>Adversarial identities</vt:lpstr>
      <vt:lpstr>Adversarial identities</vt:lpstr>
      <vt:lpstr>Identity and solidarity</vt:lpstr>
      <vt:lpstr>Identity and solidarity</vt:lpstr>
      <vt:lpstr>Outline</vt:lpstr>
      <vt:lpstr>Contemporary critical theory and “lived experience”</vt:lpstr>
      <vt:lpstr>Deferring to lived experience</vt:lpstr>
      <vt:lpstr>Deferring to lived experience</vt:lpstr>
      <vt:lpstr>Should we defer to lived experience?</vt:lpstr>
      <vt:lpstr>Scripture on Lived Experience</vt:lpstr>
      <vt:lpstr>Outline</vt:lpstr>
      <vt:lpstr>Conflicting Soteriology </vt:lpstr>
      <vt:lpstr>The Sin of Privilege</vt:lpstr>
      <vt:lpstr>The Sin of Privilege</vt:lpstr>
      <vt:lpstr>Doing the Work of Salvation</vt:lpstr>
      <vt:lpstr>Doing the Work of Salvation</vt:lpstr>
      <vt:lpstr>Doing the Work of Salvation</vt:lpstr>
      <vt:lpstr>The Bible on Sin</vt:lpstr>
      <vt:lpstr>The Bible on Rescue</vt:lpstr>
      <vt:lpstr>Outline</vt:lpstr>
      <vt:lpstr>PowerPoint Presentation</vt:lpstr>
      <vt:lpstr>Critical Dilemma by Shenvi and Sawyer</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65</cp:revision>
  <dcterms:created xsi:type="dcterms:W3CDTF">2022-10-19T20:48:24Z</dcterms:created>
  <dcterms:modified xsi:type="dcterms:W3CDTF">2023-09-23T12:32:27Z</dcterms:modified>
</cp:coreProperties>
</file>