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6"/>
  </p:notesMasterIdLst>
  <p:handoutMasterIdLst>
    <p:handoutMasterId r:id="rId67"/>
  </p:handoutMasterIdLst>
  <p:sldIdLst>
    <p:sldId id="256" r:id="rId2"/>
    <p:sldId id="615" r:id="rId3"/>
    <p:sldId id="616" r:id="rId4"/>
    <p:sldId id="617" r:id="rId5"/>
    <p:sldId id="618" r:id="rId6"/>
    <p:sldId id="647" r:id="rId7"/>
    <p:sldId id="593" r:id="rId8"/>
    <p:sldId id="595" r:id="rId9"/>
    <p:sldId id="395" r:id="rId10"/>
    <p:sldId id="681" r:id="rId11"/>
    <p:sldId id="682" r:id="rId12"/>
    <p:sldId id="347" r:id="rId13"/>
    <p:sldId id="577" r:id="rId14"/>
    <p:sldId id="509" r:id="rId15"/>
    <p:sldId id="398" r:id="rId16"/>
    <p:sldId id="545" r:id="rId17"/>
    <p:sldId id="524" r:id="rId18"/>
    <p:sldId id="662" r:id="rId19"/>
    <p:sldId id="526" r:id="rId20"/>
    <p:sldId id="529" r:id="rId21"/>
    <p:sldId id="663" r:id="rId22"/>
    <p:sldId id="535" r:id="rId23"/>
    <p:sldId id="537" r:id="rId24"/>
    <p:sldId id="664" r:id="rId25"/>
    <p:sldId id="505" r:id="rId26"/>
    <p:sldId id="665" r:id="rId27"/>
    <p:sldId id="460" r:id="rId28"/>
    <p:sldId id="457" r:id="rId29"/>
    <p:sldId id="471" r:id="rId30"/>
    <p:sldId id="550" r:id="rId31"/>
    <p:sldId id="357" r:id="rId32"/>
    <p:sldId id="368" r:id="rId33"/>
    <p:sldId id="363" r:id="rId34"/>
    <p:sldId id="661" r:id="rId35"/>
    <p:sldId id="619" r:id="rId36"/>
    <p:sldId id="666" r:id="rId37"/>
    <p:sldId id="282" r:id="rId38"/>
    <p:sldId id="493" r:id="rId39"/>
    <p:sldId id="494" r:id="rId40"/>
    <p:sldId id="667" r:id="rId41"/>
    <p:sldId id="361" r:id="rId42"/>
    <p:sldId id="495" r:id="rId43"/>
    <p:sldId id="668" r:id="rId44"/>
    <p:sldId id="291" r:id="rId45"/>
    <p:sldId id="465" r:id="rId46"/>
    <p:sldId id="677" r:id="rId47"/>
    <p:sldId id="543" r:id="rId48"/>
    <p:sldId id="562" r:id="rId49"/>
    <p:sldId id="563" r:id="rId50"/>
    <p:sldId id="564" r:id="rId51"/>
    <p:sldId id="678" r:id="rId52"/>
    <p:sldId id="602" r:id="rId53"/>
    <p:sldId id="603" r:id="rId54"/>
    <p:sldId id="679" r:id="rId55"/>
    <p:sldId id="676" r:id="rId56"/>
    <p:sldId id="680" r:id="rId57"/>
    <p:sldId id="387" r:id="rId58"/>
    <p:sldId id="386" r:id="rId59"/>
    <p:sldId id="613" r:id="rId60"/>
    <p:sldId id="487" r:id="rId61"/>
    <p:sldId id="590" r:id="rId62"/>
    <p:sldId id="701" r:id="rId63"/>
    <p:sldId id="719" r:id="rId64"/>
    <p:sldId id="492"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nvi, Christina L" initials="SCL" lastIdx="1" clrIdx="0">
    <p:extLst>
      <p:ext uri="{19B8F6BF-5375-455C-9EA6-DF929625EA0E}">
        <p15:presenceInfo xmlns:p15="http://schemas.microsoft.com/office/powerpoint/2012/main" userId="Shenvi, Christina 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A2231"/>
    <a:srgbClr val="343047"/>
    <a:srgbClr val="E3CF75"/>
    <a:srgbClr val="201B33"/>
    <a:srgbClr val="122355"/>
    <a:srgbClr val="00418F"/>
    <a:srgbClr val="FFFFFF"/>
    <a:srgbClr val="1E4AA4"/>
    <a:srgbClr val="5B9BD5"/>
    <a:srgbClr val="00D1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8493" autoAdjust="0"/>
  </p:normalViewPr>
  <p:slideViewPr>
    <p:cSldViewPr snapToGrid="0">
      <p:cViewPr varScale="1">
        <p:scale>
          <a:sx n="95" d="100"/>
          <a:sy n="95" d="100"/>
        </p:scale>
        <p:origin x="1962" y="84"/>
      </p:cViewPr>
      <p:guideLst>
        <p:guide orient="horz" pos="2160"/>
        <p:guide pos="2880"/>
      </p:guideLst>
    </p:cSldViewPr>
  </p:slideViewPr>
  <p:outlineViewPr>
    <p:cViewPr>
      <p:scale>
        <a:sx n="33" d="100"/>
        <a:sy n="33" d="100"/>
      </p:scale>
      <p:origin x="0" y="-4955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4DC3D6-5533-451F-9A74-C3EEB7F705E2}" type="slidenum">
              <a:rPr lang="en-US" smtClean="0"/>
              <a:pPr/>
              <a:t>‹#›</a:t>
            </a:fld>
            <a:endParaRPr lang="en-US"/>
          </a:p>
        </p:txBody>
      </p:sp>
    </p:spTree>
    <p:extLst>
      <p:ext uri="{BB962C8B-B14F-4D97-AF65-F5344CB8AC3E}">
        <p14:creationId xmlns:p14="http://schemas.microsoft.com/office/powerpoint/2010/main" val="1174000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3547F-E619-45A8-8049-248076404A9D}" type="datetimeFigureOut">
              <a:rPr lang="en-US" smtClean="0"/>
              <a:pPr/>
              <a:t>5/1/2023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E6CBB-A455-47E8-847C-2F89DFCBF057}" type="slidenum">
              <a:rPr lang="en-US" smtClean="0"/>
              <a:pPr/>
              <a:t>‹#›</a:t>
            </a:fld>
            <a:endParaRPr lang="en-US"/>
          </a:p>
        </p:txBody>
      </p:sp>
    </p:spTree>
    <p:extLst>
      <p:ext uri="{BB962C8B-B14F-4D97-AF65-F5344CB8AC3E}">
        <p14:creationId xmlns:p14="http://schemas.microsoft.com/office/powerpoint/2010/main" val="2798124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a:t>
            </a:fld>
            <a:endParaRPr lang="en-US"/>
          </a:p>
        </p:txBody>
      </p:sp>
    </p:spTree>
    <p:extLst>
      <p:ext uri="{BB962C8B-B14F-4D97-AF65-F5344CB8AC3E}">
        <p14:creationId xmlns:p14="http://schemas.microsoft.com/office/powerpoint/2010/main" val="79326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BE6CBB-A455-47E8-847C-2F89DFCBF057}" type="slidenum">
              <a:rPr lang="en-US" smtClean="0"/>
              <a:pPr/>
              <a:t>10</a:t>
            </a:fld>
            <a:endParaRPr lang="en-US"/>
          </a:p>
        </p:txBody>
      </p:sp>
    </p:spTree>
    <p:extLst>
      <p:ext uri="{BB962C8B-B14F-4D97-AF65-F5344CB8AC3E}">
        <p14:creationId xmlns:p14="http://schemas.microsoft.com/office/powerpoint/2010/main" val="3314856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extLst>
      <p:ext uri="{BB962C8B-B14F-4D97-AF65-F5344CB8AC3E}">
        <p14:creationId xmlns:p14="http://schemas.microsoft.com/office/powerpoint/2010/main" val="4040907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21</a:t>
            </a:fld>
            <a:endParaRPr lang="en-US"/>
          </a:p>
        </p:txBody>
      </p:sp>
    </p:spTree>
    <p:extLst>
      <p:ext uri="{BB962C8B-B14F-4D97-AF65-F5344CB8AC3E}">
        <p14:creationId xmlns:p14="http://schemas.microsoft.com/office/powerpoint/2010/main" val="30320912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24</a:t>
            </a:fld>
            <a:endParaRPr lang="en-US"/>
          </a:p>
        </p:txBody>
      </p:sp>
    </p:spTree>
    <p:extLst>
      <p:ext uri="{BB962C8B-B14F-4D97-AF65-F5344CB8AC3E}">
        <p14:creationId xmlns:p14="http://schemas.microsoft.com/office/powerpoint/2010/main" val="4217490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26</a:t>
            </a:fld>
            <a:endParaRPr lang="en-US"/>
          </a:p>
        </p:txBody>
      </p:sp>
    </p:spTree>
    <p:extLst>
      <p:ext uri="{BB962C8B-B14F-4D97-AF65-F5344CB8AC3E}">
        <p14:creationId xmlns:p14="http://schemas.microsoft.com/office/powerpoint/2010/main" val="1501481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36</a:t>
            </a:fld>
            <a:endParaRPr lang="en-US"/>
          </a:p>
        </p:txBody>
      </p:sp>
    </p:spTree>
    <p:extLst>
      <p:ext uri="{BB962C8B-B14F-4D97-AF65-F5344CB8AC3E}">
        <p14:creationId xmlns:p14="http://schemas.microsoft.com/office/powerpoint/2010/main" val="19039543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38</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39</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40</a:t>
            </a:fld>
            <a:endParaRPr lang="en-US"/>
          </a:p>
        </p:txBody>
      </p:sp>
    </p:spTree>
    <p:extLst>
      <p:ext uri="{BB962C8B-B14F-4D97-AF65-F5344CB8AC3E}">
        <p14:creationId xmlns:p14="http://schemas.microsoft.com/office/powerpoint/2010/main" val="17840783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41</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43</a:t>
            </a:fld>
            <a:endParaRPr lang="en-US"/>
          </a:p>
        </p:txBody>
      </p:sp>
    </p:spTree>
    <p:extLst>
      <p:ext uri="{BB962C8B-B14F-4D97-AF65-F5344CB8AC3E}">
        <p14:creationId xmlns:p14="http://schemas.microsoft.com/office/powerpoint/2010/main" val="19498829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45</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46</a:t>
            </a:fld>
            <a:endParaRPr lang="en-US"/>
          </a:p>
        </p:txBody>
      </p:sp>
    </p:spTree>
    <p:extLst>
      <p:ext uri="{BB962C8B-B14F-4D97-AF65-F5344CB8AC3E}">
        <p14:creationId xmlns:p14="http://schemas.microsoft.com/office/powerpoint/2010/main" val="41150344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47</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48</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49</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50</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51</a:t>
            </a:fld>
            <a:endParaRPr lang="en-US"/>
          </a:p>
        </p:txBody>
      </p:sp>
    </p:spTree>
    <p:extLst>
      <p:ext uri="{BB962C8B-B14F-4D97-AF65-F5344CB8AC3E}">
        <p14:creationId xmlns:p14="http://schemas.microsoft.com/office/powerpoint/2010/main" val="37900791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52</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53</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54</a:t>
            </a:fld>
            <a:endParaRPr lang="en-US"/>
          </a:p>
        </p:txBody>
      </p:sp>
    </p:spTree>
    <p:extLst>
      <p:ext uri="{BB962C8B-B14F-4D97-AF65-F5344CB8AC3E}">
        <p14:creationId xmlns:p14="http://schemas.microsoft.com/office/powerpoint/2010/main" val="32513833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56</a:t>
            </a:fld>
            <a:endParaRPr lang="en-US"/>
          </a:p>
        </p:txBody>
      </p:sp>
    </p:spTree>
    <p:extLst>
      <p:ext uri="{BB962C8B-B14F-4D97-AF65-F5344CB8AC3E}">
        <p14:creationId xmlns:p14="http://schemas.microsoft.com/office/powerpoint/2010/main" val="8750414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57</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58</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60</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61</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5/1/2023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112067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5/1/2023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017448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2C9E98-F6FC-4F16-90AE-591836D627D3}" type="datetimeFigureOut">
              <a:rPr lang="en-US" smtClean="0"/>
              <a:pPr/>
              <a:t>5/1/2023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376310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2C9E98-F6FC-4F16-90AE-591836D627D3}" type="datetimeFigureOut">
              <a:rPr lang="en-US" smtClean="0"/>
              <a:pPr/>
              <a:t>5/1/2023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95497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2C9E98-F6FC-4F16-90AE-591836D627D3}" type="datetimeFigureOut">
              <a:rPr lang="en-US" smtClean="0"/>
              <a:pPr/>
              <a:t>5/1/2023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75552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2C9E98-F6FC-4F16-90AE-591836D627D3}" type="datetimeFigureOut">
              <a:rPr lang="en-US" smtClean="0"/>
              <a:pPr/>
              <a:t>5/1/2023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75061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2C9E98-F6FC-4F16-90AE-591836D627D3}" type="datetimeFigureOut">
              <a:rPr lang="en-US" smtClean="0"/>
              <a:pPr/>
              <a:t>5/1/2023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607347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5/1/2023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4181582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5/1/2023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215795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5/1/2023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732386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5/1/2023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851217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2C9E98-F6FC-4F16-90AE-591836D627D3}" type="datetimeFigureOut">
              <a:rPr lang="en-US" smtClean="0"/>
              <a:pPr/>
              <a:t>5/1/2023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BC6DD-CC60-4414-BD0E-4B8B6D092F0E}" type="slidenum">
              <a:rPr lang="en-US" smtClean="0"/>
              <a:pPr/>
              <a:t>‹#›</a:t>
            </a:fld>
            <a:endParaRPr lang="en-US"/>
          </a:p>
        </p:txBody>
      </p:sp>
      <p:sp>
        <p:nvSpPr>
          <p:cNvPr id="7" name="Rectangle 2"/>
          <p:cNvSpPr>
            <a:spLocks noChangeArrowheads="1"/>
          </p:cNvSpPr>
          <p:nvPr userDrawn="1"/>
        </p:nvSpPr>
        <p:spPr bwMode="auto">
          <a:xfrm>
            <a:off x="0" y="0"/>
            <a:ext cx="9144000" cy="6858000"/>
          </a:xfrm>
          <a:prstGeom prst="rect">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a:p>
        </p:txBody>
      </p:sp>
    </p:spTree>
    <p:extLst>
      <p:ext uri="{BB962C8B-B14F-4D97-AF65-F5344CB8AC3E}">
        <p14:creationId xmlns:p14="http://schemas.microsoft.com/office/powerpoint/2010/main" val="1869630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png"/><Relationship Id="rId12"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5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png"/><Relationship Id="rId4" Type="http://schemas.openxmlformats.org/officeDocument/2006/relationships/image" Target="../media/image67.jpeg"/></Relationships>
</file>

<file path=ppt/slides/_rels/slide5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6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6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6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6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3E41313-1421-FE5F-EDE1-2DE24AF1DC95}"/>
              </a:ext>
            </a:extLst>
          </p:cNvPr>
          <p:cNvPicPr>
            <a:picLocks noChangeAspect="1"/>
          </p:cNvPicPr>
          <p:nvPr/>
        </p:nvPicPr>
        <p:blipFill rotWithShape="1">
          <a:blip r:embed="rId3"/>
          <a:srcRect t="1534" b="14680"/>
          <a:stretch/>
        </p:blipFill>
        <p:spPr>
          <a:xfrm>
            <a:off x="144689" y="351692"/>
            <a:ext cx="5996739" cy="5928528"/>
          </a:xfrm>
          <a:prstGeom prst="rect">
            <a:avLst/>
          </a:prstGeom>
        </p:spPr>
      </p:pic>
      <p:sp>
        <p:nvSpPr>
          <p:cNvPr id="11" name="TextBox 10">
            <a:extLst>
              <a:ext uri="{FF2B5EF4-FFF2-40B4-BE49-F238E27FC236}">
                <a16:creationId xmlns:a16="http://schemas.microsoft.com/office/drawing/2014/main" id="{DF46A976-4726-7C48-6AF3-1E0B91A6C974}"/>
              </a:ext>
            </a:extLst>
          </p:cNvPr>
          <p:cNvSpPr txBox="1"/>
          <p:nvPr/>
        </p:nvSpPr>
        <p:spPr>
          <a:xfrm>
            <a:off x="6000942" y="2790651"/>
            <a:ext cx="3036280" cy="1354217"/>
          </a:xfrm>
          <a:prstGeom prst="rect">
            <a:avLst/>
          </a:prstGeom>
          <a:noFill/>
        </p:spPr>
        <p:txBody>
          <a:bodyPr wrap="square" rtlCol="0">
            <a:spAutoFit/>
          </a:bodyPr>
          <a:lstStyle/>
          <a:p>
            <a:pPr defTabSz="841888">
              <a:spcAft>
                <a:spcPts val="594"/>
              </a:spcAft>
            </a:pPr>
            <a:r>
              <a:rPr lang="en-US" sz="2400" kern="1200" dirty="0">
                <a:solidFill>
                  <a:schemeClr val="tx1"/>
                </a:solidFill>
                <a:latin typeface="+mn-lt"/>
                <a:ea typeface="+mn-ea"/>
                <a:cs typeface="+mn-cs"/>
              </a:rPr>
              <a:t>Dr. Neil Shenvi</a:t>
            </a:r>
          </a:p>
          <a:p>
            <a:pPr defTabSz="841888">
              <a:spcAft>
                <a:spcPts val="594"/>
              </a:spcAft>
            </a:pPr>
            <a:r>
              <a:rPr lang="en-US" sz="2400" kern="1200" dirty="0">
                <a:solidFill>
                  <a:schemeClr val="tx1"/>
                </a:solidFill>
                <a:latin typeface="+mn-lt"/>
                <a:ea typeface="+mn-ea"/>
                <a:cs typeface="+mn-cs"/>
              </a:rPr>
              <a:t>May 11, 2023</a:t>
            </a:r>
          </a:p>
          <a:p>
            <a:pPr defTabSz="841888">
              <a:spcAft>
                <a:spcPts val="594"/>
              </a:spcAft>
            </a:pPr>
            <a:r>
              <a:rPr lang="en-US" sz="2400" kern="1200" dirty="0">
                <a:solidFill>
                  <a:schemeClr val="tx1"/>
                </a:solidFill>
                <a:latin typeface="+mn-lt"/>
                <a:ea typeface="+mn-ea"/>
                <a:cs typeface="+mn-cs"/>
              </a:rPr>
              <a:t>Trinity Christian School</a:t>
            </a:r>
            <a:endParaRPr lang="en-US" sz="2800" dirty="0"/>
          </a:p>
        </p:txBody>
      </p:sp>
    </p:spTree>
    <p:extLst>
      <p:ext uri="{BB962C8B-B14F-4D97-AF65-F5344CB8AC3E}">
        <p14:creationId xmlns:p14="http://schemas.microsoft.com/office/powerpoint/2010/main" val="60055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6" name="Picture 5" descr="File:Donald Trump official portrait (cropped 2).jpg - Wikimedi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7360" y="1422400"/>
            <a:ext cx="3711024" cy="5059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908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2050" name="Picture 2" descr="Trump's briefings were meant to show him in charge -- now they ar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594621"/>
            <a:ext cx="8542496" cy="4796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9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4098" name="Picture 2" descr="Trump news, commentary and analysis - CN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442028"/>
            <a:ext cx="438150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esident Donald Trump Tweetstorm – The Saturday Edition – Deadl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6205" y="1442028"/>
            <a:ext cx="3485496" cy="23232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oronavirus: Trump valet tests positive for Covid-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45" y="4109895"/>
            <a:ext cx="4381500" cy="246217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Trump denies heart attack, praises his 'gorgeous chest' at Florida ..."/>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771" t="375" r="5451" b="-375"/>
          <a:stretch/>
        </p:blipFill>
        <p:spPr bwMode="auto">
          <a:xfrm>
            <a:off x="4996205" y="4109895"/>
            <a:ext cx="3492013" cy="2462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704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72" y="365126"/>
            <a:ext cx="9005455" cy="1325563"/>
          </a:xfrm>
        </p:spPr>
        <p:txBody>
          <a:bodyPr/>
          <a:lstStyle/>
          <a:p>
            <a:pPr algn="ctr"/>
            <a:r>
              <a:rPr lang="en-US" dirty="0"/>
              <a:t>This talk is not about Trump</a:t>
            </a:r>
          </a:p>
        </p:txBody>
      </p:sp>
      <p:sp>
        <p:nvSpPr>
          <p:cNvPr id="14" name="Title 1">
            <a:extLst>
              <a:ext uri="{FF2B5EF4-FFF2-40B4-BE49-F238E27FC236}">
                <a16:creationId xmlns:a16="http://schemas.microsoft.com/office/drawing/2014/main" id="{24D4110E-260F-43A2-BF7A-AF9A492A3C1F}"/>
              </a:ext>
            </a:extLst>
          </p:cNvPr>
          <p:cNvSpPr txBox="1">
            <a:spLocks/>
          </p:cNvSpPr>
          <p:nvPr/>
        </p:nvSpPr>
        <p:spPr>
          <a:xfrm>
            <a:off x="69272" y="125973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5" name="Title 1">
            <a:extLst>
              <a:ext uri="{FF2B5EF4-FFF2-40B4-BE49-F238E27FC236}">
                <a16:creationId xmlns:a16="http://schemas.microsoft.com/office/drawing/2014/main" id="{969B1EE5-1787-45C9-81A6-00C19292D2C7}"/>
              </a:ext>
            </a:extLst>
          </p:cNvPr>
          <p:cNvSpPr txBox="1">
            <a:spLocks/>
          </p:cNvSpPr>
          <p:nvPr/>
        </p:nvSpPr>
        <p:spPr>
          <a:xfrm>
            <a:off x="69272" y="215433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This talk is not about Trump</a:t>
            </a:r>
          </a:p>
        </p:txBody>
      </p:sp>
      <p:sp>
        <p:nvSpPr>
          <p:cNvPr id="16" name="Title 1">
            <a:extLst>
              <a:ext uri="{FF2B5EF4-FFF2-40B4-BE49-F238E27FC236}">
                <a16:creationId xmlns:a16="http://schemas.microsoft.com/office/drawing/2014/main" id="{B712707D-FBD1-47C0-A999-60855F0A2511}"/>
              </a:ext>
            </a:extLst>
          </p:cNvPr>
          <p:cNvSpPr txBox="1">
            <a:spLocks/>
          </p:cNvSpPr>
          <p:nvPr/>
        </p:nvSpPr>
        <p:spPr>
          <a:xfrm>
            <a:off x="69272" y="304894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7" name="Title 1">
            <a:extLst>
              <a:ext uri="{FF2B5EF4-FFF2-40B4-BE49-F238E27FC236}">
                <a16:creationId xmlns:a16="http://schemas.microsoft.com/office/drawing/2014/main" id="{4AD3685D-453F-427B-8F26-524CB8B3FA43}"/>
              </a:ext>
            </a:extLst>
          </p:cNvPr>
          <p:cNvSpPr txBox="1">
            <a:spLocks/>
          </p:cNvSpPr>
          <p:nvPr/>
        </p:nvSpPr>
        <p:spPr>
          <a:xfrm>
            <a:off x="69272" y="394354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8" name="Title 1">
            <a:extLst>
              <a:ext uri="{FF2B5EF4-FFF2-40B4-BE49-F238E27FC236}">
                <a16:creationId xmlns:a16="http://schemas.microsoft.com/office/drawing/2014/main" id="{0E5F154C-6C00-49F0-98AE-58288011D472}"/>
              </a:ext>
            </a:extLst>
          </p:cNvPr>
          <p:cNvSpPr txBox="1">
            <a:spLocks/>
          </p:cNvSpPr>
          <p:nvPr/>
        </p:nvSpPr>
        <p:spPr>
          <a:xfrm>
            <a:off x="69272" y="483815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This talk is not about Trump</a:t>
            </a:r>
          </a:p>
        </p:txBody>
      </p:sp>
    </p:spTree>
    <p:extLst>
      <p:ext uri="{BB962C8B-B14F-4D97-AF65-F5344CB8AC3E}">
        <p14:creationId xmlns:p14="http://schemas.microsoft.com/office/powerpoint/2010/main" val="385802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New York Times </a:t>
            </a:r>
            <a:r>
              <a:rPr lang="en-US" dirty="0"/>
              <a:t>word usage</a:t>
            </a:r>
          </a:p>
        </p:txBody>
      </p:sp>
      <p:pic>
        <p:nvPicPr>
          <p:cNvPr id="1026"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7996" y="1515585"/>
            <a:ext cx="3445844"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649" y="151558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649" y="415352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17996" y="4153525"/>
            <a:ext cx="3445844" cy="25060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86C5A0D-C7AA-44F8-84B7-91AB32329A26}"/>
              </a:ext>
            </a:extLst>
          </p:cNvPr>
          <p:cNvSpPr txBox="1"/>
          <p:nvPr/>
        </p:nvSpPr>
        <p:spPr>
          <a:xfrm>
            <a:off x="1783145" y="2256006"/>
            <a:ext cx="1321196" cy="461665"/>
          </a:xfrm>
          <a:prstGeom prst="rect">
            <a:avLst/>
          </a:prstGeom>
          <a:noFill/>
        </p:spPr>
        <p:txBody>
          <a:bodyPr wrap="none" rtlCol="0">
            <a:spAutoFit/>
          </a:bodyPr>
          <a:lstStyle/>
          <a:p>
            <a:r>
              <a:rPr lang="en-US" sz="2400" dirty="0"/>
              <a:t>“Racism”</a:t>
            </a:r>
          </a:p>
        </p:txBody>
      </p:sp>
      <p:sp>
        <p:nvSpPr>
          <p:cNvPr id="8" name="TextBox 7">
            <a:extLst>
              <a:ext uri="{FF2B5EF4-FFF2-40B4-BE49-F238E27FC236}">
                <a16:creationId xmlns:a16="http://schemas.microsoft.com/office/drawing/2014/main" id="{4774ACED-F1D5-4F60-AAE6-E1A6C78C1588}"/>
              </a:ext>
            </a:extLst>
          </p:cNvPr>
          <p:cNvSpPr txBox="1"/>
          <p:nvPr/>
        </p:nvSpPr>
        <p:spPr>
          <a:xfrm>
            <a:off x="5727824" y="2256006"/>
            <a:ext cx="1507785" cy="461665"/>
          </a:xfrm>
          <a:prstGeom prst="rect">
            <a:avLst/>
          </a:prstGeom>
          <a:noFill/>
        </p:spPr>
        <p:txBody>
          <a:bodyPr wrap="none" rtlCol="0">
            <a:spAutoFit/>
          </a:bodyPr>
          <a:lstStyle/>
          <a:p>
            <a:r>
              <a:rPr lang="en-US" sz="2400" dirty="0"/>
              <a:t>“Privilege”</a:t>
            </a:r>
          </a:p>
        </p:txBody>
      </p:sp>
      <p:sp>
        <p:nvSpPr>
          <p:cNvPr id="9" name="TextBox 8">
            <a:extLst>
              <a:ext uri="{FF2B5EF4-FFF2-40B4-BE49-F238E27FC236}">
                <a16:creationId xmlns:a16="http://schemas.microsoft.com/office/drawing/2014/main" id="{33B2A326-0F2D-4ADF-AA43-95101B3A640C}"/>
              </a:ext>
            </a:extLst>
          </p:cNvPr>
          <p:cNvSpPr txBox="1"/>
          <p:nvPr/>
        </p:nvSpPr>
        <p:spPr>
          <a:xfrm>
            <a:off x="1690972" y="4744248"/>
            <a:ext cx="1758558" cy="461665"/>
          </a:xfrm>
          <a:prstGeom prst="rect">
            <a:avLst/>
          </a:prstGeom>
          <a:noFill/>
        </p:spPr>
        <p:txBody>
          <a:bodyPr wrap="none" rtlCol="0">
            <a:spAutoFit/>
          </a:bodyPr>
          <a:lstStyle/>
          <a:p>
            <a:r>
              <a:rPr lang="en-US" sz="2400" dirty="0"/>
              <a:t>“Whiteness”</a:t>
            </a:r>
          </a:p>
        </p:txBody>
      </p:sp>
      <p:sp>
        <p:nvSpPr>
          <p:cNvPr id="10" name="TextBox 9">
            <a:extLst>
              <a:ext uri="{FF2B5EF4-FFF2-40B4-BE49-F238E27FC236}">
                <a16:creationId xmlns:a16="http://schemas.microsoft.com/office/drawing/2014/main" id="{09F8ED55-83B6-40D6-817D-37B3C4E72C5D}"/>
              </a:ext>
            </a:extLst>
          </p:cNvPr>
          <p:cNvSpPr txBox="1"/>
          <p:nvPr/>
        </p:nvSpPr>
        <p:spPr>
          <a:xfrm>
            <a:off x="5136815" y="4744248"/>
            <a:ext cx="2473178" cy="461665"/>
          </a:xfrm>
          <a:prstGeom prst="rect">
            <a:avLst/>
          </a:prstGeom>
          <a:noFill/>
        </p:spPr>
        <p:txBody>
          <a:bodyPr wrap="none" rtlCol="0">
            <a:spAutoFit/>
          </a:bodyPr>
          <a:lstStyle/>
          <a:p>
            <a:r>
              <a:rPr lang="en-US" sz="2400" dirty="0"/>
              <a:t>“Intersectionality”</a:t>
            </a:r>
          </a:p>
        </p:txBody>
      </p:sp>
    </p:spTree>
    <p:extLst>
      <p:ext uri="{BB962C8B-B14F-4D97-AF65-F5344CB8AC3E}">
        <p14:creationId xmlns:p14="http://schemas.microsoft.com/office/powerpoint/2010/main" val="629333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7050" y="1167023"/>
            <a:ext cx="8219786" cy="923330"/>
          </a:xfrm>
          <a:prstGeom prst="rect">
            <a:avLst/>
          </a:prstGeom>
        </p:spPr>
        <p:txBody>
          <a:bodyPr wrap="square">
            <a:spAutoFit/>
          </a:bodyPr>
          <a:lstStyle/>
          <a:p>
            <a:r>
              <a:rPr lang="en-US" i="1" dirty="0">
                <a:solidFill>
                  <a:srgbClr val="333333"/>
                </a:solidFill>
                <a:latin typeface="freight-sans-pro"/>
              </a:rPr>
              <a:t>“Whiteness</a:t>
            </a:r>
            <a:r>
              <a:rPr lang="en-US" dirty="0">
                <a:solidFill>
                  <a:srgbClr val="333333"/>
                </a:solidFill>
                <a:latin typeface="freight-sans-pro"/>
              </a:rPr>
              <a:t> and white racialized identity refer to the way that white people, their customs, culture, and beliefs operate as the standard by which all other groups of are compared.”</a:t>
            </a:r>
            <a:endParaRPr lang="en-US" dirty="0"/>
          </a:p>
        </p:txBody>
      </p:sp>
      <p:sp>
        <p:nvSpPr>
          <p:cNvPr id="7" name="Title 1"/>
          <p:cNvSpPr>
            <a:spLocks noGrp="1"/>
          </p:cNvSpPr>
          <p:nvPr>
            <p:ph type="title"/>
          </p:nvPr>
        </p:nvSpPr>
        <p:spPr>
          <a:xfrm>
            <a:off x="527050" y="153376"/>
            <a:ext cx="7886700" cy="1325563"/>
          </a:xfrm>
        </p:spPr>
        <p:txBody>
          <a:bodyPr/>
          <a:lstStyle/>
          <a:p>
            <a:r>
              <a:rPr lang="en-US" dirty="0"/>
              <a:t>Smithsonian NMAAHC</a:t>
            </a:r>
          </a:p>
        </p:txBody>
      </p:sp>
      <p:pic>
        <p:nvPicPr>
          <p:cNvPr id="5122" name="Picture 2" descr="African American Smithsonian Museum Releases 'Whiteness' Chart ..."/>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7210"/>
          <a:stretch/>
        </p:blipFill>
        <p:spPr bwMode="auto">
          <a:xfrm>
            <a:off x="527050" y="2302104"/>
            <a:ext cx="5365750" cy="440252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3354532" y="5985163"/>
            <a:ext cx="2113395" cy="5449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5942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Lives Matter</a:t>
            </a:r>
          </a:p>
        </p:txBody>
      </p:sp>
      <p:pic>
        <p:nvPicPr>
          <p:cNvPr id="7" name="Picture 6"/>
          <p:cNvPicPr>
            <a:picLocks noChangeAspect="1"/>
          </p:cNvPicPr>
          <p:nvPr/>
        </p:nvPicPr>
        <p:blipFill rotWithShape="1">
          <a:blip r:embed="rId3" cstate="print"/>
          <a:srcRect t="7442" b="11598"/>
          <a:stretch/>
        </p:blipFill>
        <p:spPr>
          <a:xfrm>
            <a:off x="1620982" y="4100945"/>
            <a:ext cx="5902036" cy="2687782"/>
          </a:xfrm>
          <a:prstGeom prst="rect">
            <a:avLst/>
          </a:prstGeom>
        </p:spPr>
      </p:pic>
      <p:sp>
        <p:nvSpPr>
          <p:cNvPr id="8" name="TextBox 7"/>
          <p:cNvSpPr txBox="1"/>
          <p:nvPr/>
        </p:nvSpPr>
        <p:spPr>
          <a:xfrm>
            <a:off x="628650" y="1546400"/>
            <a:ext cx="8029923" cy="2554545"/>
          </a:xfrm>
          <a:prstGeom prst="rect">
            <a:avLst/>
          </a:prstGeom>
          <a:noFill/>
        </p:spPr>
        <p:txBody>
          <a:bodyPr wrap="square" rtlCol="0">
            <a:spAutoFit/>
          </a:bodyPr>
          <a:lstStyle/>
          <a:p>
            <a:r>
              <a:rPr lang="en-US" sz="2000" dirty="0"/>
              <a:t>“We are self-reflexive and do the work required </a:t>
            </a:r>
            <a:r>
              <a:rPr lang="en-US" sz="2000" dirty="0">
                <a:solidFill>
                  <a:srgbClr val="FF0000"/>
                </a:solidFill>
              </a:rPr>
              <a:t>to dismantle cisgender privilege and uplift Black trans folk</a:t>
            </a:r>
            <a:r>
              <a:rPr lang="en-US" sz="2000" dirty="0"/>
              <a:t>, especially Black trans women who continue to be disproportionately impacted by trans-antagonistic violence…</a:t>
            </a:r>
          </a:p>
          <a:p>
            <a:endParaRPr lang="en-US" sz="2000" dirty="0"/>
          </a:p>
          <a:p>
            <a:r>
              <a:rPr lang="en-US" sz="2000" dirty="0">
                <a:solidFill>
                  <a:srgbClr val="FF0000"/>
                </a:solidFill>
              </a:rPr>
              <a:t>We foster a queer‐affirming network</a:t>
            </a:r>
            <a:r>
              <a:rPr lang="en-US" sz="2000" dirty="0"/>
              <a:t>. When we gather, we do so with the intention of freeing ourselves from the </a:t>
            </a:r>
            <a:r>
              <a:rPr lang="en-US" sz="2000" dirty="0">
                <a:solidFill>
                  <a:srgbClr val="FF0000"/>
                </a:solidFill>
              </a:rPr>
              <a:t>tight grip of heteronormative thinking</a:t>
            </a:r>
            <a:r>
              <a:rPr lang="en-US" sz="2000" dirty="0"/>
              <a:t>, or rather, the belief that all in the world are heterosexual (unless s/he or they disclose otherwise).”</a:t>
            </a:r>
          </a:p>
        </p:txBody>
      </p:sp>
    </p:spTree>
    <p:extLst>
      <p:ext uri="{BB962C8B-B14F-4D97-AF65-F5344CB8AC3E}">
        <p14:creationId xmlns:p14="http://schemas.microsoft.com/office/powerpoint/2010/main" val="2971384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What can we do?</a:t>
            </a:r>
          </a:p>
        </p:txBody>
      </p:sp>
      <p:sp>
        <p:nvSpPr>
          <p:cNvPr id="4" name="Rectangle 3"/>
          <p:cNvSpPr/>
          <p:nvPr/>
        </p:nvSpPr>
        <p:spPr>
          <a:xfrm>
            <a:off x="246184" y="1992366"/>
            <a:ext cx="8651631" cy="38767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010734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0313468-183F-9EFC-F651-D42E00603F66}"/>
              </a:ext>
            </a:extLst>
          </p:cNvPr>
          <p:cNvPicPr>
            <a:picLocks noChangeAspect="1"/>
          </p:cNvPicPr>
          <p:nvPr/>
        </p:nvPicPr>
        <p:blipFill>
          <a:blip r:embed="rId3"/>
          <a:stretch>
            <a:fillRect/>
          </a:stretch>
        </p:blipFill>
        <p:spPr>
          <a:xfrm>
            <a:off x="4326756" y="1551443"/>
            <a:ext cx="4778677" cy="4635643"/>
          </a:xfrm>
          <a:prstGeom prst="rect">
            <a:avLst/>
          </a:prstGeom>
        </p:spPr>
      </p:pic>
      <p:pic>
        <p:nvPicPr>
          <p:cNvPr id="5" name="Picture 4">
            <a:extLst>
              <a:ext uri="{FF2B5EF4-FFF2-40B4-BE49-F238E27FC236}">
                <a16:creationId xmlns:a16="http://schemas.microsoft.com/office/drawing/2014/main" id="{A1C03A62-9F38-C648-E05C-9D044FD23D74}"/>
              </a:ext>
            </a:extLst>
          </p:cNvPr>
          <p:cNvPicPr>
            <a:picLocks noChangeAspect="1"/>
          </p:cNvPicPr>
          <p:nvPr/>
        </p:nvPicPr>
        <p:blipFill rotWithShape="1">
          <a:blip r:embed="rId4"/>
          <a:srcRect t="11820"/>
          <a:stretch/>
        </p:blipFill>
        <p:spPr>
          <a:xfrm>
            <a:off x="269050" y="1411541"/>
            <a:ext cx="4454136" cy="2737925"/>
          </a:xfrm>
          <a:prstGeom prst="rect">
            <a:avLst/>
          </a:prstGeom>
        </p:spPr>
      </p:pic>
      <p:sp>
        <p:nvSpPr>
          <p:cNvPr id="14" name="Title 1">
            <a:extLst>
              <a:ext uri="{FF2B5EF4-FFF2-40B4-BE49-F238E27FC236}">
                <a16:creationId xmlns:a16="http://schemas.microsoft.com/office/drawing/2014/main" id="{4968A6FE-53C0-6FC4-DFDB-4F16229F4FE1}"/>
              </a:ext>
            </a:extLst>
          </p:cNvPr>
          <p:cNvSpPr>
            <a:spLocks noGrp="1"/>
          </p:cNvSpPr>
          <p:nvPr>
            <p:ph type="title"/>
          </p:nvPr>
        </p:nvSpPr>
        <p:spPr>
          <a:xfrm>
            <a:off x="628650" y="365126"/>
            <a:ext cx="7886700" cy="1325563"/>
          </a:xfrm>
        </p:spPr>
        <p:txBody>
          <a:bodyPr/>
          <a:lstStyle/>
          <a:p>
            <a:r>
              <a:rPr lang="en-US" dirty="0"/>
              <a:t>Why should we care?</a:t>
            </a:r>
          </a:p>
        </p:txBody>
      </p:sp>
      <p:pic>
        <p:nvPicPr>
          <p:cNvPr id="7" name="Picture 6">
            <a:extLst>
              <a:ext uri="{FF2B5EF4-FFF2-40B4-BE49-F238E27FC236}">
                <a16:creationId xmlns:a16="http://schemas.microsoft.com/office/drawing/2014/main" id="{3054AE3D-1B3C-D977-272E-E5591B914553}"/>
              </a:ext>
            </a:extLst>
          </p:cNvPr>
          <p:cNvPicPr>
            <a:picLocks noChangeAspect="1"/>
          </p:cNvPicPr>
          <p:nvPr/>
        </p:nvPicPr>
        <p:blipFill>
          <a:blip r:embed="rId5"/>
          <a:stretch>
            <a:fillRect/>
          </a:stretch>
        </p:blipFill>
        <p:spPr>
          <a:xfrm>
            <a:off x="269050" y="4038440"/>
            <a:ext cx="2670148" cy="2658786"/>
          </a:xfrm>
          <a:prstGeom prst="rect">
            <a:avLst/>
          </a:prstGeom>
        </p:spPr>
      </p:pic>
      <p:pic>
        <p:nvPicPr>
          <p:cNvPr id="13" name="Picture 12">
            <a:extLst>
              <a:ext uri="{FF2B5EF4-FFF2-40B4-BE49-F238E27FC236}">
                <a16:creationId xmlns:a16="http://schemas.microsoft.com/office/drawing/2014/main" id="{D8335179-E58E-B29F-0088-6A3D32ED0BC7}"/>
              </a:ext>
            </a:extLst>
          </p:cNvPr>
          <p:cNvPicPr>
            <a:picLocks noChangeAspect="1"/>
          </p:cNvPicPr>
          <p:nvPr/>
        </p:nvPicPr>
        <p:blipFill rotWithShape="1">
          <a:blip r:embed="rId6"/>
          <a:srcRect t="1" b="-603"/>
          <a:stretch/>
        </p:blipFill>
        <p:spPr>
          <a:xfrm>
            <a:off x="2709388" y="4297675"/>
            <a:ext cx="1862612" cy="2539453"/>
          </a:xfrm>
          <a:prstGeom prst="rect">
            <a:avLst/>
          </a:prstGeom>
        </p:spPr>
      </p:pic>
    </p:spTree>
    <p:extLst>
      <p:ext uri="{BB962C8B-B14F-4D97-AF65-F5344CB8AC3E}">
        <p14:creationId xmlns:p14="http://schemas.microsoft.com/office/powerpoint/2010/main" val="4226049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E7D02-311A-63D9-721A-8008422576D7}"/>
              </a:ext>
            </a:extLst>
          </p:cNvPr>
          <p:cNvSpPr>
            <a:spLocks noGrp="1"/>
          </p:cNvSpPr>
          <p:nvPr>
            <p:ph type="title"/>
          </p:nvPr>
        </p:nvSpPr>
        <p:spPr/>
        <p:txBody>
          <a:bodyPr/>
          <a:lstStyle/>
          <a:p>
            <a:r>
              <a:rPr lang="en-US" dirty="0"/>
              <a:t>Why should we care?</a:t>
            </a:r>
          </a:p>
        </p:txBody>
      </p:sp>
      <p:pic>
        <p:nvPicPr>
          <p:cNvPr id="1026" name="Picture 2">
            <a:extLst>
              <a:ext uri="{FF2B5EF4-FFF2-40B4-BE49-F238E27FC236}">
                <a16:creationId xmlns:a16="http://schemas.microsoft.com/office/drawing/2014/main" id="{184C26C9-36BF-18AC-31DC-6A5665DA91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376" y="1690689"/>
            <a:ext cx="3133402" cy="47747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CC95B3B-5C02-8964-32C5-20F9C95AF203}"/>
              </a:ext>
            </a:extLst>
          </p:cNvPr>
          <p:cNvSpPr txBox="1"/>
          <p:nvPr/>
        </p:nvSpPr>
        <p:spPr>
          <a:xfrm>
            <a:off x="3803301" y="5107009"/>
            <a:ext cx="4592096" cy="1477328"/>
          </a:xfrm>
          <a:prstGeom prst="rect">
            <a:avLst/>
          </a:prstGeom>
          <a:noFill/>
        </p:spPr>
        <p:txBody>
          <a:bodyPr wrap="square">
            <a:spAutoFit/>
          </a:bodyPr>
          <a:lstStyle/>
          <a:p>
            <a:r>
              <a:rPr lang="en-US" b="0" i="0" dirty="0">
                <a:solidFill>
                  <a:srgbClr val="383838"/>
                </a:solidFill>
                <a:effectLst/>
                <a:latin typeface="Georgia" panose="02040502050405020303" pitchFamily="18" charset="0"/>
              </a:rPr>
              <a:t>“more than anything, we must eradicate the transphobia within ourselves and our communities. For </a:t>
            </a:r>
            <a:r>
              <a:rPr lang="en-US" b="1" i="0" dirty="0">
                <a:solidFill>
                  <a:srgbClr val="383838"/>
                </a:solidFill>
                <a:effectLst/>
                <a:latin typeface="Georgia" panose="02040502050405020303" pitchFamily="18" charset="0"/>
              </a:rPr>
              <a:t>if God is a Black woman, then She’s a Black trans woman. Obviously</a:t>
            </a:r>
            <a:r>
              <a:rPr lang="en-US" b="0" i="0" dirty="0">
                <a:solidFill>
                  <a:srgbClr val="383838"/>
                </a:solidFill>
                <a:effectLst/>
                <a:latin typeface="Georgia" panose="02040502050405020303" pitchFamily="18" charset="0"/>
              </a:rPr>
              <a:t>.” (p. 232)</a:t>
            </a:r>
            <a:endParaRPr lang="en-US" dirty="0"/>
          </a:p>
        </p:txBody>
      </p:sp>
      <p:sp>
        <p:nvSpPr>
          <p:cNvPr id="7" name="TextBox 6">
            <a:extLst>
              <a:ext uri="{FF2B5EF4-FFF2-40B4-BE49-F238E27FC236}">
                <a16:creationId xmlns:a16="http://schemas.microsoft.com/office/drawing/2014/main" id="{D19C4843-63A5-CDB1-51AA-4EDCF6F801C7}"/>
              </a:ext>
            </a:extLst>
          </p:cNvPr>
          <p:cNvSpPr txBox="1"/>
          <p:nvPr/>
        </p:nvSpPr>
        <p:spPr>
          <a:xfrm>
            <a:off x="3803301" y="1690689"/>
            <a:ext cx="4592096" cy="1200329"/>
          </a:xfrm>
          <a:prstGeom prst="rect">
            <a:avLst/>
          </a:prstGeom>
          <a:noFill/>
        </p:spPr>
        <p:txBody>
          <a:bodyPr wrap="square">
            <a:spAutoFit/>
          </a:bodyPr>
          <a:lstStyle/>
          <a:p>
            <a:r>
              <a:rPr lang="en-US" b="0" i="0" dirty="0">
                <a:solidFill>
                  <a:srgbClr val="383838"/>
                </a:solidFill>
                <a:effectLst/>
                <a:latin typeface="Georgia" panose="02040502050405020303" pitchFamily="18" charset="0"/>
              </a:rPr>
              <a:t>“I increasingly recognized that [Intervarsity Christian Fellowship] was </a:t>
            </a:r>
            <a:r>
              <a:rPr lang="en-US" b="1" i="0" dirty="0">
                <a:solidFill>
                  <a:srgbClr val="383838"/>
                </a:solidFill>
                <a:effectLst/>
                <a:latin typeface="Georgia" panose="02040502050405020303" pitchFamily="18" charset="0"/>
              </a:rPr>
              <a:t>homophobic, anti-Black, money driven, and imperialistic</a:t>
            </a:r>
            <a:r>
              <a:rPr lang="en-US" b="0" i="0" dirty="0">
                <a:solidFill>
                  <a:srgbClr val="383838"/>
                </a:solidFill>
                <a:effectLst/>
                <a:latin typeface="Georgia" panose="02040502050405020303" pitchFamily="18" charset="0"/>
              </a:rPr>
              <a:t>” (p. 179)</a:t>
            </a:r>
            <a:endParaRPr lang="en-US" dirty="0"/>
          </a:p>
        </p:txBody>
      </p:sp>
      <p:sp>
        <p:nvSpPr>
          <p:cNvPr id="9" name="TextBox 8">
            <a:extLst>
              <a:ext uri="{FF2B5EF4-FFF2-40B4-BE49-F238E27FC236}">
                <a16:creationId xmlns:a16="http://schemas.microsoft.com/office/drawing/2014/main" id="{12380D02-9A5D-91B5-0275-43233CE70B74}"/>
              </a:ext>
            </a:extLst>
          </p:cNvPr>
          <p:cNvSpPr txBox="1"/>
          <p:nvPr/>
        </p:nvSpPr>
        <p:spPr>
          <a:xfrm>
            <a:off x="3803301" y="3202517"/>
            <a:ext cx="4592096" cy="1754326"/>
          </a:xfrm>
          <a:prstGeom prst="rect">
            <a:avLst/>
          </a:prstGeom>
          <a:noFill/>
        </p:spPr>
        <p:txBody>
          <a:bodyPr wrap="square">
            <a:spAutoFit/>
          </a:bodyPr>
          <a:lstStyle/>
          <a:p>
            <a:r>
              <a:rPr lang="en-US" b="0" i="0" dirty="0">
                <a:solidFill>
                  <a:srgbClr val="383838"/>
                </a:solidFill>
                <a:effectLst/>
                <a:latin typeface="Georgia" panose="02040502050405020303" pitchFamily="18" charset="0"/>
              </a:rPr>
              <a:t>“</a:t>
            </a:r>
            <a:r>
              <a:rPr lang="en-US" b="1" i="0" dirty="0">
                <a:solidFill>
                  <a:srgbClr val="383838"/>
                </a:solidFill>
                <a:effectLst/>
                <a:latin typeface="Georgia" panose="02040502050405020303" pitchFamily="18" charset="0"/>
              </a:rPr>
              <a:t>The liberation of all Black women requires the dismantling of all systems of oppression–white supremacy, patriarchy, capitalism, Islamophobia, homophobia, transphobia, and more</a:t>
            </a:r>
            <a:r>
              <a:rPr lang="en-US" b="0" i="0" dirty="0">
                <a:solidFill>
                  <a:srgbClr val="383838"/>
                </a:solidFill>
                <a:effectLst/>
                <a:latin typeface="Georgia" panose="02040502050405020303" pitchFamily="18" charset="0"/>
              </a:rPr>
              <a:t>” (p. 223)</a:t>
            </a:r>
            <a:endParaRPr lang="en-US" dirty="0"/>
          </a:p>
        </p:txBody>
      </p:sp>
    </p:spTree>
    <p:extLst>
      <p:ext uri="{BB962C8B-B14F-4D97-AF65-F5344CB8AC3E}">
        <p14:creationId xmlns:p14="http://schemas.microsoft.com/office/powerpoint/2010/main" val="835171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8650" y="1472734"/>
            <a:ext cx="3663264" cy="5089769"/>
          </a:xfrm>
          <a:prstGeom prst="rect">
            <a:avLst/>
          </a:prstGeom>
        </p:spPr>
      </p:pic>
    </p:spTree>
    <p:extLst>
      <p:ext uri="{BB962C8B-B14F-4D97-AF65-F5344CB8AC3E}">
        <p14:creationId xmlns:p14="http://schemas.microsoft.com/office/powerpoint/2010/main" val="808367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What can we do?</a:t>
            </a:r>
          </a:p>
        </p:txBody>
      </p:sp>
      <p:sp>
        <p:nvSpPr>
          <p:cNvPr id="4" name="Rectangle 3"/>
          <p:cNvSpPr/>
          <p:nvPr/>
        </p:nvSpPr>
        <p:spPr>
          <a:xfrm>
            <a:off x="246184" y="2513066"/>
            <a:ext cx="8651631" cy="38767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1E4AA4"/>
              </a:solidFill>
            </a:endParaRPr>
          </a:p>
        </p:txBody>
      </p:sp>
    </p:spTree>
    <p:extLst>
      <p:ext uri="{BB962C8B-B14F-4D97-AF65-F5344CB8AC3E}">
        <p14:creationId xmlns:p14="http://schemas.microsoft.com/office/powerpoint/2010/main" val="2989783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The Taxonomy of Critical Theory</a:t>
            </a:r>
          </a:p>
        </p:txBody>
      </p:sp>
      <p:sp>
        <p:nvSpPr>
          <p:cNvPr id="4" name="Freeform 3"/>
          <p:cNvSpPr/>
          <p:nvPr/>
        </p:nvSpPr>
        <p:spPr>
          <a:xfrm>
            <a:off x="263611" y="1219200"/>
            <a:ext cx="8476925" cy="4802659"/>
          </a:xfrm>
          <a:custGeom>
            <a:avLst/>
            <a:gdLst>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13" fmla="*/ 2294996 w 8510531"/>
              <a:gd name="connsiteY13" fmla="*/ 428367 h 5273447"/>
              <a:gd name="connsiteX0" fmla="*/ 2294996 w 8510531"/>
              <a:gd name="connsiteY0" fmla="*/ 480683 h 5325763"/>
              <a:gd name="connsiteX1" fmla="*/ 1149937 w 8510531"/>
              <a:gd name="connsiteY1" fmla="*/ 966716 h 5325763"/>
              <a:gd name="connsiteX2" fmla="*/ 276726 w 8510531"/>
              <a:gd name="connsiteY2" fmla="*/ 744294 h 5325763"/>
              <a:gd name="connsiteX3" fmla="*/ 46067 w 8510531"/>
              <a:gd name="connsiteY3" fmla="*/ 2886132 h 5325763"/>
              <a:gd name="connsiteX4" fmla="*/ 1075796 w 8510531"/>
              <a:gd name="connsiteY4" fmla="*/ 4303040 h 5325763"/>
              <a:gd name="connsiteX5" fmla="*/ 2781029 w 8510531"/>
              <a:gd name="connsiteY5" fmla="*/ 5176251 h 5325763"/>
              <a:gd name="connsiteX6" fmla="*/ 5985548 w 8510531"/>
              <a:gd name="connsiteY6" fmla="*/ 5283343 h 5325763"/>
              <a:gd name="connsiteX7" fmla="*/ 7130607 w 8510531"/>
              <a:gd name="connsiteY7" fmla="*/ 4723170 h 5325763"/>
              <a:gd name="connsiteX8" fmla="*/ 7740207 w 8510531"/>
              <a:gd name="connsiteY8" fmla="*/ 2861418 h 5325763"/>
              <a:gd name="connsiteX9" fmla="*/ 8382758 w 8510531"/>
              <a:gd name="connsiteY9" fmla="*/ 1815213 h 5325763"/>
              <a:gd name="connsiteX10" fmla="*/ 8250953 w 8510531"/>
              <a:gd name="connsiteY10" fmla="*/ 423018 h 5325763"/>
              <a:gd name="connsiteX11" fmla="*/ 5812553 w 8510531"/>
              <a:gd name="connsiteY11" fmla="*/ 159408 h 5325763"/>
              <a:gd name="connsiteX12" fmla="*/ 3028164 w 8510531"/>
              <a:gd name="connsiteY12" fmla="*/ 52316 h 5325763"/>
              <a:gd name="connsiteX13" fmla="*/ 2294996 w 8510531"/>
              <a:gd name="connsiteY13" fmla="*/ 480683 h 5325763"/>
              <a:gd name="connsiteX0" fmla="*/ 2294635 w 8510170"/>
              <a:gd name="connsiteY0" fmla="*/ 480683 h 5325763"/>
              <a:gd name="connsiteX1" fmla="*/ 1133100 w 8510170"/>
              <a:gd name="connsiteY1" fmla="*/ 225311 h 5325763"/>
              <a:gd name="connsiteX2" fmla="*/ 276365 w 8510170"/>
              <a:gd name="connsiteY2" fmla="*/ 744294 h 5325763"/>
              <a:gd name="connsiteX3" fmla="*/ 45706 w 8510170"/>
              <a:gd name="connsiteY3" fmla="*/ 2886132 h 5325763"/>
              <a:gd name="connsiteX4" fmla="*/ 1075435 w 8510170"/>
              <a:gd name="connsiteY4" fmla="*/ 4303040 h 5325763"/>
              <a:gd name="connsiteX5" fmla="*/ 2780668 w 8510170"/>
              <a:gd name="connsiteY5" fmla="*/ 5176251 h 5325763"/>
              <a:gd name="connsiteX6" fmla="*/ 5985187 w 8510170"/>
              <a:gd name="connsiteY6" fmla="*/ 5283343 h 5325763"/>
              <a:gd name="connsiteX7" fmla="*/ 7130246 w 8510170"/>
              <a:gd name="connsiteY7" fmla="*/ 4723170 h 5325763"/>
              <a:gd name="connsiteX8" fmla="*/ 7739846 w 8510170"/>
              <a:gd name="connsiteY8" fmla="*/ 2861418 h 5325763"/>
              <a:gd name="connsiteX9" fmla="*/ 8382397 w 8510170"/>
              <a:gd name="connsiteY9" fmla="*/ 1815213 h 5325763"/>
              <a:gd name="connsiteX10" fmla="*/ 8250592 w 8510170"/>
              <a:gd name="connsiteY10" fmla="*/ 423018 h 5325763"/>
              <a:gd name="connsiteX11" fmla="*/ 5812192 w 8510170"/>
              <a:gd name="connsiteY11" fmla="*/ 159408 h 5325763"/>
              <a:gd name="connsiteX12" fmla="*/ 3027803 w 8510170"/>
              <a:gd name="connsiteY12" fmla="*/ 52316 h 5325763"/>
              <a:gd name="connsiteX13" fmla="*/ 2294635 w 8510170"/>
              <a:gd name="connsiteY13" fmla="*/ 480683 h 5325763"/>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858"/>
              <a:gd name="connsiteY0" fmla="*/ 493702 h 5363302"/>
              <a:gd name="connsiteX1" fmla="*/ 1133100 w 8382858"/>
              <a:gd name="connsiteY1" fmla="*/ 238330 h 5363302"/>
              <a:gd name="connsiteX2" fmla="*/ 276365 w 8382858"/>
              <a:gd name="connsiteY2" fmla="*/ 757313 h 5363302"/>
              <a:gd name="connsiteX3" fmla="*/ 45706 w 8382858"/>
              <a:gd name="connsiteY3" fmla="*/ 2899151 h 5363302"/>
              <a:gd name="connsiteX4" fmla="*/ 1075435 w 8382858"/>
              <a:gd name="connsiteY4" fmla="*/ 4316059 h 5363302"/>
              <a:gd name="connsiteX5" fmla="*/ 2780668 w 8382858"/>
              <a:gd name="connsiteY5" fmla="*/ 5189270 h 5363302"/>
              <a:gd name="connsiteX6" fmla="*/ 5985187 w 8382858"/>
              <a:gd name="connsiteY6" fmla="*/ 5296362 h 5363302"/>
              <a:gd name="connsiteX7" fmla="*/ 7937554 w 8382858"/>
              <a:gd name="connsiteY7" fmla="*/ 5131605 h 5363302"/>
              <a:gd name="connsiteX8" fmla="*/ 7739846 w 8382858"/>
              <a:gd name="connsiteY8" fmla="*/ 2874437 h 5363302"/>
              <a:gd name="connsiteX9" fmla="*/ 8382397 w 8382858"/>
              <a:gd name="connsiteY9" fmla="*/ 1828232 h 5363302"/>
              <a:gd name="connsiteX10" fmla="*/ 7624516 w 8382858"/>
              <a:gd name="connsiteY10" fmla="*/ 864404 h 5363302"/>
              <a:gd name="connsiteX11" fmla="*/ 5812192 w 8382858"/>
              <a:gd name="connsiteY11" fmla="*/ 172427 h 5363302"/>
              <a:gd name="connsiteX12" fmla="*/ 3027803 w 8382858"/>
              <a:gd name="connsiteY12" fmla="*/ 65335 h 5363302"/>
              <a:gd name="connsiteX13" fmla="*/ 2294635 w 8382858"/>
              <a:gd name="connsiteY13" fmla="*/ 493702 h 5363302"/>
              <a:gd name="connsiteX0" fmla="*/ 2299990 w 8388213"/>
              <a:gd name="connsiteY0" fmla="*/ 493702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13" fmla="*/ 2299990 w 8388213"/>
              <a:gd name="connsiteY13" fmla="*/ 493702 h 5363302"/>
              <a:gd name="connsiteX0" fmla="*/ 3033158 w 8388213"/>
              <a:gd name="connsiteY0" fmla="*/ 65335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0" fmla="*/ 5817547 w 8388213"/>
              <a:gd name="connsiteY0" fmla="*/ 51014 h 5241889"/>
              <a:gd name="connsiteX1" fmla="*/ 1138455 w 8388213"/>
              <a:gd name="connsiteY1" fmla="*/ 116917 h 5241889"/>
              <a:gd name="connsiteX2" fmla="*/ 281720 w 8388213"/>
              <a:gd name="connsiteY2" fmla="*/ 635900 h 5241889"/>
              <a:gd name="connsiteX3" fmla="*/ 51061 w 8388213"/>
              <a:gd name="connsiteY3" fmla="*/ 2777738 h 5241889"/>
              <a:gd name="connsiteX4" fmla="*/ 289957 w 8388213"/>
              <a:gd name="connsiteY4" fmla="*/ 4952528 h 5241889"/>
              <a:gd name="connsiteX5" fmla="*/ 2786023 w 8388213"/>
              <a:gd name="connsiteY5" fmla="*/ 5067857 h 5241889"/>
              <a:gd name="connsiteX6" fmla="*/ 5990542 w 8388213"/>
              <a:gd name="connsiteY6" fmla="*/ 5174949 h 5241889"/>
              <a:gd name="connsiteX7" fmla="*/ 7942909 w 8388213"/>
              <a:gd name="connsiteY7" fmla="*/ 5010192 h 5241889"/>
              <a:gd name="connsiteX8" fmla="*/ 7745201 w 8388213"/>
              <a:gd name="connsiteY8" fmla="*/ 2753024 h 5241889"/>
              <a:gd name="connsiteX9" fmla="*/ 8387752 w 8388213"/>
              <a:gd name="connsiteY9" fmla="*/ 1706819 h 5241889"/>
              <a:gd name="connsiteX10" fmla="*/ 7629871 w 8388213"/>
              <a:gd name="connsiteY10" fmla="*/ 742991 h 5241889"/>
              <a:gd name="connsiteX11" fmla="*/ 5817547 w 8388213"/>
              <a:gd name="connsiteY11" fmla="*/ 51014 h 5241889"/>
              <a:gd name="connsiteX0" fmla="*/ 5817547 w 8042743"/>
              <a:gd name="connsiteY0" fmla="*/ 51014 h 5241889"/>
              <a:gd name="connsiteX1" fmla="*/ 1138455 w 8042743"/>
              <a:gd name="connsiteY1" fmla="*/ 116917 h 5241889"/>
              <a:gd name="connsiteX2" fmla="*/ 281720 w 8042743"/>
              <a:gd name="connsiteY2" fmla="*/ 635900 h 5241889"/>
              <a:gd name="connsiteX3" fmla="*/ 51061 w 8042743"/>
              <a:gd name="connsiteY3" fmla="*/ 2777738 h 5241889"/>
              <a:gd name="connsiteX4" fmla="*/ 289957 w 8042743"/>
              <a:gd name="connsiteY4" fmla="*/ 4952528 h 5241889"/>
              <a:gd name="connsiteX5" fmla="*/ 2786023 w 8042743"/>
              <a:gd name="connsiteY5" fmla="*/ 5067857 h 5241889"/>
              <a:gd name="connsiteX6" fmla="*/ 5990542 w 8042743"/>
              <a:gd name="connsiteY6" fmla="*/ 5174949 h 5241889"/>
              <a:gd name="connsiteX7" fmla="*/ 7942909 w 8042743"/>
              <a:gd name="connsiteY7" fmla="*/ 5010192 h 5241889"/>
              <a:gd name="connsiteX8" fmla="*/ 7745201 w 8042743"/>
              <a:gd name="connsiteY8" fmla="*/ 2753024 h 5241889"/>
              <a:gd name="connsiteX9" fmla="*/ 7629871 w 8042743"/>
              <a:gd name="connsiteY9" fmla="*/ 742991 h 5241889"/>
              <a:gd name="connsiteX10" fmla="*/ 5817547 w 8042743"/>
              <a:gd name="connsiteY10" fmla="*/ 51014 h 5241889"/>
              <a:gd name="connsiteX0" fmla="*/ 5817547 w 8099026"/>
              <a:gd name="connsiteY0" fmla="*/ 76706 h 5267581"/>
              <a:gd name="connsiteX1" fmla="*/ 1138455 w 8099026"/>
              <a:gd name="connsiteY1" fmla="*/ 142609 h 5267581"/>
              <a:gd name="connsiteX2" fmla="*/ 281720 w 8099026"/>
              <a:gd name="connsiteY2" fmla="*/ 661592 h 5267581"/>
              <a:gd name="connsiteX3" fmla="*/ 51061 w 8099026"/>
              <a:gd name="connsiteY3" fmla="*/ 2803430 h 5267581"/>
              <a:gd name="connsiteX4" fmla="*/ 289957 w 8099026"/>
              <a:gd name="connsiteY4" fmla="*/ 4978220 h 5267581"/>
              <a:gd name="connsiteX5" fmla="*/ 2786023 w 8099026"/>
              <a:gd name="connsiteY5" fmla="*/ 5093549 h 5267581"/>
              <a:gd name="connsiteX6" fmla="*/ 5990542 w 8099026"/>
              <a:gd name="connsiteY6" fmla="*/ 5200641 h 5267581"/>
              <a:gd name="connsiteX7" fmla="*/ 7942909 w 8099026"/>
              <a:gd name="connsiteY7" fmla="*/ 5035884 h 5267581"/>
              <a:gd name="connsiteX8" fmla="*/ 7745201 w 8099026"/>
              <a:gd name="connsiteY8" fmla="*/ 2778716 h 5267581"/>
              <a:gd name="connsiteX9" fmla="*/ 8000573 w 8099026"/>
              <a:gd name="connsiteY9" fmla="*/ 252674 h 5267581"/>
              <a:gd name="connsiteX10" fmla="*/ 5817547 w 8099026"/>
              <a:gd name="connsiteY10" fmla="*/ 76706 h 5267581"/>
              <a:gd name="connsiteX0" fmla="*/ 5817547 w 8202496"/>
              <a:gd name="connsiteY0" fmla="*/ 75438 h 5267563"/>
              <a:gd name="connsiteX1" fmla="*/ 1138455 w 8202496"/>
              <a:gd name="connsiteY1" fmla="*/ 141341 h 5267563"/>
              <a:gd name="connsiteX2" fmla="*/ 281720 w 8202496"/>
              <a:gd name="connsiteY2" fmla="*/ 660324 h 5267563"/>
              <a:gd name="connsiteX3" fmla="*/ 51061 w 8202496"/>
              <a:gd name="connsiteY3" fmla="*/ 2802162 h 5267563"/>
              <a:gd name="connsiteX4" fmla="*/ 289957 w 8202496"/>
              <a:gd name="connsiteY4" fmla="*/ 4976952 h 5267563"/>
              <a:gd name="connsiteX5" fmla="*/ 2786023 w 8202496"/>
              <a:gd name="connsiteY5" fmla="*/ 5092281 h 5267563"/>
              <a:gd name="connsiteX6" fmla="*/ 5990542 w 8202496"/>
              <a:gd name="connsiteY6" fmla="*/ 5199373 h 5267563"/>
              <a:gd name="connsiteX7" fmla="*/ 7942909 w 8202496"/>
              <a:gd name="connsiteY7" fmla="*/ 5034616 h 5267563"/>
              <a:gd name="connsiteX8" fmla="*/ 8099428 w 8202496"/>
              <a:gd name="connsiteY8" fmla="*/ 2759018 h 5267563"/>
              <a:gd name="connsiteX9" fmla="*/ 8000573 w 8202496"/>
              <a:gd name="connsiteY9" fmla="*/ 251406 h 5267563"/>
              <a:gd name="connsiteX10" fmla="*/ 5817547 w 8202496"/>
              <a:gd name="connsiteY10" fmla="*/ 75438 h 5267563"/>
              <a:gd name="connsiteX0" fmla="*/ 5570412 w 8220227"/>
              <a:gd name="connsiteY0" fmla="*/ 156716 h 5210624"/>
              <a:gd name="connsiteX1" fmla="*/ 1138455 w 8220227"/>
              <a:gd name="connsiteY1" fmla="*/ 84401 h 5210624"/>
              <a:gd name="connsiteX2" fmla="*/ 281720 w 8220227"/>
              <a:gd name="connsiteY2" fmla="*/ 603384 h 5210624"/>
              <a:gd name="connsiteX3" fmla="*/ 51061 w 8220227"/>
              <a:gd name="connsiteY3" fmla="*/ 2745222 h 5210624"/>
              <a:gd name="connsiteX4" fmla="*/ 289957 w 8220227"/>
              <a:gd name="connsiteY4" fmla="*/ 4920012 h 5210624"/>
              <a:gd name="connsiteX5" fmla="*/ 2786023 w 8220227"/>
              <a:gd name="connsiteY5" fmla="*/ 5035341 h 5210624"/>
              <a:gd name="connsiteX6" fmla="*/ 5990542 w 8220227"/>
              <a:gd name="connsiteY6" fmla="*/ 5142433 h 5210624"/>
              <a:gd name="connsiteX7" fmla="*/ 7942909 w 8220227"/>
              <a:gd name="connsiteY7" fmla="*/ 4977676 h 5210624"/>
              <a:gd name="connsiteX8" fmla="*/ 8099428 w 8220227"/>
              <a:gd name="connsiteY8" fmla="*/ 2702078 h 5210624"/>
              <a:gd name="connsiteX9" fmla="*/ 8000573 w 8220227"/>
              <a:gd name="connsiteY9" fmla="*/ 194466 h 5210624"/>
              <a:gd name="connsiteX10" fmla="*/ 5570412 w 8220227"/>
              <a:gd name="connsiteY10" fmla="*/ 156716 h 5210624"/>
              <a:gd name="connsiteX0" fmla="*/ 5570412 w 8157283"/>
              <a:gd name="connsiteY0" fmla="*/ 99352 h 5153260"/>
              <a:gd name="connsiteX1" fmla="*/ 1138455 w 8157283"/>
              <a:gd name="connsiteY1" fmla="*/ 27037 h 5153260"/>
              <a:gd name="connsiteX2" fmla="*/ 281720 w 8157283"/>
              <a:gd name="connsiteY2" fmla="*/ 546020 h 5153260"/>
              <a:gd name="connsiteX3" fmla="*/ 51061 w 8157283"/>
              <a:gd name="connsiteY3" fmla="*/ 2687858 h 5153260"/>
              <a:gd name="connsiteX4" fmla="*/ 289957 w 8157283"/>
              <a:gd name="connsiteY4" fmla="*/ 4862648 h 5153260"/>
              <a:gd name="connsiteX5" fmla="*/ 2786023 w 8157283"/>
              <a:gd name="connsiteY5" fmla="*/ 4977977 h 5153260"/>
              <a:gd name="connsiteX6" fmla="*/ 5990542 w 8157283"/>
              <a:gd name="connsiteY6" fmla="*/ 5085069 h 5153260"/>
              <a:gd name="connsiteX7" fmla="*/ 7942909 w 8157283"/>
              <a:gd name="connsiteY7" fmla="*/ 4920312 h 5153260"/>
              <a:gd name="connsiteX8" fmla="*/ 8099428 w 8157283"/>
              <a:gd name="connsiteY8" fmla="*/ 2644714 h 5153260"/>
              <a:gd name="connsiteX9" fmla="*/ 7877005 w 8157283"/>
              <a:gd name="connsiteY9" fmla="*/ 321391 h 5153260"/>
              <a:gd name="connsiteX10" fmla="*/ 5570412 w 8157283"/>
              <a:gd name="connsiteY10" fmla="*/ 99352 h 5153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57283" h="5153260">
                <a:moveTo>
                  <a:pt x="5570412" y="99352"/>
                </a:moveTo>
                <a:cubicBezTo>
                  <a:pt x="4447320" y="50293"/>
                  <a:pt x="2019904" y="-47408"/>
                  <a:pt x="1138455" y="27037"/>
                </a:cubicBezTo>
                <a:cubicBezTo>
                  <a:pt x="257006" y="101482"/>
                  <a:pt x="462952" y="102550"/>
                  <a:pt x="281720" y="546020"/>
                </a:cubicBezTo>
                <a:cubicBezTo>
                  <a:pt x="100488" y="989490"/>
                  <a:pt x="49688" y="1968420"/>
                  <a:pt x="51061" y="2687858"/>
                </a:cubicBezTo>
                <a:cubicBezTo>
                  <a:pt x="52434" y="3407296"/>
                  <a:pt x="-165870" y="4480962"/>
                  <a:pt x="289957" y="4862648"/>
                </a:cubicBezTo>
                <a:cubicBezTo>
                  <a:pt x="745784" y="5244335"/>
                  <a:pt x="1835926" y="4940907"/>
                  <a:pt x="2786023" y="4977977"/>
                </a:cubicBezTo>
                <a:cubicBezTo>
                  <a:pt x="3736121" y="5015047"/>
                  <a:pt x="5131061" y="5094680"/>
                  <a:pt x="5990542" y="5085069"/>
                </a:cubicBezTo>
                <a:cubicBezTo>
                  <a:pt x="6850023" y="5075458"/>
                  <a:pt x="7591428" y="5327038"/>
                  <a:pt x="7942909" y="4920312"/>
                </a:cubicBezTo>
                <a:cubicBezTo>
                  <a:pt x="8294390" y="4513586"/>
                  <a:pt x="8110412" y="3411201"/>
                  <a:pt x="8099428" y="2644714"/>
                </a:cubicBezTo>
                <a:cubicBezTo>
                  <a:pt x="8088444" y="1878227"/>
                  <a:pt x="8298508" y="745618"/>
                  <a:pt x="7877005" y="321391"/>
                </a:cubicBezTo>
                <a:cubicBezTo>
                  <a:pt x="7455502" y="-102836"/>
                  <a:pt x="6693504" y="148411"/>
                  <a:pt x="5570412" y="99352"/>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66436" y="3137622"/>
            <a:ext cx="2128905" cy="1066790"/>
          </a:xfrm>
          <a:prstGeom prst="rect">
            <a:avLst/>
          </a:prstGeom>
          <a:ln>
            <a:solidFill>
              <a:schemeClr val="tx1"/>
            </a:solidFill>
          </a:ln>
        </p:spPr>
      </p:pic>
      <p:pic>
        <p:nvPicPr>
          <p:cNvPr id="14" name="Picture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0588" y="2351981"/>
            <a:ext cx="2106779" cy="837172"/>
          </a:xfrm>
          <a:prstGeom prst="rect">
            <a:avLst/>
          </a:prstGeom>
        </p:spPr>
      </p:pic>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9509" y="4706431"/>
            <a:ext cx="1977036" cy="776879"/>
          </a:xfrm>
          <a:prstGeom prst="rect">
            <a:avLst/>
          </a:prstGeom>
        </p:spPr>
      </p:pic>
      <p:pic>
        <p:nvPicPr>
          <p:cNvPr id="17" name="Picture 1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69171" y="2044089"/>
            <a:ext cx="2630445" cy="606248"/>
          </a:xfrm>
          <a:prstGeom prst="rect">
            <a:avLst/>
          </a:prstGeom>
          <a:ln>
            <a:solidFill>
              <a:schemeClr val="tx1"/>
            </a:solidFill>
          </a:ln>
        </p:spPr>
      </p:pic>
      <p:pic>
        <p:nvPicPr>
          <p:cNvPr id="18" name="Picture 1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108356" y="4501080"/>
            <a:ext cx="2186276" cy="1231185"/>
          </a:xfrm>
          <a:prstGeom prst="rect">
            <a:avLst/>
          </a:prstGeom>
        </p:spPr>
      </p:pic>
      <p:pic>
        <p:nvPicPr>
          <p:cNvPr id="19" name="Picture 1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744266" y="5257859"/>
            <a:ext cx="1918187" cy="384955"/>
          </a:xfrm>
          <a:prstGeom prst="rect">
            <a:avLst/>
          </a:prstGeom>
          <a:ln>
            <a:solidFill>
              <a:schemeClr val="tx1"/>
            </a:solidFill>
          </a:ln>
        </p:spPr>
      </p:pic>
      <p:grpSp>
        <p:nvGrpSpPr>
          <p:cNvPr id="22" name="Group 21"/>
          <p:cNvGrpSpPr/>
          <p:nvPr/>
        </p:nvGrpSpPr>
        <p:grpSpPr>
          <a:xfrm>
            <a:off x="3243585" y="2870943"/>
            <a:ext cx="2502042" cy="1913422"/>
            <a:chOff x="3218517" y="2737146"/>
            <a:chExt cx="2502042" cy="1913422"/>
          </a:xfrm>
        </p:grpSpPr>
        <p:sp>
          <p:nvSpPr>
            <p:cNvPr id="3" name="Freeform 2"/>
            <p:cNvSpPr/>
            <p:nvPr/>
          </p:nvSpPr>
          <p:spPr>
            <a:xfrm>
              <a:off x="3218517" y="2737146"/>
              <a:ext cx="2502042" cy="1913422"/>
            </a:xfrm>
            <a:custGeom>
              <a:avLst/>
              <a:gdLst>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7" fmla="*/ 677349 w 2136742"/>
                <a:gd name="connsiteY7" fmla="*/ 211245 h 1881269"/>
                <a:gd name="connsiteX0" fmla="*/ 677349 w 2136742"/>
                <a:gd name="connsiteY0" fmla="*/ 213724 h 1883748"/>
                <a:gd name="connsiteX1" fmla="*/ 1847 w 2136742"/>
                <a:gd name="connsiteY1" fmla="*/ 1045746 h 1883748"/>
                <a:gd name="connsiteX2" fmla="*/ 520830 w 2136742"/>
                <a:gd name="connsiteY2" fmla="*/ 1869530 h 1883748"/>
                <a:gd name="connsiteX3" fmla="*/ 1748268 w 2136742"/>
                <a:gd name="connsiteY3" fmla="*/ 1482351 h 1883748"/>
                <a:gd name="connsiteX4" fmla="*/ 2110733 w 2136742"/>
                <a:gd name="connsiteY4" fmla="*/ 419670 h 1883748"/>
                <a:gd name="connsiteX5" fmla="*/ 1155144 w 2136742"/>
                <a:gd name="connsiteY5" fmla="*/ 32492 h 1883748"/>
                <a:gd name="connsiteX6" fmla="*/ 924484 w 2136742"/>
                <a:gd name="connsiteY6" fmla="*/ 57205 h 1883748"/>
                <a:gd name="connsiteX7" fmla="*/ 677349 w 2136742"/>
                <a:gd name="connsiteY7" fmla="*/ 213724 h 1883748"/>
                <a:gd name="connsiteX0" fmla="*/ 226062 w 2198726"/>
                <a:gd name="connsiteY0" fmla="*/ 243067 h 1879659"/>
                <a:gd name="connsiteX1" fmla="*/ 63831 w 2198726"/>
                <a:gd name="connsiteY1" fmla="*/ 1041657 h 1879659"/>
                <a:gd name="connsiteX2" fmla="*/ 582814 w 2198726"/>
                <a:gd name="connsiteY2" fmla="*/ 1865441 h 1879659"/>
                <a:gd name="connsiteX3" fmla="*/ 1810252 w 2198726"/>
                <a:gd name="connsiteY3" fmla="*/ 1478262 h 1879659"/>
                <a:gd name="connsiteX4" fmla="*/ 2172717 w 2198726"/>
                <a:gd name="connsiteY4" fmla="*/ 415581 h 1879659"/>
                <a:gd name="connsiteX5" fmla="*/ 1217128 w 2198726"/>
                <a:gd name="connsiteY5" fmla="*/ 28403 h 1879659"/>
                <a:gd name="connsiteX6" fmla="*/ 986468 w 2198726"/>
                <a:gd name="connsiteY6" fmla="*/ 53116 h 1879659"/>
                <a:gd name="connsiteX7" fmla="*/ 226062 w 2198726"/>
                <a:gd name="connsiteY7" fmla="*/ 243067 h 1879659"/>
                <a:gd name="connsiteX0" fmla="*/ 226062 w 2213192"/>
                <a:gd name="connsiteY0" fmla="*/ 189951 h 1826543"/>
                <a:gd name="connsiteX1" fmla="*/ 63831 w 2213192"/>
                <a:gd name="connsiteY1" fmla="*/ 988541 h 1826543"/>
                <a:gd name="connsiteX2" fmla="*/ 582814 w 2213192"/>
                <a:gd name="connsiteY2" fmla="*/ 1812325 h 1826543"/>
                <a:gd name="connsiteX3" fmla="*/ 1810252 w 2213192"/>
                <a:gd name="connsiteY3" fmla="*/ 1425146 h 1826543"/>
                <a:gd name="connsiteX4" fmla="*/ 2172717 w 2213192"/>
                <a:gd name="connsiteY4" fmla="*/ 362465 h 1826543"/>
                <a:gd name="connsiteX5" fmla="*/ 986468 w 2213192"/>
                <a:gd name="connsiteY5" fmla="*/ 0 h 1826543"/>
                <a:gd name="connsiteX6" fmla="*/ 226062 w 2213192"/>
                <a:gd name="connsiteY6" fmla="*/ 189951 h 1826543"/>
                <a:gd name="connsiteX0" fmla="*/ 235462 w 2222592"/>
                <a:gd name="connsiteY0" fmla="*/ 47698 h 1684290"/>
                <a:gd name="connsiteX1" fmla="*/ 73231 w 2222592"/>
                <a:gd name="connsiteY1" fmla="*/ 846288 h 1684290"/>
                <a:gd name="connsiteX2" fmla="*/ 592214 w 2222592"/>
                <a:gd name="connsiteY2" fmla="*/ 1670072 h 1684290"/>
                <a:gd name="connsiteX3" fmla="*/ 1819652 w 2222592"/>
                <a:gd name="connsiteY3" fmla="*/ 1282893 h 1684290"/>
                <a:gd name="connsiteX4" fmla="*/ 2182117 w 2222592"/>
                <a:gd name="connsiteY4" fmla="*/ 220212 h 1684290"/>
                <a:gd name="connsiteX5" fmla="*/ 235462 w 2222592"/>
                <a:gd name="connsiteY5" fmla="*/ 47698 h 1684290"/>
                <a:gd name="connsiteX0" fmla="*/ 235462 w 2222592"/>
                <a:gd name="connsiteY0" fmla="*/ 116041 h 1754028"/>
                <a:gd name="connsiteX1" fmla="*/ 73231 w 2222592"/>
                <a:gd name="connsiteY1" fmla="*/ 914631 h 1754028"/>
                <a:gd name="connsiteX2" fmla="*/ 592214 w 2222592"/>
                <a:gd name="connsiteY2" fmla="*/ 1738415 h 1754028"/>
                <a:gd name="connsiteX3" fmla="*/ 1819652 w 2222592"/>
                <a:gd name="connsiteY3" fmla="*/ 1351236 h 1754028"/>
                <a:gd name="connsiteX4" fmla="*/ 2182117 w 2222592"/>
                <a:gd name="connsiteY4" fmla="*/ 121393 h 1754028"/>
                <a:gd name="connsiteX5" fmla="*/ 235462 w 2222592"/>
                <a:gd name="connsiteY5" fmla="*/ 116041 h 1754028"/>
                <a:gd name="connsiteX0" fmla="*/ 235462 w 2316861"/>
                <a:gd name="connsiteY0" fmla="*/ 117441 h 1757791"/>
                <a:gd name="connsiteX1" fmla="*/ 73231 w 2316861"/>
                <a:gd name="connsiteY1" fmla="*/ 916031 h 1757791"/>
                <a:gd name="connsiteX2" fmla="*/ 592214 w 2316861"/>
                <a:gd name="connsiteY2" fmla="*/ 1739815 h 1757791"/>
                <a:gd name="connsiteX3" fmla="*/ 1977055 w 2316861"/>
                <a:gd name="connsiteY3" fmla="*/ 1372695 h 1757791"/>
                <a:gd name="connsiteX4" fmla="*/ 2182117 w 2316861"/>
                <a:gd name="connsiteY4" fmla="*/ 122793 h 1757791"/>
                <a:gd name="connsiteX5" fmla="*/ 235462 w 2316861"/>
                <a:gd name="connsiteY5" fmla="*/ 117441 h 1757791"/>
                <a:gd name="connsiteX0" fmla="*/ 235462 w 2276451"/>
                <a:gd name="connsiteY0" fmla="*/ 117441 h 1750127"/>
                <a:gd name="connsiteX1" fmla="*/ 73231 w 2276451"/>
                <a:gd name="connsiteY1" fmla="*/ 916031 h 1750127"/>
                <a:gd name="connsiteX2" fmla="*/ 592214 w 2276451"/>
                <a:gd name="connsiteY2" fmla="*/ 1739815 h 1750127"/>
                <a:gd name="connsiteX3" fmla="*/ 1977055 w 2276451"/>
                <a:gd name="connsiteY3" fmla="*/ 1372695 h 1750127"/>
                <a:gd name="connsiteX4" fmla="*/ 2182117 w 2276451"/>
                <a:gd name="connsiteY4" fmla="*/ 122793 h 1750127"/>
                <a:gd name="connsiteX5" fmla="*/ 235462 w 2276451"/>
                <a:gd name="connsiteY5" fmla="*/ 117441 h 1750127"/>
                <a:gd name="connsiteX0" fmla="*/ 218153 w 2309999"/>
                <a:gd name="connsiteY0" fmla="*/ 117441 h 1608704"/>
                <a:gd name="connsiteX1" fmla="*/ 55922 w 2309999"/>
                <a:gd name="connsiteY1" fmla="*/ 916031 h 1608704"/>
                <a:gd name="connsiteX2" fmla="*/ 301160 w 2309999"/>
                <a:gd name="connsiteY2" fmla="*/ 1572654 h 1608704"/>
                <a:gd name="connsiteX3" fmla="*/ 1959746 w 2309999"/>
                <a:gd name="connsiteY3" fmla="*/ 1372695 h 1608704"/>
                <a:gd name="connsiteX4" fmla="*/ 2164808 w 2309999"/>
                <a:gd name="connsiteY4" fmla="*/ 122793 h 1608704"/>
                <a:gd name="connsiteX5" fmla="*/ 218153 w 2309999"/>
                <a:gd name="connsiteY5" fmla="*/ 117441 h 160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9999" h="1608704">
                  <a:moveTo>
                    <a:pt x="218153" y="117441"/>
                  </a:moveTo>
                  <a:cubicBezTo>
                    <a:pt x="-133328" y="221787"/>
                    <a:pt x="42088" y="673496"/>
                    <a:pt x="55922" y="916031"/>
                  </a:cubicBezTo>
                  <a:cubicBezTo>
                    <a:pt x="69756" y="1158566"/>
                    <a:pt x="-16144" y="1496543"/>
                    <a:pt x="301160" y="1572654"/>
                  </a:cubicBezTo>
                  <a:cubicBezTo>
                    <a:pt x="618464" y="1648765"/>
                    <a:pt x="1649138" y="1614338"/>
                    <a:pt x="1959746" y="1372695"/>
                  </a:cubicBezTo>
                  <a:cubicBezTo>
                    <a:pt x="2270354" y="1131052"/>
                    <a:pt x="2455074" y="332002"/>
                    <a:pt x="2164808" y="122793"/>
                  </a:cubicBezTo>
                  <a:cubicBezTo>
                    <a:pt x="1874542" y="-86416"/>
                    <a:pt x="569634" y="13095"/>
                    <a:pt x="218153" y="117441"/>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78283" y="3545078"/>
              <a:ext cx="582465" cy="871993"/>
            </a:xfrm>
            <a:prstGeom prst="rect">
              <a:avLst/>
            </a:prstGeom>
          </p:spPr>
        </p:pic>
        <p:pic>
          <p:nvPicPr>
            <p:cNvPr id="10" name="Picture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1545" y="3634888"/>
              <a:ext cx="568195" cy="754150"/>
            </a:xfrm>
            <a:prstGeom prst="rect">
              <a:avLst/>
            </a:prstGeom>
          </p:spPr>
        </p:pic>
        <p:pic>
          <p:nvPicPr>
            <p:cNvPr id="11" name="Picture 10"/>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813343" y="3545078"/>
              <a:ext cx="582465" cy="668449"/>
            </a:xfrm>
            <a:prstGeom prst="rect">
              <a:avLst/>
            </a:prstGeom>
          </p:spPr>
        </p:pic>
        <p:sp>
          <p:nvSpPr>
            <p:cNvPr id="5" name="TextBox 4"/>
            <p:cNvSpPr txBox="1"/>
            <p:nvPr/>
          </p:nvSpPr>
          <p:spPr>
            <a:xfrm>
              <a:off x="3463514" y="2806134"/>
              <a:ext cx="2086982" cy="707886"/>
            </a:xfrm>
            <a:prstGeom prst="rect">
              <a:avLst/>
            </a:prstGeom>
            <a:noFill/>
          </p:spPr>
          <p:txBody>
            <a:bodyPr wrap="none" rtlCol="0">
              <a:spAutoFit/>
            </a:bodyPr>
            <a:lstStyle/>
            <a:p>
              <a:r>
                <a:rPr lang="en-US" sz="2000" dirty="0"/>
                <a:t>“Critical Theory” </a:t>
              </a:r>
              <a:br>
                <a:rPr lang="en-US" sz="2000" dirty="0"/>
              </a:br>
              <a:r>
                <a:rPr lang="en-US" sz="2000" dirty="0"/>
                <a:t>= Frankfurt School</a:t>
              </a:r>
            </a:p>
          </p:txBody>
        </p:sp>
      </p:grpSp>
      <p:sp>
        <p:nvSpPr>
          <p:cNvPr id="21" name="TextBox 20"/>
          <p:cNvSpPr txBox="1"/>
          <p:nvPr/>
        </p:nvSpPr>
        <p:spPr>
          <a:xfrm>
            <a:off x="1814072" y="1412280"/>
            <a:ext cx="5168081" cy="461665"/>
          </a:xfrm>
          <a:prstGeom prst="rect">
            <a:avLst/>
          </a:prstGeom>
          <a:noFill/>
        </p:spPr>
        <p:txBody>
          <a:bodyPr wrap="none" rtlCol="0">
            <a:spAutoFit/>
          </a:bodyPr>
          <a:lstStyle/>
          <a:p>
            <a:r>
              <a:rPr lang="en-US" sz="2400" dirty="0"/>
              <a:t>“critical theory” = critical social theories</a:t>
            </a:r>
            <a:endParaRPr lang="en-US" sz="2000" dirty="0"/>
          </a:p>
        </p:txBody>
      </p:sp>
      <p:pic>
        <p:nvPicPr>
          <p:cNvPr id="2050" name="Picture 2" descr="Related image"/>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1269957" y="3627869"/>
            <a:ext cx="1724025" cy="8732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78010" y="6205033"/>
            <a:ext cx="7027308" cy="461665"/>
          </a:xfrm>
          <a:prstGeom prst="rect">
            <a:avLst/>
          </a:prstGeom>
          <a:noFill/>
          <a:ln w="28575">
            <a:solidFill>
              <a:srgbClr val="FF0000"/>
            </a:solidFill>
          </a:ln>
        </p:spPr>
        <p:txBody>
          <a:bodyPr wrap="none" rtlCol="0">
            <a:spAutoFit/>
          </a:bodyPr>
          <a:lstStyle/>
          <a:p>
            <a:r>
              <a:rPr lang="en-US" sz="2400" dirty="0">
                <a:solidFill>
                  <a:srgbClr val="FF0000"/>
                </a:solidFill>
              </a:rPr>
              <a:t>Critical theory resists essentialism (it is hard to define!)</a:t>
            </a:r>
          </a:p>
        </p:txBody>
      </p:sp>
    </p:spTree>
    <p:extLst>
      <p:ext uri="{BB962C8B-B14F-4D97-AF65-F5344CB8AC3E}">
        <p14:creationId xmlns:p14="http://schemas.microsoft.com/office/powerpoint/2010/main" val="3833155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central premises of contemporary critical theory</a:t>
            </a:r>
          </a:p>
        </p:txBody>
      </p:sp>
      <p:sp>
        <p:nvSpPr>
          <p:cNvPr id="3" name="TextBox 2"/>
          <p:cNvSpPr txBox="1"/>
          <p:nvPr/>
        </p:nvSpPr>
        <p:spPr>
          <a:xfrm>
            <a:off x="299718" y="1950975"/>
            <a:ext cx="6018764" cy="2246769"/>
          </a:xfrm>
          <a:prstGeom prst="rect">
            <a:avLst/>
          </a:prstGeom>
          <a:noFill/>
        </p:spPr>
        <p:txBody>
          <a:bodyPr wrap="none" rtlCol="0">
            <a:spAutoFit/>
          </a:bodyPr>
          <a:lstStyle/>
          <a:p>
            <a:r>
              <a:rPr lang="en-US" sz="2800" dirty="0"/>
              <a:t>Premise I: Social binary</a:t>
            </a:r>
          </a:p>
          <a:p>
            <a:r>
              <a:rPr lang="en-US" sz="2800" dirty="0"/>
              <a:t>Premise II: Oppression through ideology</a:t>
            </a:r>
          </a:p>
          <a:p>
            <a:r>
              <a:rPr lang="en-US" sz="2800" dirty="0"/>
              <a:t>Premise III: Lived experience</a:t>
            </a:r>
            <a:br>
              <a:rPr lang="en-US" sz="2800" dirty="0"/>
            </a:br>
            <a:r>
              <a:rPr lang="en-US" sz="2800" dirty="0"/>
              <a:t>Premise IV: Social justice</a:t>
            </a:r>
          </a:p>
          <a:p>
            <a:pPr marL="257168" indent="-257168">
              <a:buAutoNum type="arabicPeriod"/>
            </a:pP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8356" y="3954162"/>
            <a:ext cx="1676651" cy="2395216"/>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2727" y="3954162"/>
            <a:ext cx="1723911" cy="2395216"/>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1499" y="3954162"/>
            <a:ext cx="1680011" cy="239521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9718" y="3954162"/>
            <a:ext cx="1528148" cy="2395216"/>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26371" y="3954163"/>
            <a:ext cx="1597123" cy="2395216"/>
          </a:xfrm>
          <a:prstGeom prst="rect">
            <a:avLst/>
          </a:prstGeom>
        </p:spPr>
      </p:pic>
    </p:spTree>
    <p:extLst>
      <p:ext uri="{BB962C8B-B14F-4D97-AF65-F5344CB8AC3E}">
        <p14:creationId xmlns:p14="http://schemas.microsoft.com/office/powerpoint/2010/main" val="257712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What can we do?</a:t>
            </a:r>
          </a:p>
          <a:p>
            <a:endParaRPr lang="en-US" dirty="0"/>
          </a:p>
        </p:txBody>
      </p:sp>
      <p:sp>
        <p:nvSpPr>
          <p:cNvPr id="4" name="Rectangle 3"/>
          <p:cNvSpPr/>
          <p:nvPr/>
        </p:nvSpPr>
        <p:spPr>
          <a:xfrm>
            <a:off x="139727" y="2829938"/>
            <a:ext cx="8651631" cy="34919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756657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28650" y="365126"/>
            <a:ext cx="7886700" cy="1325563"/>
          </a:xfrm>
        </p:spPr>
        <p:txBody>
          <a:bodyPr>
            <a:normAutofit/>
          </a:bodyPr>
          <a:lstStyle/>
          <a:p>
            <a:r>
              <a:rPr lang="en-US" dirty="0"/>
              <a:t>Premise #1: Society is divided into oppressed and oppressor groups</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2195" y="1622854"/>
            <a:ext cx="6104238" cy="4909751"/>
          </a:xfrm>
          <a:prstGeom prst="rect">
            <a:avLst/>
          </a:prstGeom>
        </p:spPr>
      </p:pic>
      <p:sp>
        <p:nvSpPr>
          <p:cNvPr id="3" name="TextBox 2"/>
          <p:cNvSpPr txBox="1"/>
          <p:nvPr/>
        </p:nvSpPr>
        <p:spPr>
          <a:xfrm>
            <a:off x="0" y="6581001"/>
            <a:ext cx="3427798"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Tree>
    <p:extLst>
      <p:ext uri="{BB962C8B-B14F-4D97-AF65-F5344CB8AC3E}">
        <p14:creationId xmlns:p14="http://schemas.microsoft.com/office/powerpoint/2010/main" val="3045678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What can we do?</a:t>
            </a:r>
          </a:p>
          <a:p>
            <a:endParaRPr lang="en-US" dirty="0"/>
          </a:p>
        </p:txBody>
      </p:sp>
      <p:sp>
        <p:nvSpPr>
          <p:cNvPr id="4" name="Rectangle 3"/>
          <p:cNvSpPr/>
          <p:nvPr/>
        </p:nvSpPr>
        <p:spPr>
          <a:xfrm>
            <a:off x="139727" y="3211869"/>
            <a:ext cx="8651631" cy="34919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359811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98114" y="2405063"/>
            <a:ext cx="2286000" cy="2857500"/>
          </a:xfrm>
          <a:prstGeom prst="rect">
            <a:avLst/>
          </a:prstGeom>
        </p:spPr>
      </p:pic>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55989" y="2405063"/>
            <a:ext cx="2331410" cy="2857500"/>
          </a:xfrm>
          <a:prstGeom prst="rect">
            <a:avLst/>
          </a:prstGeom>
        </p:spPr>
      </p:pic>
      <p:sp>
        <p:nvSpPr>
          <p:cNvPr id="6" name="Rectangle 5"/>
          <p:cNvSpPr/>
          <p:nvPr/>
        </p:nvSpPr>
        <p:spPr>
          <a:xfrm>
            <a:off x="164757" y="2215575"/>
            <a:ext cx="4033357" cy="3693319"/>
          </a:xfrm>
          <a:prstGeom prst="rect">
            <a:avLst/>
          </a:prstGeom>
        </p:spPr>
        <p:txBody>
          <a:bodyPr wrap="square">
            <a:spAutoFit/>
          </a:bodyPr>
          <a:lstStyle/>
          <a:p>
            <a:r>
              <a:rPr lang="en-US" dirty="0"/>
              <a:t>“</a:t>
            </a:r>
            <a:r>
              <a:rPr lang="en-US" i="1" dirty="0"/>
              <a:t>Hegemony</a:t>
            </a:r>
            <a:r>
              <a:rPr lang="en-US" dirty="0"/>
              <a:t> refers to the control of the ideology of society. </a:t>
            </a:r>
            <a:r>
              <a:rPr lang="en-US" b="1" dirty="0"/>
              <a:t>The dominant group maintains power by imposing their ideology on everyone.”</a:t>
            </a:r>
            <a:br>
              <a:rPr lang="en-US" b="1" dirty="0"/>
            </a:br>
            <a:br>
              <a:rPr lang="en-US" dirty="0"/>
            </a:br>
            <a:r>
              <a:rPr lang="en-US" dirty="0"/>
              <a:t>“From a critical social justice perspective, </a:t>
            </a:r>
            <a:r>
              <a:rPr lang="en-US" b="1" dirty="0"/>
              <a:t>privilege is defined as systemically conferred dominance</a:t>
            </a:r>
            <a:r>
              <a:rPr lang="en-US" dirty="0"/>
              <a:t> and the institutional processes by which the beliefs and values of the dominant group are ‘made normal’ and universal.” – </a:t>
            </a:r>
            <a:r>
              <a:rPr lang="en-US" dirty="0" err="1"/>
              <a:t>Sensoy</a:t>
            </a:r>
            <a:r>
              <a:rPr lang="en-US" dirty="0"/>
              <a:t> and </a:t>
            </a:r>
            <a:r>
              <a:rPr lang="en-US" dirty="0" err="1"/>
              <a:t>DiAngelo</a:t>
            </a:r>
            <a:r>
              <a:rPr lang="en-US" dirty="0"/>
              <a:t>, </a:t>
            </a:r>
            <a:r>
              <a:rPr lang="en-US" i="1" dirty="0"/>
              <a:t>Is Everyone Really Equal?</a:t>
            </a:r>
            <a:r>
              <a:rPr lang="en-US" dirty="0"/>
              <a:t> p. 73, 80</a:t>
            </a:r>
          </a:p>
        </p:txBody>
      </p:sp>
      <p:sp>
        <p:nvSpPr>
          <p:cNvPr id="7" name="Title 1"/>
          <p:cNvSpPr>
            <a:spLocks noGrp="1"/>
          </p:cNvSpPr>
          <p:nvPr>
            <p:ph type="title"/>
          </p:nvPr>
        </p:nvSpPr>
        <p:spPr>
          <a:xfrm>
            <a:off x="628650" y="365126"/>
            <a:ext cx="7886700" cy="1325563"/>
          </a:xfrm>
        </p:spPr>
        <p:txBody>
          <a:bodyPr>
            <a:normAutofit/>
          </a:bodyPr>
          <a:lstStyle/>
          <a:p>
            <a:r>
              <a:rPr lang="en-US" dirty="0"/>
              <a:t>Idea #2: Oppression occurs through hegemonic power</a:t>
            </a:r>
          </a:p>
        </p:txBody>
      </p:sp>
    </p:spTree>
    <p:extLst>
      <p:ext uri="{BB962C8B-B14F-4D97-AF65-F5344CB8AC3E}">
        <p14:creationId xmlns:p14="http://schemas.microsoft.com/office/powerpoint/2010/main" val="2152541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22503" y="2045234"/>
            <a:ext cx="6868200" cy="4178129"/>
          </a:xfrm>
          <a:prstGeom prst="rect">
            <a:avLst/>
          </a:prstGeom>
        </p:spPr>
      </p:pic>
      <p:sp>
        <p:nvSpPr>
          <p:cNvPr id="3" name="Oval 2"/>
          <p:cNvSpPr/>
          <p:nvPr/>
        </p:nvSpPr>
        <p:spPr>
          <a:xfrm>
            <a:off x="4900113" y="2069178"/>
            <a:ext cx="2760749" cy="891048"/>
          </a:xfrm>
          <a:prstGeom prst="ellipse">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e 5"/>
          <p:cNvSpPr/>
          <p:nvPr/>
        </p:nvSpPr>
        <p:spPr>
          <a:xfrm>
            <a:off x="3317308" y="2736905"/>
            <a:ext cx="2572329" cy="2606337"/>
          </a:xfrm>
          <a:prstGeom prst="pie">
            <a:avLst>
              <a:gd name="adj1" fmla="val 16122558"/>
              <a:gd name="adj2" fmla="val 19512633"/>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7" name="TextBox 6"/>
          <p:cNvSpPr txBox="1"/>
          <p:nvPr/>
        </p:nvSpPr>
        <p:spPr>
          <a:xfrm>
            <a:off x="5320367" y="2204713"/>
            <a:ext cx="1965603" cy="646331"/>
          </a:xfrm>
          <a:prstGeom prst="rect">
            <a:avLst/>
          </a:prstGeom>
          <a:noFill/>
        </p:spPr>
        <p:txBody>
          <a:bodyPr wrap="none" rtlCol="0">
            <a:spAutoFit/>
          </a:bodyPr>
          <a:lstStyle/>
          <a:p>
            <a:r>
              <a:rPr lang="en-US" dirty="0">
                <a:latin typeface="Showcard Gothic" panose="04020904020102020604" pitchFamily="82" charset="0"/>
              </a:rPr>
              <a:t>Old white men</a:t>
            </a:r>
          </a:p>
          <a:p>
            <a:r>
              <a:rPr lang="en-US" dirty="0">
                <a:latin typeface="Showcard Gothic" panose="04020904020102020604" pitchFamily="82" charset="0"/>
              </a:rPr>
              <a:t>~15%</a:t>
            </a:r>
          </a:p>
        </p:txBody>
      </p:sp>
      <p:sp>
        <p:nvSpPr>
          <p:cNvPr id="9" name="Title 1"/>
          <p:cNvSpPr>
            <a:spLocks noGrp="1"/>
          </p:cNvSpPr>
          <p:nvPr>
            <p:ph type="title"/>
          </p:nvPr>
        </p:nvSpPr>
        <p:spPr>
          <a:xfrm>
            <a:off x="628650" y="365126"/>
            <a:ext cx="7886700" cy="1325563"/>
          </a:xfrm>
        </p:spPr>
        <p:txBody>
          <a:bodyPr>
            <a:normAutofit/>
          </a:bodyPr>
          <a:lstStyle/>
          <a:p>
            <a:r>
              <a:rPr lang="en-US" dirty="0"/>
              <a:t>Premise #2: Oppression occurs through hegemonic power</a:t>
            </a:r>
          </a:p>
        </p:txBody>
      </p:sp>
    </p:spTree>
    <p:extLst>
      <p:ext uri="{BB962C8B-B14F-4D97-AF65-F5344CB8AC3E}">
        <p14:creationId xmlns:p14="http://schemas.microsoft.com/office/powerpoint/2010/main" val="457409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What can we do?</a:t>
            </a:r>
          </a:p>
          <a:p>
            <a:endParaRPr lang="en-US" dirty="0"/>
          </a:p>
        </p:txBody>
      </p:sp>
      <p:sp>
        <p:nvSpPr>
          <p:cNvPr id="4" name="Rectangle 3"/>
          <p:cNvSpPr/>
          <p:nvPr/>
        </p:nvSpPr>
        <p:spPr>
          <a:xfrm>
            <a:off x="139727" y="3573182"/>
            <a:ext cx="8651631" cy="34919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317836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9182" y="2340663"/>
            <a:ext cx="3472295" cy="3477875"/>
          </a:xfrm>
          <a:prstGeom prst="rect">
            <a:avLst/>
          </a:prstGeom>
        </p:spPr>
        <p:txBody>
          <a:bodyPr wrap="square">
            <a:spAutoFit/>
          </a:bodyPr>
          <a:lstStyle/>
          <a:p>
            <a:r>
              <a:rPr lang="en-US" sz="2000" dirty="0"/>
              <a:t>“The idea that objectivity is best reached only through rational thought is a specifically </a:t>
            </a:r>
            <a:r>
              <a:rPr lang="en-US" sz="2000" b="1" dirty="0"/>
              <a:t>Western and masculine way of thinking </a:t>
            </a:r>
            <a:r>
              <a:rPr lang="en-US" sz="2000" dirty="0"/>
              <a:t>– one that we will challenge throughout this book.” – Margaret L. Andersen and Patricia Hill Collins, “Reconstructing Knowledge,” in Anderson and Collins, </a:t>
            </a:r>
            <a:r>
              <a:rPr lang="en-US" sz="2000" i="1" dirty="0"/>
              <a:t>Race, Class, and Gender</a:t>
            </a:r>
            <a:r>
              <a:rPr lang="en-US" sz="2000" dirty="0"/>
              <a:t>, p. 4-5</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26807" y="2340663"/>
            <a:ext cx="2585097" cy="2593801"/>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36617" y="2340663"/>
            <a:ext cx="2412869" cy="2593801"/>
          </a:xfrm>
          <a:prstGeom prst="rect">
            <a:avLst/>
          </a:prstGeom>
        </p:spPr>
      </p:pic>
      <p:sp>
        <p:nvSpPr>
          <p:cNvPr id="7" name="Title 2"/>
          <p:cNvSpPr>
            <a:spLocks noGrp="1"/>
          </p:cNvSpPr>
          <p:nvPr>
            <p:ph type="title"/>
          </p:nvPr>
        </p:nvSpPr>
        <p:spPr/>
        <p:txBody>
          <a:bodyPr>
            <a:normAutofit fontScale="90000"/>
          </a:bodyPr>
          <a:lstStyle/>
          <a:p>
            <a:r>
              <a:rPr lang="en-US" sz="4000" dirty="0"/>
              <a:t>Premise #3: ‘Lived experience’ gives oppressed groups privileged access to truth</a:t>
            </a:r>
          </a:p>
        </p:txBody>
      </p:sp>
    </p:spTree>
    <p:extLst>
      <p:ext uri="{BB962C8B-B14F-4D97-AF65-F5344CB8AC3E}">
        <p14:creationId xmlns:p14="http://schemas.microsoft.com/office/powerpoint/2010/main" val="1684544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fontScale="90000"/>
          </a:bodyPr>
          <a:lstStyle/>
          <a:p>
            <a:r>
              <a:rPr lang="en-US" sz="4000" dirty="0"/>
              <a:t>Premise #3: ‘Lived experience’ gives oppressed groups privileged access to truth</a:t>
            </a:r>
          </a:p>
        </p:txBody>
      </p:sp>
      <p:sp>
        <p:nvSpPr>
          <p:cNvPr id="2" name="TextBox 1"/>
          <p:cNvSpPr txBox="1"/>
          <p:nvPr/>
        </p:nvSpPr>
        <p:spPr>
          <a:xfrm>
            <a:off x="3736301" y="4478980"/>
            <a:ext cx="1216743" cy="646331"/>
          </a:xfrm>
          <a:prstGeom prst="rect">
            <a:avLst/>
          </a:prstGeom>
          <a:noFill/>
        </p:spPr>
        <p:txBody>
          <a:bodyPr wrap="none" rtlCol="0">
            <a:spAutoFit/>
          </a:bodyPr>
          <a:lstStyle/>
          <a:p>
            <a:r>
              <a:rPr lang="en-US" dirty="0"/>
              <a:t>Lived </a:t>
            </a:r>
            <a:br>
              <a:rPr lang="en-US" dirty="0"/>
            </a:br>
            <a:r>
              <a:rPr lang="en-US" dirty="0"/>
              <a:t>experience</a:t>
            </a:r>
          </a:p>
        </p:txBody>
      </p:sp>
    </p:spTree>
    <p:extLst>
      <p:ext uri="{BB962C8B-B14F-4D97-AF65-F5344CB8AC3E}">
        <p14:creationId xmlns:p14="http://schemas.microsoft.com/office/powerpoint/2010/main" val="601578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What can we do?</a:t>
            </a:r>
          </a:p>
          <a:p>
            <a:endParaRPr lang="en-US" dirty="0"/>
          </a:p>
        </p:txBody>
      </p:sp>
      <p:sp>
        <p:nvSpPr>
          <p:cNvPr id="4" name="Rectangle 3"/>
          <p:cNvSpPr/>
          <p:nvPr/>
        </p:nvSpPr>
        <p:spPr>
          <a:xfrm>
            <a:off x="139727" y="3922379"/>
            <a:ext cx="8651631" cy="34919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62912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#4: Social justice demands the liberation of oppressed groups</a:t>
            </a:r>
          </a:p>
        </p:txBody>
      </p:sp>
      <p:sp>
        <p:nvSpPr>
          <p:cNvPr id="4" name="Rectangle 3"/>
          <p:cNvSpPr/>
          <p:nvPr/>
        </p:nvSpPr>
        <p:spPr>
          <a:xfrm>
            <a:off x="628650" y="2579118"/>
            <a:ext cx="4572000" cy="3693319"/>
          </a:xfrm>
          <a:prstGeom prst="rect">
            <a:avLst/>
          </a:prstGeom>
        </p:spPr>
        <p:txBody>
          <a:bodyPr>
            <a:spAutoFit/>
          </a:bodyPr>
          <a:lstStyle/>
          <a:p>
            <a:r>
              <a:rPr lang="en-US" dirty="0"/>
              <a:t>“Prior to celebrating diversity, we must first eliminate intolerance. No matter what form it takes or who does it, we must all take action to stop intolerance when it happens. Working towards a celebration of diversity implies working for </a:t>
            </a:r>
            <a:r>
              <a:rPr lang="en-US" b="1" dirty="0"/>
              <a:t>social justice – the elimination of all forms of social oppression</a:t>
            </a:r>
            <a:r>
              <a:rPr lang="en-US" dirty="0"/>
              <a:t>… Social injustice takes many forms. It can be injustice based on a </a:t>
            </a:r>
            <a:r>
              <a:rPr lang="en-US" b="1" dirty="0"/>
              <a:t>person’s gender, race, ethnicity, religion, sexual orientation, physical or mental ability, or economic class</a:t>
            </a:r>
            <a:r>
              <a:rPr lang="en-US" dirty="0"/>
              <a:t>.” – Mary McClintock, “How to Interrupt Oppressive Behavior,”</a:t>
            </a:r>
            <a:r>
              <a:rPr lang="en-US" i="1" dirty="0"/>
              <a:t> Readings for Diversity and Social Justice</a:t>
            </a:r>
            <a:r>
              <a:rPr lang="en-US" dirty="0"/>
              <a:t>, p. 483</a:t>
            </a:r>
          </a:p>
        </p:txBody>
      </p:sp>
      <p:sp>
        <p:nvSpPr>
          <p:cNvPr id="5" name="TextBox 4"/>
          <p:cNvSpPr txBox="1"/>
          <p:nvPr/>
        </p:nvSpPr>
        <p:spPr>
          <a:xfrm>
            <a:off x="628650" y="2209786"/>
            <a:ext cx="2750048" cy="369332"/>
          </a:xfrm>
          <a:prstGeom prst="rect">
            <a:avLst/>
          </a:prstGeom>
          <a:noFill/>
        </p:spPr>
        <p:txBody>
          <a:bodyPr wrap="none" rtlCol="0">
            <a:spAutoFit/>
          </a:bodyPr>
          <a:lstStyle/>
          <a:p>
            <a:r>
              <a:rPr lang="en-US" b="1" dirty="0"/>
              <a:t>Definition of social justice:</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52680" y="2579118"/>
            <a:ext cx="2547355" cy="3639079"/>
          </a:xfrm>
          <a:prstGeom prst="rect">
            <a:avLst/>
          </a:prstGeom>
        </p:spPr>
      </p:pic>
    </p:spTree>
    <p:extLst>
      <p:ext uri="{BB962C8B-B14F-4D97-AF65-F5344CB8AC3E}">
        <p14:creationId xmlns:p14="http://schemas.microsoft.com/office/powerpoint/2010/main" val="4291496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What can we do?</a:t>
            </a:r>
          </a:p>
          <a:p>
            <a:endParaRPr lang="en-US" dirty="0"/>
          </a:p>
        </p:txBody>
      </p:sp>
      <p:sp>
        <p:nvSpPr>
          <p:cNvPr id="4" name="Rectangle 3"/>
          <p:cNvSpPr/>
          <p:nvPr/>
        </p:nvSpPr>
        <p:spPr>
          <a:xfrm>
            <a:off x="139727" y="4283884"/>
            <a:ext cx="8651631" cy="34919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189636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#1. Emphasis on the sinfulness of oppression</a:t>
            </a:r>
          </a:p>
        </p:txBody>
      </p:sp>
      <p:sp>
        <p:nvSpPr>
          <p:cNvPr id="3" name="Content Placeholder 2"/>
          <p:cNvSpPr>
            <a:spLocks noGrp="1"/>
          </p:cNvSpPr>
          <p:nvPr>
            <p:ph idx="1"/>
          </p:nvPr>
        </p:nvSpPr>
        <p:spPr>
          <a:xfrm>
            <a:off x="356803" y="1929907"/>
            <a:ext cx="5002823" cy="3263504"/>
          </a:xfrm>
        </p:spPr>
        <p:txBody>
          <a:bodyPr>
            <a:noAutofit/>
          </a:bodyPr>
          <a:lstStyle/>
          <a:p>
            <a:r>
              <a:rPr lang="en-US" sz="2000" dirty="0"/>
              <a:t>“Learn to do good; seek justice, correct oppression; bring justice to the fatherless, plead the widow's cause.” – Is. 1:17</a:t>
            </a:r>
          </a:p>
          <a:p>
            <a:r>
              <a:rPr lang="en-US" sz="2000" dirty="0"/>
              <a:t>“Do not oppress the widow, the fatherless, the sojourner, or the poor, and let none of you devise evil against another in your heart.” – Zech. 7:20</a:t>
            </a:r>
          </a:p>
          <a:p>
            <a:r>
              <a:rPr lang="en-US" sz="2000" baseline="30000" dirty="0"/>
              <a:t>“</a:t>
            </a:r>
            <a:r>
              <a:rPr lang="en-US" sz="2000" dirty="0"/>
              <a:t>Love your neighbor as yourself.” – Mark 12:30</a:t>
            </a:r>
          </a:p>
          <a:p>
            <a:r>
              <a:rPr lang="en-US" sz="2000" dirty="0"/>
              <a:t>“Listen! The wages of the laborers who mowed your fields which you kept back by fraud, cry out, and the cries of the har­vesters have reached the ears of the Lord of hosts” – James 5:4</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359626" y="2358275"/>
            <a:ext cx="3663021" cy="2930417"/>
          </a:xfrm>
          <a:prstGeom prst="rect">
            <a:avLst/>
          </a:prstGeom>
        </p:spPr>
      </p:pic>
    </p:spTree>
    <p:extLst>
      <p:ext uri="{BB962C8B-B14F-4D97-AF65-F5344CB8AC3E}">
        <p14:creationId xmlns:p14="http://schemas.microsoft.com/office/powerpoint/2010/main" val="3284613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#2. Focus on structures, systems, and norms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2880" y="2240850"/>
            <a:ext cx="3558587" cy="3558587"/>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10404" y="2240851"/>
            <a:ext cx="4744782" cy="3558586"/>
          </a:xfrm>
          <a:prstGeom prst="rect">
            <a:avLst/>
          </a:prstGeom>
        </p:spPr>
      </p:pic>
    </p:spTree>
    <p:extLst>
      <p:ext uri="{BB962C8B-B14F-4D97-AF65-F5344CB8AC3E}">
        <p14:creationId xmlns:p14="http://schemas.microsoft.com/office/powerpoint/2010/main" val="1059773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#3: Recognition of hegemonic power</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2125267"/>
            <a:ext cx="6512155" cy="4341436"/>
          </a:xfrm>
          <a:prstGeom prst="rect">
            <a:avLst/>
          </a:prstGeom>
        </p:spPr>
      </p:pic>
    </p:spTree>
    <p:extLst>
      <p:ext uri="{BB962C8B-B14F-4D97-AF65-F5344CB8AC3E}">
        <p14:creationId xmlns:p14="http://schemas.microsoft.com/office/powerpoint/2010/main" val="3878438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What can we do?</a:t>
            </a:r>
          </a:p>
        </p:txBody>
      </p:sp>
      <p:sp>
        <p:nvSpPr>
          <p:cNvPr id="4" name="Rectangle 3"/>
          <p:cNvSpPr/>
          <p:nvPr/>
        </p:nvSpPr>
        <p:spPr>
          <a:xfrm>
            <a:off x="139727" y="2934587"/>
            <a:ext cx="8651631" cy="515679"/>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305683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Worldview questions</a:t>
            </a:r>
          </a:p>
        </p:txBody>
      </p:sp>
      <p:sp>
        <p:nvSpPr>
          <p:cNvPr id="3" name="Content Placeholder 2"/>
          <p:cNvSpPr>
            <a:spLocks noGrp="1"/>
          </p:cNvSpPr>
          <p:nvPr>
            <p:ph idx="1"/>
          </p:nvPr>
        </p:nvSpPr>
        <p:spPr/>
        <p:txBody>
          <a:bodyPr>
            <a:normAutofit/>
          </a:bodyPr>
          <a:lstStyle/>
          <a:p>
            <a:r>
              <a:rPr lang="en-US" sz="3200" dirty="0"/>
              <a:t>Who are we?</a:t>
            </a:r>
          </a:p>
          <a:p>
            <a:r>
              <a:rPr lang="en-US" sz="3200" dirty="0"/>
              <a:t>What is our fundamental problem as human beings?</a:t>
            </a:r>
          </a:p>
          <a:p>
            <a:r>
              <a:rPr lang="en-US" sz="3200" dirty="0"/>
              <a:t>What is the solution to our problem?</a:t>
            </a:r>
          </a:p>
          <a:p>
            <a:r>
              <a:rPr lang="en-US" sz="3200" dirty="0"/>
              <a:t>What is our primary moral duty?</a:t>
            </a:r>
          </a:p>
          <a:p>
            <a:r>
              <a:rPr lang="en-US" sz="3200" dirty="0"/>
              <a:t>What is our purpose in life?</a:t>
            </a:r>
          </a:p>
        </p:txBody>
      </p:sp>
    </p:spTree>
    <p:extLst>
      <p:ext uri="{BB962C8B-B14F-4D97-AF65-F5344CB8AC3E}">
        <p14:creationId xmlns:p14="http://schemas.microsoft.com/office/powerpoint/2010/main" val="12584005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858842"/>
            <a:ext cx="8471015" cy="4825875"/>
            <a:chOff x="574931" y="2122"/>
            <a:chExt cx="11294686" cy="6434500"/>
          </a:xfrm>
        </p:grpSpPr>
        <p:sp>
          <p:nvSpPr>
            <p:cNvPr id="14" name="Rectangle 13"/>
            <p:cNvSpPr/>
            <p:nvPr/>
          </p:nvSpPr>
          <p:spPr>
            <a:xfrm>
              <a:off x="574934" y="2122"/>
              <a:ext cx="11294683" cy="1477328"/>
            </a:xfrm>
            <a:prstGeom prst="rect">
              <a:avLst/>
            </a:prstGeom>
          </p:spPr>
          <p:txBody>
            <a:bodyPr wrap="square">
              <a:spAutoFit/>
            </a:bodyPr>
            <a:lstStyle/>
            <a:p>
              <a:r>
                <a:rPr lang="en-US" sz="3300" dirty="0"/>
                <a:t>Christianity and critical theory are competing worldviews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615553"/>
            </a:xfrm>
            <a:prstGeom prst="rect">
              <a:avLst/>
            </a:prstGeom>
            <a:noFill/>
          </p:spPr>
          <p:txBody>
            <a:bodyPr wrap="square" rtlCol="0">
              <a:spAutoFit/>
            </a:bodyPr>
            <a:lstStyle/>
            <a:p>
              <a:r>
                <a:rPr lang="en-US" sz="2400" b="1" dirty="0"/>
                <a:t>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8289174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Worldview questions</a:t>
            </a:r>
          </a:p>
        </p:txBody>
      </p:sp>
      <p:graphicFrame>
        <p:nvGraphicFramePr>
          <p:cNvPr id="5" name="Table 4"/>
          <p:cNvGraphicFramePr>
            <a:graphicFrameLocks noGrp="1"/>
          </p:cNvGraphicFramePr>
          <p:nvPr>
            <p:extLst>
              <p:ext uri="{D42A27DB-BD31-4B8C-83A1-F6EECF244321}">
                <p14:modId xmlns:p14="http://schemas.microsoft.com/office/powerpoint/2010/main" val="179954416"/>
              </p:ext>
            </p:extLst>
          </p:nvPr>
        </p:nvGraphicFramePr>
        <p:xfrm>
          <a:off x="628652" y="2125270"/>
          <a:ext cx="7886701" cy="2756386"/>
        </p:xfrm>
        <a:graphic>
          <a:graphicData uri="http://schemas.openxmlformats.org/drawingml/2006/table">
            <a:tbl>
              <a:tblPr firstRow="1" bandRow="1">
                <a:tableStyleId>{5C22544A-7EE6-4342-B048-85BDC9FD1C3A}</a:tableStyleId>
              </a:tblPr>
              <a:tblGrid>
                <a:gridCol w="2625734">
                  <a:extLst>
                    <a:ext uri="{9D8B030D-6E8A-4147-A177-3AD203B41FA5}">
                      <a16:colId xmlns:a16="http://schemas.microsoft.com/office/drawing/2014/main" val="20000"/>
                    </a:ext>
                  </a:extLst>
                </a:gridCol>
                <a:gridCol w="1940778">
                  <a:extLst>
                    <a:ext uri="{9D8B030D-6E8A-4147-A177-3AD203B41FA5}">
                      <a16:colId xmlns:a16="http://schemas.microsoft.com/office/drawing/2014/main" val="20001"/>
                    </a:ext>
                  </a:extLst>
                </a:gridCol>
                <a:gridCol w="3320189">
                  <a:extLst>
                    <a:ext uri="{9D8B030D-6E8A-4147-A177-3AD203B41FA5}">
                      <a16:colId xmlns:a16="http://schemas.microsoft.com/office/drawing/2014/main" val="20002"/>
                    </a:ext>
                  </a:extLst>
                </a:gridCol>
              </a:tblGrid>
              <a:tr h="461001">
                <a:tc>
                  <a:txBody>
                    <a:bodyPr/>
                    <a:lstStyle/>
                    <a:p>
                      <a:endParaRPr lang="en-US" sz="2100" dirty="0"/>
                    </a:p>
                  </a:txBody>
                  <a:tcPr marL="68580" marR="68580" marT="34290" marB="34290"/>
                </a:tc>
                <a:tc>
                  <a:txBody>
                    <a:bodyPr/>
                    <a:lstStyle/>
                    <a:p>
                      <a:r>
                        <a:rPr lang="en-US" sz="2100" dirty="0"/>
                        <a:t>Christianity</a:t>
                      </a:r>
                    </a:p>
                  </a:txBody>
                  <a:tcPr marL="68580" marR="68580" marT="34290" marB="34290"/>
                </a:tc>
                <a:tc>
                  <a:txBody>
                    <a:bodyPr/>
                    <a:lstStyle/>
                    <a:p>
                      <a:r>
                        <a:rPr lang="en-US" sz="2100" dirty="0"/>
                        <a:t>Critical</a:t>
                      </a:r>
                      <a:r>
                        <a:rPr lang="en-US" sz="2100" baseline="0" dirty="0"/>
                        <a:t> theory</a:t>
                      </a:r>
                      <a:endParaRPr lang="en-US" sz="2100" dirty="0"/>
                    </a:p>
                  </a:txBody>
                  <a:tcPr marL="68580" marR="68580" marT="34290" marB="34290"/>
                </a:tc>
                <a:extLst>
                  <a:ext uri="{0D108BD9-81ED-4DB2-BD59-A6C34878D82A}">
                    <a16:rowId xmlns:a16="http://schemas.microsoft.com/office/drawing/2014/main" val="10000"/>
                  </a:ext>
                </a:extLst>
              </a:tr>
              <a:tr h="459077">
                <a:tc>
                  <a:txBody>
                    <a:bodyPr/>
                    <a:lstStyle/>
                    <a:p>
                      <a:r>
                        <a:rPr lang="en-US" sz="2100" dirty="0"/>
                        <a:t>Who</a:t>
                      </a:r>
                      <a:r>
                        <a:rPr lang="en-US" sz="2100" baseline="0" dirty="0"/>
                        <a:t> are we?</a:t>
                      </a:r>
                      <a:endParaRPr lang="en-US" sz="2100" dirty="0"/>
                    </a:p>
                  </a:txBody>
                  <a:tcPr marL="68580" marR="68580" marT="34290" marB="34290"/>
                </a:tc>
                <a:tc>
                  <a:txBody>
                    <a:bodyPr/>
                    <a:lstStyle/>
                    <a:p>
                      <a:r>
                        <a:rPr lang="en-US" sz="2100" dirty="0"/>
                        <a:t>God’s creatures</a:t>
                      </a:r>
                    </a:p>
                  </a:txBody>
                  <a:tcPr marL="68580" marR="68580" marT="34290" marB="34290"/>
                </a:tc>
                <a:tc>
                  <a:txBody>
                    <a:bodyPr/>
                    <a:lstStyle/>
                    <a:p>
                      <a:r>
                        <a:rPr lang="en-US" sz="2100" dirty="0"/>
                        <a:t>Members of various groups</a:t>
                      </a:r>
                    </a:p>
                  </a:txBody>
                  <a:tcPr marL="68580" marR="68580" marT="34290" marB="34290"/>
                </a:tc>
                <a:extLst>
                  <a:ext uri="{0D108BD9-81ED-4DB2-BD59-A6C34878D82A}">
                    <a16:rowId xmlns:a16="http://schemas.microsoft.com/office/drawing/2014/main" val="10001"/>
                  </a:ext>
                </a:extLst>
              </a:tr>
              <a:tr h="459077">
                <a:tc>
                  <a:txBody>
                    <a:bodyPr/>
                    <a:lstStyle/>
                    <a:p>
                      <a:r>
                        <a:rPr lang="en-US" sz="2100" dirty="0"/>
                        <a:t>What is</a:t>
                      </a:r>
                      <a:r>
                        <a:rPr lang="en-US" sz="2100" baseline="0" dirty="0"/>
                        <a:t> our problem?</a:t>
                      </a:r>
                      <a:endParaRPr lang="en-US" sz="2100" dirty="0"/>
                    </a:p>
                  </a:txBody>
                  <a:tcPr marL="68580" marR="68580" marT="34290" marB="34290"/>
                </a:tc>
                <a:tc>
                  <a:txBody>
                    <a:bodyPr/>
                    <a:lstStyle/>
                    <a:p>
                      <a:r>
                        <a:rPr lang="en-US" sz="2100" dirty="0"/>
                        <a:t>Sin</a:t>
                      </a:r>
                    </a:p>
                  </a:txBody>
                  <a:tcPr marL="68580" marR="68580" marT="34290" marB="34290"/>
                </a:tc>
                <a:tc>
                  <a:txBody>
                    <a:bodyPr/>
                    <a:lstStyle/>
                    <a:p>
                      <a:r>
                        <a:rPr lang="en-US" sz="2100" dirty="0"/>
                        <a:t>Oppression</a:t>
                      </a:r>
                    </a:p>
                  </a:txBody>
                  <a:tcPr marL="68580" marR="68580" marT="34290" marB="34290"/>
                </a:tc>
                <a:extLst>
                  <a:ext uri="{0D108BD9-81ED-4DB2-BD59-A6C34878D82A}">
                    <a16:rowId xmlns:a16="http://schemas.microsoft.com/office/drawing/2014/main" val="10002"/>
                  </a:ext>
                </a:extLst>
              </a:tr>
              <a:tr h="459077">
                <a:tc>
                  <a:txBody>
                    <a:bodyPr/>
                    <a:lstStyle/>
                    <a:p>
                      <a:r>
                        <a:rPr lang="en-US" sz="2100" dirty="0"/>
                        <a:t>What is the solution?</a:t>
                      </a:r>
                    </a:p>
                  </a:txBody>
                  <a:tcPr marL="68580" marR="68580" marT="34290" marB="34290"/>
                </a:tc>
                <a:tc>
                  <a:txBody>
                    <a:bodyPr/>
                    <a:lstStyle/>
                    <a:p>
                      <a:r>
                        <a:rPr lang="en-US" sz="2100" dirty="0"/>
                        <a:t>Jesus</a:t>
                      </a:r>
                    </a:p>
                  </a:txBody>
                  <a:tcPr marL="68580" marR="68580" marT="34290" marB="34290"/>
                </a:tc>
                <a:tc>
                  <a:txBody>
                    <a:bodyPr/>
                    <a:lstStyle/>
                    <a:p>
                      <a:r>
                        <a:rPr lang="en-US" sz="2100" dirty="0"/>
                        <a:t>Liberation</a:t>
                      </a:r>
                    </a:p>
                  </a:txBody>
                  <a:tcPr marL="68580" marR="68580" marT="34290" marB="34290"/>
                </a:tc>
                <a:extLst>
                  <a:ext uri="{0D108BD9-81ED-4DB2-BD59-A6C34878D82A}">
                    <a16:rowId xmlns:a16="http://schemas.microsoft.com/office/drawing/2014/main" val="10003"/>
                  </a:ext>
                </a:extLst>
              </a:tr>
              <a:tr h="459077">
                <a:tc>
                  <a:txBody>
                    <a:bodyPr/>
                    <a:lstStyle/>
                    <a:p>
                      <a:r>
                        <a:rPr lang="en-US" sz="2100" dirty="0"/>
                        <a:t>What is our duty?</a:t>
                      </a:r>
                    </a:p>
                  </a:txBody>
                  <a:tcPr marL="68580" marR="68580" marT="34290" marB="34290"/>
                </a:tc>
                <a:tc>
                  <a:txBody>
                    <a:bodyPr/>
                    <a:lstStyle/>
                    <a:p>
                      <a:r>
                        <a:rPr lang="en-US" sz="2100" dirty="0"/>
                        <a:t>Loving God</a:t>
                      </a:r>
                    </a:p>
                  </a:txBody>
                  <a:tcPr marL="68580" marR="68580" marT="34290" marB="34290"/>
                </a:tc>
                <a:tc>
                  <a:txBody>
                    <a:bodyPr/>
                    <a:lstStyle/>
                    <a:p>
                      <a:r>
                        <a:rPr lang="en-US" sz="2100" dirty="0"/>
                        <a:t>Liberating the oppressed</a:t>
                      </a:r>
                    </a:p>
                  </a:txBody>
                  <a:tcPr marL="68580" marR="68580" marT="34290" marB="34290"/>
                </a:tc>
                <a:extLst>
                  <a:ext uri="{0D108BD9-81ED-4DB2-BD59-A6C34878D82A}">
                    <a16:rowId xmlns:a16="http://schemas.microsoft.com/office/drawing/2014/main" val="10004"/>
                  </a:ext>
                </a:extLst>
              </a:tr>
              <a:tr h="459077">
                <a:tc>
                  <a:txBody>
                    <a:bodyPr/>
                    <a:lstStyle/>
                    <a:p>
                      <a:r>
                        <a:rPr lang="en-US" sz="2100" dirty="0"/>
                        <a:t>What is our purpose?</a:t>
                      </a:r>
                    </a:p>
                  </a:txBody>
                  <a:tcPr marL="68580" marR="68580" marT="34290" marB="34290"/>
                </a:tc>
                <a:tc>
                  <a:txBody>
                    <a:bodyPr/>
                    <a:lstStyle/>
                    <a:p>
                      <a:r>
                        <a:rPr lang="en-US" sz="2100" dirty="0"/>
                        <a:t>Glorifying</a:t>
                      </a:r>
                      <a:r>
                        <a:rPr lang="en-US" sz="2100" baseline="0" dirty="0"/>
                        <a:t> </a:t>
                      </a:r>
                      <a:r>
                        <a:rPr lang="en-US" sz="2100" dirty="0"/>
                        <a:t>God</a:t>
                      </a:r>
                    </a:p>
                  </a:txBody>
                  <a:tcPr marL="68580" marR="68580" marT="34290" marB="34290"/>
                </a:tc>
                <a:tc>
                  <a:txBody>
                    <a:bodyPr/>
                    <a:lstStyle/>
                    <a:p>
                      <a:r>
                        <a:rPr lang="en-US" sz="2100" dirty="0"/>
                        <a:t>Working for liberation</a:t>
                      </a:r>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28757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7236A8D-29CB-49D9-B998-CC746E450818}"/>
              </a:ext>
            </a:extLst>
          </p:cNvPr>
          <p:cNvSpPr txBox="1"/>
          <p:nvPr/>
        </p:nvSpPr>
        <p:spPr>
          <a:xfrm>
            <a:off x="36618" y="6460576"/>
            <a:ext cx="8799471" cy="369332"/>
          </a:xfrm>
          <a:prstGeom prst="rect">
            <a:avLst/>
          </a:prstGeom>
          <a:noFill/>
        </p:spPr>
        <p:txBody>
          <a:bodyPr wrap="square" rtlCol="0">
            <a:spAutoFit/>
          </a:bodyPr>
          <a:lstStyle/>
          <a:p>
            <a:pPr marL="0" indent="0">
              <a:buNone/>
            </a:pPr>
            <a:r>
              <a:rPr lang="en-US" sz="1800" dirty="0" err="1"/>
              <a:t>Trueman</a:t>
            </a:r>
            <a:r>
              <a:rPr lang="en-US" sz="1800" dirty="0"/>
              <a:t>, </a:t>
            </a:r>
            <a:r>
              <a:rPr lang="en-US" sz="1800" i="1" dirty="0"/>
              <a:t>The Rise and Triumph of the Modern Self, </a:t>
            </a:r>
            <a:r>
              <a:rPr lang="en-US" sz="1800" b="0" dirty="0">
                <a:effectLst/>
              </a:rPr>
              <a:t>p. 225-226</a:t>
            </a:r>
            <a:endParaRPr lang="en-US" sz="1800" dirty="0"/>
          </a:p>
        </p:txBody>
      </p:sp>
      <p:sp>
        <p:nvSpPr>
          <p:cNvPr id="2" name="Title 1">
            <a:extLst>
              <a:ext uri="{FF2B5EF4-FFF2-40B4-BE49-F238E27FC236}">
                <a16:creationId xmlns:a16="http://schemas.microsoft.com/office/drawing/2014/main" id="{A76CC1DD-CD0C-4FBF-B9B4-4A59C68E80AA}"/>
              </a:ext>
            </a:extLst>
          </p:cNvPr>
          <p:cNvSpPr>
            <a:spLocks noGrp="1"/>
          </p:cNvSpPr>
          <p:nvPr>
            <p:ph type="title"/>
          </p:nvPr>
        </p:nvSpPr>
        <p:spPr/>
        <p:txBody>
          <a:bodyPr/>
          <a:lstStyle/>
          <a:p>
            <a:r>
              <a:rPr lang="en-US" dirty="0"/>
              <a:t>Critical theory as worldview</a:t>
            </a:r>
          </a:p>
        </p:txBody>
      </p:sp>
      <p:sp>
        <p:nvSpPr>
          <p:cNvPr id="3" name="Content Placeholder 2">
            <a:extLst>
              <a:ext uri="{FF2B5EF4-FFF2-40B4-BE49-F238E27FC236}">
                <a16:creationId xmlns:a16="http://schemas.microsoft.com/office/drawing/2014/main" id="{9AB772AF-589E-4BD1-8670-B6FC4A19B2FA}"/>
              </a:ext>
            </a:extLst>
          </p:cNvPr>
          <p:cNvSpPr>
            <a:spLocks noGrp="1"/>
          </p:cNvSpPr>
          <p:nvPr>
            <p:ph idx="1"/>
          </p:nvPr>
        </p:nvSpPr>
        <p:spPr>
          <a:xfrm>
            <a:off x="628650" y="1449424"/>
            <a:ext cx="6425442" cy="5223910"/>
          </a:xfrm>
        </p:spPr>
        <p:txBody>
          <a:bodyPr>
            <a:noAutofit/>
          </a:bodyPr>
          <a:lstStyle/>
          <a:p>
            <a:pPr marL="0" indent="0">
              <a:buNone/>
            </a:pPr>
            <a:r>
              <a:rPr lang="en-US" sz="2200" b="0" dirty="0">
                <a:effectLst/>
              </a:rPr>
              <a:t>“the cluster of philosophical approaches to [issues of identity is] </a:t>
            </a:r>
            <a:r>
              <a:rPr lang="en-US" sz="2200" b="1" dirty="0">
                <a:effectLst/>
              </a:rPr>
              <a:t>known by the umbrella term critical theory. </a:t>
            </a:r>
            <a:r>
              <a:rPr lang="en-US" sz="2200" b="0" dirty="0">
                <a:effectLst/>
              </a:rPr>
              <a:t>Critical theory is today a diverse phenomenon that draws deeply and variously on strands of Marxist thought, psychoanalysis, feminist theory, postcolonialism, poststructuralism, queer theory, and deconstruction… at the core of the various approaches of critical theorists lies a relatively simple set of convictions: </a:t>
            </a:r>
            <a:r>
              <a:rPr lang="en-US" sz="2200" b="1" dirty="0">
                <a:effectLst/>
              </a:rPr>
              <a:t>the world is to be divided up between those who have power and those who do not; the dominant Western narrative of truth is really an ideological construct designed to preserve the power structure of the status quo; and the goal of critical theory is therefore to destabilize this power structure by destabilizing the dominant narratives that are used to justify –to ‘naturalize’– it</a:t>
            </a:r>
            <a:r>
              <a:rPr lang="en-US" sz="2200" b="0" dirty="0">
                <a:effectLst/>
              </a:rPr>
              <a:t>” - </a:t>
            </a:r>
            <a:r>
              <a:rPr lang="en-US" sz="2200" b="0" dirty="0" err="1">
                <a:effectLst/>
              </a:rPr>
              <a:t>Trueman</a:t>
            </a:r>
            <a:endParaRPr lang="en-US" sz="2200" b="0" dirty="0">
              <a:effectLst/>
            </a:endParaRPr>
          </a:p>
        </p:txBody>
      </p:sp>
      <p:pic>
        <p:nvPicPr>
          <p:cNvPr id="1026" name="Picture 2" descr="Dr Carl Trueman to deliver Annual Church History Lecture 2021 - Edinburgh  Theological Seminary">
            <a:extLst>
              <a:ext uri="{FF2B5EF4-FFF2-40B4-BE49-F238E27FC236}">
                <a16:creationId xmlns:a16="http://schemas.microsoft.com/office/drawing/2014/main" id="{3AA07D55-DF0E-43E8-9D8D-923DC9870F7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733" r="29063"/>
          <a:stretch/>
        </p:blipFill>
        <p:spPr bwMode="auto">
          <a:xfrm>
            <a:off x="7054092" y="2230015"/>
            <a:ext cx="1769529" cy="3007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9698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ADE8-EF5F-4D62-9384-B4831D6CC84F}"/>
              </a:ext>
            </a:extLst>
          </p:cNvPr>
          <p:cNvSpPr>
            <a:spLocks noGrp="1"/>
          </p:cNvSpPr>
          <p:nvPr>
            <p:ph type="title"/>
          </p:nvPr>
        </p:nvSpPr>
        <p:spPr/>
        <p:txBody>
          <a:bodyPr/>
          <a:lstStyle/>
          <a:p>
            <a:r>
              <a:rPr lang="en-US" dirty="0"/>
              <a:t>Critical theory as worldview</a:t>
            </a:r>
          </a:p>
        </p:txBody>
      </p:sp>
      <p:sp>
        <p:nvSpPr>
          <p:cNvPr id="3" name="Content Placeholder 2">
            <a:extLst>
              <a:ext uri="{FF2B5EF4-FFF2-40B4-BE49-F238E27FC236}">
                <a16:creationId xmlns:a16="http://schemas.microsoft.com/office/drawing/2014/main" id="{63537007-B365-4061-A15E-39D9398AABFB}"/>
              </a:ext>
            </a:extLst>
          </p:cNvPr>
          <p:cNvSpPr>
            <a:spLocks noGrp="1"/>
          </p:cNvSpPr>
          <p:nvPr>
            <p:ph idx="1"/>
          </p:nvPr>
        </p:nvSpPr>
        <p:spPr>
          <a:xfrm>
            <a:off x="628648" y="1400322"/>
            <a:ext cx="5903781" cy="5887434"/>
          </a:xfrm>
        </p:spPr>
        <p:txBody>
          <a:bodyPr>
            <a:normAutofit/>
          </a:bodyPr>
          <a:lstStyle/>
          <a:p>
            <a:pPr marL="0" indent="0">
              <a:buNone/>
            </a:pPr>
            <a:r>
              <a:rPr lang="en-US" sz="2000" dirty="0">
                <a:effectLst/>
                <a:latin typeface="Calibri" panose="020F0502020204030204" pitchFamily="34" charset="0"/>
                <a:ea typeface="Times New Roman" panose="02020603050405020304" pitchFamily="18" charset="0"/>
              </a:rPr>
              <a:t>“</a:t>
            </a:r>
            <a:r>
              <a:rPr lang="en-US" sz="2000" b="1" dirty="0">
                <a:effectLst/>
                <a:latin typeface="Calibri" panose="020F0502020204030204" pitchFamily="34" charset="0"/>
                <a:ea typeface="Times New Roman" panose="02020603050405020304" pitchFamily="18" charset="0"/>
              </a:rPr>
              <a:t>we now have Social Justice texts--forming a kind of Gospel of Social Justice-</a:t>
            </a:r>
            <a:r>
              <a:rPr lang="en-US" sz="2000" dirty="0">
                <a:effectLst/>
                <a:latin typeface="Calibri" panose="020F0502020204030204" pitchFamily="34" charset="0"/>
                <a:ea typeface="Times New Roman" panose="02020603050405020304" pitchFamily="18" charset="0"/>
              </a:rPr>
              <a:t>-that express, with absolute certainty, that all white people are racist, all men are sexist, racism and sexism are systems that can exist and oppress absent even a single person with racist or sexist intentions or beliefs..., sex is not biological and exists on a spectrum, language can be literal violence, denial of gender identity is killing people, the wish to remedy disability and obesity is hateful, and everything needs to be decolonized.</a:t>
            </a:r>
            <a:endParaRPr lang="en-US" sz="2000" dirty="0">
              <a:latin typeface="Calibri" panose="020F0502020204030204" pitchFamily="34" charset="0"/>
            </a:endParaRPr>
          </a:p>
          <a:p>
            <a:pPr marL="0" indent="0">
              <a:buNone/>
            </a:pPr>
            <a:r>
              <a:rPr lang="en-US" sz="2000" b="1" dirty="0">
                <a:effectLst/>
                <a:latin typeface="Calibri" panose="020F0502020204030204" pitchFamily="34" charset="0"/>
                <a:ea typeface="Times New Roman" panose="02020603050405020304" pitchFamily="18" charset="0"/>
              </a:rPr>
              <a:t>Does this sound like a metanarrative? That's because it is. </a:t>
            </a:r>
            <a:r>
              <a:rPr lang="en-US" sz="2000" dirty="0">
                <a:effectLst/>
                <a:latin typeface="Calibri" panose="020F0502020204030204" pitchFamily="34" charset="0"/>
                <a:ea typeface="Times New Roman" panose="02020603050405020304" pitchFamily="18" charset="0"/>
              </a:rPr>
              <a:t>Social Justice scholarship and its educators and activists see these principles and conclusions as </a:t>
            </a:r>
            <a:r>
              <a:rPr lang="en-US" sz="2000" i="1" dirty="0">
                <a:effectLst/>
                <a:latin typeface="Calibri" panose="020F0502020204030204" pitchFamily="34" charset="0"/>
                <a:ea typeface="Times New Roman" panose="02020603050405020304" pitchFamily="18" charset="0"/>
              </a:rPr>
              <a:t>The Truth</a:t>
            </a:r>
            <a:r>
              <a:rPr lang="en-US" sz="2000" dirty="0">
                <a:effectLst/>
                <a:latin typeface="Calibri" panose="020F0502020204030204" pitchFamily="34" charset="0"/>
                <a:ea typeface="Times New Roman" panose="02020603050405020304" pitchFamily="18" charset="0"/>
              </a:rPr>
              <a:t> According to Social Justice--and they treat it as though they have discovered the analogue of the germ theory of disease, but for bigotry and oppression”</a:t>
            </a:r>
          </a:p>
          <a:p>
            <a:pPr marL="0" indent="0">
              <a:buNone/>
            </a:pPr>
            <a:r>
              <a:rPr lang="en-US" sz="2000" dirty="0">
                <a:latin typeface="Calibri" panose="020F0502020204030204" pitchFamily="34" charset="0"/>
              </a:rPr>
              <a:t>-</a:t>
            </a:r>
            <a:r>
              <a:rPr lang="en-US" sz="2000" dirty="0" err="1">
                <a:latin typeface="Calibri" panose="020F0502020204030204" pitchFamily="34" charset="0"/>
              </a:rPr>
              <a:t>Pluckrose</a:t>
            </a:r>
            <a:r>
              <a:rPr lang="en-US" sz="2000" dirty="0">
                <a:latin typeface="Calibri" panose="020F0502020204030204" pitchFamily="34" charset="0"/>
              </a:rPr>
              <a:t> and Lindsay, </a:t>
            </a:r>
            <a:r>
              <a:rPr lang="en-US" sz="2000" i="1" dirty="0">
                <a:latin typeface="Calibri" panose="020F0502020204030204" pitchFamily="34" charset="0"/>
              </a:rPr>
              <a:t>Cynical Theories</a:t>
            </a:r>
            <a:r>
              <a:rPr lang="en-US" sz="2000" dirty="0">
                <a:latin typeface="Calibri" panose="020F0502020204030204" pitchFamily="34" charset="0"/>
              </a:rPr>
              <a:t>, p. 182-183</a:t>
            </a:r>
            <a:endParaRPr lang="en-US" sz="3200" dirty="0"/>
          </a:p>
        </p:txBody>
      </p:sp>
      <p:pic>
        <p:nvPicPr>
          <p:cNvPr id="4" name="Picture 4" descr="Image result for james lindsay">
            <a:extLst>
              <a:ext uri="{FF2B5EF4-FFF2-40B4-BE49-F238E27FC236}">
                <a16:creationId xmlns:a16="http://schemas.microsoft.com/office/drawing/2014/main" id="{9F297576-06B8-4732-919A-4480FC3CA2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72" r="25772" b="26638"/>
          <a:stretch/>
        </p:blipFill>
        <p:spPr bwMode="auto">
          <a:xfrm>
            <a:off x="6680702" y="3946598"/>
            <a:ext cx="1564251" cy="23682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helen pluckrose">
            <a:extLst>
              <a:ext uri="{FF2B5EF4-FFF2-40B4-BE49-F238E27FC236}">
                <a16:creationId xmlns:a16="http://schemas.microsoft.com/office/drawing/2014/main" id="{BF3A139E-AFFB-46DE-BF33-0C6D59D590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49" r="16427"/>
          <a:stretch/>
        </p:blipFill>
        <p:spPr bwMode="auto">
          <a:xfrm>
            <a:off x="6532430" y="1400322"/>
            <a:ext cx="1860796" cy="2368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8078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What can we do?</a:t>
            </a:r>
          </a:p>
        </p:txBody>
      </p:sp>
      <p:sp>
        <p:nvSpPr>
          <p:cNvPr id="4" name="Rectangle 3"/>
          <p:cNvSpPr/>
          <p:nvPr/>
        </p:nvSpPr>
        <p:spPr>
          <a:xfrm>
            <a:off x="139727" y="3859618"/>
            <a:ext cx="8651631" cy="38808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9271635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Epistemology</a:t>
            </a:r>
          </a:p>
        </p:txBody>
      </p:sp>
      <p:sp>
        <p:nvSpPr>
          <p:cNvPr id="3" name="Rectangle 2"/>
          <p:cNvSpPr/>
          <p:nvPr/>
        </p:nvSpPr>
        <p:spPr>
          <a:xfrm>
            <a:off x="3274544" y="2125269"/>
            <a:ext cx="1507525" cy="42845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Claim</a:t>
            </a:r>
            <a:endParaRPr lang="en-US" sz="1600" dirty="0">
              <a:solidFill>
                <a:schemeClr val="tx1"/>
              </a:solidFill>
            </a:endParaRPr>
          </a:p>
        </p:txBody>
      </p:sp>
      <p:sp>
        <p:nvSpPr>
          <p:cNvPr id="4" name="Rectangle 3"/>
          <p:cNvSpPr/>
          <p:nvPr/>
        </p:nvSpPr>
        <p:spPr>
          <a:xfrm>
            <a:off x="2854413" y="4873198"/>
            <a:ext cx="2347784" cy="667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Evidence</a:t>
            </a:r>
          </a:p>
        </p:txBody>
      </p:sp>
      <p:sp>
        <p:nvSpPr>
          <p:cNvPr id="5" name="Down Arrow 4"/>
          <p:cNvSpPr/>
          <p:nvPr/>
        </p:nvSpPr>
        <p:spPr>
          <a:xfrm>
            <a:off x="3914003" y="2692231"/>
            <a:ext cx="228600" cy="2106827"/>
          </a:xfrm>
          <a:prstGeom prst="down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4142603" y="3009468"/>
            <a:ext cx="1604670" cy="1384995"/>
          </a:xfrm>
          <a:prstGeom prst="rect">
            <a:avLst/>
          </a:prstGeom>
          <a:noFill/>
        </p:spPr>
        <p:txBody>
          <a:bodyPr wrap="none" rtlCol="0">
            <a:spAutoFit/>
          </a:bodyPr>
          <a:lstStyle/>
          <a:p>
            <a:r>
              <a:rPr lang="en-US" sz="2800" dirty="0"/>
              <a:t>reason,</a:t>
            </a:r>
          </a:p>
          <a:p>
            <a:r>
              <a:rPr lang="en-US" sz="2800" dirty="0"/>
              <a:t>logic,</a:t>
            </a:r>
            <a:br>
              <a:rPr lang="en-US" sz="2800" dirty="0"/>
            </a:br>
            <a:r>
              <a:rPr lang="en-US" sz="2800" dirty="0"/>
              <a:t>argument</a:t>
            </a:r>
          </a:p>
        </p:txBody>
      </p:sp>
    </p:spTree>
    <p:extLst>
      <p:ext uri="{BB962C8B-B14F-4D97-AF65-F5344CB8AC3E}">
        <p14:creationId xmlns:p14="http://schemas.microsoft.com/office/powerpoint/2010/main" val="1192669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Bulverism</a:t>
            </a:r>
            <a:endParaRPr lang="en-US" dirty="0"/>
          </a:p>
        </p:txBody>
      </p:sp>
      <p:sp>
        <p:nvSpPr>
          <p:cNvPr id="3" name="Rectangle 2"/>
          <p:cNvSpPr/>
          <p:nvPr/>
        </p:nvSpPr>
        <p:spPr>
          <a:xfrm>
            <a:off x="3274544" y="2125269"/>
            <a:ext cx="1507525" cy="42845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Claim</a:t>
            </a:r>
            <a:endParaRPr lang="en-US" sz="1600" dirty="0">
              <a:solidFill>
                <a:schemeClr val="tx1"/>
              </a:solidFill>
            </a:endParaRPr>
          </a:p>
        </p:txBody>
      </p:sp>
      <p:sp>
        <p:nvSpPr>
          <p:cNvPr id="4" name="Rectangle 3"/>
          <p:cNvSpPr/>
          <p:nvPr/>
        </p:nvSpPr>
        <p:spPr>
          <a:xfrm>
            <a:off x="2854413" y="4873198"/>
            <a:ext cx="2347784" cy="667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Evidence</a:t>
            </a:r>
          </a:p>
        </p:txBody>
      </p:sp>
      <p:sp>
        <p:nvSpPr>
          <p:cNvPr id="5" name="Down Arrow 4"/>
          <p:cNvSpPr/>
          <p:nvPr/>
        </p:nvSpPr>
        <p:spPr>
          <a:xfrm>
            <a:off x="3914003" y="2692231"/>
            <a:ext cx="228600" cy="2106827"/>
          </a:xfrm>
          <a:prstGeom prst="down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4142603" y="3009468"/>
            <a:ext cx="1604670" cy="1384995"/>
          </a:xfrm>
          <a:prstGeom prst="rect">
            <a:avLst/>
          </a:prstGeom>
          <a:noFill/>
        </p:spPr>
        <p:txBody>
          <a:bodyPr wrap="none" rtlCol="0">
            <a:spAutoFit/>
          </a:bodyPr>
          <a:lstStyle/>
          <a:p>
            <a:r>
              <a:rPr lang="en-US" sz="2800" dirty="0">
                <a:solidFill>
                  <a:schemeClr val="bg1">
                    <a:lumMod val="75000"/>
                  </a:schemeClr>
                </a:solidFill>
              </a:rPr>
              <a:t>reason,</a:t>
            </a:r>
          </a:p>
          <a:p>
            <a:r>
              <a:rPr lang="en-US" sz="2800" dirty="0">
                <a:solidFill>
                  <a:schemeClr val="bg1">
                    <a:lumMod val="75000"/>
                  </a:schemeClr>
                </a:solidFill>
              </a:rPr>
              <a:t>logic,</a:t>
            </a:r>
            <a:br>
              <a:rPr lang="en-US" sz="2800" dirty="0">
                <a:solidFill>
                  <a:schemeClr val="bg1">
                    <a:lumMod val="75000"/>
                  </a:schemeClr>
                </a:solidFill>
              </a:rPr>
            </a:br>
            <a:r>
              <a:rPr lang="en-US" sz="2800" dirty="0">
                <a:solidFill>
                  <a:schemeClr val="bg1">
                    <a:lumMod val="75000"/>
                  </a:schemeClr>
                </a:solidFill>
              </a:rPr>
              <a:t>argument</a:t>
            </a:r>
          </a:p>
        </p:txBody>
      </p:sp>
      <p:cxnSp>
        <p:nvCxnSpPr>
          <p:cNvPr id="7" name="Straight Arrow Connector 6"/>
          <p:cNvCxnSpPr/>
          <p:nvPr/>
        </p:nvCxnSpPr>
        <p:spPr>
          <a:xfrm flipH="1">
            <a:off x="2577013" y="2677169"/>
            <a:ext cx="604938" cy="517603"/>
          </a:xfrm>
          <a:prstGeom prst="straightConnector1">
            <a:avLst/>
          </a:prstGeom>
          <a:ln w="38100">
            <a:solidFill>
              <a:srgbClr val="122355"/>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15623" y="1779423"/>
            <a:ext cx="1620124" cy="1200329"/>
          </a:xfrm>
          <a:prstGeom prst="rect">
            <a:avLst/>
          </a:prstGeom>
          <a:noFill/>
        </p:spPr>
        <p:txBody>
          <a:bodyPr wrap="none" rtlCol="0">
            <a:spAutoFit/>
          </a:bodyPr>
          <a:lstStyle/>
          <a:p>
            <a:r>
              <a:rPr lang="en-US" sz="2400" dirty="0"/>
              <a:t>psychology,</a:t>
            </a:r>
            <a:br>
              <a:rPr lang="en-US" sz="2400" dirty="0"/>
            </a:br>
            <a:r>
              <a:rPr lang="en-US" sz="2400" dirty="0"/>
              <a:t>economics,</a:t>
            </a:r>
            <a:br>
              <a:rPr lang="en-US" sz="2400" dirty="0"/>
            </a:br>
            <a:r>
              <a:rPr lang="en-US" sz="2400" dirty="0"/>
              <a:t>politics</a:t>
            </a:r>
          </a:p>
        </p:txBody>
      </p:sp>
      <p:sp>
        <p:nvSpPr>
          <p:cNvPr id="10" name="Rectangle 9"/>
          <p:cNvSpPr/>
          <p:nvPr/>
        </p:nvSpPr>
        <p:spPr>
          <a:xfrm>
            <a:off x="556001" y="3342749"/>
            <a:ext cx="2470014" cy="138741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Motivation/</a:t>
            </a:r>
            <a:br>
              <a:rPr lang="en-US" sz="2400" dirty="0">
                <a:solidFill>
                  <a:schemeClr val="tx1"/>
                </a:solidFill>
              </a:rPr>
            </a:br>
            <a:r>
              <a:rPr lang="en-US" sz="2400" dirty="0">
                <a:solidFill>
                  <a:schemeClr val="tx1"/>
                </a:solidFill>
              </a:rPr>
              <a:t>hidden agenda</a:t>
            </a:r>
            <a:endParaRPr lang="en-US" sz="1000" dirty="0">
              <a:solidFill>
                <a:schemeClr val="tx1"/>
              </a:solidFill>
            </a:endParaRPr>
          </a:p>
        </p:txBody>
      </p:sp>
      <p:sp>
        <p:nvSpPr>
          <p:cNvPr id="11" name="Oval 10"/>
          <p:cNvSpPr/>
          <p:nvPr/>
        </p:nvSpPr>
        <p:spPr>
          <a:xfrm>
            <a:off x="414626" y="3268912"/>
            <a:ext cx="2696869" cy="1461252"/>
          </a:xfrm>
          <a:prstGeom prst="ellipse">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84111" y="1845181"/>
            <a:ext cx="2682094" cy="3876845"/>
          </a:xfrm>
          <a:prstGeom prst="rect">
            <a:avLst/>
          </a:prstGeom>
        </p:spPr>
      </p:pic>
      <p:grpSp>
        <p:nvGrpSpPr>
          <p:cNvPr id="16" name="Group 15"/>
          <p:cNvGrpSpPr/>
          <p:nvPr/>
        </p:nvGrpSpPr>
        <p:grpSpPr>
          <a:xfrm>
            <a:off x="4142603" y="2865959"/>
            <a:ext cx="1560731" cy="1525838"/>
            <a:chOff x="4142603" y="2865959"/>
            <a:chExt cx="1560731" cy="1525838"/>
          </a:xfrm>
        </p:grpSpPr>
        <p:cxnSp>
          <p:nvCxnSpPr>
            <p:cNvPr id="15" name="Straight Connector 14"/>
            <p:cNvCxnSpPr/>
            <p:nvPr/>
          </p:nvCxnSpPr>
          <p:spPr>
            <a:xfrm>
              <a:off x="4142603" y="2875005"/>
              <a:ext cx="1516792" cy="1516792"/>
            </a:xfrm>
            <a:prstGeom prst="line">
              <a:avLst/>
            </a:prstGeom>
            <a:ln w="57150">
              <a:solidFill>
                <a:srgbClr val="122355"/>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186542" y="2865959"/>
              <a:ext cx="1516792" cy="1516792"/>
            </a:xfrm>
            <a:prstGeom prst="line">
              <a:avLst/>
            </a:prstGeom>
            <a:ln w="57150">
              <a:solidFill>
                <a:srgbClr val="122355"/>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21338" y="4981832"/>
            <a:ext cx="1560731" cy="461520"/>
            <a:chOff x="4142603" y="2865959"/>
            <a:chExt cx="1560731" cy="1525838"/>
          </a:xfrm>
        </p:grpSpPr>
        <p:cxnSp>
          <p:nvCxnSpPr>
            <p:cNvPr id="21" name="Straight Connector 20"/>
            <p:cNvCxnSpPr/>
            <p:nvPr/>
          </p:nvCxnSpPr>
          <p:spPr>
            <a:xfrm>
              <a:off x="4142603" y="2875005"/>
              <a:ext cx="1516792" cy="1516792"/>
            </a:xfrm>
            <a:prstGeom prst="line">
              <a:avLst/>
            </a:prstGeom>
            <a:ln w="57150">
              <a:solidFill>
                <a:srgbClr val="122355"/>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186542" y="2865959"/>
              <a:ext cx="1516792" cy="1516792"/>
            </a:xfrm>
            <a:prstGeom prst="line">
              <a:avLst/>
            </a:prstGeom>
            <a:ln w="57150">
              <a:solidFill>
                <a:srgbClr val="12235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012412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Epistemology</a:t>
            </a:r>
          </a:p>
        </p:txBody>
      </p:sp>
      <p:sp>
        <p:nvSpPr>
          <p:cNvPr id="3" name="Rectangle 2"/>
          <p:cNvSpPr/>
          <p:nvPr/>
        </p:nvSpPr>
        <p:spPr>
          <a:xfrm>
            <a:off x="3274544" y="2125269"/>
            <a:ext cx="1507525" cy="42845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Claim</a:t>
            </a:r>
            <a:endParaRPr lang="en-US" sz="1600" dirty="0">
              <a:solidFill>
                <a:schemeClr val="tx1"/>
              </a:solidFill>
            </a:endParaRPr>
          </a:p>
        </p:txBody>
      </p:sp>
      <p:sp>
        <p:nvSpPr>
          <p:cNvPr id="4" name="Rectangle 3"/>
          <p:cNvSpPr/>
          <p:nvPr/>
        </p:nvSpPr>
        <p:spPr>
          <a:xfrm>
            <a:off x="2854413" y="4873198"/>
            <a:ext cx="2347784" cy="667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Scripture</a:t>
            </a:r>
          </a:p>
        </p:txBody>
      </p:sp>
      <p:sp>
        <p:nvSpPr>
          <p:cNvPr id="5" name="Down Arrow 4"/>
          <p:cNvSpPr/>
          <p:nvPr/>
        </p:nvSpPr>
        <p:spPr>
          <a:xfrm>
            <a:off x="3914003" y="2692231"/>
            <a:ext cx="228600" cy="2106827"/>
          </a:xfrm>
          <a:prstGeom prst="down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4142603" y="3009468"/>
            <a:ext cx="1694438" cy="1815882"/>
          </a:xfrm>
          <a:prstGeom prst="rect">
            <a:avLst/>
          </a:prstGeom>
          <a:noFill/>
        </p:spPr>
        <p:txBody>
          <a:bodyPr wrap="none" rtlCol="0">
            <a:spAutoFit/>
          </a:bodyPr>
          <a:lstStyle/>
          <a:p>
            <a:r>
              <a:rPr lang="en-US" sz="2800" dirty="0">
                <a:solidFill>
                  <a:schemeClr val="bg1">
                    <a:lumMod val="75000"/>
                  </a:schemeClr>
                </a:solidFill>
              </a:rPr>
              <a:t>reason,</a:t>
            </a:r>
          </a:p>
          <a:p>
            <a:r>
              <a:rPr lang="en-US" sz="2800" dirty="0">
                <a:solidFill>
                  <a:schemeClr val="bg1">
                    <a:lumMod val="75000"/>
                  </a:schemeClr>
                </a:solidFill>
              </a:rPr>
              <a:t>logic,</a:t>
            </a:r>
            <a:br>
              <a:rPr lang="en-US" sz="2800" dirty="0">
                <a:solidFill>
                  <a:schemeClr val="bg1">
                    <a:lumMod val="75000"/>
                  </a:schemeClr>
                </a:solidFill>
              </a:rPr>
            </a:br>
            <a:r>
              <a:rPr lang="en-US" sz="2800" dirty="0">
                <a:solidFill>
                  <a:schemeClr val="bg1">
                    <a:lumMod val="75000"/>
                  </a:schemeClr>
                </a:solidFill>
              </a:rPr>
              <a:t>argument,</a:t>
            </a:r>
          </a:p>
          <a:p>
            <a:r>
              <a:rPr lang="en-US" sz="2800" dirty="0">
                <a:solidFill>
                  <a:srgbClr val="00B050"/>
                </a:solidFill>
              </a:rPr>
              <a:t>exegesis</a:t>
            </a:r>
          </a:p>
        </p:txBody>
      </p:sp>
      <p:cxnSp>
        <p:nvCxnSpPr>
          <p:cNvPr id="7" name="Straight Arrow Connector 6"/>
          <p:cNvCxnSpPr/>
          <p:nvPr/>
        </p:nvCxnSpPr>
        <p:spPr>
          <a:xfrm flipH="1">
            <a:off x="2577013" y="2677169"/>
            <a:ext cx="604938" cy="517603"/>
          </a:xfrm>
          <a:prstGeom prst="straightConnector1">
            <a:avLst/>
          </a:prstGeom>
          <a:ln w="38100">
            <a:solidFill>
              <a:srgbClr val="122355"/>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15623" y="1779423"/>
            <a:ext cx="1620124" cy="1200329"/>
          </a:xfrm>
          <a:prstGeom prst="rect">
            <a:avLst/>
          </a:prstGeom>
          <a:noFill/>
        </p:spPr>
        <p:txBody>
          <a:bodyPr wrap="none" rtlCol="0">
            <a:spAutoFit/>
          </a:bodyPr>
          <a:lstStyle/>
          <a:p>
            <a:r>
              <a:rPr lang="en-US" sz="2400" dirty="0"/>
              <a:t>psychology,</a:t>
            </a:r>
            <a:br>
              <a:rPr lang="en-US" sz="2400" dirty="0"/>
            </a:br>
            <a:r>
              <a:rPr lang="en-US" sz="2400" dirty="0"/>
              <a:t>economics,</a:t>
            </a:r>
            <a:br>
              <a:rPr lang="en-US" sz="2400" dirty="0"/>
            </a:br>
            <a:r>
              <a:rPr lang="en-US" sz="2400" dirty="0"/>
              <a:t>politics</a:t>
            </a:r>
          </a:p>
        </p:txBody>
      </p:sp>
      <p:sp>
        <p:nvSpPr>
          <p:cNvPr id="9" name="Rectangle 8"/>
          <p:cNvSpPr/>
          <p:nvPr/>
        </p:nvSpPr>
        <p:spPr>
          <a:xfrm>
            <a:off x="806359" y="4053937"/>
            <a:ext cx="2048054" cy="74512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“internalized oppression”</a:t>
            </a:r>
            <a:endParaRPr lang="en-US" sz="1000" dirty="0">
              <a:solidFill>
                <a:schemeClr val="tx1"/>
              </a:solidFill>
            </a:endParaRPr>
          </a:p>
        </p:txBody>
      </p:sp>
      <p:sp>
        <p:nvSpPr>
          <p:cNvPr id="10" name="Rectangle 9"/>
          <p:cNvSpPr/>
          <p:nvPr/>
        </p:nvSpPr>
        <p:spPr>
          <a:xfrm>
            <a:off x="806359" y="3268912"/>
            <a:ext cx="2048054" cy="7108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“maintaining supremacy”</a:t>
            </a:r>
            <a:endParaRPr lang="en-US" sz="1000" dirty="0">
              <a:solidFill>
                <a:schemeClr val="tx1"/>
              </a:solidFill>
            </a:endParaRPr>
          </a:p>
        </p:txBody>
      </p:sp>
      <p:sp>
        <p:nvSpPr>
          <p:cNvPr id="11" name="Oval 10"/>
          <p:cNvSpPr/>
          <p:nvPr/>
        </p:nvSpPr>
        <p:spPr>
          <a:xfrm>
            <a:off x="435220" y="3053892"/>
            <a:ext cx="2696869" cy="1965130"/>
          </a:xfrm>
          <a:prstGeom prst="ellipse">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84111" y="1845181"/>
            <a:ext cx="2682094" cy="3876845"/>
          </a:xfrm>
          <a:prstGeom prst="rect">
            <a:avLst/>
          </a:prstGeom>
        </p:spPr>
      </p:pic>
      <p:grpSp>
        <p:nvGrpSpPr>
          <p:cNvPr id="16" name="Group 15"/>
          <p:cNvGrpSpPr/>
          <p:nvPr/>
        </p:nvGrpSpPr>
        <p:grpSpPr>
          <a:xfrm>
            <a:off x="4142603" y="2865959"/>
            <a:ext cx="1560731" cy="1907392"/>
            <a:chOff x="4142603" y="2865959"/>
            <a:chExt cx="1560731" cy="1525838"/>
          </a:xfrm>
        </p:grpSpPr>
        <p:cxnSp>
          <p:nvCxnSpPr>
            <p:cNvPr id="15" name="Straight Connector 14"/>
            <p:cNvCxnSpPr/>
            <p:nvPr/>
          </p:nvCxnSpPr>
          <p:spPr>
            <a:xfrm>
              <a:off x="4142603" y="2875005"/>
              <a:ext cx="1516792" cy="1516792"/>
            </a:xfrm>
            <a:prstGeom prst="line">
              <a:avLst/>
            </a:prstGeom>
            <a:ln w="57150">
              <a:solidFill>
                <a:srgbClr val="122355"/>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186542" y="2865959"/>
              <a:ext cx="1516792" cy="1516792"/>
            </a:xfrm>
            <a:prstGeom prst="line">
              <a:avLst/>
            </a:prstGeom>
            <a:ln w="57150">
              <a:solidFill>
                <a:srgbClr val="122355"/>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21338" y="4981832"/>
            <a:ext cx="1560731" cy="461520"/>
            <a:chOff x="4142603" y="2865959"/>
            <a:chExt cx="1560731" cy="1525838"/>
          </a:xfrm>
        </p:grpSpPr>
        <p:cxnSp>
          <p:nvCxnSpPr>
            <p:cNvPr id="21" name="Straight Connector 20"/>
            <p:cNvCxnSpPr/>
            <p:nvPr/>
          </p:nvCxnSpPr>
          <p:spPr>
            <a:xfrm>
              <a:off x="4142603" y="2875005"/>
              <a:ext cx="1516792" cy="1516792"/>
            </a:xfrm>
            <a:prstGeom prst="line">
              <a:avLst/>
            </a:prstGeom>
            <a:ln w="57150">
              <a:solidFill>
                <a:srgbClr val="122355"/>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186542" y="2865959"/>
              <a:ext cx="1516792" cy="1516792"/>
            </a:xfrm>
            <a:prstGeom prst="line">
              <a:avLst/>
            </a:prstGeom>
            <a:ln w="57150">
              <a:solidFill>
                <a:srgbClr val="12235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663941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What can we do?</a:t>
            </a:r>
          </a:p>
        </p:txBody>
      </p:sp>
      <p:sp>
        <p:nvSpPr>
          <p:cNvPr id="4" name="Rectangle 3"/>
          <p:cNvSpPr/>
          <p:nvPr/>
        </p:nvSpPr>
        <p:spPr>
          <a:xfrm>
            <a:off x="139727" y="4210493"/>
            <a:ext cx="8651631" cy="38808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544083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35" name="Freeform 34"/>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 name="Group 35"/>
          <p:cNvGrpSpPr/>
          <p:nvPr/>
        </p:nvGrpSpPr>
        <p:grpSpPr>
          <a:xfrm>
            <a:off x="1041671" y="2255952"/>
            <a:ext cx="2952318" cy="972594"/>
            <a:chOff x="1485619" y="2402204"/>
            <a:chExt cx="2508369" cy="826342"/>
          </a:xfrm>
        </p:grpSpPr>
        <p:pic>
          <p:nvPicPr>
            <p:cNvPr id="37" name="Picture 3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38" name="Picture 37"/>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39" name="Picture 38"/>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40" name="Picture 39"/>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41" name="Picture 4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42" name="Picture 4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43" name="Picture 4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44" name="Picture 4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45" name="Group 44"/>
          <p:cNvGrpSpPr/>
          <p:nvPr/>
        </p:nvGrpSpPr>
        <p:grpSpPr>
          <a:xfrm>
            <a:off x="4848977" y="2250895"/>
            <a:ext cx="3404801" cy="979210"/>
            <a:chOff x="5013734" y="2402203"/>
            <a:chExt cx="3026957" cy="827901"/>
          </a:xfrm>
        </p:grpSpPr>
        <p:pic>
          <p:nvPicPr>
            <p:cNvPr id="46" name="Picture 45"/>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47" name="Picture 4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48" name="Picture 4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49" name="Picture 4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50" name="Picture 4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51" name="Picture 5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52" name="Picture 5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53" name="Picture 5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Tree>
    <p:extLst>
      <p:ext uri="{BB962C8B-B14F-4D97-AF65-F5344CB8AC3E}">
        <p14:creationId xmlns:p14="http://schemas.microsoft.com/office/powerpoint/2010/main" val="16296000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17" name="Freeform 16"/>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0041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 name="Group 2"/>
          <p:cNvGrpSpPr/>
          <p:nvPr/>
        </p:nvGrpSpPr>
        <p:grpSpPr>
          <a:xfrm>
            <a:off x="1041671" y="2255952"/>
            <a:ext cx="2952318" cy="972594"/>
            <a:chOff x="1485619" y="2402204"/>
            <a:chExt cx="2508369" cy="826342"/>
          </a:xfrm>
        </p:grpSpPr>
        <p:pic>
          <p:nvPicPr>
            <p:cNvPr id="4" name="Picture 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21" name="Picture 2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22" name="Picture 2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23" name="Picture 2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24" name="Picture 2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25" name="Picture 2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26" name="Picture 25"/>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27" name="Picture 2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6" name="Group 5"/>
          <p:cNvGrpSpPr/>
          <p:nvPr/>
        </p:nvGrpSpPr>
        <p:grpSpPr>
          <a:xfrm>
            <a:off x="4848977" y="2250895"/>
            <a:ext cx="3404801" cy="979210"/>
            <a:chOff x="5013734" y="2402203"/>
            <a:chExt cx="3026957" cy="827901"/>
          </a:xfrm>
        </p:grpSpPr>
        <p:pic>
          <p:nvPicPr>
            <p:cNvPr id="5" name="Picture 4"/>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28" name="Picture 2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29" name="Picture 2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30" name="Picture 2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31" name="Picture 3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32" name="Picture 3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33" name="Picture 3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34" name="Picture 33"/>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6" name="Rectangle 35"/>
          <p:cNvSpPr/>
          <p:nvPr/>
        </p:nvSpPr>
        <p:spPr>
          <a:xfrm>
            <a:off x="628652" y="5127929"/>
            <a:ext cx="7919495"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Redemption</a:t>
            </a:r>
          </a:p>
        </p:txBody>
      </p:sp>
      <p:sp>
        <p:nvSpPr>
          <p:cNvPr id="38" name="Rectangle 37"/>
          <p:cNvSpPr/>
          <p:nvPr/>
        </p:nvSpPr>
        <p:spPr>
          <a:xfrm>
            <a:off x="897924" y="4098885"/>
            <a:ext cx="7380952"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Sin</a:t>
            </a:r>
          </a:p>
        </p:txBody>
      </p:sp>
      <p:sp>
        <p:nvSpPr>
          <p:cNvPr id="39" name="Rectangle 38"/>
          <p:cNvSpPr/>
          <p:nvPr/>
        </p:nvSpPr>
        <p:spPr>
          <a:xfrm>
            <a:off x="1161535" y="3220995"/>
            <a:ext cx="6853730" cy="88456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Creation</a:t>
            </a:r>
          </a:p>
        </p:txBody>
      </p:sp>
    </p:spTree>
    <p:extLst>
      <p:ext uri="{BB962C8B-B14F-4D97-AF65-F5344CB8AC3E}">
        <p14:creationId xmlns:p14="http://schemas.microsoft.com/office/powerpoint/2010/main" val="24382422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What can we do?</a:t>
            </a:r>
          </a:p>
        </p:txBody>
      </p:sp>
      <p:sp>
        <p:nvSpPr>
          <p:cNvPr id="4" name="Rectangle 3"/>
          <p:cNvSpPr/>
          <p:nvPr/>
        </p:nvSpPr>
        <p:spPr>
          <a:xfrm>
            <a:off x="139727" y="4625163"/>
            <a:ext cx="8651631" cy="38808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3763665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Christianity as hegemonic discourse</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8651" y="2125268"/>
            <a:ext cx="2336006" cy="3564731"/>
          </a:xfrm>
          <a:prstGeom prst="rect">
            <a:avLst/>
          </a:prstGeom>
        </p:spPr>
      </p:pic>
      <p:cxnSp>
        <p:nvCxnSpPr>
          <p:cNvPr id="6" name="Straight Arrow Connector 5"/>
          <p:cNvCxnSpPr/>
          <p:nvPr/>
        </p:nvCxnSpPr>
        <p:spPr>
          <a:xfrm>
            <a:off x="3132441" y="2648980"/>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132441" y="3378029"/>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132441" y="4107077"/>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132441" y="4836126"/>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132441" y="5565175"/>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132442" y="3031882"/>
            <a:ext cx="1112099" cy="415498"/>
          </a:xfrm>
          <a:prstGeom prst="rect">
            <a:avLst/>
          </a:prstGeom>
          <a:noFill/>
        </p:spPr>
        <p:txBody>
          <a:bodyPr wrap="none" rtlCol="0">
            <a:spAutoFit/>
          </a:bodyPr>
          <a:lstStyle/>
          <a:p>
            <a:r>
              <a:rPr lang="en-US" sz="2100" dirty="0"/>
              <a:t>Morality</a:t>
            </a:r>
          </a:p>
        </p:txBody>
      </p:sp>
      <p:sp>
        <p:nvSpPr>
          <p:cNvPr id="12" name="TextBox 11"/>
          <p:cNvSpPr txBox="1"/>
          <p:nvPr/>
        </p:nvSpPr>
        <p:spPr>
          <a:xfrm>
            <a:off x="3132439" y="2312010"/>
            <a:ext cx="1058367" cy="415498"/>
          </a:xfrm>
          <a:prstGeom prst="rect">
            <a:avLst/>
          </a:prstGeom>
          <a:noFill/>
        </p:spPr>
        <p:txBody>
          <a:bodyPr wrap="none" rtlCol="0">
            <a:spAutoFit/>
          </a:bodyPr>
          <a:lstStyle/>
          <a:p>
            <a:r>
              <a:rPr lang="en-US" sz="2100" dirty="0"/>
              <a:t>Religion</a:t>
            </a:r>
          </a:p>
        </p:txBody>
      </p:sp>
      <p:sp>
        <p:nvSpPr>
          <p:cNvPr id="13" name="TextBox 12"/>
          <p:cNvSpPr txBox="1"/>
          <p:nvPr/>
        </p:nvSpPr>
        <p:spPr>
          <a:xfrm>
            <a:off x="3132438" y="3761032"/>
            <a:ext cx="1158972" cy="415498"/>
          </a:xfrm>
          <a:prstGeom prst="rect">
            <a:avLst/>
          </a:prstGeom>
          <a:noFill/>
        </p:spPr>
        <p:txBody>
          <a:bodyPr wrap="none" rtlCol="0">
            <a:spAutoFit/>
          </a:bodyPr>
          <a:lstStyle/>
          <a:p>
            <a:r>
              <a:rPr lang="en-US" sz="2100" dirty="0"/>
              <a:t>Sexuality</a:t>
            </a:r>
          </a:p>
        </p:txBody>
      </p:sp>
      <p:sp>
        <p:nvSpPr>
          <p:cNvPr id="14" name="TextBox 13"/>
          <p:cNvSpPr txBox="1"/>
          <p:nvPr/>
        </p:nvSpPr>
        <p:spPr>
          <a:xfrm>
            <a:off x="3132442" y="4489979"/>
            <a:ext cx="1000595" cy="415498"/>
          </a:xfrm>
          <a:prstGeom prst="rect">
            <a:avLst/>
          </a:prstGeom>
          <a:noFill/>
        </p:spPr>
        <p:txBody>
          <a:bodyPr wrap="none" rtlCol="0">
            <a:spAutoFit/>
          </a:bodyPr>
          <a:lstStyle/>
          <a:p>
            <a:r>
              <a:rPr lang="en-US" sz="2100" dirty="0"/>
              <a:t>Gender</a:t>
            </a:r>
          </a:p>
        </p:txBody>
      </p:sp>
      <p:sp>
        <p:nvSpPr>
          <p:cNvPr id="15" name="TextBox 14"/>
          <p:cNvSpPr txBox="1"/>
          <p:nvPr/>
        </p:nvSpPr>
        <p:spPr>
          <a:xfrm>
            <a:off x="3132440" y="5218926"/>
            <a:ext cx="704104" cy="415498"/>
          </a:xfrm>
          <a:prstGeom prst="rect">
            <a:avLst/>
          </a:prstGeom>
          <a:noFill/>
        </p:spPr>
        <p:txBody>
          <a:bodyPr wrap="none" rtlCol="0">
            <a:spAutoFit/>
          </a:bodyPr>
          <a:lstStyle/>
          <a:p>
            <a:r>
              <a:rPr lang="en-US" sz="2100" dirty="0" err="1"/>
              <a:t>etc</a:t>
            </a:r>
            <a:r>
              <a:rPr lang="en-US" sz="2100" dirty="0"/>
              <a:t>…</a:t>
            </a:r>
          </a:p>
        </p:txBody>
      </p:sp>
    </p:spTree>
    <p:extLst>
      <p:ext uri="{BB962C8B-B14F-4D97-AF65-F5344CB8AC3E}">
        <p14:creationId xmlns:p14="http://schemas.microsoft.com/office/powerpoint/2010/main" val="12941610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481544"/>
            <a:ext cx="8471015" cy="5203173"/>
            <a:chOff x="574931" y="-500942"/>
            <a:chExt cx="11294686" cy="6937564"/>
          </a:xfrm>
        </p:grpSpPr>
        <p:sp>
          <p:nvSpPr>
            <p:cNvPr id="14" name="Rectangle 13"/>
            <p:cNvSpPr/>
            <p:nvPr/>
          </p:nvSpPr>
          <p:spPr>
            <a:xfrm>
              <a:off x="574934" y="-500942"/>
              <a:ext cx="11294683" cy="1764585"/>
            </a:xfrm>
            <a:prstGeom prst="rect">
              <a:avLst/>
            </a:prstGeom>
          </p:spPr>
          <p:txBody>
            <a:bodyPr wrap="square">
              <a:spAutoFit/>
            </a:bodyPr>
            <a:lstStyle/>
            <a:p>
              <a:r>
                <a:rPr lang="en-US" sz="4000" dirty="0">
                  <a:latin typeface="+mj-lt"/>
                </a:rPr>
                <a:t>Christianity and critical theory are competing worldviews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Equality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615553"/>
            </a:xfrm>
            <a:prstGeom prst="rect">
              <a:avLst/>
            </a:prstGeom>
            <a:noFill/>
          </p:spPr>
          <p:txBody>
            <a:bodyPr wrap="square" rtlCol="0">
              <a:spAutoFit/>
            </a:bodyPr>
            <a:lstStyle/>
            <a:p>
              <a:r>
                <a:rPr lang="en-US" sz="2400" b="1" dirty="0"/>
                <a:t>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4716033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What can we do?</a:t>
            </a:r>
          </a:p>
          <a:p>
            <a:pPr lvl="1"/>
            <a:r>
              <a:rPr lang="en-US" dirty="0"/>
              <a:t>Acknowledge and fight racism</a:t>
            </a:r>
          </a:p>
          <a:p>
            <a:pPr lvl="1"/>
            <a:r>
              <a:rPr lang="en-US" dirty="0"/>
              <a:t>Be charitable</a:t>
            </a:r>
          </a:p>
          <a:p>
            <a:pPr lvl="1"/>
            <a:r>
              <a:rPr lang="en-US" dirty="0"/>
              <a:t>Recognize the biblical issues at stake</a:t>
            </a:r>
          </a:p>
          <a:p>
            <a:pPr lvl="1"/>
            <a:r>
              <a:rPr lang="en-US" dirty="0"/>
              <a:t>Read broadly</a:t>
            </a:r>
          </a:p>
          <a:p>
            <a:pPr marL="0" indent="0">
              <a:buNone/>
            </a:pPr>
            <a:endParaRPr lang="en-US" dirty="0"/>
          </a:p>
        </p:txBody>
      </p:sp>
      <p:sp>
        <p:nvSpPr>
          <p:cNvPr id="4" name="Rectangle 3"/>
          <p:cNvSpPr/>
          <p:nvPr/>
        </p:nvSpPr>
        <p:spPr>
          <a:xfrm>
            <a:off x="115730" y="3971296"/>
            <a:ext cx="8651631" cy="3576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1E4AA4"/>
              </a:solidFill>
            </a:endParaRPr>
          </a:p>
        </p:txBody>
      </p:sp>
    </p:spTree>
    <p:extLst>
      <p:ext uri="{BB962C8B-B14F-4D97-AF65-F5344CB8AC3E}">
        <p14:creationId xmlns:p14="http://schemas.microsoft.com/office/powerpoint/2010/main" val="25997481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2058705"/>
            <a:ext cx="7658401" cy="3679621"/>
          </a:xfrm>
          <a:prstGeom prst="rect">
            <a:avLst/>
          </a:prstGeom>
        </p:spPr>
      </p:pic>
    </p:spTree>
    <p:extLst>
      <p:ext uri="{BB962C8B-B14F-4D97-AF65-F5344CB8AC3E}">
        <p14:creationId xmlns:p14="http://schemas.microsoft.com/office/powerpoint/2010/main" val="19002220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5124" name="Picture 4" descr="Image result for wilmington race riot report"/>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376141" y="1690689"/>
            <a:ext cx="5929727" cy="4599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2843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3513" y="1690689"/>
            <a:ext cx="7516974" cy="4698110"/>
          </a:xfrm>
          <a:prstGeom prst="rect">
            <a:avLst/>
          </a:prstGeom>
        </p:spPr>
      </p:pic>
    </p:spTree>
    <p:extLst>
      <p:ext uri="{BB962C8B-B14F-4D97-AF65-F5344CB8AC3E}">
        <p14:creationId xmlns:p14="http://schemas.microsoft.com/office/powerpoint/2010/main" val="4145685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098" name="Picture 2" descr="Image result for ruby bridges"/>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82254" y="2091903"/>
            <a:ext cx="3488668" cy="411295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70922" y="2091903"/>
            <a:ext cx="3530601" cy="4112953"/>
          </a:xfrm>
          <a:prstGeom prst="rect">
            <a:avLst/>
          </a:prstGeom>
        </p:spPr>
      </p:pic>
    </p:spTree>
    <p:extLst>
      <p:ext uri="{BB962C8B-B14F-4D97-AF65-F5344CB8AC3E}">
        <p14:creationId xmlns:p14="http://schemas.microsoft.com/office/powerpoint/2010/main" val="9139786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What can we do?</a:t>
            </a:r>
          </a:p>
          <a:p>
            <a:pPr lvl="1"/>
            <a:r>
              <a:rPr lang="en-US" dirty="0"/>
              <a:t>Acknowledge and fight racism</a:t>
            </a:r>
          </a:p>
          <a:p>
            <a:pPr lvl="1"/>
            <a:r>
              <a:rPr lang="en-US" dirty="0"/>
              <a:t>Be charitable</a:t>
            </a:r>
          </a:p>
          <a:p>
            <a:pPr lvl="1"/>
            <a:r>
              <a:rPr lang="en-US" dirty="0"/>
              <a:t>Recognize the biblical issues at stake</a:t>
            </a:r>
          </a:p>
          <a:p>
            <a:pPr lvl="1"/>
            <a:r>
              <a:rPr lang="en-US" dirty="0"/>
              <a:t>Read broadly</a:t>
            </a:r>
          </a:p>
          <a:p>
            <a:pPr marL="0" indent="0">
              <a:buNone/>
            </a:pPr>
            <a:endParaRPr lang="en-US" dirty="0"/>
          </a:p>
        </p:txBody>
      </p:sp>
      <p:sp>
        <p:nvSpPr>
          <p:cNvPr id="4" name="Rectangle 3"/>
          <p:cNvSpPr/>
          <p:nvPr/>
        </p:nvSpPr>
        <p:spPr>
          <a:xfrm>
            <a:off x="115730" y="4364701"/>
            <a:ext cx="8651631" cy="3576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1E4AA4"/>
              </a:solidFill>
            </a:endParaRPr>
          </a:p>
        </p:txBody>
      </p:sp>
    </p:spTree>
    <p:extLst>
      <p:ext uri="{BB962C8B-B14F-4D97-AF65-F5344CB8AC3E}">
        <p14:creationId xmlns:p14="http://schemas.microsoft.com/office/powerpoint/2010/main" val="4968325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 charitable</a:t>
            </a:r>
          </a:p>
        </p:txBody>
      </p:sp>
      <p:pic>
        <p:nvPicPr>
          <p:cNvPr id="1026" name="Picture 2" descr="James 1:19 | Slow to anger, Words, Quot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9372" b="23786"/>
          <a:stretch/>
        </p:blipFill>
        <p:spPr bwMode="auto">
          <a:xfrm>
            <a:off x="1524000" y="1690689"/>
            <a:ext cx="6096000" cy="4283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42239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Don’t be that guy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988761"/>
            <a:ext cx="6859289" cy="3601127"/>
          </a:xfrm>
          <a:prstGeom prst="rect">
            <a:avLst/>
          </a:prstGeom>
        </p:spPr>
      </p:pic>
    </p:spTree>
    <p:extLst>
      <p:ext uri="{BB962C8B-B14F-4D97-AF65-F5344CB8AC3E}">
        <p14:creationId xmlns:p14="http://schemas.microsoft.com/office/powerpoint/2010/main" val="8490252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What can we do?</a:t>
            </a:r>
          </a:p>
          <a:p>
            <a:pPr lvl="1"/>
            <a:r>
              <a:rPr lang="en-US" dirty="0"/>
              <a:t>Acknowledge and fight racism</a:t>
            </a:r>
          </a:p>
          <a:p>
            <a:pPr lvl="1"/>
            <a:r>
              <a:rPr lang="en-US" dirty="0"/>
              <a:t>Be charitable</a:t>
            </a:r>
          </a:p>
          <a:p>
            <a:pPr lvl="1"/>
            <a:r>
              <a:rPr lang="en-US" dirty="0"/>
              <a:t>Recognize the biblical issues at stake</a:t>
            </a:r>
          </a:p>
          <a:p>
            <a:pPr lvl="1"/>
            <a:r>
              <a:rPr lang="en-US" dirty="0"/>
              <a:t>Read broadly</a:t>
            </a:r>
          </a:p>
          <a:p>
            <a:pPr marL="0" indent="0">
              <a:buNone/>
            </a:pPr>
            <a:endParaRPr lang="en-US" dirty="0"/>
          </a:p>
        </p:txBody>
      </p:sp>
      <p:sp>
        <p:nvSpPr>
          <p:cNvPr id="4" name="Rectangle 3"/>
          <p:cNvSpPr/>
          <p:nvPr/>
        </p:nvSpPr>
        <p:spPr>
          <a:xfrm>
            <a:off x="115730" y="4790004"/>
            <a:ext cx="8651631" cy="3576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1E4AA4"/>
              </a:solidFill>
            </a:endParaRPr>
          </a:p>
        </p:txBody>
      </p:sp>
    </p:spTree>
    <p:extLst>
      <p:ext uri="{BB962C8B-B14F-4D97-AF65-F5344CB8AC3E}">
        <p14:creationId xmlns:p14="http://schemas.microsoft.com/office/powerpoint/2010/main" val="21444936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7958-658C-4E9D-B9BD-DA5E3F3A9BBB}"/>
              </a:ext>
            </a:extLst>
          </p:cNvPr>
          <p:cNvSpPr>
            <a:spLocks noGrp="1"/>
          </p:cNvSpPr>
          <p:nvPr>
            <p:ph type="title"/>
          </p:nvPr>
        </p:nvSpPr>
        <p:spPr/>
        <p:txBody>
          <a:bodyPr/>
          <a:lstStyle/>
          <a:p>
            <a:r>
              <a:rPr lang="en-US" dirty="0"/>
              <a:t>What’s at stake</a:t>
            </a:r>
          </a:p>
        </p:txBody>
      </p:sp>
      <p:sp>
        <p:nvSpPr>
          <p:cNvPr id="3" name="Content Placeholder 2">
            <a:extLst>
              <a:ext uri="{FF2B5EF4-FFF2-40B4-BE49-F238E27FC236}">
                <a16:creationId xmlns:a16="http://schemas.microsoft.com/office/drawing/2014/main" id="{9ABFBC84-21E1-48EA-B593-42202FE16417}"/>
              </a:ext>
            </a:extLst>
          </p:cNvPr>
          <p:cNvSpPr>
            <a:spLocks noGrp="1"/>
          </p:cNvSpPr>
          <p:nvPr>
            <p:ph idx="1"/>
          </p:nvPr>
        </p:nvSpPr>
        <p:spPr/>
        <p:txBody>
          <a:bodyPr>
            <a:noAutofit/>
          </a:bodyPr>
          <a:lstStyle/>
          <a:p>
            <a:r>
              <a:rPr lang="en-US" sz="2400" dirty="0"/>
              <a:t>Our primary identity is in Christ, not in race, ethnicity, gender, or anything else. (Gal. 3:26-28, Phil. 3:3-11)</a:t>
            </a:r>
          </a:p>
          <a:p>
            <a:r>
              <a:rPr lang="en-US" sz="2400" dirty="0"/>
              <a:t>We can only repent for our own sins. (Ez. 18:14-20, Deut. 24:16 and Jer. 31:27-34)</a:t>
            </a:r>
          </a:p>
          <a:p>
            <a:r>
              <a:rPr lang="en-US" sz="2400" dirty="0"/>
              <a:t>No one’s “lived experience” makes them infallible. (Prov. 14:12, Jer. 17:9)</a:t>
            </a:r>
          </a:p>
          <a:p>
            <a:r>
              <a:rPr lang="en-US" sz="2400" dirty="0"/>
              <a:t>Biblical justice means “giving people their due,” not “dismantling hegemonic norms.” (Rom. 13:1-7, Is. 1:17) </a:t>
            </a:r>
          </a:p>
          <a:p>
            <a:r>
              <a:rPr lang="en-US" sz="2400" dirty="0"/>
              <a:t>Diversity is not always good. (Jdg. 21:25, Rev. 17:13-14)</a:t>
            </a:r>
          </a:p>
          <a:p>
            <a:r>
              <a:rPr lang="en-US" sz="2400" dirty="0"/>
              <a:t>The gospel is an indicative, not an imperative. (Rom. 4:5, John 6:29)</a:t>
            </a:r>
          </a:p>
        </p:txBody>
      </p:sp>
    </p:spTree>
    <p:extLst>
      <p:ext uri="{BB962C8B-B14F-4D97-AF65-F5344CB8AC3E}">
        <p14:creationId xmlns:p14="http://schemas.microsoft.com/office/powerpoint/2010/main" val="1237071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What can we do?</a:t>
            </a:r>
          </a:p>
          <a:p>
            <a:pPr lvl="1"/>
            <a:r>
              <a:rPr lang="en-US" dirty="0"/>
              <a:t>Acknowledge and fight racism</a:t>
            </a:r>
          </a:p>
          <a:p>
            <a:pPr lvl="1"/>
            <a:r>
              <a:rPr lang="en-US" dirty="0"/>
              <a:t>Be charitable</a:t>
            </a:r>
          </a:p>
          <a:p>
            <a:pPr lvl="1"/>
            <a:r>
              <a:rPr lang="en-US" dirty="0"/>
              <a:t>Recognize the biblical issues at stake</a:t>
            </a:r>
          </a:p>
          <a:p>
            <a:pPr lvl="1"/>
            <a:r>
              <a:rPr lang="en-US" dirty="0"/>
              <a:t>Read broadly</a:t>
            </a:r>
          </a:p>
          <a:p>
            <a:pPr marL="0" indent="0">
              <a:buNone/>
            </a:pPr>
            <a:endParaRPr lang="en-US" dirty="0"/>
          </a:p>
        </p:txBody>
      </p:sp>
      <p:sp>
        <p:nvSpPr>
          <p:cNvPr id="4" name="Rectangle 3"/>
          <p:cNvSpPr/>
          <p:nvPr/>
        </p:nvSpPr>
        <p:spPr>
          <a:xfrm>
            <a:off x="115730" y="5162143"/>
            <a:ext cx="8651631" cy="3576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1E4AA4"/>
              </a:solidFill>
            </a:endParaRPr>
          </a:p>
        </p:txBody>
      </p:sp>
    </p:spTree>
    <p:extLst>
      <p:ext uri="{BB962C8B-B14F-4D97-AF65-F5344CB8AC3E}">
        <p14:creationId xmlns:p14="http://schemas.microsoft.com/office/powerpoint/2010/main" val="30733811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 broadly</a:t>
            </a:r>
          </a:p>
        </p:txBody>
      </p:sp>
      <p:pic>
        <p:nvPicPr>
          <p:cNvPr id="8" name="Picture 7"/>
          <p:cNvPicPr>
            <a:picLocks noChangeAspect="1"/>
          </p:cNvPicPr>
          <p:nvPr/>
        </p:nvPicPr>
        <p:blipFill rotWithShape="1">
          <a:blip r:embed="rId3" cstate="screen">
            <a:clrChange>
              <a:clrFrom>
                <a:srgbClr val="F2F2F2"/>
              </a:clrFrom>
              <a:clrTo>
                <a:srgbClr val="F2F2F2">
                  <a:alpha val="0"/>
                </a:srgbClr>
              </a:clrTo>
            </a:clrChange>
            <a:extLst>
              <a:ext uri="{28A0092B-C50C-407E-A947-70E740481C1C}">
                <a14:useLocalDpi xmlns:a14="http://schemas.microsoft.com/office/drawing/2010/main"/>
              </a:ext>
            </a:extLst>
          </a:blip>
          <a:srcRect/>
          <a:stretch/>
        </p:blipFill>
        <p:spPr>
          <a:xfrm>
            <a:off x="382465" y="1690689"/>
            <a:ext cx="3615061" cy="3597978"/>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134844" y="2063518"/>
            <a:ext cx="4393763" cy="3079985"/>
          </a:xfrm>
          <a:prstGeom prst="rect">
            <a:avLst/>
          </a:prstGeom>
        </p:spPr>
      </p:pic>
      <p:grpSp>
        <p:nvGrpSpPr>
          <p:cNvPr id="6" name="Group 5"/>
          <p:cNvGrpSpPr/>
          <p:nvPr/>
        </p:nvGrpSpPr>
        <p:grpSpPr>
          <a:xfrm>
            <a:off x="382466" y="1943039"/>
            <a:ext cx="3424605" cy="3407376"/>
            <a:chOff x="509953" y="1447718"/>
            <a:chExt cx="4566140" cy="4543168"/>
          </a:xfrm>
        </p:grpSpPr>
        <p:cxnSp>
          <p:nvCxnSpPr>
            <p:cNvPr id="4" name="Straight Connector 3"/>
            <p:cNvCxnSpPr/>
            <p:nvPr/>
          </p:nvCxnSpPr>
          <p:spPr>
            <a:xfrm>
              <a:off x="509953" y="1608356"/>
              <a:ext cx="4382530" cy="438253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693563" y="1447718"/>
              <a:ext cx="4382530" cy="438253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4802504" y="1943039"/>
            <a:ext cx="3424605" cy="3407376"/>
            <a:chOff x="509953" y="1447718"/>
            <a:chExt cx="4566140" cy="4543168"/>
          </a:xfrm>
        </p:grpSpPr>
        <p:cxnSp>
          <p:nvCxnSpPr>
            <p:cNvPr id="12" name="Straight Connector 11"/>
            <p:cNvCxnSpPr/>
            <p:nvPr/>
          </p:nvCxnSpPr>
          <p:spPr>
            <a:xfrm>
              <a:off x="509953" y="1608356"/>
              <a:ext cx="4382530" cy="438253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93563" y="1447718"/>
              <a:ext cx="4382530" cy="438253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359734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19775"/>
            <a:ext cx="7886700" cy="994172"/>
          </a:xfrm>
        </p:spPr>
        <p:txBody>
          <a:bodyPr/>
          <a:lstStyle/>
          <a:p>
            <a:r>
              <a:rPr lang="en-US" dirty="0"/>
              <a:t>Read broadly</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84483" y="1736888"/>
            <a:ext cx="3382427" cy="2431458"/>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30027" y="3801463"/>
            <a:ext cx="2174775" cy="2899700"/>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884483" y="4625017"/>
            <a:ext cx="3408534" cy="2076146"/>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69973" y="1736888"/>
            <a:ext cx="2351393" cy="3527090"/>
          </a:xfrm>
          <a:prstGeom prst="rect">
            <a:avLst/>
          </a:prstGeom>
        </p:spPr>
      </p:pic>
      <p:pic>
        <p:nvPicPr>
          <p:cNvPr id="4" name="Picture 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530027" y="1736889"/>
            <a:ext cx="2188672" cy="1945426"/>
          </a:xfrm>
          <a:prstGeom prst="rect">
            <a:avLst/>
          </a:prstGeom>
        </p:spPr>
      </p:pic>
      <p:pic>
        <p:nvPicPr>
          <p:cNvPr id="9" name="Picture 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5044" y="5335931"/>
            <a:ext cx="2381250" cy="1365232"/>
          </a:xfrm>
          <a:prstGeom prst="rect">
            <a:avLst/>
          </a:prstGeom>
        </p:spPr>
      </p:pic>
    </p:spTree>
    <p:extLst>
      <p:ext uri="{BB962C8B-B14F-4D97-AF65-F5344CB8AC3E}">
        <p14:creationId xmlns:p14="http://schemas.microsoft.com/office/powerpoint/2010/main" val="17125675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rmAutofit fontScale="90000"/>
          </a:bodyPr>
          <a:lstStyle/>
          <a:p>
            <a:r>
              <a:rPr lang="en-US" i="1" dirty="0"/>
              <a:t>Confronting Injustice Without Compromising Truth</a:t>
            </a:r>
            <a:r>
              <a:rPr lang="en-US" dirty="0"/>
              <a:t> by Thaddeus Williams</a:t>
            </a:r>
          </a:p>
        </p:txBody>
      </p:sp>
      <p:pic>
        <p:nvPicPr>
          <p:cNvPr id="1026" name="Picture 2" descr="Image result for thaddeus williams injustice">
            <a:extLst>
              <a:ext uri="{FF2B5EF4-FFF2-40B4-BE49-F238E27FC236}">
                <a16:creationId xmlns:a16="http://schemas.microsoft.com/office/drawing/2014/main" id="{EB2474A6-1E6D-4B8D-9064-848D6E98A3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098" r="3441"/>
          <a:stretch/>
        </p:blipFill>
        <p:spPr bwMode="auto">
          <a:xfrm>
            <a:off x="5220586" y="2000250"/>
            <a:ext cx="2753833" cy="39646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thaddeus williams injustice">
            <a:extLst>
              <a:ext uri="{FF2B5EF4-FFF2-40B4-BE49-F238E27FC236}">
                <a16:creationId xmlns:a16="http://schemas.microsoft.com/office/drawing/2014/main" id="{02DC7DF5-AE79-424C-96CB-884D3F91B0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887" y="2000250"/>
            <a:ext cx="2599026" cy="3964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6159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Beyond Racial Gridlock</a:t>
            </a:r>
            <a:r>
              <a:rPr lang="en-US" dirty="0"/>
              <a:t>, by Dr. George Yancey</a:t>
            </a:r>
            <a:endParaRPr lang="en-US" i="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8651" y="2125265"/>
            <a:ext cx="4033965" cy="428385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477608" y="2128386"/>
            <a:ext cx="2853825" cy="4280736"/>
          </a:xfrm>
          <a:prstGeom prst="rect">
            <a:avLst/>
          </a:prstGeom>
        </p:spPr>
      </p:pic>
    </p:spTree>
    <p:extLst>
      <p:ext uri="{BB962C8B-B14F-4D97-AF65-F5344CB8AC3E}">
        <p14:creationId xmlns:p14="http://schemas.microsoft.com/office/powerpoint/2010/main" val="37990497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Just Mercy</a:t>
            </a:r>
            <a:r>
              <a:rPr lang="en-US" dirty="0"/>
              <a:t>, Bryan Stevenson</a:t>
            </a:r>
            <a:endParaRPr lang="en-US" i="1" dirty="0"/>
          </a:p>
        </p:txBody>
      </p:sp>
      <p:pic>
        <p:nvPicPr>
          <p:cNvPr id="1026" name="Picture 2" descr="Image result for just mercy bryan stevenso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579707" y="1690689"/>
            <a:ext cx="3060440" cy="468629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bryan stevenson"/>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8650" y="1695852"/>
            <a:ext cx="3747407" cy="4681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5455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Autofit/>
          </a:bodyPr>
          <a:lstStyle/>
          <a:p>
            <a:r>
              <a:rPr lang="en-US" sz="3600" i="1" dirty="0"/>
              <a:t>Engaging Critical Theory and the Social Justice Movement </a:t>
            </a:r>
            <a:r>
              <a:rPr lang="en-US" sz="3600" dirty="0"/>
              <a:t>by Shenvi and Sawyer</a:t>
            </a:r>
          </a:p>
        </p:txBody>
      </p:sp>
      <p:pic>
        <p:nvPicPr>
          <p:cNvPr id="5" name="Picture 4">
            <a:extLst>
              <a:ext uri="{FF2B5EF4-FFF2-40B4-BE49-F238E27FC236}">
                <a16:creationId xmlns:a16="http://schemas.microsoft.com/office/drawing/2014/main" id="{23BBF19B-B82A-4C62-A911-2A52D53126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946" r="10946"/>
          <a:stretch/>
        </p:blipFill>
        <p:spPr>
          <a:xfrm>
            <a:off x="6615414" y="2594344"/>
            <a:ext cx="2284628" cy="3040912"/>
          </a:xfrm>
          <a:prstGeom prst="rect">
            <a:avLst/>
          </a:prstGeom>
        </p:spPr>
      </p:pic>
      <p:pic>
        <p:nvPicPr>
          <p:cNvPr id="5124" name="Picture 4" descr="Engaging Critical Theory and the Social Justice Movement - Ratio Christi">
            <a:extLst>
              <a:ext uri="{FF2B5EF4-FFF2-40B4-BE49-F238E27FC236}">
                <a16:creationId xmlns:a16="http://schemas.microsoft.com/office/drawing/2014/main" id="{DDB95B67-7232-4B46-B124-1E39B864C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223" y="1899609"/>
            <a:ext cx="2972863" cy="45932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8F76D1E-47E7-7201-30DD-6004255AEF49}"/>
              </a:ext>
            </a:extLst>
          </p:cNvPr>
          <p:cNvPicPr>
            <a:picLocks noChangeAspect="1"/>
          </p:cNvPicPr>
          <p:nvPr/>
        </p:nvPicPr>
        <p:blipFill rotWithShape="1">
          <a:blip r:embed="rId4"/>
          <a:srcRect l="16052" r="16052"/>
          <a:stretch/>
        </p:blipFill>
        <p:spPr>
          <a:xfrm>
            <a:off x="4066088" y="2594344"/>
            <a:ext cx="2395002" cy="3040912"/>
          </a:xfrm>
          <a:prstGeom prst="rect">
            <a:avLst/>
          </a:prstGeom>
        </p:spPr>
      </p:pic>
    </p:spTree>
    <p:extLst>
      <p:ext uri="{BB962C8B-B14F-4D97-AF65-F5344CB8AC3E}">
        <p14:creationId xmlns:p14="http://schemas.microsoft.com/office/powerpoint/2010/main" val="32800759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Autofit/>
          </a:bodyPr>
          <a:lstStyle/>
          <a:p>
            <a:r>
              <a:rPr lang="en-US" sz="3600" i="1" dirty="0"/>
              <a:t>Critical Dilemma </a:t>
            </a:r>
            <a:r>
              <a:rPr lang="en-US" sz="3600" dirty="0"/>
              <a:t>by Shenvi and Sawyer (Fall 2023)</a:t>
            </a:r>
          </a:p>
        </p:txBody>
      </p:sp>
      <p:pic>
        <p:nvPicPr>
          <p:cNvPr id="5" name="Picture 4">
            <a:extLst>
              <a:ext uri="{FF2B5EF4-FFF2-40B4-BE49-F238E27FC236}">
                <a16:creationId xmlns:a16="http://schemas.microsoft.com/office/drawing/2014/main" id="{23BBF19B-B82A-4C62-A911-2A52D53126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946" r="10946"/>
          <a:stretch/>
        </p:blipFill>
        <p:spPr>
          <a:xfrm>
            <a:off x="6615414" y="2594344"/>
            <a:ext cx="2284628" cy="3040912"/>
          </a:xfrm>
          <a:prstGeom prst="rect">
            <a:avLst/>
          </a:prstGeom>
        </p:spPr>
      </p:pic>
      <p:pic>
        <p:nvPicPr>
          <p:cNvPr id="4" name="Picture 3">
            <a:extLst>
              <a:ext uri="{FF2B5EF4-FFF2-40B4-BE49-F238E27FC236}">
                <a16:creationId xmlns:a16="http://schemas.microsoft.com/office/drawing/2014/main" id="{731F1E06-B0AD-1E7F-79B8-7054B3298122}"/>
              </a:ext>
            </a:extLst>
          </p:cNvPr>
          <p:cNvPicPr>
            <a:picLocks noChangeAspect="1"/>
          </p:cNvPicPr>
          <p:nvPr/>
        </p:nvPicPr>
        <p:blipFill>
          <a:blip r:embed="rId3"/>
          <a:stretch>
            <a:fillRect/>
          </a:stretch>
        </p:blipFill>
        <p:spPr>
          <a:xfrm>
            <a:off x="355068" y="1879042"/>
            <a:ext cx="3355731" cy="4687556"/>
          </a:xfrm>
          <a:prstGeom prst="rect">
            <a:avLst/>
          </a:prstGeom>
        </p:spPr>
      </p:pic>
      <p:pic>
        <p:nvPicPr>
          <p:cNvPr id="7" name="Picture 6">
            <a:extLst>
              <a:ext uri="{FF2B5EF4-FFF2-40B4-BE49-F238E27FC236}">
                <a16:creationId xmlns:a16="http://schemas.microsoft.com/office/drawing/2014/main" id="{C0787ABA-3A71-D27E-26F9-3106D80488AD}"/>
              </a:ext>
            </a:extLst>
          </p:cNvPr>
          <p:cNvPicPr>
            <a:picLocks noChangeAspect="1"/>
          </p:cNvPicPr>
          <p:nvPr/>
        </p:nvPicPr>
        <p:blipFill rotWithShape="1">
          <a:blip r:embed="rId4"/>
          <a:srcRect l="16052" r="16052"/>
          <a:stretch/>
        </p:blipFill>
        <p:spPr>
          <a:xfrm>
            <a:off x="4066088" y="2594344"/>
            <a:ext cx="2395002" cy="3040912"/>
          </a:xfrm>
          <a:prstGeom prst="rect">
            <a:avLst/>
          </a:prstGeom>
        </p:spPr>
      </p:pic>
    </p:spTree>
    <p:extLst>
      <p:ext uri="{BB962C8B-B14F-4D97-AF65-F5344CB8AC3E}">
        <p14:creationId xmlns:p14="http://schemas.microsoft.com/office/powerpoint/2010/main" val="1855518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2152354"/>
            <a:ext cx="2882570" cy="2882570"/>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04540" y="2152354"/>
            <a:ext cx="2772642" cy="2882570"/>
          </a:xfrm>
          <a:prstGeom prst="rect">
            <a:avLst/>
          </a:prstGeom>
        </p:spPr>
      </p:pic>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50" y="5159829"/>
            <a:ext cx="7649338" cy="1477328"/>
          </a:xfrm>
          <a:prstGeom prst="rect">
            <a:avLst/>
          </a:prstGeom>
          <a:noFill/>
        </p:spPr>
        <p:txBody>
          <a:bodyPr wrap="none" rtlCol="0">
            <a:spAutoFit/>
          </a:bodyPr>
          <a:lstStyle/>
          <a:p>
            <a:pPr marL="285750" indent="-285750">
              <a:buFont typeface="Arial" panose="020B0604020202020204" pitchFamily="34" charset="0"/>
              <a:buChar char="•"/>
            </a:pPr>
            <a:r>
              <a:rPr lang="en-US" dirty="0"/>
              <a:t>“The Incompatibility of Critical Theory and Christianity,” </a:t>
            </a:r>
            <a:r>
              <a:rPr lang="en-US" i="1" dirty="0"/>
              <a:t>The Gospel Coalition</a:t>
            </a:r>
          </a:p>
          <a:p>
            <a:pPr marL="285750" indent="-285750">
              <a:buFont typeface="Arial" panose="020B0604020202020204" pitchFamily="34" charset="0"/>
              <a:buChar char="•"/>
            </a:pPr>
            <a:r>
              <a:rPr lang="en-US" dirty="0"/>
              <a:t>“Gender, Intersectionality, and Critical Theory,” </a:t>
            </a:r>
            <a:r>
              <a:rPr lang="en-US" i="1" dirty="0" err="1"/>
              <a:t>Eikon</a:t>
            </a:r>
            <a:endParaRPr lang="en-US" dirty="0"/>
          </a:p>
          <a:p>
            <a:pPr marL="285750" indent="-285750">
              <a:buFont typeface="Arial" panose="020B0604020202020204" pitchFamily="34" charset="0"/>
              <a:buChar char="•"/>
            </a:pPr>
            <a:r>
              <a:rPr lang="en-US" dirty="0"/>
              <a:t>“Engaging Critical Theory and the Social Justice Movement” </a:t>
            </a:r>
            <a:r>
              <a:rPr lang="en-US" i="1" dirty="0"/>
              <a:t>Ratio Christi</a:t>
            </a:r>
          </a:p>
          <a:p>
            <a:pPr marL="285750" indent="-285750">
              <a:buFont typeface="Arial" panose="020B0604020202020204" pitchFamily="34" charset="0"/>
              <a:buChar char="•"/>
            </a:pPr>
            <a:r>
              <a:rPr lang="en-US" dirty="0"/>
              <a:t>shenviapologetics.com/defend19</a:t>
            </a:r>
          </a:p>
          <a:p>
            <a:pPr marL="285750" indent="-285750">
              <a:buFont typeface="Arial" panose="020B0604020202020204" pitchFamily="34" charset="0"/>
              <a:buChar char="•"/>
            </a:pPr>
            <a:r>
              <a:rPr lang="en-US" dirty="0"/>
              <a:t>Twitter @</a:t>
            </a:r>
            <a:r>
              <a:rPr lang="en-US" dirty="0" err="1"/>
              <a:t>NeilShenvi</a:t>
            </a:r>
            <a:r>
              <a:rPr lang="en-US" dirty="0"/>
              <a:t>, @</a:t>
            </a:r>
            <a:r>
              <a:rPr lang="en-US" dirty="0" err="1"/>
              <a:t>RealPatSawyer</a:t>
            </a:r>
            <a:endParaRPr lang="en-US" dirty="0"/>
          </a:p>
        </p:txBody>
      </p:sp>
    </p:spTree>
    <p:extLst>
      <p:ext uri="{BB962C8B-B14F-4D97-AF65-F5344CB8AC3E}">
        <p14:creationId xmlns:p14="http://schemas.microsoft.com/office/powerpoint/2010/main" val="30590707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1458</TotalTime>
  <Words>2322</Words>
  <Application>Microsoft Office PowerPoint</Application>
  <PresentationFormat>On-screen Show (4:3)</PresentationFormat>
  <Paragraphs>401</Paragraphs>
  <Slides>64</Slides>
  <Notes>56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64</vt:i4>
      </vt:variant>
    </vt:vector>
  </HeadingPairs>
  <TitlesOfParts>
    <vt:vector size="72" baseType="lpstr">
      <vt:lpstr>Arial</vt:lpstr>
      <vt:lpstr>Calibri</vt:lpstr>
      <vt:lpstr>Calibri Light</vt:lpstr>
      <vt:lpstr>freight-sans-pro</vt:lpstr>
      <vt:lpstr>Georgia</vt:lpstr>
      <vt:lpstr>Showcard Gothic</vt:lpstr>
      <vt:lpstr>Times New Roman</vt:lpstr>
      <vt:lpstr>Office Theme</vt:lpstr>
      <vt:lpstr>PowerPoint Presentation</vt:lpstr>
      <vt:lpstr>This talk is not about Trump</vt:lpstr>
      <vt:lpstr>This talk is not about Trump</vt:lpstr>
      <vt:lpstr>This talk is not about Trump</vt:lpstr>
      <vt:lpstr>This talk is not about Trump</vt:lpstr>
      <vt:lpstr>New York Times word usage</vt:lpstr>
      <vt:lpstr>Smithsonian NMAAHC</vt:lpstr>
      <vt:lpstr>Black Lives Matter</vt:lpstr>
      <vt:lpstr>Outline</vt:lpstr>
      <vt:lpstr>Why should we care?</vt:lpstr>
      <vt:lpstr>Why should we care?</vt:lpstr>
      <vt:lpstr>Why should we care?</vt:lpstr>
      <vt:lpstr>Outline</vt:lpstr>
      <vt:lpstr>The Taxonomy of Critical Theory</vt:lpstr>
      <vt:lpstr>The central premises of contemporary critical theory</vt:lpstr>
      <vt:lpstr>Outline</vt:lpstr>
      <vt:lpstr>Premise #1: Society is divided into oppressed and oppressor groups</vt:lpstr>
      <vt:lpstr>Outline</vt:lpstr>
      <vt:lpstr>Idea #2: Oppression occurs through hegemonic power</vt:lpstr>
      <vt:lpstr>Premise #2: Oppression occurs through hegemonic power</vt:lpstr>
      <vt:lpstr>Outline</vt:lpstr>
      <vt:lpstr>Premise #3: ‘Lived experience’ gives oppressed groups privileged access to truth</vt:lpstr>
      <vt:lpstr>Premise #3: ‘Lived experience’ gives oppressed groups privileged access to truth</vt:lpstr>
      <vt:lpstr>Outline</vt:lpstr>
      <vt:lpstr>Premise #4: Social justice demands the liberation of oppressed groups</vt:lpstr>
      <vt:lpstr>Outline</vt:lpstr>
      <vt:lpstr>Strength #1. Emphasis on the sinfulness of oppression</vt:lpstr>
      <vt:lpstr>Strength #2. Focus on structures, systems, and norms</vt:lpstr>
      <vt:lpstr>Strength #3: Recognition of hegemonic power</vt:lpstr>
      <vt:lpstr>Outline</vt:lpstr>
      <vt:lpstr>Worldview questions</vt:lpstr>
      <vt:lpstr>PowerPoint Presentation</vt:lpstr>
      <vt:lpstr>Worldview questions</vt:lpstr>
      <vt:lpstr>Critical theory as worldview</vt:lpstr>
      <vt:lpstr>Critical theory as worldview</vt:lpstr>
      <vt:lpstr>Outline</vt:lpstr>
      <vt:lpstr>Epistemology</vt:lpstr>
      <vt:lpstr>Bulverism</vt:lpstr>
      <vt:lpstr>Epistemology</vt:lpstr>
      <vt:lpstr>Outline</vt:lpstr>
      <vt:lpstr>Identity and solidarity</vt:lpstr>
      <vt:lpstr>Identity and solidarity</vt:lpstr>
      <vt:lpstr>Outline</vt:lpstr>
      <vt:lpstr>Christianity as hegemonic discourse</vt:lpstr>
      <vt:lpstr>PowerPoint Presentation</vt:lpstr>
      <vt:lpstr>Outline</vt:lpstr>
      <vt:lpstr>Acknowledge and fight racism</vt:lpstr>
      <vt:lpstr>Acknowledge and fight racism</vt:lpstr>
      <vt:lpstr>Acknowledge and fight racism</vt:lpstr>
      <vt:lpstr>Acknowledge and fight racism</vt:lpstr>
      <vt:lpstr>Outline</vt:lpstr>
      <vt:lpstr>Be charitable</vt:lpstr>
      <vt:lpstr>Don’t be that guy</vt:lpstr>
      <vt:lpstr>Outline</vt:lpstr>
      <vt:lpstr>What’s at stake</vt:lpstr>
      <vt:lpstr>Outline</vt:lpstr>
      <vt:lpstr>Read broadly</vt:lpstr>
      <vt:lpstr>Read broadly</vt:lpstr>
      <vt:lpstr>Confronting Injustice Without Compromising Truth by Thaddeus Williams</vt:lpstr>
      <vt:lpstr>Beyond Racial Gridlock, by Dr. George Yancey</vt:lpstr>
      <vt:lpstr>Just Mercy, Bryan Stevenson</vt:lpstr>
      <vt:lpstr>Engaging Critical Theory and the Social Justice Movement by Shenvi and Sawyer</vt:lpstr>
      <vt:lpstr>Critical Dilemma by Shenvi and Sawyer (Fall 2023)</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Justice, Critical Theory, and Christianity: Are They Compatible?</dc:title>
  <dc:creator>Shenvi, Christina L</dc:creator>
  <cp:lastModifiedBy>Neil Shenvi</cp:lastModifiedBy>
  <cp:revision>42</cp:revision>
  <dcterms:created xsi:type="dcterms:W3CDTF">2020-10-12T19:12:00Z</dcterms:created>
  <dcterms:modified xsi:type="dcterms:W3CDTF">2023-05-01T18:38:28Z</dcterms:modified>
</cp:coreProperties>
</file>