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806" r:id="rId2"/>
    <p:sldId id="615" r:id="rId3"/>
    <p:sldId id="616" r:id="rId4"/>
    <p:sldId id="617" r:id="rId5"/>
    <p:sldId id="618" r:id="rId6"/>
    <p:sldId id="647" r:id="rId7"/>
    <p:sldId id="593" r:id="rId8"/>
    <p:sldId id="595" r:id="rId9"/>
    <p:sldId id="810" r:id="rId10"/>
    <p:sldId id="511" r:id="rId11"/>
    <p:sldId id="510" r:id="rId12"/>
    <p:sldId id="520" r:id="rId13"/>
    <p:sldId id="509" r:id="rId14"/>
    <p:sldId id="811" r:id="rId15"/>
    <p:sldId id="807" r:id="rId16"/>
    <p:sldId id="401" r:id="rId17"/>
    <p:sldId id="524" r:id="rId18"/>
    <p:sldId id="528" r:id="rId19"/>
    <p:sldId id="526" r:id="rId20"/>
    <p:sldId id="535" r:id="rId21"/>
    <p:sldId id="808" r:id="rId22"/>
    <p:sldId id="505" r:id="rId23"/>
    <p:sldId id="812" r:id="rId24"/>
    <p:sldId id="809" r:id="rId25"/>
    <p:sldId id="725" r:id="rId26"/>
    <p:sldId id="661" r:id="rId27"/>
    <p:sldId id="727" r:id="rId28"/>
    <p:sldId id="813" r:id="rId29"/>
    <p:sldId id="361" r:id="rId30"/>
    <p:sldId id="790" r:id="rId31"/>
    <p:sldId id="791" r:id="rId32"/>
    <p:sldId id="495" r:id="rId33"/>
    <p:sldId id="799" r:id="rId34"/>
    <p:sldId id="814" r:id="rId35"/>
    <p:sldId id="537" r:id="rId36"/>
    <p:sldId id="794" r:id="rId37"/>
    <p:sldId id="793" r:id="rId38"/>
    <p:sldId id="572" r:id="rId39"/>
    <p:sldId id="801" r:id="rId40"/>
    <p:sldId id="815" r:id="rId41"/>
    <p:sldId id="783" r:id="rId42"/>
    <p:sldId id="786" r:id="rId43"/>
    <p:sldId id="785" r:id="rId44"/>
    <p:sldId id="787" r:id="rId45"/>
    <p:sldId id="788" r:id="rId46"/>
    <p:sldId id="796" r:id="rId47"/>
    <p:sldId id="313" r:id="rId48"/>
    <p:sldId id="299" r:id="rId49"/>
    <p:sldId id="816" r:id="rId50"/>
    <p:sldId id="817" r:id="rId51"/>
    <p:sldId id="782" r:id="rId52"/>
    <p:sldId id="701" r:id="rId53"/>
    <p:sldId id="719" r:id="rId54"/>
    <p:sldId id="778"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B23E4C"/>
    <a:srgbClr val="618879"/>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1" autoAdjust="0"/>
    <p:restoredTop sz="94660"/>
  </p:normalViewPr>
  <p:slideViewPr>
    <p:cSldViewPr snapToGrid="0">
      <p:cViewPr varScale="1">
        <p:scale>
          <a:sx n="108" d="100"/>
          <a:sy n="108" d="100"/>
        </p:scale>
        <p:origin x="173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4/9/2023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861567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697315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4/9/2023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4/9/2023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4/9/2023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4/9/2023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jpeg"/><Relationship Id="rId2" Type="http://schemas.openxmlformats.org/officeDocument/2006/relationships/notesSlide" Target="../notesSlides/notesSlide10.xml"/><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png"/><Relationship Id="rId12"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928010" y="1531443"/>
            <a:ext cx="7084119" cy="923330"/>
          </a:xfrm>
          <a:prstGeom prst="rect">
            <a:avLst/>
          </a:prstGeom>
          <a:noFill/>
        </p:spPr>
        <p:txBody>
          <a:bodyPr wrap="none" rtlCol="0">
            <a:spAutoFit/>
          </a:bodyPr>
          <a:lstStyle/>
          <a:p>
            <a:pPr algn="ctr"/>
            <a:r>
              <a:rPr lang="en-US" sz="5400" dirty="0"/>
              <a:t>What is Our Foundation:</a:t>
            </a:r>
          </a:p>
        </p:txBody>
      </p:sp>
      <p:sp>
        <p:nvSpPr>
          <p:cNvPr id="11" name="TextBox 10">
            <a:extLst>
              <a:ext uri="{FF2B5EF4-FFF2-40B4-BE49-F238E27FC236}">
                <a16:creationId xmlns:a16="http://schemas.microsoft.com/office/drawing/2014/main" id="{806BC3B3-A51D-7C0F-0319-F92D5481007F}"/>
              </a:ext>
            </a:extLst>
          </p:cNvPr>
          <p:cNvSpPr txBox="1"/>
          <p:nvPr/>
        </p:nvSpPr>
        <p:spPr>
          <a:xfrm>
            <a:off x="2701735" y="4243050"/>
            <a:ext cx="3536674" cy="830997"/>
          </a:xfrm>
          <a:prstGeom prst="rect">
            <a:avLst/>
          </a:prstGeom>
          <a:noFill/>
        </p:spPr>
        <p:txBody>
          <a:bodyPr wrap="none" rtlCol="0">
            <a:spAutoFit/>
          </a:bodyPr>
          <a:lstStyle/>
          <a:p>
            <a:pPr algn="ctr"/>
            <a:r>
              <a:rPr lang="en-US" sz="2400" dirty="0"/>
              <a:t>Engaging Truth Conference</a:t>
            </a:r>
          </a:p>
          <a:p>
            <a:pPr algn="ctr"/>
            <a:r>
              <a:rPr lang="en-US" sz="2400" dirty="0"/>
              <a:t>April 21-22, 2023</a:t>
            </a:r>
          </a:p>
        </p:txBody>
      </p:sp>
      <p:sp>
        <p:nvSpPr>
          <p:cNvPr id="17" name="TextBox 16">
            <a:extLst>
              <a:ext uri="{FF2B5EF4-FFF2-40B4-BE49-F238E27FC236}">
                <a16:creationId xmlns:a16="http://schemas.microsoft.com/office/drawing/2014/main" id="{DF630074-1C4A-059E-937E-81AB16D47B2A}"/>
              </a:ext>
            </a:extLst>
          </p:cNvPr>
          <p:cNvSpPr txBox="1"/>
          <p:nvPr/>
        </p:nvSpPr>
        <p:spPr>
          <a:xfrm>
            <a:off x="3317765" y="5569383"/>
            <a:ext cx="2266967" cy="584775"/>
          </a:xfrm>
          <a:prstGeom prst="rect">
            <a:avLst/>
          </a:prstGeom>
          <a:noFill/>
        </p:spPr>
        <p:txBody>
          <a:bodyPr wrap="none" rtlCol="0">
            <a:spAutoFit/>
          </a:bodyPr>
          <a:lstStyle/>
          <a:p>
            <a:pPr algn="ctr"/>
            <a:r>
              <a:rPr lang="en-US" sz="3200" dirty="0"/>
              <a:t>NEIL SHENVI</a:t>
            </a:r>
          </a:p>
        </p:txBody>
      </p:sp>
      <p:sp>
        <p:nvSpPr>
          <p:cNvPr id="3" name="TextBox 2">
            <a:extLst>
              <a:ext uri="{FF2B5EF4-FFF2-40B4-BE49-F238E27FC236}">
                <a16:creationId xmlns:a16="http://schemas.microsoft.com/office/drawing/2014/main" id="{09014EBC-7D30-60FF-85BE-5E8CA94EC878}"/>
              </a:ext>
            </a:extLst>
          </p:cNvPr>
          <p:cNvSpPr txBox="1"/>
          <p:nvPr/>
        </p:nvSpPr>
        <p:spPr>
          <a:xfrm>
            <a:off x="449616" y="2348230"/>
            <a:ext cx="8040920" cy="923330"/>
          </a:xfrm>
          <a:prstGeom prst="rect">
            <a:avLst/>
          </a:prstGeom>
          <a:noFill/>
        </p:spPr>
        <p:txBody>
          <a:bodyPr wrap="none" rtlCol="0">
            <a:spAutoFit/>
          </a:bodyPr>
          <a:lstStyle/>
          <a:p>
            <a:pPr algn="ctr"/>
            <a:r>
              <a:rPr lang="en-US" sz="5400" dirty="0"/>
              <a:t>Scripture or Critical Theory?</a:t>
            </a:r>
          </a:p>
        </p:txBody>
      </p:sp>
    </p:spTree>
    <p:extLst>
      <p:ext uri="{BB962C8B-B14F-4D97-AF65-F5344CB8AC3E}">
        <p14:creationId xmlns:p14="http://schemas.microsoft.com/office/powerpoint/2010/main" val="1850977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184338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426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solidFill>
                  <a:srgbClr val="FF0000"/>
                </a:solidFill>
              </a:rPr>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3" name="Oval 22"/>
          <p:cNvSpPr/>
          <p:nvPr/>
        </p:nvSpPr>
        <p:spPr>
          <a:xfrm>
            <a:off x="357228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2965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467774"/>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386196"/>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600555"/>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955005"/>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292663"/>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749654"/>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506433"/>
            <a:ext cx="1918187" cy="384955"/>
          </a:xfrm>
          <a:prstGeom prst="rect">
            <a:avLst/>
          </a:prstGeom>
          <a:ln>
            <a:solidFill>
              <a:schemeClr val="tx1"/>
            </a:solidFill>
          </a:ln>
        </p:spPr>
      </p:pic>
      <p:grpSp>
        <p:nvGrpSpPr>
          <p:cNvPr id="22" name="Group 21"/>
          <p:cNvGrpSpPr/>
          <p:nvPr/>
        </p:nvGrpSpPr>
        <p:grpSpPr>
          <a:xfrm>
            <a:off x="3243585" y="3119517"/>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660854"/>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876443"/>
            <a:ext cx="1724025" cy="87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15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7604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003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solidFill>
                  <a:srgbClr val="FF0000"/>
                </a:solidFill>
              </a:rPr>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solidFill>
                  <a:srgbClr val="FF0000"/>
                </a:solidFill>
              </a:rPr>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Idea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093428"/>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35017" y="1784614"/>
            <a:ext cx="2159708" cy="323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2215575"/>
            <a:ext cx="4033357" cy="3693319"/>
          </a:xfrm>
          <a:prstGeom prst="rect">
            <a:avLst/>
          </a:prstGeom>
        </p:spPr>
        <p:txBody>
          <a:bodyPr wrap="square">
            <a:spAutoFit/>
          </a:bodyPr>
          <a:lstStyle/>
          <a:p>
            <a:r>
              <a:rPr lang="en-US" dirty="0"/>
              <a:t>“</a:t>
            </a:r>
            <a:r>
              <a:rPr lang="en-US" i="1" dirty="0"/>
              <a:t>Hegemony</a:t>
            </a:r>
            <a:r>
              <a:rPr lang="en-US" dirty="0"/>
              <a:t> refers to the control of the ideology of society. </a:t>
            </a:r>
            <a:r>
              <a:rPr lang="en-US" b="1" dirty="0">
                <a:solidFill>
                  <a:srgbClr val="FF0000"/>
                </a:solidFill>
              </a:rPr>
              <a:t>The dominant group maintains power by imposing their ideology on everyone.”</a:t>
            </a:r>
            <a:br>
              <a:rPr lang="en-US" b="1" dirty="0"/>
            </a:br>
            <a:br>
              <a:rPr lang="en-US" dirty="0"/>
            </a:br>
            <a:r>
              <a:rPr lang="en-US" dirty="0"/>
              <a:t>“From a critical social justice perspective, </a:t>
            </a:r>
            <a:r>
              <a:rPr lang="en-US" b="1" dirty="0">
                <a:solidFill>
                  <a:srgbClr val="FF0000"/>
                </a:solidFill>
              </a:rPr>
              <a:t>privilege is defined as systemically conferred dominance</a:t>
            </a:r>
            <a:r>
              <a:rPr lang="en-US" dirty="0">
                <a:solidFill>
                  <a:srgbClr val="FF0000"/>
                </a:solidFill>
              </a:rPr>
              <a:t> </a:t>
            </a:r>
            <a:r>
              <a:rPr lang="en-US" dirty="0"/>
              <a:t>and the institutional processes by which the beliefs and values of the dominant group are ‘made normal’ and universal.” – </a:t>
            </a:r>
            <a:r>
              <a:rPr lang="en-US" dirty="0" err="1"/>
              <a:t>Sensoy</a:t>
            </a:r>
            <a:r>
              <a:rPr lang="en-US" dirty="0"/>
              <a:t> and </a:t>
            </a:r>
            <a:r>
              <a:rPr lang="en-US" dirty="0" err="1"/>
              <a:t>DiAngelo</a:t>
            </a:r>
            <a:r>
              <a:rPr lang="en-US" dirty="0"/>
              <a:t>, </a:t>
            </a:r>
            <a:r>
              <a:rPr lang="en-US" i="1" dirty="0"/>
              <a:t>Is Everyone Really Equal?</a:t>
            </a:r>
            <a:r>
              <a:rPr lang="en-US" dirty="0"/>
              <a:t> p. 73, 80</a:t>
            </a:r>
          </a:p>
        </p:txBody>
      </p:sp>
      <p:sp>
        <p:nvSpPr>
          <p:cNvPr id="7" name="Title 1"/>
          <p:cNvSpPr>
            <a:spLocks noGrp="1"/>
          </p:cNvSpPr>
          <p:nvPr>
            <p:ph type="title"/>
          </p:nvPr>
        </p:nvSpPr>
        <p:spPr>
          <a:xfrm>
            <a:off x="628650" y="365126"/>
            <a:ext cx="7886700" cy="1325563"/>
          </a:xfrm>
        </p:spPr>
        <p:txBody>
          <a:bodyPr>
            <a:normAutofit/>
          </a:bodyPr>
          <a:lstStyle/>
          <a:p>
            <a:r>
              <a:rPr lang="en-US" dirty="0"/>
              <a:t>Idea #2: Oppression occurs through hegemonic power</a:t>
            </a:r>
          </a:p>
        </p:txBody>
      </p:sp>
    </p:spTree>
    <p:extLst>
      <p:ext uri="{BB962C8B-B14F-4D97-AF65-F5344CB8AC3E}">
        <p14:creationId xmlns:p14="http://schemas.microsoft.com/office/powerpoint/2010/main" val="2152541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solidFill>
                  <a:srgbClr val="FF0000"/>
                </a:solidFill>
              </a:rPr>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solidFill>
                  <a:srgbClr val="FF0000"/>
                </a:solidFill>
              </a:rPr>
              <a:t>social justice – the elimination of all forms of social oppression</a:t>
            </a:r>
            <a:r>
              <a:rPr lang="en-US" dirty="0"/>
              <a:t>… Social injustice takes many forms. It can be injustice based on a person’s</a:t>
            </a:r>
            <a:r>
              <a:rPr lang="en-US" b="1" dirty="0"/>
              <a:t> </a:t>
            </a:r>
            <a:r>
              <a:rPr lang="en-US" b="1" dirty="0">
                <a:solidFill>
                  <a:srgbClr val="FF0000"/>
                </a:solidFill>
              </a:rPr>
              <a:t>gender, race, ethnicity, religion, sexual orientation, physical or mental ability, or economic class</a:t>
            </a:r>
            <a:r>
              <a:rPr lang="en-US" dirty="0">
                <a:solidFill>
                  <a:srgbClr val="FF0000"/>
                </a:solidFill>
              </a:rPr>
              <a:t>.</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7319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966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Christianity and contemporary critical theory are competing worldviews</a:t>
            </a:r>
          </a:p>
        </p:txBody>
      </p:sp>
      <p:graphicFrame>
        <p:nvGraphicFramePr>
          <p:cNvPr id="5" name="Table 4"/>
          <p:cNvGraphicFramePr>
            <a:graphicFrameLocks noGrp="1"/>
          </p:cNvGraphicFramePr>
          <p:nvPr/>
        </p:nvGraphicFramePr>
        <p:xfrm>
          <a:off x="628652" y="2125270"/>
          <a:ext cx="8012931" cy="2756386"/>
        </p:xfrm>
        <a:graphic>
          <a:graphicData uri="http://schemas.openxmlformats.org/drawingml/2006/table">
            <a:tbl>
              <a:tblPr firstRow="1" bandRow="1">
                <a:tableStyleId>{073A0DAA-6AF3-43AB-8588-CEC1D06C72B9}</a:tableStyleId>
              </a:tblPr>
              <a:tblGrid>
                <a:gridCol w="2667760">
                  <a:extLst>
                    <a:ext uri="{9D8B030D-6E8A-4147-A177-3AD203B41FA5}">
                      <a16:colId xmlns:a16="http://schemas.microsoft.com/office/drawing/2014/main" val="20000"/>
                    </a:ext>
                  </a:extLst>
                </a:gridCol>
                <a:gridCol w="1971841">
                  <a:extLst>
                    <a:ext uri="{9D8B030D-6E8A-4147-A177-3AD203B41FA5}">
                      <a16:colId xmlns:a16="http://schemas.microsoft.com/office/drawing/2014/main" val="20001"/>
                    </a:ext>
                  </a:extLst>
                </a:gridCol>
                <a:gridCol w="3373330">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Contemporary 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93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031072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solidFill>
                  <a:srgbClr val="FF0000"/>
                </a:solidFill>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solidFill>
                  <a:srgbClr val="FF0000"/>
                </a:solidFill>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solidFill>
                  <a:srgbClr val="FF0000"/>
                </a:solidFill>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t>
            </a:r>
            <a:r>
              <a:rPr lang="en-US" sz="2000" b="1" dirty="0">
                <a:solidFill>
                  <a:srgbClr val="FF0000"/>
                </a:solidFill>
                <a:effectLst/>
                <a:latin typeface="Calibri" panose="020F0502020204030204" pitchFamily="34" charset="0"/>
                <a:ea typeface="Times New Roman" panose="02020603050405020304" pitchFamily="18" charset="0"/>
              </a:rPr>
              <a:t>all white people are racist, all men are sexist, racism and sexism are systems that can exist and oppress absent even a single person with racist or sexist intentions or beliefs</a:t>
            </a:r>
            <a:r>
              <a:rPr lang="en-US" sz="2000" dirty="0">
                <a:effectLst/>
                <a:latin typeface="Calibri" panose="020F0502020204030204" pitchFamily="34" charset="0"/>
                <a:ea typeface="Times New Roman" panose="02020603050405020304" pitchFamily="18" charset="0"/>
              </a:rPr>
              <a:t>...,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solidFill>
                  <a:srgbClr val="FF0000"/>
                </a:solidFill>
                <a:effectLst/>
                <a:latin typeface="Calibri" panose="020F0502020204030204" pitchFamily="34" charset="0"/>
                <a:ea typeface="Times New Roman" panose="02020603050405020304" pitchFamily="18" charset="0"/>
              </a:rPr>
              <a:t>Does this sound like a metanarrative? That's because it is. </a:t>
            </a:r>
            <a:r>
              <a:rPr lang="en-US" sz="2000" dirty="0">
                <a:effectLst/>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03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388097"/>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707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402672"/>
            <a:ext cx="7787381" cy="1569660"/>
          </a:xfrm>
          <a:prstGeom prst="rect">
            <a:avLst/>
          </a:prstGeom>
          <a:noFill/>
        </p:spPr>
        <p:txBody>
          <a:bodyPr wrap="square">
            <a:spAutoFit/>
          </a:bodyPr>
          <a:lstStyle/>
          <a:p>
            <a:pPr algn="l"/>
            <a:r>
              <a:rPr lang="en-US" sz="2400" b="0" i="0" dirty="0">
                <a:solidFill>
                  <a:srgbClr val="000000"/>
                </a:solidFill>
                <a:effectLst/>
              </a:rPr>
              <a:t>“God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1:27</a:t>
            </a:r>
            <a:endParaRPr lang="en-US" sz="2400" dirty="0"/>
          </a:p>
        </p:txBody>
      </p:sp>
      <p:sp>
        <p:nvSpPr>
          <p:cNvPr id="3" name="TextBox 2">
            <a:extLst>
              <a:ext uri="{FF2B5EF4-FFF2-40B4-BE49-F238E27FC236}">
                <a16:creationId xmlns:a16="http://schemas.microsoft.com/office/drawing/2014/main" id="{E8DAD4C8-1B58-DBD6-0DB1-4223209DBAF7}"/>
              </a:ext>
            </a:extLst>
          </p:cNvPr>
          <p:cNvSpPr txBox="1"/>
          <p:nvPr/>
        </p:nvSpPr>
        <p:spPr>
          <a:xfrm>
            <a:off x="727969" y="3054672"/>
            <a:ext cx="7787381" cy="830997"/>
          </a:xfrm>
          <a:prstGeom prst="rect">
            <a:avLst/>
          </a:prstGeom>
          <a:noFill/>
        </p:spPr>
        <p:txBody>
          <a:bodyPr wrap="square">
            <a:spAutoFit/>
          </a:bodyPr>
          <a:lstStyle/>
          <a:p>
            <a:pPr algn="l"/>
            <a:r>
              <a:rPr lang="en-US" sz="2400" b="0" i="0" dirty="0">
                <a:solidFill>
                  <a:srgbClr val="000000"/>
                </a:solidFill>
                <a:effectLst/>
              </a:rPr>
              <a:t>“there is no distinction:</a:t>
            </a:r>
            <a:r>
              <a:rPr lang="en-US" sz="2400" b="1" i="0" dirty="0">
                <a:solidFill>
                  <a:srgbClr val="FF0000"/>
                </a:solidFill>
                <a:effectLst/>
              </a:rPr>
              <a:t> for all have sinned and fall short of the glory of God</a:t>
            </a:r>
            <a:r>
              <a:rPr lang="en-US" sz="2400" dirty="0">
                <a:solidFill>
                  <a:srgbClr val="000000"/>
                </a:solidFill>
              </a:rPr>
              <a:t>” </a:t>
            </a:r>
            <a:r>
              <a:rPr lang="en-US" sz="2400" dirty="0">
                <a:effectLst/>
                <a:ea typeface="Calibri" panose="020F0502020204030204" pitchFamily="34" charset="0"/>
              </a:rPr>
              <a:t>- Romans 3:22-23</a:t>
            </a:r>
            <a:endParaRPr lang="en-US" sz="2400" dirty="0"/>
          </a:p>
        </p:txBody>
      </p:sp>
      <p:sp>
        <p:nvSpPr>
          <p:cNvPr id="4" name="TextBox 3">
            <a:extLst>
              <a:ext uri="{FF2B5EF4-FFF2-40B4-BE49-F238E27FC236}">
                <a16:creationId xmlns:a16="http://schemas.microsoft.com/office/drawing/2014/main" id="{7F13DD18-5F95-FD54-55C6-443E11FBDAD1}"/>
              </a:ext>
            </a:extLst>
          </p:cNvPr>
          <p:cNvSpPr txBox="1"/>
          <p:nvPr/>
        </p:nvSpPr>
        <p:spPr>
          <a:xfrm>
            <a:off x="727969" y="4009878"/>
            <a:ext cx="7787381" cy="2677656"/>
          </a:xfrm>
          <a:prstGeom prst="rect">
            <a:avLst/>
          </a:prstGeom>
          <a:noFill/>
        </p:spPr>
        <p:txBody>
          <a:bodyPr wrap="square">
            <a:spAutoFit/>
          </a:bodyPr>
          <a:lstStyle/>
          <a:p>
            <a:r>
              <a:rPr lang="en-US" sz="2400" b="1" dirty="0">
                <a:solidFill>
                  <a:srgbClr val="FF0000"/>
                </a:solidFill>
                <a:effectLst/>
                <a:latin typeface="Calibri" panose="020F0502020204030204" pitchFamily="34" charset="0"/>
                <a:ea typeface="Calibri" panose="020F0502020204030204" pitchFamily="34" charset="0"/>
              </a:rPr>
              <a:t>“he himself is our peace, who has made us both one and has broken down in his flesh the dividing wall of hostility </a:t>
            </a:r>
            <a:r>
              <a:rPr lang="en-US" sz="24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4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400" dirty="0">
                <a:effectLst/>
                <a:latin typeface="Calibri" panose="020F0502020204030204" pitchFamily="34" charset="0"/>
                <a:ea typeface="Calibri" panose="020F0502020204030204" pitchFamily="34" charset="0"/>
              </a:rPr>
              <a:t>.”  - Eph. 2:11-16</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920756"/>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451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Should we defer to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409028"/>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3236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7" name="Table 4">
            <a:extLst>
              <a:ext uri="{FF2B5EF4-FFF2-40B4-BE49-F238E27FC236}">
                <a16:creationId xmlns:a16="http://schemas.microsoft.com/office/drawing/2014/main" id="{3B06CCC6-AC35-CFEC-DD3C-72532B7FB12D}"/>
              </a:ext>
            </a:extLst>
          </p:cNvPr>
          <p:cNvGraphicFramePr>
            <a:graphicFrameLocks/>
          </p:cNvGraphicFramePr>
          <p:nvPr>
            <p:extLst>
              <p:ext uri="{D42A27DB-BD31-4B8C-83A1-F6EECF244321}">
                <p14:modId xmlns:p14="http://schemas.microsoft.com/office/powerpoint/2010/main" val="295263372"/>
              </p:ext>
            </p:extLst>
          </p:nvPr>
        </p:nvGraphicFramePr>
        <p:xfrm>
          <a:off x="628650" y="1690689"/>
          <a:ext cx="8115855" cy="4339889"/>
        </p:xfrm>
        <a:graphic>
          <a:graphicData uri="http://schemas.openxmlformats.org/drawingml/2006/table">
            <a:tbl>
              <a:tblPr firstRow="1" bandRow="1">
                <a:tableStyleId>{793D81CF-94F2-401A-BA57-92F5A7B2D0C5}</a:tableStyleId>
              </a:tblPr>
              <a:tblGrid>
                <a:gridCol w="2034652">
                  <a:extLst>
                    <a:ext uri="{9D8B030D-6E8A-4147-A177-3AD203B41FA5}">
                      <a16:colId xmlns:a16="http://schemas.microsoft.com/office/drawing/2014/main" val="1732550729"/>
                    </a:ext>
                  </a:extLst>
                </a:gridCol>
                <a:gridCol w="2288959">
                  <a:extLst>
                    <a:ext uri="{9D8B030D-6E8A-4147-A177-3AD203B41FA5}">
                      <a16:colId xmlns:a16="http://schemas.microsoft.com/office/drawing/2014/main" val="2521576258"/>
                    </a:ext>
                  </a:extLst>
                </a:gridCol>
                <a:gridCol w="3792244">
                  <a:extLst>
                    <a:ext uri="{9D8B030D-6E8A-4147-A177-3AD203B41FA5}">
                      <a16:colId xmlns:a16="http://schemas.microsoft.com/office/drawing/2014/main" val="3742178411"/>
                    </a:ext>
                  </a:extLst>
                </a:gridCol>
              </a:tblGrid>
              <a:tr h="490531">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b="1" dirty="0">
                          <a:solidFill>
                            <a:schemeClr val="tx1"/>
                          </a:solidFill>
                        </a:rPr>
                        <a:t>Christianity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dirty="0">
                          <a:solidFill>
                            <a:schemeClr val="tx1"/>
                          </a:solidFill>
                        </a:rPr>
                        <a:t>Contemporary Critical Theory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79847417"/>
                  </a:ext>
                </a:extLst>
              </a:tr>
              <a:tr h="1596689">
                <a:tc>
                  <a:txBody>
                    <a:bodyPr/>
                    <a:lstStyle/>
                    <a:p>
                      <a:r>
                        <a:rPr lang="en-US" sz="2400" b="1" dirty="0"/>
                        <a:t>Sin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Rebellion:</a:t>
                      </a:r>
                      <a:br>
                        <a:rPr lang="en-US" sz="2400" b="1" dirty="0"/>
                      </a:br>
                      <a:r>
                        <a:rPr lang="en-US" sz="2400" dirty="0"/>
                        <a:t>breaking God’s commandments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Privilege:</a:t>
                      </a:r>
                      <a:br>
                        <a:rPr lang="en-US" sz="2400" b="1" dirty="0"/>
                      </a:br>
                      <a:r>
                        <a:rPr lang="en-US" sz="2400" dirty="0"/>
                        <a:t>whiteness, patriarchy, classism, heterosexism, ableism, </a:t>
                      </a:r>
                      <a:r>
                        <a:rPr lang="en-US" sz="2400" dirty="0" err="1"/>
                        <a:t>cisgenderism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27451716"/>
                  </a:ext>
                </a:extLst>
              </a:tr>
              <a:tr h="846573">
                <a:tc>
                  <a:txBody>
                    <a:bodyPr/>
                    <a:lstStyle/>
                    <a:p>
                      <a:pPr algn="l"/>
                      <a:r>
                        <a:rPr lang="en-US" sz="2400" b="1" dirty="0"/>
                        <a:t>Salvation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Redemption</a:t>
                      </a:r>
                      <a:r>
                        <a:rPr lang="en-US" sz="2400" dirty="0"/>
                        <a:t>:</a:t>
                      </a:r>
                      <a:br>
                        <a:rPr lang="en-US" sz="2400" dirty="0"/>
                      </a:br>
                      <a:r>
                        <a:rPr lang="en-US" sz="2400" dirty="0"/>
                        <a:t>repent and believe the gospel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Activism</a:t>
                      </a:r>
                      <a:r>
                        <a:rPr lang="en-US" sz="2400" dirty="0"/>
                        <a:t>: </a:t>
                      </a:r>
                      <a:br>
                        <a:rPr lang="en-US" sz="2400" dirty="0"/>
                      </a:br>
                      <a:r>
                        <a:rPr lang="en-US" sz="2400" dirty="0"/>
                        <a:t>confess your privilege, divest from privilege, do the work, center marginalized voices, stop taking up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925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endParaRPr lang="en-US" dirty="0"/>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1" i="0" dirty="0">
                <a:solidFill>
                  <a:srgbClr val="FF0000"/>
                </a:solidFill>
                <a:effectLst/>
                <a:latin typeface="TwitterChirp"/>
              </a:rPr>
              <a:t>a positive white identity is an impossible goal. White identity is inherently racist; white people do not exist outside the system of white supremacy. </a:t>
            </a:r>
            <a:r>
              <a:rPr lang="en-US" sz="2400" b="0" i="0" dirty="0">
                <a:solidFill>
                  <a:srgbClr val="0F1419"/>
                </a:solidFill>
                <a:effectLst/>
                <a:latin typeface="TwitterChirp"/>
              </a:rPr>
              <a:t>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93281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961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157051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8" t="5567" r="15438" b="7832"/>
          <a:stretch/>
        </p:blipFill>
        <p:spPr bwMode="auto">
          <a:xfrm>
            <a:off x="244466" y="1558030"/>
            <a:ext cx="3767635" cy="48472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090E8BC-1281-07F1-8D2C-FD3962A54A21}"/>
              </a:ext>
            </a:extLst>
          </p:cNvPr>
          <p:cNvPicPr>
            <a:picLocks noChangeAspect="1"/>
          </p:cNvPicPr>
          <p:nvPr/>
        </p:nvPicPr>
        <p:blipFill>
          <a:blip r:embed="rId3"/>
          <a:stretch>
            <a:fillRect/>
          </a:stretch>
        </p:blipFill>
        <p:spPr>
          <a:xfrm>
            <a:off x="4345949" y="2161712"/>
            <a:ext cx="4553585" cy="3991532"/>
          </a:xfrm>
          <a:prstGeom prst="rect">
            <a:avLst/>
          </a:prstGeom>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28650" y="365126"/>
            <a:ext cx="7886700" cy="1325563"/>
          </a:xfrm>
        </p:spPr>
        <p:txBody>
          <a:bodyPr/>
          <a:lstStyle/>
          <a:p>
            <a:r>
              <a:rPr lang="en-US" altLang="en-US" sz="4000" i="1" dirty="0"/>
              <a:t>Why Believe? </a:t>
            </a:r>
            <a:r>
              <a:rPr lang="en-US" altLang="en-US" sz="4000" dirty="0"/>
              <a:t>by Shenvi</a:t>
            </a:r>
          </a:p>
        </p:txBody>
      </p:sp>
    </p:spTree>
    <p:extLst>
      <p:ext uri="{BB962C8B-B14F-4D97-AF65-F5344CB8AC3E}">
        <p14:creationId xmlns:p14="http://schemas.microsoft.com/office/powerpoint/2010/main" val="2002594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Engaging Critical Theory and the Social Justice Movement </a:t>
            </a:r>
            <a:r>
              <a:rPr lang="en-US" sz="3600" dirty="0"/>
              <a:t>by Shenvi and Sawyer</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5124" name="Picture 4" descr="Engaging Critical Theory and the Social Justice Movement - Ratio Christi">
            <a:extLst>
              <a:ext uri="{FF2B5EF4-FFF2-40B4-BE49-F238E27FC236}">
                <a16:creationId xmlns:a16="http://schemas.microsoft.com/office/drawing/2014/main" id="{DDB95B67-7232-4B46-B124-1E39B864C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23" y="1899609"/>
            <a:ext cx="2972863" cy="45932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F76D1E-47E7-7201-30DD-6004255AEF49}"/>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3280075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 (Fall 2023)</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4" name="Picture 3">
            <a:extLst>
              <a:ext uri="{FF2B5EF4-FFF2-40B4-BE49-F238E27FC236}">
                <a16:creationId xmlns:a16="http://schemas.microsoft.com/office/drawing/2014/main" id="{731F1E06-B0AD-1E7F-79B8-7054B3298122}"/>
              </a:ext>
            </a:extLst>
          </p:cNvPr>
          <p:cNvPicPr>
            <a:picLocks noChangeAspect="1"/>
          </p:cNvPicPr>
          <p:nvPr/>
        </p:nvPicPr>
        <p:blipFill>
          <a:blip r:embed="rId3"/>
          <a:stretch>
            <a:fillRect/>
          </a:stretch>
        </p:blipFill>
        <p:spPr>
          <a:xfrm>
            <a:off x="355068" y="1879042"/>
            <a:ext cx="3355731" cy="4687556"/>
          </a:xfrm>
          <a:prstGeom prst="rect">
            <a:avLst/>
          </a:prstGeom>
        </p:spPr>
      </p:pic>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185551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646331"/>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22331</TotalTime>
  <Words>3440</Words>
  <Application>Microsoft Office PowerPoint</Application>
  <PresentationFormat>On-screen Show (4:3)</PresentationFormat>
  <Paragraphs>359</Paragraphs>
  <Slides>54</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Calibri Light</vt:lpstr>
      <vt:lpstr>freight-sans-pro</vt:lpstr>
      <vt:lpstr>system-ui</vt:lpstr>
      <vt:lpstr>TwitterChirp</vt:lpstr>
      <vt:lpstr>Office Theme</vt:lpstr>
      <vt:lpstr>PowerPoint Presentation</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Outline</vt:lpstr>
      <vt:lpstr>Critical theory and Karl Marx</vt:lpstr>
      <vt:lpstr>Critical theory and the Frankfurt School</vt:lpstr>
      <vt:lpstr>Other critical theorists</vt:lpstr>
      <vt:lpstr>The Taxonomy of Critical Theory</vt:lpstr>
      <vt:lpstr>Outline</vt:lpstr>
      <vt:lpstr>The Central Ideas of Contemporary Critical Theory?</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#3: ‘Lived experience’ gives oppressed groups privileged access to truth</vt:lpstr>
      <vt:lpstr>Idea #4: Social justice demands the liberation of oppressed groups</vt:lpstr>
      <vt:lpstr>Outline</vt:lpstr>
      <vt:lpstr>Christianity and contemporary critical theory are competing worldviews</vt:lpstr>
      <vt:lpstr>PowerPoint Presentation</vt:lpstr>
      <vt:lpstr>Unifying themes of critical theory</vt:lpstr>
      <vt:lpstr>Critical theory as worldview</vt:lpstr>
      <vt:lpstr>Outline</vt:lpstr>
      <vt:lpstr>Adversarial identities</vt:lpstr>
      <vt:lpstr>Adversarial identities</vt:lpstr>
      <vt:lpstr>Adversarial identities</vt:lpstr>
      <vt:lpstr>Identity and solidarity</vt:lpstr>
      <vt:lpstr>Identity and solidarity</vt:lpstr>
      <vt:lpstr>Outline</vt:lpstr>
      <vt:lpstr>Contemporary critical theory and “lived experience”</vt:lpstr>
      <vt:lpstr>Deferring to lived experience</vt:lpstr>
      <vt:lpstr>Deferring to lived experience</vt:lpstr>
      <vt:lpstr>Should we defer to lived experience?</vt:lpstr>
      <vt:lpstr>Scripture on Lived Experience</vt:lpstr>
      <vt:lpstr>Outline</vt:lpstr>
      <vt:lpstr>Conflicting Soteriology </vt:lpstr>
      <vt:lpstr>The Sin of Privilege</vt:lpstr>
      <vt:lpstr>The Sin of Privilege</vt:lpstr>
      <vt:lpstr>Doing the Work of Salvation</vt:lpstr>
      <vt:lpstr>Doing the Work of Salvation</vt:lpstr>
      <vt:lpstr>Doing the Work of Salvation</vt:lpstr>
      <vt:lpstr>The Bible on Sin</vt:lpstr>
      <vt:lpstr>The Bible on Rescue</vt:lpstr>
      <vt:lpstr>Outline</vt:lpstr>
      <vt:lpstr>PowerPoint Presentation</vt:lpstr>
      <vt:lpstr>Why Believe? by Shenvi</vt:lpstr>
      <vt:lpstr>Engaging Critical Theory and the Social Justice Movement by Shenvi and Sawyer</vt:lpstr>
      <vt:lpstr>Critical Dilemma by Shenvi and Sawyer (Fall 2023)</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56</cp:revision>
  <dcterms:created xsi:type="dcterms:W3CDTF">2022-10-19T20:48:24Z</dcterms:created>
  <dcterms:modified xsi:type="dcterms:W3CDTF">2023-04-10T02:40:00Z</dcterms:modified>
</cp:coreProperties>
</file>