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0"/>
  </p:notesMasterIdLst>
  <p:handoutMasterIdLst>
    <p:handoutMasterId r:id="rId71"/>
  </p:handoutMasterIdLst>
  <p:sldIdLst>
    <p:sldId id="256" r:id="rId2"/>
    <p:sldId id="395" r:id="rId3"/>
    <p:sldId id="509" r:id="rId4"/>
    <p:sldId id="684" r:id="rId5"/>
    <p:sldId id="605" r:id="rId6"/>
    <p:sldId id="670" r:id="rId7"/>
    <p:sldId id="610" r:id="rId8"/>
    <p:sldId id="671" r:id="rId9"/>
    <p:sldId id="696" r:id="rId10"/>
    <p:sldId id="612" r:id="rId11"/>
    <p:sldId id="613" r:id="rId12"/>
    <p:sldId id="614" r:id="rId13"/>
    <p:sldId id="672" r:id="rId14"/>
    <p:sldId id="697" r:id="rId15"/>
    <p:sldId id="616" r:id="rId16"/>
    <p:sldId id="617" r:id="rId17"/>
    <p:sldId id="620" r:id="rId18"/>
    <p:sldId id="686" r:id="rId19"/>
    <p:sldId id="698" r:id="rId20"/>
    <p:sldId id="622" r:id="rId21"/>
    <p:sldId id="623" r:id="rId22"/>
    <p:sldId id="687" r:id="rId23"/>
    <p:sldId id="699" r:id="rId24"/>
    <p:sldId id="625" r:id="rId25"/>
    <p:sldId id="626" r:id="rId26"/>
    <p:sldId id="627" r:id="rId27"/>
    <p:sldId id="688" r:id="rId28"/>
    <p:sldId id="651" r:id="rId29"/>
    <p:sldId id="689" r:id="rId30"/>
    <p:sldId id="632" r:id="rId31"/>
    <p:sldId id="633" r:id="rId32"/>
    <p:sldId id="665" r:id="rId33"/>
    <p:sldId id="678" r:id="rId34"/>
    <p:sldId id="664" r:id="rId35"/>
    <p:sldId id="655" r:id="rId36"/>
    <p:sldId id="679" r:id="rId37"/>
    <p:sldId id="634" r:id="rId38"/>
    <p:sldId id="662" r:id="rId39"/>
    <p:sldId id="680" r:id="rId40"/>
    <p:sldId id="635" r:id="rId41"/>
    <p:sldId id="666" r:id="rId42"/>
    <p:sldId id="681" r:id="rId43"/>
    <p:sldId id="667" r:id="rId44"/>
    <p:sldId id="636" r:id="rId45"/>
    <p:sldId id="702" r:id="rId46"/>
    <p:sldId id="682" r:id="rId47"/>
    <p:sldId id="597" r:id="rId48"/>
    <p:sldId id="598" r:id="rId49"/>
    <p:sldId id="599" r:id="rId50"/>
    <p:sldId id="694" r:id="rId51"/>
    <p:sldId id="690" r:id="rId52"/>
    <p:sldId id="543" r:id="rId53"/>
    <p:sldId id="562" r:id="rId54"/>
    <p:sldId id="563" r:id="rId55"/>
    <p:sldId id="564" r:id="rId56"/>
    <p:sldId id="433" r:id="rId57"/>
    <p:sldId id="443" r:id="rId58"/>
    <p:sldId id="434" r:id="rId59"/>
    <p:sldId id="435" r:id="rId60"/>
    <p:sldId id="436" r:id="rId61"/>
    <p:sldId id="468" r:id="rId62"/>
    <p:sldId id="701" r:id="rId63"/>
    <p:sldId id="692" r:id="rId64"/>
    <p:sldId id="487" r:id="rId65"/>
    <p:sldId id="590" r:id="rId66"/>
    <p:sldId id="695" r:id="rId67"/>
    <p:sldId id="719" r:id="rId68"/>
    <p:sldId id="492"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2355"/>
    <a:srgbClr val="00418F"/>
    <a:srgbClr val="FFFFFF"/>
    <a:srgbClr val="1E4AA4"/>
    <a:srgbClr val="5B9BD5"/>
    <a:srgbClr val="00D148"/>
    <a:srgbClr val="1D4AA5"/>
    <a:srgbClr val="EBE7DA"/>
    <a:srgbClr val="EEEADE"/>
    <a:srgbClr val="CAC2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44" autoAdjust="0"/>
    <p:restoredTop sz="88493" autoAdjust="0"/>
  </p:normalViewPr>
  <p:slideViewPr>
    <p:cSldViewPr snapToGrid="0">
      <p:cViewPr varScale="1">
        <p:scale>
          <a:sx n="108" d="100"/>
          <a:sy n="108" d="100"/>
        </p:scale>
        <p:origin x="1794" y="102"/>
      </p:cViewPr>
      <p:guideLst>
        <p:guide orient="horz" pos="2160"/>
        <p:guide pos="2880"/>
      </p:guideLst>
    </p:cSldViewPr>
  </p:slideViewPr>
  <p:outlineViewPr>
    <p:cViewPr>
      <p:scale>
        <a:sx n="33" d="100"/>
        <a:sy n="33" d="100"/>
      </p:scale>
      <p:origin x="0" y="-49554"/>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3" d="100"/>
          <a:sy n="83" d="100"/>
        </p:scale>
        <p:origin x="924"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BED26DC-55C9-4D3F-A5CE-1AAA51796BA3}" type="datetimeFigureOut">
              <a:rPr lang="en-US" smtClean="0"/>
              <a:pPr/>
              <a:t>3/24/2023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4DC3D6-5533-451F-9A74-C3EEB7F705E2}" type="slidenum">
              <a:rPr lang="en-US" smtClean="0"/>
              <a:pPr/>
              <a:t>‹#›</a:t>
            </a:fld>
            <a:endParaRPr lang="en-US"/>
          </a:p>
        </p:txBody>
      </p:sp>
    </p:spTree>
    <p:extLst>
      <p:ext uri="{BB962C8B-B14F-4D97-AF65-F5344CB8AC3E}">
        <p14:creationId xmlns:p14="http://schemas.microsoft.com/office/powerpoint/2010/main" val="1174000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E3547F-E619-45A8-8049-248076404A9D}" type="datetimeFigureOut">
              <a:rPr lang="en-US" smtClean="0"/>
              <a:pPr/>
              <a:t>3/24/2023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BE6CBB-A455-47E8-847C-2F89DFCBF057}" type="slidenum">
              <a:rPr lang="en-US" smtClean="0"/>
              <a:pPr/>
              <a:t>‹#›</a:t>
            </a:fld>
            <a:endParaRPr lang="en-US"/>
          </a:p>
        </p:txBody>
      </p:sp>
    </p:spTree>
    <p:extLst>
      <p:ext uri="{BB962C8B-B14F-4D97-AF65-F5344CB8AC3E}">
        <p14:creationId xmlns:p14="http://schemas.microsoft.com/office/powerpoint/2010/main" val="2798124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a:t>
            </a:fld>
            <a:endParaRPr lang="en-US"/>
          </a:p>
        </p:txBody>
      </p:sp>
    </p:spTree>
    <p:extLst>
      <p:ext uri="{BB962C8B-B14F-4D97-AF65-F5344CB8AC3E}">
        <p14:creationId xmlns:p14="http://schemas.microsoft.com/office/powerpoint/2010/main" val="793267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5</a:t>
            </a:fld>
            <a:endParaRPr lang="en-US"/>
          </a:p>
        </p:txBody>
      </p:sp>
    </p:spTree>
    <p:extLst>
      <p:ext uri="{BB962C8B-B14F-4D97-AF65-F5344CB8AC3E}">
        <p14:creationId xmlns:p14="http://schemas.microsoft.com/office/powerpoint/2010/main" val="4191809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a:t>
            </a:fld>
            <a:endParaRPr lang="en-US"/>
          </a:p>
        </p:txBody>
      </p:sp>
    </p:spTree>
    <p:extLst>
      <p:ext uri="{BB962C8B-B14F-4D97-AF65-F5344CB8AC3E}">
        <p14:creationId xmlns:p14="http://schemas.microsoft.com/office/powerpoint/2010/main" val="3931812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8</a:t>
            </a:fld>
            <a:endParaRPr lang="en-US"/>
          </a:p>
        </p:txBody>
      </p:sp>
    </p:spTree>
    <p:extLst>
      <p:ext uri="{BB962C8B-B14F-4D97-AF65-F5344CB8AC3E}">
        <p14:creationId xmlns:p14="http://schemas.microsoft.com/office/powerpoint/2010/main" val="181487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9</a:t>
            </a:fld>
            <a:endParaRPr lang="en-US"/>
          </a:p>
        </p:txBody>
      </p:sp>
    </p:spTree>
    <p:extLst>
      <p:ext uri="{BB962C8B-B14F-4D97-AF65-F5344CB8AC3E}">
        <p14:creationId xmlns:p14="http://schemas.microsoft.com/office/powerpoint/2010/main" val="678425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13</a:t>
            </a:fld>
            <a:endParaRPr lang="en-US"/>
          </a:p>
        </p:txBody>
      </p:sp>
    </p:spTree>
    <p:extLst>
      <p:ext uri="{BB962C8B-B14F-4D97-AF65-F5344CB8AC3E}">
        <p14:creationId xmlns:p14="http://schemas.microsoft.com/office/powerpoint/2010/main" val="3821319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14</a:t>
            </a:fld>
            <a:endParaRPr lang="en-US"/>
          </a:p>
        </p:txBody>
      </p:sp>
    </p:spTree>
    <p:extLst>
      <p:ext uri="{BB962C8B-B14F-4D97-AF65-F5344CB8AC3E}">
        <p14:creationId xmlns:p14="http://schemas.microsoft.com/office/powerpoint/2010/main" val="294840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18</a:t>
            </a:fld>
            <a:endParaRPr lang="en-US"/>
          </a:p>
        </p:txBody>
      </p:sp>
    </p:spTree>
    <p:extLst>
      <p:ext uri="{BB962C8B-B14F-4D97-AF65-F5344CB8AC3E}">
        <p14:creationId xmlns:p14="http://schemas.microsoft.com/office/powerpoint/2010/main" val="3961032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19</a:t>
            </a:fld>
            <a:endParaRPr lang="en-US"/>
          </a:p>
        </p:txBody>
      </p:sp>
    </p:spTree>
    <p:extLst>
      <p:ext uri="{BB962C8B-B14F-4D97-AF65-F5344CB8AC3E}">
        <p14:creationId xmlns:p14="http://schemas.microsoft.com/office/powerpoint/2010/main" val="906938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22</a:t>
            </a:fld>
            <a:endParaRPr lang="en-US"/>
          </a:p>
        </p:txBody>
      </p:sp>
    </p:spTree>
    <p:extLst>
      <p:ext uri="{BB962C8B-B14F-4D97-AF65-F5344CB8AC3E}">
        <p14:creationId xmlns:p14="http://schemas.microsoft.com/office/powerpoint/2010/main" val="4627645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23</a:t>
            </a:fld>
            <a:endParaRPr lang="en-US"/>
          </a:p>
        </p:txBody>
      </p:sp>
    </p:spTree>
    <p:extLst>
      <p:ext uri="{BB962C8B-B14F-4D97-AF65-F5344CB8AC3E}">
        <p14:creationId xmlns:p14="http://schemas.microsoft.com/office/powerpoint/2010/main" val="25634148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27</a:t>
            </a:fld>
            <a:endParaRPr lang="en-US"/>
          </a:p>
        </p:txBody>
      </p:sp>
    </p:spTree>
    <p:extLst>
      <p:ext uri="{BB962C8B-B14F-4D97-AF65-F5344CB8AC3E}">
        <p14:creationId xmlns:p14="http://schemas.microsoft.com/office/powerpoint/2010/main" val="2832436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29</a:t>
            </a:fld>
            <a:endParaRPr lang="en-US"/>
          </a:p>
        </p:txBody>
      </p:sp>
    </p:spTree>
    <p:extLst>
      <p:ext uri="{BB962C8B-B14F-4D97-AF65-F5344CB8AC3E}">
        <p14:creationId xmlns:p14="http://schemas.microsoft.com/office/powerpoint/2010/main" val="15302373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33</a:t>
            </a:fld>
            <a:endParaRPr lang="en-US"/>
          </a:p>
        </p:txBody>
      </p:sp>
    </p:spTree>
    <p:extLst>
      <p:ext uri="{BB962C8B-B14F-4D97-AF65-F5344CB8AC3E}">
        <p14:creationId xmlns:p14="http://schemas.microsoft.com/office/powerpoint/2010/main" val="37187941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36</a:t>
            </a:fld>
            <a:endParaRPr lang="en-US"/>
          </a:p>
        </p:txBody>
      </p:sp>
    </p:spTree>
    <p:extLst>
      <p:ext uri="{BB962C8B-B14F-4D97-AF65-F5344CB8AC3E}">
        <p14:creationId xmlns:p14="http://schemas.microsoft.com/office/powerpoint/2010/main" val="33540104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37</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38</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39</a:t>
            </a:fld>
            <a:endParaRPr lang="en-US"/>
          </a:p>
        </p:txBody>
      </p:sp>
    </p:spTree>
    <p:extLst>
      <p:ext uri="{BB962C8B-B14F-4D97-AF65-F5344CB8AC3E}">
        <p14:creationId xmlns:p14="http://schemas.microsoft.com/office/powerpoint/2010/main" val="25622159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40</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42</a:t>
            </a:fld>
            <a:endParaRPr lang="en-US"/>
          </a:p>
        </p:txBody>
      </p:sp>
    </p:spTree>
    <p:extLst>
      <p:ext uri="{BB962C8B-B14F-4D97-AF65-F5344CB8AC3E}">
        <p14:creationId xmlns:p14="http://schemas.microsoft.com/office/powerpoint/2010/main" val="16294462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43</a:t>
            </a:fld>
            <a:endParaRPr lang="en-US"/>
          </a:p>
        </p:txBody>
      </p:sp>
    </p:spTree>
    <p:extLst>
      <p:ext uri="{BB962C8B-B14F-4D97-AF65-F5344CB8AC3E}">
        <p14:creationId xmlns:p14="http://schemas.microsoft.com/office/powerpoint/2010/main" val="6785177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44</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45</a:t>
            </a:fld>
            <a:endParaRPr lang="en-US"/>
          </a:p>
        </p:txBody>
      </p:sp>
    </p:spTree>
    <p:extLst>
      <p:ext uri="{BB962C8B-B14F-4D97-AF65-F5344CB8AC3E}">
        <p14:creationId xmlns:p14="http://schemas.microsoft.com/office/powerpoint/2010/main" val="2279791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46</a:t>
            </a:fld>
            <a:endParaRPr lang="en-US"/>
          </a:p>
        </p:txBody>
      </p:sp>
    </p:spTree>
    <p:extLst>
      <p:ext uri="{BB962C8B-B14F-4D97-AF65-F5344CB8AC3E}">
        <p14:creationId xmlns:p14="http://schemas.microsoft.com/office/powerpoint/2010/main" val="41174144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47</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48</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49</a:t>
            </a:fld>
            <a:endParaRPr lang="en-US"/>
          </a:p>
        </p:txBody>
      </p:sp>
    </p:spTree>
    <p:extLst>
      <p:ext uri="{BB962C8B-B14F-4D97-AF65-F5344CB8AC3E}">
        <p14:creationId xmlns:p14="http://schemas.microsoft.com/office/powerpoint/2010/main" val="38612863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50</a:t>
            </a:fld>
            <a:endParaRPr lang="en-US"/>
          </a:p>
        </p:txBody>
      </p:sp>
    </p:spTree>
    <p:extLst>
      <p:ext uri="{BB962C8B-B14F-4D97-AF65-F5344CB8AC3E}">
        <p14:creationId xmlns:p14="http://schemas.microsoft.com/office/powerpoint/2010/main" val="25046332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51</a:t>
            </a:fld>
            <a:endParaRPr lang="en-US"/>
          </a:p>
        </p:txBody>
      </p:sp>
    </p:spTree>
    <p:extLst>
      <p:ext uri="{BB962C8B-B14F-4D97-AF65-F5344CB8AC3E}">
        <p14:creationId xmlns:p14="http://schemas.microsoft.com/office/powerpoint/2010/main" val="28706189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52</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53</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54</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55</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56</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57</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58</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59</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60</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61</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62</a:t>
            </a:fld>
            <a:endParaRPr lang="en-US"/>
          </a:p>
        </p:txBody>
      </p:sp>
    </p:spTree>
    <p:extLst>
      <p:ext uri="{BB962C8B-B14F-4D97-AF65-F5344CB8AC3E}">
        <p14:creationId xmlns:p14="http://schemas.microsoft.com/office/powerpoint/2010/main" val="5645041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63</a:t>
            </a:fld>
            <a:endParaRPr lang="en-US"/>
          </a:p>
        </p:txBody>
      </p:sp>
    </p:spTree>
    <p:extLst>
      <p:ext uri="{BB962C8B-B14F-4D97-AF65-F5344CB8AC3E}">
        <p14:creationId xmlns:p14="http://schemas.microsoft.com/office/powerpoint/2010/main" val="13033052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64</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65</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3/24/2023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3112067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3/24/2023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017448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2C9E98-F6FC-4F16-90AE-591836D627D3}" type="datetimeFigureOut">
              <a:rPr lang="en-US" smtClean="0"/>
              <a:pPr/>
              <a:t>3/24/2023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376310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2C9E98-F6FC-4F16-90AE-591836D627D3}" type="datetimeFigureOut">
              <a:rPr lang="en-US" smtClean="0"/>
              <a:pPr/>
              <a:t>3/24/2023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954979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2C9E98-F6FC-4F16-90AE-591836D627D3}" type="datetimeFigureOut">
              <a:rPr lang="en-US" smtClean="0"/>
              <a:pPr/>
              <a:t>3/24/2023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755524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2C9E98-F6FC-4F16-90AE-591836D627D3}" type="datetimeFigureOut">
              <a:rPr lang="en-US" smtClean="0"/>
              <a:pPr/>
              <a:t>3/24/2023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3750617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2C9E98-F6FC-4F16-90AE-591836D627D3}" type="datetimeFigureOut">
              <a:rPr lang="en-US" smtClean="0"/>
              <a:pPr/>
              <a:t>3/24/2023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607347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2C9E98-F6FC-4F16-90AE-591836D627D3}" type="datetimeFigureOut">
              <a:rPr lang="en-US" smtClean="0"/>
              <a:pPr/>
              <a:t>3/24/2023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4181582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2C9E98-F6FC-4F16-90AE-591836D627D3}" type="datetimeFigureOut">
              <a:rPr lang="en-US" smtClean="0"/>
              <a:pPr/>
              <a:t>3/24/2023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215795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3/24/2023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732386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3/24/2023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851217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2C9E98-F6FC-4F16-90AE-591836D627D3}" type="datetimeFigureOut">
              <a:rPr lang="en-US" smtClean="0"/>
              <a:pPr/>
              <a:t>3/24/2023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BC6DD-CC60-4414-BD0E-4B8B6D092F0E}" type="slidenum">
              <a:rPr lang="en-US" smtClean="0"/>
              <a:pPr/>
              <a:t>‹#›</a:t>
            </a:fld>
            <a:endParaRPr lang="en-US"/>
          </a:p>
        </p:txBody>
      </p:sp>
      <p:sp>
        <p:nvSpPr>
          <p:cNvPr id="7" name="Rectangle 2"/>
          <p:cNvSpPr>
            <a:spLocks noChangeArrowheads="1"/>
          </p:cNvSpPr>
          <p:nvPr userDrawn="1"/>
        </p:nvSpPr>
        <p:spPr bwMode="auto">
          <a:xfrm>
            <a:off x="0" y="0"/>
            <a:ext cx="9144000" cy="6858000"/>
          </a:xfrm>
          <a:prstGeom prst="rect">
            <a:avLst/>
          </a:prstGeom>
          <a:noFill/>
          <a:ln w="38100" algn="ctr">
            <a:solidFill>
              <a:srgbClr val="122355"/>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a:p>
        </p:txBody>
      </p:sp>
    </p:spTree>
    <p:extLst>
      <p:ext uri="{BB962C8B-B14F-4D97-AF65-F5344CB8AC3E}">
        <p14:creationId xmlns:p14="http://schemas.microsoft.com/office/powerpoint/2010/main" val="1869630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 Id="rId9" Type="http://schemas.openxmlformats.org/officeDocument/2006/relationships/image" Target="../media/image1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6.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hyperlink" Target="https://repository.upenn.edu/cgi/viewcontent.cgi?article=1210&amp;context=gse_pub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shenviapologetics.com/a-short-review-of-levinsons-beyond-critique/"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6.jpe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hyperlink" Target="https://repository.upenn.edu/cgi/viewcontent.cgi?article=1210&amp;context=gse_pub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hyperlink" Target="https://files.eric.ed.gov/fulltext/ED506735.pdf"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6.jpe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hyperlink" Target="https://repository.upenn.edu/cgi/viewcontent.cgi?article=1210&amp;context=gse_pubs"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shenviapologetics.com/a-short-review-of-levinsons-beyond-critique/"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6.jpe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hyperlink" Target="https://repository.upenn.edu/cgi/viewcontent.cgi?article=1210&amp;context=gse_pubs"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shenviapologetics.com/a-short-review-of-levinsons-beyond-critique/"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36.jpeg"/><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5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6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9161" y="644734"/>
            <a:ext cx="8182230" cy="1687814"/>
          </a:xfrm>
        </p:spPr>
        <p:txBody>
          <a:bodyPr anchor="b">
            <a:normAutofit/>
          </a:bodyPr>
          <a:lstStyle/>
          <a:p>
            <a:r>
              <a:rPr lang="en-US" sz="4400" dirty="0">
                <a:latin typeface="+mn-lt"/>
              </a:rPr>
              <a:t>Are CRT and Christianity Compatible?</a:t>
            </a:r>
          </a:p>
        </p:txBody>
      </p:sp>
      <p:sp>
        <p:nvSpPr>
          <p:cNvPr id="8" name="Subtitle 6">
            <a:extLst>
              <a:ext uri="{FF2B5EF4-FFF2-40B4-BE49-F238E27FC236}">
                <a16:creationId xmlns:a16="http://schemas.microsoft.com/office/drawing/2014/main" id="{F0B3D86A-66FD-47C7-A4D0-C3270A8DF0C4}"/>
              </a:ext>
            </a:extLst>
          </p:cNvPr>
          <p:cNvSpPr txBox="1">
            <a:spLocks/>
          </p:cNvSpPr>
          <p:nvPr/>
        </p:nvSpPr>
        <p:spPr>
          <a:xfrm>
            <a:off x="479160" y="4405966"/>
            <a:ext cx="8182233" cy="1680509"/>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dirty="0"/>
              <a:t>Dr. Neil Shenvi</a:t>
            </a:r>
          </a:p>
          <a:p>
            <a:r>
              <a:rPr lang="en-US" sz="2800" dirty="0"/>
              <a:t>Grace Fellowship</a:t>
            </a:r>
          </a:p>
          <a:p>
            <a:r>
              <a:rPr lang="en-US" sz="2800" dirty="0"/>
              <a:t>March 25, 2023</a:t>
            </a:r>
          </a:p>
          <a:p>
            <a:endParaRPr lang="en-US" sz="2800" dirty="0"/>
          </a:p>
        </p:txBody>
      </p:sp>
    </p:spTree>
    <p:extLst>
      <p:ext uri="{BB962C8B-B14F-4D97-AF65-F5344CB8AC3E}">
        <p14:creationId xmlns:p14="http://schemas.microsoft.com/office/powerpoint/2010/main" val="600552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Critical Theory and Critical Race Theory</a:t>
            </a:r>
          </a:p>
          <a:p>
            <a:r>
              <a:rPr lang="en-US" dirty="0"/>
              <a:t>What is Critical Race Theory?</a:t>
            </a:r>
          </a:p>
          <a:p>
            <a:r>
              <a:rPr lang="en-US" dirty="0"/>
              <a:t>Problems with Critical Race Theory</a:t>
            </a:r>
          </a:p>
          <a:p>
            <a:r>
              <a:rPr lang="en-US" dirty="0"/>
              <a:t>Talking about Race</a:t>
            </a:r>
          </a:p>
          <a:p>
            <a:r>
              <a:rPr lang="en-US" dirty="0"/>
              <a:t>Conclusions and book recommendations</a:t>
            </a:r>
          </a:p>
          <a:p>
            <a:endParaRPr lang="en-US" dirty="0"/>
          </a:p>
        </p:txBody>
      </p:sp>
      <p:sp>
        <p:nvSpPr>
          <p:cNvPr id="4" name="Rectangle 3"/>
          <p:cNvSpPr/>
          <p:nvPr/>
        </p:nvSpPr>
        <p:spPr>
          <a:xfrm>
            <a:off x="246184" y="1992366"/>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010734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a:t>The Taxonomy of Critical Theory</a:t>
            </a:r>
          </a:p>
        </p:txBody>
      </p:sp>
      <p:sp>
        <p:nvSpPr>
          <p:cNvPr id="4" name="Freeform 3"/>
          <p:cNvSpPr/>
          <p:nvPr/>
        </p:nvSpPr>
        <p:spPr>
          <a:xfrm>
            <a:off x="263611" y="1219200"/>
            <a:ext cx="8476925" cy="4802659"/>
          </a:xfrm>
          <a:custGeom>
            <a:avLst/>
            <a:gdLst>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13" fmla="*/ 2294996 w 8510531"/>
              <a:gd name="connsiteY13" fmla="*/ 428367 h 5273447"/>
              <a:gd name="connsiteX0" fmla="*/ 2294996 w 8510531"/>
              <a:gd name="connsiteY0" fmla="*/ 480683 h 5325763"/>
              <a:gd name="connsiteX1" fmla="*/ 1149937 w 8510531"/>
              <a:gd name="connsiteY1" fmla="*/ 966716 h 5325763"/>
              <a:gd name="connsiteX2" fmla="*/ 276726 w 8510531"/>
              <a:gd name="connsiteY2" fmla="*/ 744294 h 5325763"/>
              <a:gd name="connsiteX3" fmla="*/ 46067 w 8510531"/>
              <a:gd name="connsiteY3" fmla="*/ 2886132 h 5325763"/>
              <a:gd name="connsiteX4" fmla="*/ 1075796 w 8510531"/>
              <a:gd name="connsiteY4" fmla="*/ 4303040 h 5325763"/>
              <a:gd name="connsiteX5" fmla="*/ 2781029 w 8510531"/>
              <a:gd name="connsiteY5" fmla="*/ 5176251 h 5325763"/>
              <a:gd name="connsiteX6" fmla="*/ 5985548 w 8510531"/>
              <a:gd name="connsiteY6" fmla="*/ 5283343 h 5325763"/>
              <a:gd name="connsiteX7" fmla="*/ 7130607 w 8510531"/>
              <a:gd name="connsiteY7" fmla="*/ 4723170 h 5325763"/>
              <a:gd name="connsiteX8" fmla="*/ 7740207 w 8510531"/>
              <a:gd name="connsiteY8" fmla="*/ 2861418 h 5325763"/>
              <a:gd name="connsiteX9" fmla="*/ 8382758 w 8510531"/>
              <a:gd name="connsiteY9" fmla="*/ 1815213 h 5325763"/>
              <a:gd name="connsiteX10" fmla="*/ 8250953 w 8510531"/>
              <a:gd name="connsiteY10" fmla="*/ 423018 h 5325763"/>
              <a:gd name="connsiteX11" fmla="*/ 5812553 w 8510531"/>
              <a:gd name="connsiteY11" fmla="*/ 159408 h 5325763"/>
              <a:gd name="connsiteX12" fmla="*/ 3028164 w 8510531"/>
              <a:gd name="connsiteY12" fmla="*/ 52316 h 5325763"/>
              <a:gd name="connsiteX13" fmla="*/ 2294996 w 8510531"/>
              <a:gd name="connsiteY13" fmla="*/ 480683 h 5325763"/>
              <a:gd name="connsiteX0" fmla="*/ 2294635 w 8510170"/>
              <a:gd name="connsiteY0" fmla="*/ 480683 h 5325763"/>
              <a:gd name="connsiteX1" fmla="*/ 1133100 w 8510170"/>
              <a:gd name="connsiteY1" fmla="*/ 225311 h 5325763"/>
              <a:gd name="connsiteX2" fmla="*/ 276365 w 8510170"/>
              <a:gd name="connsiteY2" fmla="*/ 744294 h 5325763"/>
              <a:gd name="connsiteX3" fmla="*/ 45706 w 8510170"/>
              <a:gd name="connsiteY3" fmla="*/ 2886132 h 5325763"/>
              <a:gd name="connsiteX4" fmla="*/ 1075435 w 8510170"/>
              <a:gd name="connsiteY4" fmla="*/ 4303040 h 5325763"/>
              <a:gd name="connsiteX5" fmla="*/ 2780668 w 8510170"/>
              <a:gd name="connsiteY5" fmla="*/ 5176251 h 5325763"/>
              <a:gd name="connsiteX6" fmla="*/ 5985187 w 8510170"/>
              <a:gd name="connsiteY6" fmla="*/ 5283343 h 5325763"/>
              <a:gd name="connsiteX7" fmla="*/ 7130246 w 8510170"/>
              <a:gd name="connsiteY7" fmla="*/ 4723170 h 5325763"/>
              <a:gd name="connsiteX8" fmla="*/ 7739846 w 8510170"/>
              <a:gd name="connsiteY8" fmla="*/ 2861418 h 5325763"/>
              <a:gd name="connsiteX9" fmla="*/ 8382397 w 8510170"/>
              <a:gd name="connsiteY9" fmla="*/ 1815213 h 5325763"/>
              <a:gd name="connsiteX10" fmla="*/ 8250592 w 8510170"/>
              <a:gd name="connsiteY10" fmla="*/ 423018 h 5325763"/>
              <a:gd name="connsiteX11" fmla="*/ 5812192 w 8510170"/>
              <a:gd name="connsiteY11" fmla="*/ 159408 h 5325763"/>
              <a:gd name="connsiteX12" fmla="*/ 3027803 w 8510170"/>
              <a:gd name="connsiteY12" fmla="*/ 52316 h 5325763"/>
              <a:gd name="connsiteX13" fmla="*/ 2294635 w 8510170"/>
              <a:gd name="connsiteY13" fmla="*/ 480683 h 5325763"/>
              <a:gd name="connsiteX0" fmla="*/ 2294635 w 8382989"/>
              <a:gd name="connsiteY0" fmla="*/ 493702 h 5338782"/>
              <a:gd name="connsiteX1" fmla="*/ 1133100 w 8382989"/>
              <a:gd name="connsiteY1" fmla="*/ 238330 h 5338782"/>
              <a:gd name="connsiteX2" fmla="*/ 276365 w 8382989"/>
              <a:gd name="connsiteY2" fmla="*/ 757313 h 5338782"/>
              <a:gd name="connsiteX3" fmla="*/ 45706 w 8382989"/>
              <a:gd name="connsiteY3" fmla="*/ 2899151 h 5338782"/>
              <a:gd name="connsiteX4" fmla="*/ 1075435 w 8382989"/>
              <a:gd name="connsiteY4" fmla="*/ 4316059 h 5338782"/>
              <a:gd name="connsiteX5" fmla="*/ 2780668 w 8382989"/>
              <a:gd name="connsiteY5" fmla="*/ 5189270 h 5338782"/>
              <a:gd name="connsiteX6" fmla="*/ 5985187 w 8382989"/>
              <a:gd name="connsiteY6" fmla="*/ 5296362 h 5338782"/>
              <a:gd name="connsiteX7" fmla="*/ 7130246 w 8382989"/>
              <a:gd name="connsiteY7" fmla="*/ 4736189 h 5338782"/>
              <a:gd name="connsiteX8" fmla="*/ 7739846 w 8382989"/>
              <a:gd name="connsiteY8" fmla="*/ 2874437 h 5338782"/>
              <a:gd name="connsiteX9" fmla="*/ 8382397 w 8382989"/>
              <a:gd name="connsiteY9" fmla="*/ 1828232 h 5338782"/>
              <a:gd name="connsiteX10" fmla="*/ 7624516 w 8382989"/>
              <a:gd name="connsiteY10" fmla="*/ 864404 h 5338782"/>
              <a:gd name="connsiteX11" fmla="*/ 5812192 w 8382989"/>
              <a:gd name="connsiteY11" fmla="*/ 172427 h 5338782"/>
              <a:gd name="connsiteX12" fmla="*/ 3027803 w 8382989"/>
              <a:gd name="connsiteY12" fmla="*/ 65335 h 5338782"/>
              <a:gd name="connsiteX13" fmla="*/ 2294635 w 8382989"/>
              <a:gd name="connsiteY13" fmla="*/ 493702 h 5338782"/>
              <a:gd name="connsiteX0" fmla="*/ 2294635 w 8382989"/>
              <a:gd name="connsiteY0" fmla="*/ 493702 h 5338782"/>
              <a:gd name="connsiteX1" fmla="*/ 1133100 w 8382989"/>
              <a:gd name="connsiteY1" fmla="*/ 238330 h 5338782"/>
              <a:gd name="connsiteX2" fmla="*/ 276365 w 8382989"/>
              <a:gd name="connsiteY2" fmla="*/ 757313 h 5338782"/>
              <a:gd name="connsiteX3" fmla="*/ 45706 w 8382989"/>
              <a:gd name="connsiteY3" fmla="*/ 2899151 h 5338782"/>
              <a:gd name="connsiteX4" fmla="*/ 1075435 w 8382989"/>
              <a:gd name="connsiteY4" fmla="*/ 4316059 h 5338782"/>
              <a:gd name="connsiteX5" fmla="*/ 2780668 w 8382989"/>
              <a:gd name="connsiteY5" fmla="*/ 5189270 h 5338782"/>
              <a:gd name="connsiteX6" fmla="*/ 5985187 w 8382989"/>
              <a:gd name="connsiteY6" fmla="*/ 5296362 h 5338782"/>
              <a:gd name="connsiteX7" fmla="*/ 7130246 w 8382989"/>
              <a:gd name="connsiteY7" fmla="*/ 4736189 h 5338782"/>
              <a:gd name="connsiteX8" fmla="*/ 7739846 w 8382989"/>
              <a:gd name="connsiteY8" fmla="*/ 2874437 h 5338782"/>
              <a:gd name="connsiteX9" fmla="*/ 8382397 w 8382989"/>
              <a:gd name="connsiteY9" fmla="*/ 1828232 h 5338782"/>
              <a:gd name="connsiteX10" fmla="*/ 7624516 w 8382989"/>
              <a:gd name="connsiteY10" fmla="*/ 864404 h 5338782"/>
              <a:gd name="connsiteX11" fmla="*/ 5812192 w 8382989"/>
              <a:gd name="connsiteY11" fmla="*/ 172427 h 5338782"/>
              <a:gd name="connsiteX12" fmla="*/ 3027803 w 8382989"/>
              <a:gd name="connsiteY12" fmla="*/ 65335 h 5338782"/>
              <a:gd name="connsiteX13" fmla="*/ 2294635 w 8382989"/>
              <a:gd name="connsiteY13" fmla="*/ 493702 h 5338782"/>
              <a:gd name="connsiteX0" fmla="*/ 2294635 w 8382858"/>
              <a:gd name="connsiteY0" fmla="*/ 493702 h 5363302"/>
              <a:gd name="connsiteX1" fmla="*/ 1133100 w 8382858"/>
              <a:gd name="connsiteY1" fmla="*/ 238330 h 5363302"/>
              <a:gd name="connsiteX2" fmla="*/ 276365 w 8382858"/>
              <a:gd name="connsiteY2" fmla="*/ 757313 h 5363302"/>
              <a:gd name="connsiteX3" fmla="*/ 45706 w 8382858"/>
              <a:gd name="connsiteY3" fmla="*/ 2899151 h 5363302"/>
              <a:gd name="connsiteX4" fmla="*/ 1075435 w 8382858"/>
              <a:gd name="connsiteY4" fmla="*/ 4316059 h 5363302"/>
              <a:gd name="connsiteX5" fmla="*/ 2780668 w 8382858"/>
              <a:gd name="connsiteY5" fmla="*/ 5189270 h 5363302"/>
              <a:gd name="connsiteX6" fmla="*/ 5985187 w 8382858"/>
              <a:gd name="connsiteY6" fmla="*/ 5296362 h 5363302"/>
              <a:gd name="connsiteX7" fmla="*/ 7937554 w 8382858"/>
              <a:gd name="connsiteY7" fmla="*/ 5131605 h 5363302"/>
              <a:gd name="connsiteX8" fmla="*/ 7739846 w 8382858"/>
              <a:gd name="connsiteY8" fmla="*/ 2874437 h 5363302"/>
              <a:gd name="connsiteX9" fmla="*/ 8382397 w 8382858"/>
              <a:gd name="connsiteY9" fmla="*/ 1828232 h 5363302"/>
              <a:gd name="connsiteX10" fmla="*/ 7624516 w 8382858"/>
              <a:gd name="connsiteY10" fmla="*/ 864404 h 5363302"/>
              <a:gd name="connsiteX11" fmla="*/ 5812192 w 8382858"/>
              <a:gd name="connsiteY11" fmla="*/ 172427 h 5363302"/>
              <a:gd name="connsiteX12" fmla="*/ 3027803 w 8382858"/>
              <a:gd name="connsiteY12" fmla="*/ 65335 h 5363302"/>
              <a:gd name="connsiteX13" fmla="*/ 2294635 w 8382858"/>
              <a:gd name="connsiteY13" fmla="*/ 493702 h 5363302"/>
              <a:gd name="connsiteX0" fmla="*/ 2299990 w 8388213"/>
              <a:gd name="connsiteY0" fmla="*/ 493702 h 5363302"/>
              <a:gd name="connsiteX1" fmla="*/ 1138455 w 8388213"/>
              <a:gd name="connsiteY1" fmla="*/ 238330 h 5363302"/>
              <a:gd name="connsiteX2" fmla="*/ 281720 w 8388213"/>
              <a:gd name="connsiteY2" fmla="*/ 757313 h 5363302"/>
              <a:gd name="connsiteX3" fmla="*/ 51061 w 8388213"/>
              <a:gd name="connsiteY3" fmla="*/ 2899151 h 5363302"/>
              <a:gd name="connsiteX4" fmla="*/ 289957 w 8388213"/>
              <a:gd name="connsiteY4" fmla="*/ 5073941 h 5363302"/>
              <a:gd name="connsiteX5" fmla="*/ 2786023 w 8388213"/>
              <a:gd name="connsiteY5" fmla="*/ 5189270 h 5363302"/>
              <a:gd name="connsiteX6" fmla="*/ 5990542 w 8388213"/>
              <a:gd name="connsiteY6" fmla="*/ 5296362 h 5363302"/>
              <a:gd name="connsiteX7" fmla="*/ 7942909 w 8388213"/>
              <a:gd name="connsiteY7" fmla="*/ 5131605 h 5363302"/>
              <a:gd name="connsiteX8" fmla="*/ 7745201 w 8388213"/>
              <a:gd name="connsiteY8" fmla="*/ 2874437 h 5363302"/>
              <a:gd name="connsiteX9" fmla="*/ 8387752 w 8388213"/>
              <a:gd name="connsiteY9" fmla="*/ 1828232 h 5363302"/>
              <a:gd name="connsiteX10" fmla="*/ 7629871 w 8388213"/>
              <a:gd name="connsiteY10" fmla="*/ 864404 h 5363302"/>
              <a:gd name="connsiteX11" fmla="*/ 5817547 w 8388213"/>
              <a:gd name="connsiteY11" fmla="*/ 172427 h 5363302"/>
              <a:gd name="connsiteX12" fmla="*/ 3033158 w 8388213"/>
              <a:gd name="connsiteY12" fmla="*/ 65335 h 5363302"/>
              <a:gd name="connsiteX13" fmla="*/ 2299990 w 8388213"/>
              <a:gd name="connsiteY13" fmla="*/ 493702 h 5363302"/>
              <a:gd name="connsiteX0" fmla="*/ 3033158 w 8388213"/>
              <a:gd name="connsiteY0" fmla="*/ 65335 h 5363302"/>
              <a:gd name="connsiteX1" fmla="*/ 1138455 w 8388213"/>
              <a:gd name="connsiteY1" fmla="*/ 238330 h 5363302"/>
              <a:gd name="connsiteX2" fmla="*/ 281720 w 8388213"/>
              <a:gd name="connsiteY2" fmla="*/ 757313 h 5363302"/>
              <a:gd name="connsiteX3" fmla="*/ 51061 w 8388213"/>
              <a:gd name="connsiteY3" fmla="*/ 2899151 h 5363302"/>
              <a:gd name="connsiteX4" fmla="*/ 289957 w 8388213"/>
              <a:gd name="connsiteY4" fmla="*/ 5073941 h 5363302"/>
              <a:gd name="connsiteX5" fmla="*/ 2786023 w 8388213"/>
              <a:gd name="connsiteY5" fmla="*/ 5189270 h 5363302"/>
              <a:gd name="connsiteX6" fmla="*/ 5990542 w 8388213"/>
              <a:gd name="connsiteY6" fmla="*/ 5296362 h 5363302"/>
              <a:gd name="connsiteX7" fmla="*/ 7942909 w 8388213"/>
              <a:gd name="connsiteY7" fmla="*/ 5131605 h 5363302"/>
              <a:gd name="connsiteX8" fmla="*/ 7745201 w 8388213"/>
              <a:gd name="connsiteY8" fmla="*/ 2874437 h 5363302"/>
              <a:gd name="connsiteX9" fmla="*/ 8387752 w 8388213"/>
              <a:gd name="connsiteY9" fmla="*/ 1828232 h 5363302"/>
              <a:gd name="connsiteX10" fmla="*/ 7629871 w 8388213"/>
              <a:gd name="connsiteY10" fmla="*/ 864404 h 5363302"/>
              <a:gd name="connsiteX11" fmla="*/ 5817547 w 8388213"/>
              <a:gd name="connsiteY11" fmla="*/ 172427 h 5363302"/>
              <a:gd name="connsiteX12" fmla="*/ 3033158 w 8388213"/>
              <a:gd name="connsiteY12" fmla="*/ 65335 h 5363302"/>
              <a:gd name="connsiteX0" fmla="*/ 5817547 w 8388213"/>
              <a:gd name="connsiteY0" fmla="*/ 51014 h 5241889"/>
              <a:gd name="connsiteX1" fmla="*/ 1138455 w 8388213"/>
              <a:gd name="connsiteY1" fmla="*/ 116917 h 5241889"/>
              <a:gd name="connsiteX2" fmla="*/ 281720 w 8388213"/>
              <a:gd name="connsiteY2" fmla="*/ 635900 h 5241889"/>
              <a:gd name="connsiteX3" fmla="*/ 51061 w 8388213"/>
              <a:gd name="connsiteY3" fmla="*/ 2777738 h 5241889"/>
              <a:gd name="connsiteX4" fmla="*/ 289957 w 8388213"/>
              <a:gd name="connsiteY4" fmla="*/ 4952528 h 5241889"/>
              <a:gd name="connsiteX5" fmla="*/ 2786023 w 8388213"/>
              <a:gd name="connsiteY5" fmla="*/ 5067857 h 5241889"/>
              <a:gd name="connsiteX6" fmla="*/ 5990542 w 8388213"/>
              <a:gd name="connsiteY6" fmla="*/ 5174949 h 5241889"/>
              <a:gd name="connsiteX7" fmla="*/ 7942909 w 8388213"/>
              <a:gd name="connsiteY7" fmla="*/ 5010192 h 5241889"/>
              <a:gd name="connsiteX8" fmla="*/ 7745201 w 8388213"/>
              <a:gd name="connsiteY8" fmla="*/ 2753024 h 5241889"/>
              <a:gd name="connsiteX9" fmla="*/ 8387752 w 8388213"/>
              <a:gd name="connsiteY9" fmla="*/ 1706819 h 5241889"/>
              <a:gd name="connsiteX10" fmla="*/ 7629871 w 8388213"/>
              <a:gd name="connsiteY10" fmla="*/ 742991 h 5241889"/>
              <a:gd name="connsiteX11" fmla="*/ 5817547 w 8388213"/>
              <a:gd name="connsiteY11" fmla="*/ 51014 h 5241889"/>
              <a:gd name="connsiteX0" fmla="*/ 5817547 w 8042743"/>
              <a:gd name="connsiteY0" fmla="*/ 51014 h 5241889"/>
              <a:gd name="connsiteX1" fmla="*/ 1138455 w 8042743"/>
              <a:gd name="connsiteY1" fmla="*/ 116917 h 5241889"/>
              <a:gd name="connsiteX2" fmla="*/ 281720 w 8042743"/>
              <a:gd name="connsiteY2" fmla="*/ 635900 h 5241889"/>
              <a:gd name="connsiteX3" fmla="*/ 51061 w 8042743"/>
              <a:gd name="connsiteY3" fmla="*/ 2777738 h 5241889"/>
              <a:gd name="connsiteX4" fmla="*/ 289957 w 8042743"/>
              <a:gd name="connsiteY4" fmla="*/ 4952528 h 5241889"/>
              <a:gd name="connsiteX5" fmla="*/ 2786023 w 8042743"/>
              <a:gd name="connsiteY5" fmla="*/ 5067857 h 5241889"/>
              <a:gd name="connsiteX6" fmla="*/ 5990542 w 8042743"/>
              <a:gd name="connsiteY6" fmla="*/ 5174949 h 5241889"/>
              <a:gd name="connsiteX7" fmla="*/ 7942909 w 8042743"/>
              <a:gd name="connsiteY7" fmla="*/ 5010192 h 5241889"/>
              <a:gd name="connsiteX8" fmla="*/ 7745201 w 8042743"/>
              <a:gd name="connsiteY8" fmla="*/ 2753024 h 5241889"/>
              <a:gd name="connsiteX9" fmla="*/ 7629871 w 8042743"/>
              <a:gd name="connsiteY9" fmla="*/ 742991 h 5241889"/>
              <a:gd name="connsiteX10" fmla="*/ 5817547 w 8042743"/>
              <a:gd name="connsiteY10" fmla="*/ 51014 h 5241889"/>
              <a:gd name="connsiteX0" fmla="*/ 5817547 w 8099026"/>
              <a:gd name="connsiteY0" fmla="*/ 76706 h 5267581"/>
              <a:gd name="connsiteX1" fmla="*/ 1138455 w 8099026"/>
              <a:gd name="connsiteY1" fmla="*/ 142609 h 5267581"/>
              <a:gd name="connsiteX2" fmla="*/ 281720 w 8099026"/>
              <a:gd name="connsiteY2" fmla="*/ 661592 h 5267581"/>
              <a:gd name="connsiteX3" fmla="*/ 51061 w 8099026"/>
              <a:gd name="connsiteY3" fmla="*/ 2803430 h 5267581"/>
              <a:gd name="connsiteX4" fmla="*/ 289957 w 8099026"/>
              <a:gd name="connsiteY4" fmla="*/ 4978220 h 5267581"/>
              <a:gd name="connsiteX5" fmla="*/ 2786023 w 8099026"/>
              <a:gd name="connsiteY5" fmla="*/ 5093549 h 5267581"/>
              <a:gd name="connsiteX6" fmla="*/ 5990542 w 8099026"/>
              <a:gd name="connsiteY6" fmla="*/ 5200641 h 5267581"/>
              <a:gd name="connsiteX7" fmla="*/ 7942909 w 8099026"/>
              <a:gd name="connsiteY7" fmla="*/ 5035884 h 5267581"/>
              <a:gd name="connsiteX8" fmla="*/ 7745201 w 8099026"/>
              <a:gd name="connsiteY8" fmla="*/ 2778716 h 5267581"/>
              <a:gd name="connsiteX9" fmla="*/ 8000573 w 8099026"/>
              <a:gd name="connsiteY9" fmla="*/ 252674 h 5267581"/>
              <a:gd name="connsiteX10" fmla="*/ 5817547 w 8099026"/>
              <a:gd name="connsiteY10" fmla="*/ 76706 h 5267581"/>
              <a:gd name="connsiteX0" fmla="*/ 5817547 w 8202496"/>
              <a:gd name="connsiteY0" fmla="*/ 75438 h 5267563"/>
              <a:gd name="connsiteX1" fmla="*/ 1138455 w 8202496"/>
              <a:gd name="connsiteY1" fmla="*/ 141341 h 5267563"/>
              <a:gd name="connsiteX2" fmla="*/ 281720 w 8202496"/>
              <a:gd name="connsiteY2" fmla="*/ 660324 h 5267563"/>
              <a:gd name="connsiteX3" fmla="*/ 51061 w 8202496"/>
              <a:gd name="connsiteY3" fmla="*/ 2802162 h 5267563"/>
              <a:gd name="connsiteX4" fmla="*/ 289957 w 8202496"/>
              <a:gd name="connsiteY4" fmla="*/ 4976952 h 5267563"/>
              <a:gd name="connsiteX5" fmla="*/ 2786023 w 8202496"/>
              <a:gd name="connsiteY5" fmla="*/ 5092281 h 5267563"/>
              <a:gd name="connsiteX6" fmla="*/ 5990542 w 8202496"/>
              <a:gd name="connsiteY6" fmla="*/ 5199373 h 5267563"/>
              <a:gd name="connsiteX7" fmla="*/ 7942909 w 8202496"/>
              <a:gd name="connsiteY7" fmla="*/ 5034616 h 5267563"/>
              <a:gd name="connsiteX8" fmla="*/ 8099428 w 8202496"/>
              <a:gd name="connsiteY8" fmla="*/ 2759018 h 5267563"/>
              <a:gd name="connsiteX9" fmla="*/ 8000573 w 8202496"/>
              <a:gd name="connsiteY9" fmla="*/ 251406 h 5267563"/>
              <a:gd name="connsiteX10" fmla="*/ 5817547 w 8202496"/>
              <a:gd name="connsiteY10" fmla="*/ 75438 h 5267563"/>
              <a:gd name="connsiteX0" fmla="*/ 5570412 w 8220227"/>
              <a:gd name="connsiteY0" fmla="*/ 156716 h 5210624"/>
              <a:gd name="connsiteX1" fmla="*/ 1138455 w 8220227"/>
              <a:gd name="connsiteY1" fmla="*/ 84401 h 5210624"/>
              <a:gd name="connsiteX2" fmla="*/ 281720 w 8220227"/>
              <a:gd name="connsiteY2" fmla="*/ 603384 h 5210624"/>
              <a:gd name="connsiteX3" fmla="*/ 51061 w 8220227"/>
              <a:gd name="connsiteY3" fmla="*/ 2745222 h 5210624"/>
              <a:gd name="connsiteX4" fmla="*/ 289957 w 8220227"/>
              <a:gd name="connsiteY4" fmla="*/ 4920012 h 5210624"/>
              <a:gd name="connsiteX5" fmla="*/ 2786023 w 8220227"/>
              <a:gd name="connsiteY5" fmla="*/ 5035341 h 5210624"/>
              <a:gd name="connsiteX6" fmla="*/ 5990542 w 8220227"/>
              <a:gd name="connsiteY6" fmla="*/ 5142433 h 5210624"/>
              <a:gd name="connsiteX7" fmla="*/ 7942909 w 8220227"/>
              <a:gd name="connsiteY7" fmla="*/ 4977676 h 5210624"/>
              <a:gd name="connsiteX8" fmla="*/ 8099428 w 8220227"/>
              <a:gd name="connsiteY8" fmla="*/ 2702078 h 5210624"/>
              <a:gd name="connsiteX9" fmla="*/ 8000573 w 8220227"/>
              <a:gd name="connsiteY9" fmla="*/ 194466 h 5210624"/>
              <a:gd name="connsiteX10" fmla="*/ 5570412 w 8220227"/>
              <a:gd name="connsiteY10" fmla="*/ 156716 h 5210624"/>
              <a:gd name="connsiteX0" fmla="*/ 5570412 w 8157283"/>
              <a:gd name="connsiteY0" fmla="*/ 99352 h 5153260"/>
              <a:gd name="connsiteX1" fmla="*/ 1138455 w 8157283"/>
              <a:gd name="connsiteY1" fmla="*/ 27037 h 5153260"/>
              <a:gd name="connsiteX2" fmla="*/ 281720 w 8157283"/>
              <a:gd name="connsiteY2" fmla="*/ 546020 h 5153260"/>
              <a:gd name="connsiteX3" fmla="*/ 51061 w 8157283"/>
              <a:gd name="connsiteY3" fmla="*/ 2687858 h 5153260"/>
              <a:gd name="connsiteX4" fmla="*/ 289957 w 8157283"/>
              <a:gd name="connsiteY4" fmla="*/ 4862648 h 5153260"/>
              <a:gd name="connsiteX5" fmla="*/ 2786023 w 8157283"/>
              <a:gd name="connsiteY5" fmla="*/ 4977977 h 5153260"/>
              <a:gd name="connsiteX6" fmla="*/ 5990542 w 8157283"/>
              <a:gd name="connsiteY6" fmla="*/ 5085069 h 5153260"/>
              <a:gd name="connsiteX7" fmla="*/ 7942909 w 8157283"/>
              <a:gd name="connsiteY7" fmla="*/ 4920312 h 5153260"/>
              <a:gd name="connsiteX8" fmla="*/ 8099428 w 8157283"/>
              <a:gd name="connsiteY8" fmla="*/ 2644714 h 5153260"/>
              <a:gd name="connsiteX9" fmla="*/ 7877005 w 8157283"/>
              <a:gd name="connsiteY9" fmla="*/ 321391 h 5153260"/>
              <a:gd name="connsiteX10" fmla="*/ 5570412 w 8157283"/>
              <a:gd name="connsiteY10" fmla="*/ 99352 h 5153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57283" h="5153260">
                <a:moveTo>
                  <a:pt x="5570412" y="99352"/>
                </a:moveTo>
                <a:cubicBezTo>
                  <a:pt x="4447320" y="50293"/>
                  <a:pt x="2019904" y="-47408"/>
                  <a:pt x="1138455" y="27037"/>
                </a:cubicBezTo>
                <a:cubicBezTo>
                  <a:pt x="257006" y="101482"/>
                  <a:pt x="462952" y="102550"/>
                  <a:pt x="281720" y="546020"/>
                </a:cubicBezTo>
                <a:cubicBezTo>
                  <a:pt x="100488" y="989490"/>
                  <a:pt x="49688" y="1968420"/>
                  <a:pt x="51061" y="2687858"/>
                </a:cubicBezTo>
                <a:cubicBezTo>
                  <a:pt x="52434" y="3407296"/>
                  <a:pt x="-165870" y="4480962"/>
                  <a:pt x="289957" y="4862648"/>
                </a:cubicBezTo>
                <a:cubicBezTo>
                  <a:pt x="745784" y="5244335"/>
                  <a:pt x="1835926" y="4940907"/>
                  <a:pt x="2786023" y="4977977"/>
                </a:cubicBezTo>
                <a:cubicBezTo>
                  <a:pt x="3736121" y="5015047"/>
                  <a:pt x="5131061" y="5094680"/>
                  <a:pt x="5990542" y="5085069"/>
                </a:cubicBezTo>
                <a:cubicBezTo>
                  <a:pt x="6850023" y="5075458"/>
                  <a:pt x="7591428" y="5327038"/>
                  <a:pt x="7942909" y="4920312"/>
                </a:cubicBezTo>
                <a:cubicBezTo>
                  <a:pt x="8294390" y="4513586"/>
                  <a:pt x="8110412" y="3411201"/>
                  <a:pt x="8099428" y="2644714"/>
                </a:cubicBezTo>
                <a:cubicBezTo>
                  <a:pt x="8088444" y="1878227"/>
                  <a:pt x="8298508" y="745618"/>
                  <a:pt x="7877005" y="321391"/>
                </a:cubicBezTo>
                <a:cubicBezTo>
                  <a:pt x="7455502" y="-102836"/>
                  <a:pt x="6693504" y="148411"/>
                  <a:pt x="5570412" y="99352"/>
                </a:cubicBez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66436" y="3137622"/>
            <a:ext cx="2128905" cy="1066790"/>
          </a:xfrm>
          <a:prstGeom prst="rect">
            <a:avLst/>
          </a:prstGeom>
          <a:ln>
            <a:solidFill>
              <a:schemeClr val="tx1"/>
            </a:solidFill>
          </a:ln>
        </p:spPr>
      </p:pic>
      <p:pic>
        <p:nvPicPr>
          <p:cNvPr id="14" name="Picture 1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40588" y="2351981"/>
            <a:ext cx="2106779" cy="837172"/>
          </a:xfrm>
          <a:prstGeom prst="rect">
            <a:avLst/>
          </a:prstGeom>
        </p:spPr>
      </p:pic>
      <p:pic>
        <p:nvPicPr>
          <p:cNvPr id="15" name="Picture 1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79509" y="4706431"/>
            <a:ext cx="1977036" cy="776879"/>
          </a:xfrm>
          <a:prstGeom prst="rect">
            <a:avLst/>
          </a:prstGeom>
        </p:spPr>
      </p:pic>
      <p:pic>
        <p:nvPicPr>
          <p:cNvPr id="17" name="Picture 1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69171" y="2044089"/>
            <a:ext cx="2630445" cy="606248"/>
          </a:xfrm>
          <a:prstGeom prst="rect">
            <a:avLst/>
          </a:prstGeom>
          <a:ln>
            <a:solidFill>
              <a:schemeClr val="tx1"/>
            </a:solidFill>
          </a:ln>
        </p:spPr>
      </p:pic>
      <p:pic>
        <p:nvPicPr>
          <p:cNvPr id="18" name="Picture 17"/>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108356" y="4501080"/>
            <a:ext cx="2186276" cy="1231185"/>
          </a:xfrm>
          <a:prstGeom prst="rect">
            <a:avLst/>
          </a:prstGeom>
        </p:spPr>
      </p:pic>
      <p:pic>
        <p:nvPicPr>
          <p:cNvPr id="19" name="Picture 18"/>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744266" y="5257859"/>
            <a:ext cx="1918187" cy="384955"/>
          </a:xfrm>
          <a:prstGeom prst="rect">
            <a:avLst/>
          </a:prstGeom>
          <a:ln>
            <a:solidFill>
              <a:schemeClr val="tx1"/>
            </a:solidFill>
          </a:ln>
        </p:spPr>
      </p:pic>
      <p:grpSp>
        <p:nvGrpSpPr>
          <p:cNvPr id="22" name="Group 21"/>
          <p:cNvGrpSpPr/>
          <p:nvPr/>
        </p:nvGrpSpPr>
        <p:grpSpPr>
          <a:xfrm>
            <a:off x="3243585" y="2870943"/>
            <a:ext cx="2502042" cy="1913422"/>
            <a:chOff x="3218517" y="2737146"/>
            <a:chExt cx="2502042" cy="1913422"/>
          </a:xfrm>
        </p:grpSpPr>
        <p:sp>
          <p:nvSpPr>
            <p:cNvPr id="3" name="Freeform 2"/>
            <p:cNvSpPr/>
            <p:nvPr/>
          </p:nvSpPr>
          <p:spPr>
            <a:xfrm>
              <a:off x="3218517" y="2737146"/>
              <a:ext cx="2502042" cy="1913422"/>
            </a:xfrm>
            <a:custGeom>
              <a:avLst/>
              <a:gdLst>
                <a:gd name="connsiteX0" fmla="*/ 677349 w 2136742"/>
                <a:gd name="connsiteY0" fmla="*/ 211245 h 1881269"/>
                <a:gd name="connsiteX1" fmla="*/ 1847 w 2136742"/>
                <a:gd name="connsiteY1" fmla="*/ 1043267 h 1881269"/>
                <a:gd name="connsiteX2" fmla="*/ 520830 w 2136742"/>
                <a:gd name="connsiteY2" fmla="*/ 1867051 h 1881269"/>
                <a:gd name="connsiteX3" fmla="*/ 1748268 w 2136742"/>
                <a:gd name="connsiteY3" fmla="*/ 1479872 h 1881269"/>
                <a:gd name="connsiteX4" fmla="*/ 2110733 w 2136742"/>
                <a:gd name="connsiteY4" fmla="*/ 417191 h 1881269"/>
                <a:gd name="connsiteX5" fmla="*/ 1155144 w 2136742"/>
                <a:gd name="connsiteY5" fmla="*/ 30013 h 1881269"/>
                <a:gd name="connsiteX6" fmla="*/ 924484 w 2136742"/>
                <a:gd name="connsiteY6" fmla="*/ 54726 h 1881269"/>
                <a:gd name="connsiteX0" fmla="*/ 677349 w 2136742"/>
                <a:gd name="connsiteY0" fmla="*/ 211245 h 1881269"/>
                <a:gd name="connsiteX1" fmla="*/ 1847 w 2136742"/>
                <a:gd name="connsiteY1" fmla="*/ 1043267 h 1881269"/>
                <a:gd name="connsiteX2" fmla="*/ 520830 w 2136742"/>
                <a:gd name="connsiteY2" fmla="*/ 1867051 h 1881269"/>
                <a:gd name="connsiteX3" fmla="*/ 1748268 w 2136742"/>
                <a:gd name="connsiteY3" fmla="*/ 1479872 h 1881269"/>
                <a:gd name="connsiteX4" fmla="*/ 2110733 w 2136742"/>
                <a:gd name="connsiteY4" fmla="*/ 417191 h 1881269"/>
                <a:gd name="connsiteX5" fmla="*/ 1155144 w 2136742"/>
                <a:gd name="connsiteY5" fmla="*/ 30013 h 1881269"/>
                <a:gd name="connsiteX6" fmla="*/ 924484 w 2136742"/>
                <a:gd name="connsiteY6" fmla="*/ 54726 h 1881269"/>
                <a:gd name="connsiteX7" fmla="*/ 677349 w 2136742"/>
                <a:gd name="connsiteY7" fmla="*/ 211245 h 1881269"/>
                <a:gd name="connsiteX0" fmla="*/ 677349 w 2136742"/>
                <a:gd name="connsiteY0" fmla="*/ 213724 h 1883748"/>
                <a:gd name="connsiteX1" fmla="*/ 1847 w 2136742"/>
                <a:gd name="connsiteY1" fmla="*/ 1045746 h 1883748"/>
                <a:gd name="connsiteX2" fmla="*/ 520830 w 2136742"/>
                <a:gd name="connsiteY2" fmla="*/ 1869530 h 1883748"/>
                <a:gd name="connsiteX3" fmla="*/ 1748268 w 2136742"/>
                <a:gd name="connsiteY3" fmla="*/ 1482351 h 1883748"/>
                <a:gd name="connsiteX4" fmla="*/ 2110733 w 2136742"/>
                <a:gd name="connsiteY4" fmla="*/ 419670 h 1883748"/>
                <a:gd name="connsiteX5" fmla="*/ 1155144 w 2136742"/>
                <a:gd name="connsiteY5" fmla="*/ 32492 h 1883748"/>
                <a:gd name="connsiteX6" fmla="*/ 924484 w 2136742"/>
                <a:gd name="connsiteY6" fmla="*/ 57205 h 1883748"/>
                <a:gd name="connsiteX7" fmla="*/ 677349 w 2136742"/>
                <a:gd name="connsiteY7" fmla="*/ 213724 h 1883748"/>
                <a:gd name="connsiteX0" fmla="*/ 226062 w 2198726"/>
                <a:gd name="connsiteY0" fmla="*/ 243067 h 1879659"/>
                <a:gd name="connsiteX1" fmla="*/ 63831 w 2198726"/>
                <a:gd name="connsiteY1" fmla="*/ 1041657 h 1879659"/>
                <a:gd name="connsiteX2" fmla="*/ 582814 w 2198726"/>
                <a:gd name="connsiteY2" fmla="*/ 1865441 h 1879659"/>
                <a:gd name="connsiteX3" fmla="*/ 1810252 w 2198726"/>
                <a:gd name="connsiteY3" fmla="*/ 1478262 h 1879659"/>
                <a:gd name="connsiteX4" fmla="*/ 2172717 w 2198726"/>
                <a:gd name="connsiteY4" fmla="*/ 415581 h 1879659"/>
                <a:gd name="connsiteX5" fmla="*/ 1217128 w 2198726"/>
                <a:gd name="connsiteY5" fmla="*/ 28403 h 1879659"/>
                <a:gd name="connsiteX6" fmla="*/ 986468 w 2198726"/>
                <a:gd name="connsiteY6" fmla="*/ 53116 h 1879659"/>
                <a:gd name="connsiteX7" fmla="*/ 226062 w 2198726"/>
                <a:gd name="connsiteY7" fmla="*/ 243067 h 1879659"/>
                <a:gd name="connsiteX0" fmla="*/ 226062 w 2213192"/>
                <a:gd name="connsiteY0" fmla="*/ 189951 h 1826543"/>
                <a:gd name="connsiteX1" fmla="*/ 63831 w 2213192"/>
                <a:gd name="connsiteY1" fmla="*/ 988541 h 1826543"/>
                <a:gd name="connsiteX2" fmla="*/ 582814 w 2213192"/>
                <a:gd name="connsiteY2" fmla="*/ 1812325 h 1826543"/>
                <a:gd name="connsiteX3" fmla="*/ 1810252 w 2213192"/>
                <a:gd name="connsiteY3" fmla="*/ 1425146 h 1826543"/>
                <a:gd name="connsiteX4" fmla="*/ 2172717 w 2213192"/>
                <a:gd name="connsiteY4" fmla="*/ 362465 h 1826543"/>
                <a:gd name="connsiteX5" fmla="*/ 986468 w 2213192"/>
                <a:gd name="connsiteY5" fmla="*/ 0 h 1826543"/>
                <a:gd name="connsiteX6" fmla="*/ 226062 w 2213192"/>
                <a:gd name="connsiteY6" fmla="*/ 189951 h 1826543"/>
                <a:gd name="connsiteX0" fmla="*/ 235462 w 2222592"/>
                <a:gd name="connsiteY0" fmla="*/ 47698 h 1684290"/>
                <a:gd name="connsiteX1" fmla="*/ 73231 w 2222592"/>
                <a:gd name="connsiteY1" fmla="*/ 846288 h 1684290"/>
                <a:gd name="connsiteX2" fmla="*/ 592214 w 2222592"/>
                <a:gd name="connsiteY2" fmla="*/ 1670072 h 1684290"/>
                <a:gd name="connsiteX3" fmla="*/ 1819652 w 2222592"/>
                <a:gd name="connsiteY3" fmla="*/ 1282893 h 1684290"/>
                <a:gd name="connsiteX4" fmla="*/ 2182117 w 2222592"/>
                <a:gd name="connsiteY4" fmla="*/ 220212 h 1684290"/>
                <a:gd name="connsiteX5" fmla="*/ 235462 w 2222592"/>
                <a:gd name="connsiteY5" fmla="*/ 47698 h 1684290"/>
                <a:gd name="connsiteX0" fmla="*/ 235462 w 2222592"/>
                <a:gd name="connsiteY0" fmla="*/ 116041 h 1754028"/>
                <a:gd name="connsiteX1" fmla="*/ 73231 w 2222592"/>
                <a:gd name="connsiteY1" fmla="*/ 914631 h 1754028"/>
                <a:gd name="connsiteX2" fmla="*/ 592214 w 2222592"/>
                <a:gd name="connsiteY2" fmla="*/ 1738415 h 1754028"/>
                <a:gd name="connsiteX3" fmla="*/ 1819652 w 2222592"/>
                <a:gd name="connsiteY3" fmla="*/ 1351236 h 1754028"/>
                <a:gd name="connsiteX4" fmla="*/ 2182117 w 2222592"/>
                <a:gd name="connsiteY4" fmla="*/ 121393 h 1754028"/>
                <a:gd name="connsiteX5" fmla="*/ 235462 w 2222592"/>
                <a:gd name="connsiteY5" fmla="*/ 116041 h 1754028"/>
                <a:gd name="connsiteX0" fmla="*/ 235462 w 2316861"/>
                <a:gd name="connsiteY0" fmla="*/ 117441 h 1757791"/>
                <a:gd name="connsiteX1" fmla="*/ 73231 w 2316861"/>
                <a:gd name="connsiteY1" fmla="*/ 916031 h 1757791"/>
                <a:gd name="connsiteX2" fmla="*/ 592214 w 2316861"/>
                <a:gd name="connsiteY2" fmla="*/ 1739815 h 1757791"/>
                <a:gd name="connsiteX3" fmla="*/ 1977055 w 2316861"/>
                <a:gd name="connsiteY3" fmla="*/ 1372695 h 1757791"/>
                <a:gd name="connsiteX4" fmla="*/ 2182117 w 2316861"/>
                <a:gd name="connsiteY4" fmla="*/ 122793 h 1757791"/>
                <a:gd name="connsiteX5" fmla="*/ 235462 w 2316861"/>
                <a:gd name="connsiteY5" fmla="*/ 117441 h 1757791"/>
                <a:gd name="connsiteX0" fmla="*/ 235462 w 2276451"/>
                <a:gd name="connsiteY0" fmla="*/ 117441 h 1750127"/>
                <a:gd name="connsiteX1" fmla="*/ 73231 w 2276451"/>
                <a:gd name="connsiteY1" fmla="*/ 916031 h 1750127"/>
                <a:gd name="connsiteX2" fmla="*/ 592214 w 2276451"/>
                <a:gd name="connsiteY2" fmla="*/ 1739815 h 1750127"/>
                <a:gd name="connsiteX3" fmla="*/ 1977055 w 2276451"/>
                <a:gd name="connsiteY3" fmla="*/ 1372695 h 1750127"/>
                <a:gd name="connsiteX4" fmla="*/ 2182117 w 2276451"/>
                <a:gd name="connsiteY4" fmla="*/ 122793 h 1750127"/>
                <a:gd name="connsiteX5" fmla="*/ 235462 w 2276451"/>
                <a:gd name="connsiteY5" fmla="*/ 117441 h 1750127"/>
                <a:gd name="connsiteX0" fmla="*/ 218153 w 2309999"/>
                <a:gd name="connsiteY0" fmla="*/ 117441 h 1608704"/>
                <a:gd name="connsiteX1" fmla="*/ 55922 w 2309999"/>
                <a:gd name="connsiteY1" fmla="*/ 916031 h 1608704"/>
                <a:gd name="connsiteX2" fmla="*/ 301160 w 2309999"/>
                <a:gd name="connsiteY2" fmla="*/ 1572654 h 1608704"/>
                <a:gd name="connsiteX3" fmla="*/ 1959746 w 2309999"/>
                <a:gd name="connsiteY3" fmla="*/ 1372695 h 1608704"/>
                <a:gd name="connsiteX4" fmla="*/ 2164808 w 2309999"/>
                <a:gd name="connsiteY4" fmla="*/ 122793 h 1608704"/>
                <a:gd name="connsiteX5" fmla="*/ 218153 w 2309999"/>
                <a:gd name="connsiteY5" fmla="*/ 117441 h 160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9999" h="1608704">
                  <a:moveTo>
                    <a:pt x="218153" y="117441"/>
                  </a:moveTo>
                  <a:cubicBezTo>
                    <a:pt x="-133328" y="221787"/>
                    <a:pt x="42088" y="673496"/>
                    <a:pt x="55922" y="916031"/>
                  </a:cubicBezTo>
                  <a:cubicBezTo>
                    <a:pt x="69756" y="1158566"/>
                    <a:pt x="-16144" y="1496543"/>
                    <a:pt x="301160" y="1572654"/>
                  </a:cubicBezTo>
                  <a:cubicBezTo>
                    <a:pt x="618464" y="1648765"/>
                    <a:pt x="1649138" y="1614338"/>
                    <a:pt x="1959746" y="1372695"/>
                  </a:cubicBezTo>
                  <a:cubicBezTo>
                    <a:pt x="2270354" y="1131052"/>
                    <a:pt x="2455074" y="332002"/>
                    <a:pt x="2164808" y="122793"/>
                  </a:cubicBezTo>
                  <a:cubicBezTo>
                    <a:pt x="1874542" y="-86416"/>
                    <a:pt x="569634" y="13095"/>
                    <a:pt x="218153" y="117441"/>
                  </a:cubicBez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78283" y="3545078"/>
              <a:ext cx="582465" cy="871993"/>
            </a:xfrm>
            <a:prstGeom prst="rect">
              <a:avLst/>
            </a:prstGeom>
          </p:spPr>
        </p:pic>
        <p:pic>
          <p:nvPicPr>
            <p:cNvPr id="10" name="Picture 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11545" y="3634888"/>
              <a:ext cx="568195" cy="754150"/>
            </a:xfrm>
            <a:prstGeom prst="rect">
              <a:avLst/>
            </a:prstGeom>
          </p:spPr>
        </p:pic>
        <p:pic>
          <p:nvPicPr>
            <p:cNvPr id="11" name="Picture 10"/>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4813343" y="3545078"/>
              <a:ext cx="582465" cy="668449"/>
            </a:xfrm>
            <a:prstGeom prst="rect">
              <a:avLst/>
            </a:prstGeom>
          </p:spPr>
        </p:pic>
        <p:sp>
          <p:nvSpPr>
            <p:cNvPr id="5" name="TextBox 4"/>
            <p:cNvSpPr txBox="1"/>
            <p:nvPr/>
          </p:nvSpPr>
          <p:spPr>
            <a:xfrm>
              <a:off x="3463514" y="2806134"/>
              <a:ext cx="2086982" cy="707886"/>
            </a:xfrm>
            <a:prstGeom prst="rect">
              <a:avLst/>
            </a:prstGeom>
            <a:noFill/>
          </p:spPr>
          <p:txBody>
            <a:bodyPr wrap="none" rtlCol="0">
              <a:spAutoFit/>
            </a:bodyPr>
            <a:lstStyle/>
            <a:p>
              <a:r>
                <a:rPr lang="en-US" sz="2000" dirty="0"/>
                <a:t>“Critical Theory” </a:t>
              </a:r>
              <a:br>
                <a:rPr lang="en-US" sz="2000" dirty="0"/>
              </a:br>
              <a:r>
                <a:rPr lang="en-US" sz="2000" dirty="0"/>
                <a:t>= Frankfurt School</a:t>
              </a:r>
            </a:p>
          </p:txBody>
        </p:sp>
      </p:grpSp>
      <p:sp>
        <p:nvSpPr>
          <p:cNvPr id="21" name="TextBox 20"/>
          <p:cNvSpPr txBox="1"/>
          <p:nvPr/>
        </p:nvSpPr>
        <p:spPr>
          <a:xfrm>
            <a:off x="1814072" y="1412280"/>
            <a:ext cx="5168081" cy="461665"/>
          </a:xfrm>
          <a:prstGeom prst="rect">
            <a:avLst/>
          </a:prstGeom>
          <a:noFill/>
        </p:spPr>
        <p:txBody>
          <a:bodyPr wrap="none" rtlCol="0">
            <a:spAutoFit/>
          </a:bodyPr>
          <a:lstStyle/>
          <a:p>
            <a:r>
              <a:rPr lang="en-US" sz="2400" dirty="0"/>
              <a:t>“critical theory” = critical social theories</a:t>
            </a:r>
            <a:endParaRPr lang="en-US" sz="2000" dirty="0"/>
          </a:p>
        </p:txBody>
      </p:sp>
      <p:pic>
        <p:nvPicPr>
          <p:cNvPr id="2050" name="Picture 2" descr="Related image"/>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1269957" y="3627869"/>
            <a:ext cx="1724025" cy="8732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78010" y="6205033"/>
            <a:ext cx="7027308" cy="461665"/>
          </a:xfrm>
          <a:prstGeom prst="rect">
            <a:avLst/>
          </a:prstGeom>
          <a:noFill/>
          <a:ln w="28575">
            <a:solidFill>
              <a:srgbClr val="FF0000"/>
            </a:solidFill>
          </a:ln>
        </p:spPr>
        <p:txBody>
          <a:bodyPr wrap="none" rtlCol="0">
            <a:spAutoFit/>
          </a:bodyPr>
          <a:lstStyle/>
          <a:p>
            <a:r>
              <a:rPr lang="en-US" sz="2400" dirty="0">
                <a:solidFill>
                  <a:srgbClr val="FF0000"/>
                </a:solidFill>
              </a:rPr>
              <a:t>Critical theory resists essentialism (it is hard to define!)</a:t>
            </a:r>
          </a:p>
        </p:txBody>
      </p:sp>
    </p:spTree>
    <p:extLst>
      <p:ext uri="{BB962C8B-B14F-4D97-AF65-F5344CB8AC3E}">
        <p14:creationId xmlns:p14="http://schemas.microsoft.com/office/powerpoint/2010/main" val="3833155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8056C8-E062-4851-ADC5-405313AE0D51}"/>
              </a:ext>
            </a:extLst>
          </p:cNvPr>
          <p:cNvPicPr>
            <a:picLocks noChangeAspect="1"/>
          </p:cNvPicPr>
          <p:nvPr/>
        </p:nvPicPr>
        <p:blipFill>
          <a:blip r:embed="rId2"/>
          <a:stretch>
            <a:fillRect/>
          </a:stretch>
        </p:blipFill>
        <p:spPr>
          <a:xfrm>
            <a:off x="597160" y="225374"/>
            <a:ext cx="7725747" cy="4070686"/>
          </a:xfrm>
          <a:prstGeom prst="rect">
            <a:avLst/>
          </a:prstGeom>
        </p:spPr>
      </p:pic>
      <p:sp>
        <p:nvSpPr>
          <p:cNvPr id="7" name="TextBox 6">
            <a:extLst>
              <a:ext uri="{FF2B5EF4-FFF2-40B4-BE49-F238E27FC236}">
                <a16:creationId xmlns:a16="http://schemas.microsoft.com/office/drawing/2014/main" id="{B901456B-19C1-4CB3-B94F-58569E06229E}"/>
              </a:ext>
            </a:extLst>
          </p:cNvPr>
          <p:cNvSpPr txBox="1"/>
          <p:nvPr/>
        </p:nvSpPr>
        <p:spPr>
          <a:xfrm>
            <a:off x="597160" y="4498540"/>
            <a:ext cx="8210938" cy="1754326"/>
          </a:xfrm>
          <a:prstGeom prst="rect">
            <a:avLst/>
          </a:prstGeom>
          <a:noFill/>
        </p:spPr>
        <p:txBody>
          <a:bodyPr wrap="square">
            <a:spAutoFit/>
          </a:bodyPr>
          <a:lstStyle/>
          <a:p>
            <a:r>
              <a:rPr lang="en-US" dirty="0">
                <a:solidFill>
                  <a:srgbClr val="0F1419"/>
                </a:solidFill>
                <a:latin typeface="-apple-system"/>
              </a:rPr>
              <a:t>Crenshaw: “These refusals [to recruit scholars of color] led to our eventual self-declaration as an offshoot of Critical Legal Studies. We discovered ourselves to be c</a:t>
            </a:r>
            <a:r>
              <a:rPr lang="en-US" b="0" i="0" dirty="0">
                <a:solidFill>
                  <a:srgbClr val="0F1419"/>
                </a:solidFill>
                <a:effectLst/>
                <a:latin typeface="-apple-system"/>
              </a:rPr>
              <a:t>ritical </a:t>
            </a:r>
            <a:r>
              <a:rPr lang="en-US" dirty="0">
                <a:solidFill>
                  <a:srgbClr val="0F1419"/>
                </a:solidFill>
                <a:latin typeface="-apple-system"/>
              </a:rPr>
              <a:t>t</a:t>
            </a:r>
            <a:r>
              <a:rPr lang="en-US" b="0" i="0" dirty="0">
                <a:solidFill>
                  <a:srgbClr val="0F1419"/>
                </a:solidFill>
                <a:effectLst/>
                <a:latin typeface="-apple-system"/>
              </a:rPr>
              <a:t>heorists who did race and we were racial justice advocates who did critical </a:t>
            </a:r>
            <a:r>
              <a:rPr lang="en-US" dirty="0">
                <a:solidFill>
                  <a:srgbClr val="0F1419"/>
                </a:solidFill>
                <a:latin typeface="-apple-system"/>
              </a:rPr>
              <a:t>t</a:t>
            </a:r>
            <a:r>
              <a:rPr lang="en-US" b="0" i="0" dirty="0">
                <a:solidFill>
                  <a:srgbClr val="0F1419"/>
                </a:solidFill>
                <a:effectLst/>
                <a:latin typeface="-apple-system"/>
              </a:rPr>
              <a:t>heory. … I sent out a call to attend a retreat called ‘New Developments in Critical Race Theory’… [At that time] there were no ‘new events’ in critical race theory because CRT hadn’t had any old ones. It didn’t exist. It was made up as a name.”</a:t>
            </a:r>
            <a:endParaRPr lang="en-US" dirty="0"/>
          </a:p>
        </p:txBody>
      </p:sp>
      <p:sp>
        <p:nvSpPr>
          <p:cNvPr id="11" name="TextBox 10">
            <a:extLst>
              <a:ext uri="{FF2B5EF4-FFF2-40B4-BE49-F238E27FC236}">
                <a16:creationId xmlns:a16="http://schemas.microsoft.com/office/drawing/2014/main" id="{4E921CBB-42DF-4220-BFD5-EF32EACEC04D}"/>
              </a:ext>
            </a:extLst>
          </p:cNvPr>
          <p:cNvSpPr txBox="1"/>
          <p:nvPr/>
        </p:nvSpPr>
        <p:spPr>
          <a:xfrm>
            <a:off x="65315" y="6455346"/>
            <a:ext cx="6335485" cy="338554"/>
          </a:xfrm>
          <a:prstGeom prst="rect">
            <a:avLst/>
          </a:prstGeom>
          <a:noFill/>
        </p:spPr>
        <p:txBody>
          <a:bodyPr wrap="square">
            <a:spAutoFit/>
          </a:bodyPr>
          <a:lstStyle/>
          <a:p>
            <a:r>
              <a:rPr lang="en-US" sz="1600" dirty="0"/>
              <a:t>#2019ASA Presidential Session: Intersectionality and Critical Race Theory</a:t>
            </a:r>
          </a:p>
        </p:txBody>
      </p:sp>
    </p:spTree>
    <p:extLst>
      <p:ext uri="{BB962C8B-B14F-4D97-AF65-F5344CB8AC3E}">
        <p14:creationId xmlns:p14="http://schemas.microsoft.com/office/powerpoint/2010/main" val="162312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Origins of Critical Race Theory</a:t>
            </a:r>
          </a:p>
        </p:txBody>
      </p:sp>
      <p:pic>
        <p:nvPicPr>
          <p:cNvPr id="3" name="Picture 2"/>
          <p:cNvPicPr>
            <a:picLocks noChangeAspect="1"/>
          </p:cNvPicPr>
          <p:nvPr/>
        </p:nvPicPr>
        <p:blipFill>
          <a:blip r:embed="rId3" cstate="print"/>
          <a:stretch>
            <a:fillRect/>
          </a:stretch>
        </p:blipFill>
        <p:spPr>
          <a:xfrm>
            <a:off x="628650" y="2053258"/>
            <a:ext cx="2444460" cy="1276957"/>
          </a:xfrm>
          <a:prstGeom prst="rect">
            <a:avLst/>
          </a:prstGeom>
        </p:spPr>
      </p:pic>
      <p:pic>
        <p:nvPicPr>
          <p:cNvPr id="1026" name="Picture 2" descr="Civil Rights Scholar Kimberle Crenshaw Speaks February 28 2019 ..."/>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724" r="13041" b="9875"/>
          <a:stretch/>
        </p:blipFill>
        <p:spPr bwMode="auto">
          <a:xfrm>
            <a:off x="3206503" y="1998401"/>
            <a:ext cx="1476076" cy="15773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eil Gotanda | Western State College of Law"/>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16816" y="4232779"/>
            <a:ext cx="1405504" cy="140550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richard delgado"/>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972037" y="4219425"/>
            <a:ext cx="1131216" cy="134758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ri J. Matsuda '80 | William S. Richardson School of Law"/>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54697" y="4256745"/>
            <a:ext cx="1092646" cy="124687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Gloria Ladson-Billings - National Academy of Educati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83502" y="1690689"/>
            <a:ext cx="1782182" cy="178218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William F. Tate IV - Department of Sociology | University of South ..."/>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65684" y="1690689"/>
            <a:ext cx="1514855" cy="178218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a:off x="335685" y="6456218"/>
            <a:ext cx="828888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3965900" y="6382327"/>
            <a:ext cx="147782" cy="14778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a:off x="702541" y="3472872"/>
            <a:ext cx="0" cy="2909455"/>
          </a:xfrm>
          <a:prstGeom prst="straightConnector1">
            <a:avLst/>
          </a:prstGeom>
          <a:ln>
            <a:solidFill>
              <a:srgbClr val="122355"/>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02541" y="3410230"/>
            <a:ext cx="1309974" cy="646331"/>
          </a:xfrm>
          <a:prstGeom prst="rect">
            <a:avLst/>
          </a:prstGeom>
          <a:noFill/>
        </p:spPr>
        <p:txBody>
          <a:bodyPr wrap="none" rtlCol="0">
            <a:spAutoFit/>
          </a:bodyPr>
          <a:lstStyle/>
          <a:p>
            <a:r>
              <a:rPr lang="en-US" dirty="0"/>
              <a:t>Derrick Bell </a:t>
            </a:r>
            <a:br>
              <a:rPr lang="en-US" dirty="0"/>
            </a:br>
            <a:endParaRPr lang="en-US" dirty="0"/>
          </a:p>
        </p:txBody>
      </p:sp>
      <p:sp>
        <p:nvSpPr>
          <p:cNvPr id="17" name="Oval 16"/>
          <p:cNvSpPr/>
          <p:nvPr/>
        </p:nvSpPr>
        <p:spPr>
          <a:xfrm>
            <a:off x="628650" y="6382327"/>
            <a:ext cx="147782" cy="14778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p:cNvCxnSpPr/>
          <p:nvPr/>
        </p:nvCxnSpPr>
        <p:spPr>
          <a:xfrm>
            <a:off x="4039791" y="3594896"/>
            <a:ext cx="0" cy="2787431"/>
          </a:xfrm>
          <a:prstGeom prst="straightConnector1">
            <a:avLst/>
          </a:prstGeom>
          <a:ln>
            <a:solidFill>
              <a:srgbClr val="122355"/>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080078" y="3560097"/>
            <a:ext cx="2042162" cy="369332"/>
          </a:xfrm>
          <a:prstGeom prst="rect">
            <a:avLst/>
          </a:prstGeom>
          <a:noFill/>
        </p:spPr>
        <p:txBody>
          <a:bodyPr wrap="none" rtlCol="0">
            <a:spAutoFit/>
          </a:bodyPr>
          <a:lstStyle/>
          <a:p>
            <a:r>
              <a:rPr lang="en-US" dirty="0" err="1"/>
              <a:t>Kimberle</a:t>
            </a:r>
            <a:r>
              <a:rPr lang="en-US" dirty="0"/>
              <a:t> Crenshaw</a:t>
            </a:r>
          </a:p>
        </p:txBody>
      </p:sp>
      <p:sp>
        <p:nvSpPr>
          <p:cNvPr id="21" name="TextBox 20"/>
          <p:cNvSpPr txBox="1"/>
          <p:nvPr/>
        </p:nvSpPr>
        <p:spPr>
          <a:xfrm>
            <a:off x="5374188" y="3410230"/>
            <a:ext cx="1979729" cy="646331"/>
          </a:xfrm>
          <a:prstGeom prst="rect">
            <a:avLst/>
          </a:prstGeom>
          <a:noFill/>
        </p:spPr>
        <p:txBody>
          <a:bodyPr wrap="square" rtlCol="0">
            <a:spAutoFit/>
          </a:bodyPr>
          <a:lstStyle/>
          <a:p>
            <a:r>
              <a:rPr lang="en-US" dirty="0"/>
              <a:t>Gloria Ladson-Billings</a:t>
            </a:r>
          </a:p>
        </p:txBody>
      </p:sp>
      <p:sp>
        <p:nvSpPr>
          <p:cNvPr id="22" name="TextBox 21"/>
          <p:cNvSpPr txBox="1"/>
          <p:nvPr/>
        </p:nvSpPr>
        <p:spPr>
          <a:xfrm>
            <a:off x="7174998" y="3410230"/>
            <a:ext cx="1979729" cy="369332"/>
          </a:xfrm>
          <a:prstGeom prst="rect">
            <a:avLst/>
          </a:prstGeom>
          <a:noFill/>
        </p:spPr>
        <p:txBody>
          <a:bodyPr wrap="square" rtlCol="0">
            <a:spAutoFit/>
          </a:bodyPr>
          <a:lstStyle/>
          <a:p>
            <a:r>
              <a:rPr lang="en-US" dirty="0"/>
              <a:t>William Tate</a:t>
            </a:r>
          </a:p>
        </p:txBody>
      </p:sp>
      <p:sp>
        <p:nvSpPr>
          <p:cNvPr id="23" name="Oval 22"/>
          <p:cNvSpPr/>
          <p:nvPr/>
        </p:nvSpPr>
        <p:spPr>
          <a:xfrm>
            <a:off x="6502894" y="6382327"/>
            <a:ext cx="147782" cy="14778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a:off x="6576785" y="3472872"/>
            <a:ext cx="0" cy="2909455"/>
          </a:xfrm>
          <a:prstGeom prst="straightConnector1">
            <a:avLst/>
          </a:prstGeom>
          <a:ln>
            <a:solidFill>
              <a:srgbClr val="122355"/>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853871" y="5567007"/>
            <a:ext cx="1820949" cy="646331"/>
          </a:xfrm>
          <a:prstGeom prst="rect">
            <a:avLst/>
          </a:prstGeom>
          <a:noFill/>
        </p:spPr>
        <p:txBody>
          <a:bodyPr wrap="square" rtlCol="0">
            <a:spAutoFit/>
          </a:bodyPr>
          <a:lstStyle/>
          <a:p>
            <a:r>
              <a:rPr lang="en-US" dirty="0"/>
              <a:t>Richard </a:t>
            </a:r>
            <a:br>
              <a:rPr lang="en-US" dirty="0"/>
            </a:br>
            <a:r>
              <a:rPr lang="en-US" dirty="0"/>
              <a:t>Delgado</a:t>
            </a:r>
          </a:p>
        </p:txBody>
      </p:sp>
      <p:sp>
        <p:nvSpPr>
          <p:cNvPr id="35" name="Oval 34"/>
          <p:cNvSpPr/>
          <p:nvPr/>
        </p:nvSpPr>
        <p:spPr>
          <a:xfrm>
            <a:off x="2196252" y="6382327"/>
            <a:ext cx="147782" cy="14778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382621" y="6498728"/>
            <a:ext cx="652743" cy="369332"/>
          </a:xfrm>
          <a:prstGeom prst="rect">
            <a:avLst/>
          </a:prstGeom>
          <a:noFill/>
        </p:spPr>
        <p:txBody>
          <a:bodyPr wrap="none" rtlCol="0">
            <a:spAutoFit/>
          </a:bodyPr>
          <a:lstStyle/>
          <a:p>
            <a:r>
              <a:rPr lang="en-US" dirty="0"/>
              <a:t>1980</a:t>
            </a:r>
          </a:p>
        </p:txBody>
      </p:sp>
      <p:sp>
        <p:nvSpPr>
          <p:cNvPr id="39" name="TextBox 38"/>
          <p:cNvSpPr txBox="1"/>
          <p:nvPr/>
        </p:nvSpPr>
        <p:spPr>
          <a:xfrm>
            <a:off x="1869880" y="6498728"/>
            <a:ext cx="652743" cy="369332"/>
          </a:xfrm>
          <a:prstGeom prst="rect">
            <a:avLst/>
          </a:prstGeom>
          <a:noFill/>
        </p:spPr>
        <p:txBody>
          <a:bodyPr wrap="none" rtlCol="0">
            <a:spAutoFit/>
          </a:bodyPr>
          <a:lstStyle/>
          <a:p>
            <a:r>
              <a:rPr lang="en-US" dirty="0"/>
              <a:t>1984</a:t>
            </a:r>
          </a:p>
        </p:txBody>
      </p:sp>
      <p:sp>
        <p:nvSpPr>
          <p:cNvPr id="40" name="Oval 39"/>
          <p:cNvSpPr/>
          <p:nvPr/>
        </p:nvSpPr>
        <p:spPr>
          <a:xfrm>
            <a:off x="3170784" y="6382327"/>
            <a:ext cx="147782" cy="14778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2844412" y="6498728"/>
            <a:ext cx="652743" cy="369332"/>
          </a:xfrm>
          <a:prstGeom prst="rect">
            <a:avLst/>
          </a:prstGeom>
          <a:noFill/>
        </p:spPr>
        <p:txBody>
          <a:bodyPr wrap="none" rtlCol="0">
            <a:spAutoFit/>
          </a:bodyPr>
          <a:lstStyle/>
          <a:p>
            <a:r>
              <a:rPr lang="en-US" dirty="0"/>
              <a:t>1987</a:t>
            </a:r>
          </a:p>
        </p:txBody>
      </p:sp>
      <p:sp>
        <p:nvSpPr>
          <p:cNvPr id="42" name="TextBox 41"/>
          <p:cNvSpPr txBox="1"/>
          <p:nvPr/>
        </p:nvSpPr>
        <p:spPr>
          <a:xfrm>
            <a:off x="3679026" y="6498728"/>
            <a:ext cx="652743" cy="369332"/>
          </a:xfrm>
          <a:prstGeom prst="rect">
            <a:avLst/>
          </a:prstGeom>
          <a:noFill/>
        </p:spPr>
        <p:txBody>
          <a:bodyPr wrap="none" rtlCol="0">
            <a:spAutoFit/>
          </a:bodyPr>
          <a:lstStyle/>
          <a:p>
            <a:r>
              <a:rPr lang="en-US" dirty="0"/>
              <a:t>1989</a:t>
            </a:r>
          </a:p>
        </p:txBody>
      </p:sp>
      <p:sp>
        <p:nvSpPr>
          <p:cNvPr id="43" name="TextBox 42"/>
          <p:cNvSpPr txBox="1"/>
          <p:nvPr/>
        </p:nvSpPr>
        <p:spPr>
          <a:xfrm>
            <a:off x="6250413" y="6498728"/>
            <a:ext cx="652743" cy="369332"/>
          </a:xfrm>
          <a:prstGeom prst="rect">
            <a:avLst/>
          </a:prstGeom>
          <a:noFill/>
        </p:spPr>
        <p:txBody>
          <a:bodyPr wrap="none" rtlCol="0">
            <a:spAutoFit/>
          </a:bodyPr>
          <a:lstStyle/>
          <a:p>
            <a:r>
              <a:rPr lang="en-US" dirty="0"/>
              <a:t>1996</a:t>
            </a:r>
          </a:p>
        </p:txBody>
      </p:sp>
      <p:sp>
        <p:nvSpPr>
          <p:cNvPr id="44" name="TextBox 43"/>
          <p:cNvSpPr txBox="1"/>
          <p:nvPr/>
        </p:nvSpPr>
        <p:spPr>
          <a:xfrm>
            <a:off x="2280859" y="5567007"/>
            <a:ext cx="1820949" cy="369332"/>
          </a:xfrm>
          <a:prstGeom prst="rect">
            <a:avLst/>
          </a:prstGeom>
          <a:noFill/>
        </p:spPr>
        <p:txBody>
          <a:bodyPr wrap="square" rtlCol="0">
            <a:spAutoFit/>
          </a:bodyPr>
          <a:lstStyle/>
          <a:p>
            <a:r>
              <a:rPr lang="en-US" dirty="0"/>
              <a:t>Mari Matsuda</a:t>
            </a:r>
          </a:p>
        </p:txBody>
      </p:sp>
      <p:sp>
        <p:nvSpPr>
          <p:cNvPr id="45" name="TextBox 44"/>
          <p:cNvSpPr txBox="1"/>
          <p:nvPr/>
        </p:nvSpPr>
        <p:spPr>
          <a:xfrm>
            <a:off x="4881548" y="5567007"/>
            <a:ext cx="1820949" cy="646331"/>
          </a:xfrm>
          <a:prstGeom prst="rect">
            <a:avLst/>
          </a:prstGeom>
          <a:noFill/>
        </p:spPr>
        <p:txBody>
          <a:bodyPr wrap="square" rtlCol="0">
            <a:spAutoFit/>
          </a:bodyPr>
          <a:lstStyle/>
          <a:p>
            <a:r>
              <a:rPr lang="en-US" dirty="0"/>
              <a:t>Neil </a:t>
            </a:r>
            <a:br>
              <a:rPr lang="en-US" dirty="0"/>
            </a:br>
            <a:r>
              <a:rPr lang="en-US" dirty="0" err="1"/>
              <a:t>Gotanda</a:t>
            </a:r>
            <a:endParaRPr lang="en-US" dirty="0"/>
          </a:p>
        </p:txBody>
      </p:sp>
      <p:sp>
        <p:nvSpPr>
          <p:cNvPr id="46" name="Oval 45"/>
          <p:cNvSpPr/>
          <p:nvPr/>
        </p:nvSpPr>
        <p:spPr>
          <a:xfrm>
            <a:off x="4733766" y="6382327"/>
            <a:ext cx="147782" cy="14778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4520217" y="6498728"/>
            <a:ext cx="652743" cy="369332"/>
          </a:xfrm>
          <a:prstGeom prst="rect">
            <a:avLst/>
          </a:prstGeom>
          <a:noFill/>
        </p:spPr>
        <p:txBody>
          <a:bodyPr wrap="none" rtlCol="0">
            <a:spAutoFit/>
          </a:bodyPr>
          <a:lstStyle/>
          <a:p>
            <a:r>
              <a:rPr lang="en-US" dirty="0"/>
              <a:t>1991</a:t>
            </a:r>
          </a:p>
        </p:txBody>
      </p:sp>
      <p:cxnSp>
        <p:nvCxnSpPr>
          <p:cNvPr id="32" name="Elbow Connector 31"/>
          <p:cNvCxnSpPr>
            <a:endCxn id="35" idx="0"/>
          </p:cNvCxnSpPr>
          <p:nvPr/>
        </p:nvCxnSpPr>
        <p:spPr>
          <a:xfrm rot="16200000" flipH="1">
            <a:off x="1503492" y="5615676"/>
            <a:ext cx="804940" cy="728362"/>
          </a:xfrm>
          <a:prstGeom prst="bentConnector3">
            <a:avLst/>
          </a:prstGeom>
          <a:ln>
            <a:solidFill>
              <a:srgbClr val="122355"/>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3244675" y="5503617"/>
            <a:ext cx="0" cy="878710"/>
          </a:xfrm>
          <a:prstGeom prst="straightConnector1">
            <a:avLst/>
          </a:prstGeom>
          <a:ln>
            <a:solidFill>
              <a:srgbClr val="122355"/>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4807657" y="5638283"/>
            <a:ext cx="0" cy="744044"/>
          </a:xfrm>
          <a:prstGeom prst="straightConnector1">
            <a:avLst/>
          </a:prstGeom>
          <a:ln>
            <a:solidFill>
              <a:srgbClr val="12235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3709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Talking about Race</a:t>
            </a:r>
          </a:p>
          <a:p>
            <a:r>
              <a:rPr lang="en-US" dirty="0"/>
              <a:t>Conclusions and book recommendations</a:t>
            </a:r>
          </a:p>
          <a:p>
            <a:endParaRPr lang="en-US" dirty="0"/>
          </a:p>
        </p:txBody>
      </p:sp>
      <p:sp>
        <p:nvSpPr>
          <p:cNvPr id="4" name="Rectangle 3"/>
          <p:cNvSpPr/>
          <p:nvPr/>
        </p:nvSpPr>
        <p:spPr>
          <a:xfrm>
            <a:off x="246184" y="2421573"/>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502040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Core Tenets of CRT</a:t>
            </a:r>
          </a:p>
        </p:txBody>
      </p:sp>
      <p:sp>
        <p:nvSpPr>
          <p:cNvPr id="3" name="Content Placeholder 2"/>
          <p:cNvSpPr>
            <a:spLocks noGrp="1"/>
          </p:cNvSpPr>
          <p:nvPr>
            <p:ph idx="1"/>
          </p:nvPr>
        </p:nvSpPr>
        <p:spPr/>
        <p:txBody>
          <a:bodyPr/>
          <a:lstStyle/>
          <a:p>
            <a:r>
              <a:rPr lang="en-US" dirty="0"/>
              <a:t>Racism is normal, permanent, and pervasive</a:t>
            </a:r>
          </a:p>
          <a:p>
            <a:r>
              <a:rPr lang="en-US" dirty="0"/>
              <a:t>Racism is concealed beneath principles like colorblindness, meritocracy, and objectivity</a:t>
            </a:r>
          </a:p>
          <a:p>
            <a:r>
              <a:rPr lang="en-US" dirty="0"/>
              <a:t>Lived experience is necessary to fully understand racism</a:t>
            </a:r>
          </a:p>
          <a:p>
            <a:r>
              <a:rPr lang="en-US" dirty="0"/>
              <a:t>Racism is part of interlocking systems of oppression</a:t>
            </a:r>
          </a:p>
        </p:txBody>
      </p:sp>
    </p:spTree>
    <p:extLst>
      <p:ext uri="{BB962C8B-B14F-4D97-AF65-F5344CB8AC3E}">
        <p14:creationId xmlns:p14="http://schemas.microsoft.com/office/powerpoint/2010/main" val="370352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Talking about Race</a:t>
            </a:r>
          </a:p>
          <a:p>
            <a:r>
              <a:rPr lang="en-US" dirty="0"/>
              <a:t>Conclusions and book recommendations</a:t>
            </a:r>
          </a:p>
          <a:p>
            <a:endParaRPr lang="en-US" dirty="0"/>
          </a:p>
        </p:txBody>
      </p:sp>
      <p:sp>
        <p:nvSpPr>
          <p:cNvPr id="4" name="Rectangle 3"/>
          <p:cNvSpPr/>
          <p:nvPr/>
        </p:nvSpPr>
        <p:spPr>
          <a:xfrm>
            <a:off x="246184" y="2836503"/>
            <a:ext cx="8651631" cy="307908"/>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361045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Racism is normal, permanent, and pervasive</a:t>
            </a:r>
          </a:p>
        </p:txBody>
      </p:sp>
      <p:sp>
        <p:nvSpPr>
          <p:cNvPr id="3" name="Content Placeholder 2"/>
          <p:cNvSpPr>
            <a:spLocks noGrp="1"/>
          </p:cNvSpPr>
          <p:nvPr>
            <p:ph idx="1"/>
          </p:nvPr>
        </p:nvSpPr>
        <p:spPr>
          <a:xfrm>
            <a:off x="628650" y="1908118"/>
            <a:ext cx="4700732" cy="3578282"/>
          </a:xfrm>
        </p:spPr>
        <p:txBody>
          <a:bodyPr/>
          <a:lstStyle/>
          <a:p>
            <a:pPr marL="0" indent="0">
              <a:buNone/>
            </a:pPr>
            <a:r>
              <a:rPr lang="en-US" dirty="0"/>
              <a:t>“Critical race theory recognizes that </a:t>
            </a:r>
            <a:r>
              <a:rPr lang="en-US" b="1" dirty="0"/>
              <a:t>racism is endemic to American life</a:t>
            </a:r>
            <a:r>
              <a:rPr lang="en-US" dirty="0"/>
              <a:t>… [W]e ask how these traditional interests [like federalism, privacy, traditional values or established property interests] serve as </a:t>
            </a:r>
            <a:r>
              <a:rPr lang="en-US" b="1" dirty="0"/>
              <a:t>vessels of racial subordination</a:t>
            </a:r>
            <a:r>
              <a:rPr lang="en-US" dirty="0"/>
              <a:t>.” – Matsuda et al.</a:t>
            </a:r>
          </a:p>
        </p:txBody>
      </p:sp>
      <p:pic>
        <p:nvPicPr>
          <p:cNvPr id="8" name="Picture 4" descr="Image result for richard delgado">
            <a:extLst>
              <a:ext uri="{FF2B5EF4-FFF2-40B4-BE49-F238E27FC236}">
                <a16:creationId xmlns:a16="http://schemas.microsoft.com/office/drawing/2014/main" id="{42361513-C0B9-496B-B5A3-D3E48BB567C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110609" y="3790179"/>
            <a:ext cx="1324263" cy="157755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ivil Rights Scholar Kimberle Crenshaw Speaks February 28 2019 ...">
            <a:extLst>
              <a:ext uri="{FF2B5EF4-FFF2-40B4-BE49-F238E27FC236}">
                <a16:creationId xmlns:a16="http://schemas.microsoft.com/office/drawing/2014/main" id="{88F78652-8A64-478A-A409-9A31B1F0EC8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724" r="13041" b="9875"/>
          <a:stretch/>
        </p:blipFill>
        <p:spPr bwMode="auto">
          <a:xfrm>
            <a:off x="5481958" y="3790180"/>
            <a:ext cx="1476076" cy="15773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Mari J. Matsuda '80 | William S. Richardson School of Law">
            <a:extLst>
              <a:ext uri="{FF2B5EF4-FFF2-40B4-BE49-F238E27FC236}">
                <a16:creationId xmlns:a16="http://schemas.microsoft.com/office/drawing/2014/main" id="{61B199AC-0AF2-4CD3-B045-8C315685D0A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1958" y="1908118"/>
            <a:ext cx="1476076" cy="168442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harles R. Lawrence, III | William S. Richardson School of Law">
            <a:extLst>
              <a:ext uri="{FF2B5EF4-FFF2-40B4-BE49-F238E27FC236}">
                <a16:creationId xmlns:a16="http://schemas.microsoft.com/office/drawing/2014/main" id="{6C4BB5CC-81B2-4CFF-A071-DF16AB91C90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884" t="4914" r="10778" b="29299"/>
          <a:stretch/>
        </p:blipFill>
        <p:spPr bwMode="auto">
          <a:xfrm>
            <a:off x="7129271" y="1925035"/>
            <a:ext cx="1305601" cy="1667506"/>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84C23C85-040C-4B6F-B124-9FF7F39A63AB}"/>
              </a:ext>
            </a:extLst>
          </p:cNvPr>
          <p:cNvSpPr/>
          <p:nvPr/>
        </p:nvSpPr>
        <p:spPr>
          <a:xfrm>
            <a:off x="69272" y="6415714"/>
            <a:ext cx="8862292" cy="369332"/>
          </a:xfrm>
          <a:prstGeom prst="rect">
            <a:avLst/>
          </a:prstGeom>
        </p:spPr>
        <p:txBody>
          <a:bodyPr wrap="square">
            <a:spAutoFit/>
          </a:bodyPr>
          <a:lstStyle/>
          <a:p>
            <a:r>
              <a:rPr lang="en-US" dirty="0"/>
              <a:t>Matsuda, Lawrence, Crenshaw, and Delgado, </a:t>
            </a:r>
            <a:r>
              <a:rPr lang="en-US" i="1" dirty="0"/>
              <a:t>Words That Wound</a:t>
            </a:r>
            <a:r>
              <a:rPr lang="en-US" dirty="0"/>
              <a:t>, 1993, pp. 6-7</a:t>
            </a:r>
          </a:p>
        </p:txBody>
      </p:sp>
    </p:spTree>
    <p:extLst>
      <p:ext uri="{BB962C8B-B14F-4D97-AF65-F5344CB8AC3E}">
        <p14:creationId xmlns:p14="http://schemas.microsoft.com/office/powerpoint/2010/main" val="4222677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Racism is normal, permanent, and pervasive</a:t>
            </a:r>
          </a:p>
        </p:txBody>
      </p:sp>
      <p:sp>
        <p:nvSpPr>
          <p:cNvPr id="3" name="Content Placeholder 2"/>
          <p:cNvSpPr>
            <a:spLocks noGrp="1"/>
          </p:cNvSpPr>
          <p:nvPr>
            <p:ph idx="1"/>
          </p:nvPr>
        </p:nvSpPr>
        <p:spPr>
          <a:xfrm>
            <a:off x="628650" y="1825625"/>
            <a:ext cx="4700732" cy="4351338"/>
          </a:xfrm>
        </p:spPr>
        <p:txBody>
          <a:bodyPr/>
          <a:lstStyle/>
          <a:p>
            <a:pPr marL="0" indent="0">
              <a:buNone/>
            </a:pPr>
            <a:r>
              <a:rPr lang="en-US" dirty="0"/>
              <a:t>“Racism is a </a:t>
            </a:r>
            <a:r>
              <a:rPr lang="en-US" b="1" dirty="0"/>
              <a:t>normal part of American life</a:t>
            </a:r>
            <a:r>
              <a:rPr lang="en-US" dirty="0"/>
              <a:t>, often lacking the ability to be distinctively recognized… A CRT lens unveils the various forms in which racism </a:t>
            </a:r>
            <a:r>
              <a:rPr lang="en-US" b="1" dirty="0"/>
              <a:t>continually manifests itself</a:t>
            </a:r>
            <a:r>
              <a:rPr lang="en-US" dirty="0"/>
              <a:t>, despite espoused institutional values regarding equity and social justice.” – Harper, Patton, and Wooden</a:t>
            </a:r>
          </a:p>
        </p:txBody>
      </p:sp>
      <p:sp>
        <p:nvSpPr>
          <p:cNvPr id="4" name="Rectangle 3"/>
          <p:cNvSpPr/>
          <p:nvPr/>
        </p:nvSpPr>
        <p:spPr>
          <a:xfrm>
            <a:off x="69272" y="5850234"/>
            <a:ext cx="8862292" cy="923330"/>
          </a:xfrm>
          <a:prstGeom prst="rect">
            <a:avLst/>
          </a:prstGeom>
        </p:spPr>
        <p:txBody>
          <a:bodyPr wrap="square">
            <a:spAutoFit/>
          </a:bodyPr>
          <a:lstStyle/>
          <a:p>
            <a:r>
              <a:rPr lang="en-US" dirty="0"/>
              <a:t>Harper, Patton, and Wooden, </a:t>
            </a:r>
            <a:r>
              <a:rPr lang="en-US" dirty="0">
                <a:hlinkClick r:id="rId3">
                  <a:extLst>
                    <a:ext uri="{A12FA001-AC4F-418D-AE19-62706E023703}">
                      <ahyp:hlinkClr xmlns:ahyp="http://schemas.microsoft.com/office/drawing/2018/hyperlinkcolor" val="tx"/>
                    </a:ext>
                  </a:extLst>
                </a:hlinkClick>
              </a:rPr>
              <a:t>“Access and Equity for African American Students in Higher Education: A Critical Race Historical Analysis of Policy Efforts,”</a:t>
            </a:r>
            <a:r>
              <a:rPr lang="en-US" dirty="0"/>
              <a:t> </a:t>
            </a:r>
            <a:r>
              <a:rPr lang="en-US" i="1" dirty="0"/>
              <a:t>The Journal of Higher Education</a:t>
            </a:r>
            <a:r>
              <a:rPr lang="en-US" dirty="0"/>
              <a:t>, 80(4), 2009, p. 389-414.</a:t>
            </a:r>
          </a:p>
        </p:txBody>
      </p:sp>
      <p:pic>
        <p:nvPicPr>
          <p:cNvPr id="1026" name="Picture 2" descr="Race and Equity Scholar Shaun Harper, Jazz Concert Highlight ..."/>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788" b="40276"/>
          <a:stretch/>
        </p:blipFill>
        <p:spPr bwMode="auto">
          <a:xfrm flipH="1">
            <a:off x="5420834" y="1884434"/>
            <a:ext cx="1683233"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ori Patton Davis' influence in higher education earns her new ..."/>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071" r="8915" b="42661"/>
          <a:stretch/>
        </p:blipFill>
        <p:spPr bwMode="auto">
          <a:xfrm>
            <a:off x="7195519" y="1884434"/>
            <a:ext cx="1790592"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ntario S Wooden"/>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250" t="-1546" r="-3250" b="29410"/>
          <a:stretch/>
        </p:blipFill>
        <p:spPr bwMode="auto">
          <a:xfrm>
            <a:off x="6276174" y="3574690"/>
            <a:ext cx="1655786" cy="179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405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731C17C-8D0B-43AB-895E-4072EBCE3715}"/>
              </a:ext>
            </a:extLst>
          </p:cNvPr>
          <p:cNvSpPr txBox="1"/>
          <p:nvPr/>
        </p:nvSpPr>
        <p:spPr>
          <a:xfrm>
            <a:off x="36618" y="6460576"/>
            <a:ext cx="8799471" cy="369332"/>
          </a:xfrm>
          <a:prstGeom prst="rect">
            <a:avLst/>
          </a:prstGeom>
          <a:noFill/>
        </p:spPr>
        <p:txBody>
          <a:bodyPr wrap="square" rtlCol="0">
            <a:spAutoFit/>
          </a:bodyPr>
          <a:lstStyle/>
          <a:p>
            <a:r>
              <a:rPr lang="en-US" dirty="0"/>
              <a:t>Delgado and </a:t>
            </a:r>
            <a:r>
              <a:rPr lang="en-US" dirty="0" err="1"/>
              <a:t>Stefancic</a:t>
            </a:r>
            <a:r>
              <a:rPr lang="en-US" dirty="0"/>
              <a:t>, </a:t>
            </a:r>
            <a:r>
              <a:rPr lang="en-US" i="1" dirty="0"/>
              <a:t>Critical Race Theory: The Cutting Edge</a:t>
            </a:r>
            <a:r>
              <a:rPr lang="en-US" dirty="0"/>
              <a:t>, 3</a:t>
            </a:r>
            <a:r>
              <a:rPr lang="en-US" baseline="30000" dirty="0"/>
              <a:t>rd</a:t>
            </a:r>
            <a:r>
              <a:rPr lang="en-US" dirty="0"/>
              <a:t> edition, p. 2</a:t>
            </a:r>
          </a:p>
        </p:txBody>
      </p:sp>
      <p:sp>
        <p:nvSpPr>
          <p:cNvPr id="2" name="Title 1"/>
          <p:cNvSpPr>
            <a:spLocks noGrp="1"/>
          </p:cNvSpPr>
          <p:nvPr>
            <p:ph type="title"/>
          </p:nvPr>
        </p:nvSpPr>
        <p:spPr/>
        <p:txBody>
          <a:bodyPr/>
          <a:lstStyle/>
          <a:p>
            <a:r>
              <a:rPr lang="en-US" dirty="0"/>
              <a:t>Racism is normal, permanent, and pervasive</a:t>
            </a:r>
          </a:p>
        </p:txBody>
      </p:sp>
      <p:sp>
        <p:nvSpPr>
          <p:cNvPr id="3" name="Content Placeholder 2"/>
          <p:cNvSpPr>
            <a:spLocks noGrp="1"/>
          </p:cNvSpPr>
          <p:nvPr>
            <p:ph idx="1"/>
          </p:nvPr>
        </p:nvSpPr>
        <p:spPr>
          <a:xfrm>
            <a:off x="628650" y="1825625"/>
            <a:ext cx="4700732" cy="4351338"/>
          </a:xfrm>
        </p:spPr>
        <p:txBody>
          <a:bodyPr/>
          <a:lstStyle/>
          <a:p>
            <a:pPr marL="0" indent="0">
              <a:buNone/>
            </a:pPr>
            <a:r>
              <a:rPr lang="en-US" dirty="0"/>
              <a:t>“Racism is </a:t>
            </a:r>
            <a:r>
              <a:rPr lang="en-US" b="1" dirty="0"/>
              <a:t>normal, not aberrant</a:t>
            </a:r>
            <a:r>
              <a:rPr lang="en-US" dirty="0"/>
              <a:t>, in American society. Because it is an </a:t>
            </a:r>
            <a:r>
              <a:rPr lang="en-US" b="1" dirty="0"/>
              <a:t>ingrained feature of our landscape</a:t>
            </a:r>
            <a:r>
              <a:rPr lang="en-US" dirty="0"/>
              <a:t>, racism looks </a:t>
            </a:r>
            <a:r>
              <a:rPr lang="en-US" b="1" dirty="0"/>
              <a:t>ordinary and natural </a:t>
            </a:r>
            <a:r>
              <a:rPr lang="en-US" dirty="0"/>
              <a:t>to persons in our culture.” – Delgado and </a:t>
            </a:r>
            <a:r>
              <a:rPr lang="en-US" dirty="0" err="1"/>
              <a:t>Stefancic</a:t>
            </a:r>
            <a:endParaRPr lang="en-US" dirty="0"/>
          </a:p>
        </p:txBody>
      </p:sp>
      <p:pic>
        <p:nvPicPr>
          <p:cNvPr id="8" name="Picture 4" descr="Image result for richard delgado"/>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16946" y="2023198"/>
            <a:ext cx="1943813" cy="231560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Jean Stefancic | University of Alabama School of Law"/>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187" t="8971" r="15572" b="36775"/>
          <a:stretch/>
        </p:blipFill>
        <p:spPr bwMode="auto">
          <a:xfrm>
            <a:off x="7167419" y="2023198"/>
            <a:ext cx="1764145" cy="2315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332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Racism is normal, permanent, and pervasive</a:t>
            </a:r>
          </a:p>
        </p:txBody>
      </p:sp>
      <p:sp>
        <p:nvSpPr>
          <p:cNvPr id="3" name="Content Placeholder 2"/>
          <p:cNvSpPr>
            <a:spLocks noGrp="1"/>
          </p:cNvSpPr>
          <p:nvPr>
            <p:ph idx="1"/>
          </p:nvPr>
        </p:nvSpPr>
        <p:spPr>
          <a:xfrm>
            <a:off x="628650" y="1825625"/>
            <a:ext cx="4460586" cy="4351338"/>
          </a:xfrm>
        </p:spPr>
        <p:txBody>
          <a:bodyPr/>
          <a:lstStyle/>
          <a:p>
            <a:pPr marL="0" indent="0">
              <a:buNone/>
            </a:pPr>
            <a:r>
              <a:rPr lang="en-US" dirty="0"/>
              <a:t>“Race: the characteristics ascribed to a particular race </a:t>
            </a:r>
            <a:r>
              <a:rPr lang="en-US" b="1" dirty="0"/>
              <a:t>can and will change to fit a dominant group’s interest</a:t>
            </a:r>
            <a:r>
              <a:rPr lang="en-US" dirty="0"/>
              <a:t>. In this way, </a:t>
            </a:r>
            <a:r>
              <a:rPr lang="en-US" b="1" dirty="0"/>
              <a:t>racist behavior is not an aberration in everyday life</a:t>
            </a:r>
            <a:r>
              <a:rPr lang="en-US" dirty="0"/>
              <a:t>; it is often normal practice in </a:t>
            </a:r>
            <a:r>
              <a:rPr lang="en-US" b="1" dirty="0"/>
              <a:t>deeply racialized </a:t>
            </a:r>
            <a:r>
              <a:rPr lang="en-US" dirty="0"/>
              <a:t>social systems.” – </a:t>
            </a:r>
            <a:r>
              <a:rPr lang="en-US" dirty="0" err="1"/>
              <a:t>Kafi</a:t>
            </a:r>
            <a:r>
              <a:rPr lang="en-US" dirty="0"/>
              <a:t> Kumasi</a:t>
            </a:r>
          </a:p>
        </p:txBody>
      </p:sp>
      <p:pic>
        <p:nvPicPr>
          <p:cNvPr id="1026" name="Picture 2" descr="School of Information Sciences - Wayne State Universit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448" t="6094" r="33704" b="54794"/>
          <a:stretch/>
        </p:blipFill>
        <p:spPr bwMode="auto">
          <a:xfrm>
            <a:off x="5948218" y="2022762"/>
            <a:ext cx="2343748" cy="280785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8662" y="6176963"/>
            <a:ext cx="8409132" cy="646331"/>
          </a:xfrm>
          <a:prstGeom prst="rect">
            <a:avLst/>
          </a:prstGeom>
        </p:spPr>
        <p:txBody>
          <a:bodyPr wrap="square">
            <a:spAutoFit/>
          </a:bodyPr>
          <a:lstStyle/>
          <a:p>
            <a:r>
              <a:rPr lang="en-US" dirty="0" err="1"/>
              <a:t>Kafi</a:t>
            </a:r>
            <a:r>
              <a:rPr lang="en-US" dirty="0"/>
              <a:t> D. Kumasi, “Critical Race Theory and Education: Mapping a Legacy of Activism and Scholarship” in Levinson’s </a:t>
            </a:r>
            <a:r>
              <a:rPr lang="en-US" i="1" dirty="0">
                <a:solidFill>
                  <a:srgbClr val="0563C1"/>
                </a:solidFill>
                <a:hlinkClick r:id="rId4">
                  <a:extLst>
                    <a:ext uri="{A12FA001-AC4F-418D-AE19-62706E023703}">
                      <ahyp:hlinkClr xmlns:ahyp="http://schemas.microsoft.com/office/drawing/2018/hyperlinkcolor" val="tx"/>
                    </a:ext>
                  </a:extLst>
                </a:hlinkClick>
              </a:rPr>
              <a:t>Beyond</a:t>
            </a:r>
            <a:r>
              <a:rPr lang="en-US" dirty="0">
                <a:solidFill>
                  <a:srgbClr val="0563C1"/>
                </a:solidFill>
                <a:hlinkClick r:id="rId4">
                  <a:extLst>
                    <a:ext uri="{A12FA001-AC4F-418D-AE19-62706E023703}">
                      <ahyp:hlinkClr xmlns:ahyp="http://schemas.microsoft.com/office/drawing/2018/hyperlinkcolor" val="tx"/>
                    </a:ext>
                  </a:extLst>
                </a:hlinkClick>
              </a:rPr>
              <a:t> </a:t>
            </a:r>
            <a:r>
              <a:rPr lang="en-US" i="1" dirty="0">
                <a:solidFill>
                  <a:srgbClr val="0563C1"/>
                </a:solidFill>
                <a:hlinkClick r:id="rId4">
                  <a:extLst>
                    <a:ext uri="{A12FA001-AC4F-418D-AE19-62706E023703}">
                      <ahyp:hlinkClr xmlns:ahyp="http://schemas.microsoft.com/office/drawing/2018/hyperlinkcolor" val="tx"/>
                    </a:ext>
                  </a:extLst>
                </a:hlinkClick>
              </a:rPr>
              <a:t>Critique</a:t>
            </a:r>
            <a:r>
              <a:rPr lang="en-US" dirty="0">
                <a:hlinkClick r:id="rId4">
                  <a:extLst>
                    <a:ext uri="{A12FA001-AC4F-418D-AE19-62706E023703}">
                      <ahyp:hlinkClr xmlns:ahyp="http://schemas.microsoft.com/office/drawing/2018/hyperlinkcolor" val="tx"/>
                    </a:ext>
                  </a:extLst>
                </a:hlinkClick>
              </a:rPr>
              <a:t> </a:t>
            </a:r>
            <a:r>
              <a:rPr lang="en-US" dirty="0"/>
              <a:t>(p. 209-213).</a:t>
            </a:r>
          </a:p>
        </p:txBody>
      </p:sp>
    </p:spTree>
    <p:extLst>
      <p:ext uri="{BB962C8B-B14F-4D97-AF65-F5344CB8AC3E}">
        <p14:creationId xmlns:p14="http://schemas.microsoft.com/office/powerpoint/2010/main" val="3846045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Talking about Race</a:t>
            </a:r>
          </a:p>
          <a:p>
            <a:r>
              <a:rPr lang="en-US" dirty="0"/>
              <a:t>Conclusions and book recommendations</a:t>
            </a:r>
          </a:p>
          <a:p>
            <a:endParaRPr lang="en-US" dirty="0"/>
          </a:p>
        </p:txBody>
      </p:sp>
      <p:sp>
        <p:nvSpPr>
          <p:cNvPr id="5" name="Rectangle 4">
            <a:extLst>
              <a:ext uri="{FF2B5EF4-FFF2-40B4-BE49-F238E27FC236}">
                <a16:creationId xmlns:a16="http://schemas.microsoft.com/office/drawing/2014/main" id="{545924E2-825F-4609-A7A8-EE4F174E541A}"/>
              </a:ext>
            </a:extLst>
          </p:cNvPr>
          <p:cNvSpPr/>
          <p:nvPr/>
        </p:nvSpPr>
        <p:spPr>
          <a:xfrm>
            <a:off x="246184" y="3139750"/>
            <a:ext cx="8651631" cy="289250"/>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820706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216770" cy="1325563"/>
          </a:xfrm>
        </p:spPr>
        <p:txBody>
          <a:bodyPr>
            <a:normAutofit fontScale="90000"/>
          </a:bodyPr>
          <a:lstStyle/>
          <a:p>
            <a:r>
              <a:rPr lang="en-US" dirty="0"/>
              <a:t>Racism is concealed beneath principles like colorblindness, meritocracy, and objectivity</a:t>
            </a:r>
          </a:p>
        </p:txBody>
      </p:sp>
      <p:sp>
        <p:nvSpPr>
          <p:cNvPr id="3" name="Content Placeholder 2"/>
          <p:cNvSpPr>
            <a:spLocks noGrp="1"/>
          </p:cNvSpPr>
          <p:nvPr>
            <p:ph idx="1"/>
          </p:nvPr>
        </p:nvSpPr>
        <p:spPr>
          <a:xfrm>
            <a:off x="628650" y="2656050"/>
            <a:ext cx="4700732" cy="4351338"/>
          </a:xfrm>
        </p:spPr>
        <p:txBody>
          <a:bodyPr/>
          <a:lstStyle/>
          <a:p>
            <a:pPr marL="0" indent="0">
              <a:buNone/>
            </a:pPr>
            <a:r>
              <a:rPr lang="en-US" dirty="0"/>
              <a:t>“Critical race theory expresses </a:t>
            </a:r>
            <a:r>
              <a:rPr lang="en-US" b="1" dirty="0"/>
              <a:t>skepticism toward dominant legal claims of neutrality, objectivity, color blindness, and meritocracy”</a:t>
            </a:r>
            <a:r>
              <a:rPr lang="en-US" dirty="0"/>
              <a:t>– Matsuda et al.</a:t>
            </a:r>
          </a:p>
        </p:txBody>
      </p:sp>
      <p:pic>
        <p:nvPicPr>
          <p:cNvPr id="8" name="Picture 4" descr="Image result for richard delgado">
            <a:extLst>
              <a:ext uri="{FF2B5EF4-FFF2-40B4-BE49-F238E27FC236}">
                <a16:creationId xmlns:a16="http://schemas.microsoft.com/office/drawing/2014/main" id="{42361513-C0B9-496B-B5A3-D3E48BB567C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110609" y="3790179"/>
            <a:ext cx="1324263" cy="157755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ivil Rights Scholar Kimberle Crenshaw Speaks February 28 2019 ...">
            <a:extLst>
              <a:ext uri="{FF2B5EF4-FFF2-40B4-BE49-F238E27FC236}">
                <a16:creationId xmlns:a16="http://schemas.microsoft.com/office/drawing/2014/main" id="{88F78652-8A64-478A-A409-9A31B1F0EC8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724" r="13041" b="9875"/>
          <a:stretch/>
        </p:blipFill>
        <p:spPr bwMode="auto">
          <a:xfrm>
            <a:off x="5481958" y="3790180"/>
            <a:ext cx="1476076" cy="15773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Mari J. Matsuda '80 | William S. Richardson School of Law">
            <a:extLst>
              <a:ext uri="{FF2B5EF4-FFF2-40B4-BE49-F238E27FC236}">
                <a16:creationId xmlns:a16="http://schemas.microsoft.com/office/drawing/2014/main" id="{61B199AC-0AF2-4CD3-B045-8C315685D0A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1958" y="1908118"/>
            <a:ext cx="1476076" cy="168442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harles R. Lawrence, III | William S. Richardson School of Law">
            <a:extLst>
              <a:ext uri="{FF2B5EF4-FFF2-40B4-BE49-F238E27FC236}">
                <a16:creationId xmlns:a16="http://schemas.microsoft.com/office/drawing/2014/main" id="{6C4BB5CC-81B2-4CFF-A071-DF16AB91C90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884" t="4914" r="10778" b="29299"/>
          <a:stretch/>
        </p:blipFill>
        <p:spPr bwMode="auto">
          <a:xfrm>
            <a:off x="7129271" y="1925035"/>
            <a:ext cx="1305601" cy="166750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171F0536-47F7-4E99-B5AE-70217D870C3F}"/>
              </a:ext>
            </a:extLst>
          </p:cNvPr>
          <p:cNvSpPr/>
          <p:nvPr/>
        </p:nvSpPr>
        <p:spPr>
          <a:xfrm>
            <a:off x="69272" y="6415714"/>
            <a:ext cx="8862292" cy="369332"/>
          </a:xfrm>
          <a:prstGeom prst="rect">
            <a:avLst/>
          </a:prstGeom>
        </p:spPr>
        <p:txBody>
          <a:bodyPr wrap="square">
            <a:spAutoFit/>
          </a:bodyPr>
          <a:lstStyle/>
          <a:p>
            <a:r>
              <a:rPr lang="en-US" dirty="0"/>
              <a:t>Matsuda, Lawrence, Crenshaw, and Delgado, </a:t>
            </a:r>
            <a:r>
              <a:rPr lang="en-US" i="1" dirty="0"/>
              <a:t>Words That Wound</a:t>
            </a:r>
            <a:r>
              <a:rPr lang="en-US" dirty="0"/>
              <a:t>, pp. 6-7</a:t>
            </a:r>
          </a:p>
        </p:txBody>
      </p:sp>
    </p:spTree>
    <p:extLst>
      <p:ext uri="{BB962C8B-B14F-4D97-AF65-F5344CB8AC3E}">
        <p14:creationId xmlns:p14="http://schemas.microsoft.com/office/powerpoint/2010/main" val="124405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302914" cy="1325563"/>
          </a:xfrm>
        </p:spPr>
        <p:txBody>
          <a:bodyPr>
            <a:normAutofit fontScale="90000"/>
          </a:bodyPr>
          <a:lstStyle/>
          <a:p>
            <a:r>
              <a:rPr lang="en-US" dirty="0"/>
              <a:t>Racism is concealed beneath principles like colorblindness, meritocracy, and objectivity</a:t>
            </a:r>
          </a:p>
        </p:txBody>
      </p:sp>
      <p:sp>
        <p:nvSpPr>
          <p:cNvPr id="3" name="Content Placeholder 2"/>
          <p:cNvSpPr>
            <a:spLocks noGrp="1"/>
          </p:cNvSpPr>
          <p:nvPr>
            <p:ph idx="1"/>
          </p:nvPr>
        </p:nvSpPr>
        <p:spPr>
          <a:xfrm>
            <a:off x="628650" y="2294839"/>
            <a:ext cx="4700732" cy="4351338"/>
          </a:xfrm>
        </p:spPr>
        <p:txBody>
          <a:bodyPr/>
          <a:lstStyle/>
          <a:p>
            <a:pPr marL="0" indent="0">
              <a:buNone/>
            </a:pPr>
            <a:r>
              <a:rPr lang="en-US" dirty="0"/>
              <a:t>“</a:t>
            </a:r>
            <a:r>
              <a:rPr lang="en-US" b="1" dirty="0"/>
              <a:t>liberalism, neutrality, objectivity, colorblindness, and meritocracy</a:t>
            </a:r>
            <a:r>
              <a:rPr lang="en-US" dirty="0"/>
              <a:t>… camouflage [how] racial advantage propels the self-interests, power, and privileges of the dominant group.” – Harper, Patton, and Wooden</a:t>
            </a:r>
          </a:p>
        </p:txBody>
      </p:sp>
      <p:sp>
        <p:nvSpPr>
          <p:cNvPr id="4" name="Rectangle 3"/>
          <p:cNvSpPr/>
          <p:nvPr/>
        </p:nvSpPr>
        <p:spPr>
          <a:xfrm>
            <a:off x="69272" y="5803739"/>
            <a:ext cx="8862292" cy="923330"/>
          </a:xfrm>
          <a:prstGeom prst="rect">
            <a:avLst/>
          </a:prstGeom>
        </p:spPr>
        <p:txBody>
          <a:bodyPr wrap="square">
            <a:spAutoFit/>
          </a:bodyPr>
          <a:lstStyle/>
          <a:p>
            <a:r>
              <a:rPr lang="en-US" dirty="0"/>
              <a:t>Harper, Patton, and Wooden, </a:t>
            </a:r>
            <a:r>
              <a:rPr lang="en-US" dirty="0">
                <a:hlinkClick r:id="rId3">
                  <a:extLst>
                    <a:ext uri="{A12FA001-AC4F-418D-AE19-62706E023703}">
                      <ahyp:hlinkClr xmlns:ahyp="http://schemas.microsoft.com/office/drawing/2018/hyperlinkcolor" val="tx"/>
                    </a:ext>
                  </a:extLst>
                </a:hlinkClick>
              </a:rPr>
              <a:t>“Access and Equity for African American Students in Higher Education: A Critical Race Historical Analysis of Policy Efforts,”</a:t>
            </a:r>
            <a:r>
              <a:rPr lang="en-US" dirty="0"/>
              <a:t> </a:t>
            </a:r>
            <a:r>
              <a:rPr lang="en-US" i="1" dirty="0"/>
              <a:t>The Journal of Higher Education</a:t>
            </a:r>
            <a:r>
              <a:rPr lang="en-US" dirty="0"/>
              <a:t>, 80(4), 2009, p. 389-414.</a:t>
            </a:r>
          </a:p>
        </p:txBody>
      </p:sp>
      <p:pic>
        <p:nvPicPr>
          <p:cNvPr id="1026" name="Picture 2" descr="Race and Equity Scholar Shaun Harper, Jazz Concert Highlight ..."/>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788" b="40276"/>
          <a:stretch/>
        </p:blipFill>
        <p:spPr bwMode="auto">
          <a:xfrm flipH="1">
            <a:off x="5420834" y="1884434"/>
            <a:ext cx="1683233"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ori Patton Davis' influence in higher education earns her new ..."/>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071" r="8915" b="42661"/>
          <a:stretch/>
        </p:blipFill>
        <p:spPr bwMode="auto">
          <a:xfrm>
            <a:off x="7195519" y="1884434"/>
            <a:ext cx="1790592"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ntario S Wooden"/>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250" t="-1546" r="-3250" b="29410"/>
          <a:stretch/>
        </p:blipFill>
        <p:spPr bwMode="auto">
          <a:xfrm>
            <a:off x="6276174" y="3574690"/>
            <a:ext cx="1655786" cy="179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15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515350" cy="1325563"/>
          </a:xfrm>
        </p:spPr>
        <p:txBody>
          <a:bodyPr>
            <a:normAutofit fontScale="90000"/>
          </a:bodyPr>
          <a:lstStyle/>
          <a:p>
            <a:r>
              <a:rPr lang="en-US" dirty="0"/>
              <a:t>Racism is concealed beneath principles like colorblindness, meritocracy, and objectivity</a:t>
            </a:r>
          </a:p>
        </p:txBody>
      </p:sp>
      <p:sp>
        <p:nvSpPr>
          <p:cNvPr id="3" name="Content Placeholder 2"/>
          <p:cNvSpPr>
            <a:spLocks noGrp="1"/>
          </p:cNvSpPr>
          <p:nvPr>
            <p:ph idx="1"/>
          </p:nvPr>
        </p:nvSpPr>
        <p:spPr>
          <a:xfrm>
            <a:off x="628650" y="1825625"/>
            <a:ext cx="4700732" cy="4351338"/>
          </a:xfrm>
        </p:spPr>
        <p:txBody>
          <a:bodyPr/>
          <a:lstStyle/>
          <a:p>
            <a:pPr marL="0" indent="0">
              <a:buNone/>
            </a:pPr>
            <a:r>
              <a:rPr lang="en-US" dirty="0"/>
              <a:t>“the overall ethos of majority culture promotes and promulgates a notion </a:t>
            </a:r>
            <a:r>
              <a:rPr lang="en-US" b="1" dirty="0"/>
              <a:t>of ‘color-blindness’ and ‘meritocracy.’ </a:t>
            </a:r>
            <a:r>
              <a:rPr lang="en-US" dirty="0"/>
              <a:t>These two notions are mutually intertwined and serve to marginalize certain enclaves of people—predominately people of color.” – </a:t>
            </a:r>
            <a:r>
              <a:rPr lang="en-US" dirty="0" err="1"/>
              <a:t>Hartlep</a:t>
            </a:r>
            <a:endParaRPr lang="en-US" dirty="0"/>
          </a:p>
        </p:txBody>
      </p:sp>
      <p:sp>
        <p:nvSpPr>
          <p:cNvPr id="4" name="Rectangle 3"/>
          <p:cNvSpPr/>
          <p:nvPr/>
        </p:nvSpPr>
        <p:spPr>
          <a:xfrm>
            <a:off x="69272" y="6169708"/>
            <a:ext cx="8862292" cy="646331"/>
          </a:xfrm>
          <a:prstGeom prst="rect">
            <a:avLst/>
          </a:prstGeom>
        </p:spPr>
        <p:txBody>
          <a:bodyPr wrap="square">
            <a:spAutoFit/>
          </a:bodyPr>
          <a:lstStyle/>
          <a:p>
            <a:r>
              <a:rPr lang="en-US" dirty="0"/>
              <a:t>Nicholas </a:t>
            </a:r>
            <a:r>
              <a:rPr lang="en-US" dirty="0" err="1"/>
              <a:t>Hartlep</a:t>
            </a:r>
            <a:r>
              <a:rPr lang="en-US" dirty="0"/>
              <a:t>, </a:t>
            </a:r>
            <a:r>
              <a:rPr lang="en-US" dirty="0">
                <a:hlinkClick r:id="rId3">
                  <a:extLst>
                    <a:ext uri="{A12FA001-AC4F-418D-AE19-62706E023703}">
                      <ahyp:hlinkClr xmlns:ahyp="http://schemas.microsoft.com/office/drawing/2018/hyperlinkcolor" val="tx"/>
                    </a:ext>
                  </a:extLst>
                </a:hlinkClick>
              </a:rPr>
              <a:t>“Critical Race Theory: An Examination of its Past, Present, and Future Implications,”</a:t>
            </a:r>
            <a:r>
              <a:rPr lang="en-US" dirty="0"/>
              <a:t> ERIC Document Reproduction Service No. ED 506 735, 2009</a:t>
            </a:r>
          </a:p>
        </p:txBody>
      </p:sp>
      <p:pic>
        <p:nvPicPr>
          <p:cNvPr id="5" name="Picture 2" descr="Berea College appoints chair of education studies - Lane Report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02192" y="1916545"/>
            <a:ext cx="2309957" cy="3464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4296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302914" cy="1325563"/>
          </a:xfrm>
        </p:spPr>
        <p:txBody>
          <a:bodyPr>
            <a:normAutofit fontScale="90000"/>
          </a:bodyPr>
          <a:lstStyle/>
          <a:p>
            <a:r>
              <a:rPr lang="en-US" dirty="0"/>
              <a:t>Racism is concealed beneath principles like colorblindness, meritocracy, and objectivity</a:t>
            </a:r>
          </a:p>
        </p:txBody>
      </p:sp>
      <p:sp>
        <p:nvSpPr>
          <p:cNvPr id="3" name="Content Placeholder 2"/>
          <p:cNvSpPr>
            <a:spLocks noGrp="1"/>
          </p:cNvSpPr>
          <p:nvPr>
            <p:ph idx="1"/>
          </p:nvPr>
        </p:nvSpPr>
        <p:spPr>
          <a:xfrm>
            <a:off x="628651" y="2023198"/>
            <a:ext cx="4488296" cy="4351338"/>
          </a:xfrm>
        </p:spPr>
        <p:txBody>
          <a:bodyPr>
            <a:noAutofit/>
          </a:bodyPr>
          <a:lstStyle/>
          <a:p>
            <a:pPr marL="0" indent="0">
              <a:buNone/>
            </a:pPr>
            <a:r>
              <a:rPr lang="en-US" sz="2400" dirty="0"/>
              <a:t>“critical race scholars are </a:t>
            </a:r>
            <a:r>
              <a:rPr lang="en-US" sz="2400" b="1" dirty="0"/>
              <a:t>discontented with liberalism</a:t>
            </a:r>
            <a:r>
              <a:rPr lang="en-US" sz="2400" dirty="0"/>
              <a:t>… </a:t>
            </a:r>
            <a:r>
              <a:rPr lang="en-US" sz="2400" b="1" dirty="0"/>
              <a:t>Colorblindness</a:t>
            </a:r>
            <a:r>
              <a:rPr lang="en-US" sz="2400" dirty="0"/>
              <a:t> can be admirable… But it </a:t>
            </a:r>
            <a:r>
              <a:rPr lang="en-US" sz="2400" b="1" dirty="0"/>
              <a:t>can be perverse</a:t>
            </a:r>
            <a:r>
              <a:rPr lang="en-US" sz="2400" dirty="0"/>
              <a:t>, for example, when it stands in the way of taking account of differences in order to help people in need… </a:t>
            </a:r>
            <a:r>
              <a:rPr lang="en-US" sz="2400" b="1" dirty="0"/>
              <a:t>Crits are suspicious of another liberal mainstay, namely, rights</a:t>
            </a:r>
            <a:r>
              <a:rPr lang="en-US" sz="2400" dirty="0"/>
              <a:t>. – Delgado and </a:t>
            </a:r>
            <a:r>
              <a:rPr lang="en-US" sz="2400" dirty="0" err="1"/>
              <a:t>Stefancic</a:t>
            </a:r>
            <a:endParaRPr lang="en-US" sz="2400" dirty="0"/>
          </a:p>
        </p:txBody>
      </p:sp>
      <p:pic>
        <p:nvPicPr>
          <p:cNvPr id="8" name="Picture 4" descr="Image result for richard delgado"/>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16946" y="2023198"/>
            <a:ext cx="1943813" cy="231560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Jean Stefancic | University of Alabama School of Law"/>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187" t="8971" r="15572" b="36775"/>
          <a:stretch/>
        </p:blipFill>
        <p:spPr bwMode="auto">
          <a:xfrm>
            <a:off x="7167419" y="2023198"/>
            <a:ext cx="1764145" cy="231560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B097B7A-6E69-439A-B6EF-C9DF21AC78CA}"/>
              </a:ext>
            </a:extLst>
          </p:cNvPr>
          <p:cNvSpPr txBox="1"/>
          <p:nvPr/>
        </p:nvSpPr>
        <p:spPr>
          <a:xfrm>
            <a:off x="36618" y="6460576"/>
            <a:ext cx="7130801" cy="369332"/>
          </a:xfrm>
          <a:prstGeom prst="rect">
            <a:avLst/>
          </a:prstGeom>
          <a:noFill/>
        </p:spPr>
        <p:txBody>
          <a:bodyPr wrap="square" rtlCol="0">
            <a:spAutoFit/>
          </a:bodyPr>
          <a:lstStyle/>
          <a:p>
            <a:r>
              <a:rPr lang="en-US" dirty="0"/>
              <a:t>Delgado and </a:t>
            </a:r>
            <a:r>
              <a:rPr lang="en-US" dirty="0" err="1"/>
              <a:t>Stefancic</a:t>
            </a:r>
            <a:r>
              <a:rPr lang="en-US" dirty="0"/>
              <a:t>, </a:t>
            </a:r>
            <a:r>
              <a:rPr lang="en-US" i="1" dirty="0"/>
              <a:t>Critical Race Theory: An Introduction</a:t>
            </a:r>
            <a:r>
              <a:rPr lang="en-US" dirty="0"/>
              <a:t>, p. 27</a:t>
            </a:r>
          </a:p>
        </p:txBody>
      </p:sp>
    </p:spTree>
    <p:extLst>
      <p:ext uri="{BB962C8B-B14F-4D97-AF65-F5344CB8AC3E}">
        <p14:creationId xmlns:p14="http://schemas.microsoft.com/office/powerpoint/2010/main" val="1233513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Talking about Race</a:t>
            </a:r>
          </a:p>
          <a:p>
            <a:r>
              <a:rPr lang="en-US" dirty="0"/>
              <a:t>Conclusions and book recommendations</a:t>
            </a:r>
          </a:p>
          <a:p>
            <a:endParaRPr lang="en-US" dirty="0"/>
          </a:p>
        </p:txBody>
      </p:sp>
      <p:sp>
        <p:nvSpPr>
          <p:cNvPr id="5" name="Rectangle 4">
            <a:extLst>
              <a:ext uri="{FF2B5EF4-FFF2-40B4-BE49-F238E27FC236}">
                <a16:creationId xmlns:a16="http://schemas.microsoft.com/office/drawing/2014/main" id="{545924E2-825F-4609-A7A8-EE4F174E541A}"/>
              </a:ext>
            </a:extLst>
          </p:cNvPr>
          <p:cNvSpPr/>
          <p:nvPr/>
        </p:nvSpPr>
        <p:spPr>
          <a:xfrm>
            <a:off x="246184" y="3508307"/>
            <a:ext cx="8651631" cy="289250"/>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385164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216770" cy="1325563"/>
          </a:xfrm>
        </p:spPr>
        <p:txBody>
          <a:bodyPr>
            <a:normAutofit/>
          </a:bodyPr>
          <a:lstStyle/>
          <a:p>
            <a:r>
              <a:rPr lang="en-US" dirty="0"/>
              <a:t>Lived experience is critical to fully understand racism</a:t>
            </a:r>
          </a:p>
        </p:txBody>
      </p:sp>
      <p:sp>
        <p:nvSpPr>
          <p:cNvPr id="3" name="Content Placeholder 2"/>
          <p:cNvSpPr>
            <a:spLocks noGrp="1"/>
          </p:cNvSpPr>
          <p:nvPr>
            <p:ph idx="1"/>
          </p:nvPr>
        </p:nvSpPr>
        <p:spPr>
          <a:xfrm>
            <a:off x="628650" y="2329893"/>
            <a:ext cx="4700732" cy="4351338"/>
          </a:xfrm>
        </p:spPr>
        <p:txBody>
          <a:bodyPr/>
          <a:lstStyle/>
          <a:p>
            <a:pPr marL="0" indent="0">
              <a:buNone/>
            </a:pPr>
            <a:r>
              <a:rPr lang="en-US" dirty="0"/>
              <a:t>“Critical race theory insists on recognition of the </a:t>
            </a:r>
            <a:r>
              <a:rPr lang="en-US" b="1" dirty="0"/>
              <a:t>experiential knowledge of people of color</a:t>
            </a:r>
            <a:r>
              <a:rPr lang="en-US" dirty="0"/>
              <a:t>…This knowledge is gained from critical reflection on </a:t>
            </a:r>
            <a:r>
              <a:rPr lang="en-US" b="1" dirty="0"/>
              <a:t>the lived experience of racism</a:t>
            </a:r>
            <a:r>
              <a:rPr lang="en-US" dirty="0"/>
              <a:t>…</a:t>
            </a:r>
            <a:r>
              <a:rPr lang="en-US" b="1" dirty="0"/>
              <a:t>”</a:t>
            </a:r>
            <a:r>
              <a:rPr lang="en-US" dirty="0"/>
              <a:t>– Matsuda et al.</a:t>
            </a:r>
          </a:p>
        </p:txBody>
      </p:sp>
      <p:pic>
        <p:nvPicPr>
          <p:cNvPr id="8" name="Picture 4" descr="Image result for richard delgado">
            <a:extLst>
              <a:ext uri="{FF2B5EF4-FFF2-40B4-BE49-F238E27FC236}">
                <a16:creationId xmlns:a16="http://schemas.microsoft.com/office/drawing/2014/main" id="{42361513-C0B9-496B-B5A3-D3E48BB567C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110609" y="3790179"/>
            <a:ext cx="1324263" cy="157755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ivil Rights Scholar Kimberle Crenshaw Speaks February 28 2019 ...">
            <a:extLst>
              <a:ext uri="{FF2B5EF4-FFF2-40B4-BE49-F238E27FC236}">
                <a16:creationId xmlns:a16="http://schemas.microsoft.com/office/drawing/2014/main" id="{88F78652-8A64-478A-A409-9A31B1F0EC8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724" r="13041" b="9875"/>
          <a:stretch/>
        </p:blipFill>
        <p:spPr bwMode="auto">
          <a:xfrm>
            <a:off x="5481958" y="3790180"/>
            <a:ext cx="1476076" cy="15773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Mari J. Matsuda '80 | William S. Richardson School of Law">
            <a:extLst>
              <a:ext uri="{FF2B5EF4-FFF2-40B4-BE49-F238E27FC236}">
                <a16:creationId xmlns:a16="http://schemas.microsoft.com/office/drawing/2014/main" id="{61B199AC-0AF2-4CD3-B045-8C315685D0A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1958" y="1908118"/>
            <a:ext cx="1476076" cy="168442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harles R. Lawrence, III | William S. Richardson School of Law">
            <a:extLst>
              <a:ext uri="{FF2B5EF4-FFF2-40B4-BE49-F238E27FC236}">
                <a16:creationId xmlns:a16="http://schemas.microsoft.com/office/drawing/2014/main" id="{6C4BB5CC-81B2-4CFF-A071-DF16AB91C90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884" t="4914" r="10778" b="29299"/>
          <a:stretch/>
        </p:blipFill>
        <p:spPr bwMode="auto">
          <a:xfrm>
            <a:off x="7129271" y="1925035"/>
            <a:ext cx="1305601" cy="166750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189F5385-7979-4BA7-8413-65ADA3E93A8C}"/>
              </a:ext>
            </a:extLst>
          </p:cNvPr>
          <p:cNvSpPr/>
          <p:nvPr/>
        </p:nvSpPr>
        <p:spPr>
          <a:xfrm>
            <a:off x="69272" y="6415714"/>
            <a:ext cx="8862292" cy="369332"/>
          </a:xfrm>
          <a:prstGeom prst="rect">
            <a:avLst/>
          </a:prstGeom>
        </p:spPr>
        <p:txBody>
          <a:bodyPr wrap="square">
            <a:spAutoFit/>
          </a:bodyPr>
          <a:lstStyle/>
          <a:p>
            <a:r>
              <a:rPr lang="en-US" dirty="0"/>
              <a:t>Matsuda, Lawrence, Crenshaw, and Delgado, </a:t>
            </a:r>
            <a:r>
              <a:rPr lang="en-US" i="1" dirty="0"/>
              <a:t>Words That Wound</a:t>
            </a:r>
            <a:r>
              <a:rPr lang="en-US" dirty="0"/>
              <a:t>, pp. 6-7</a:t>
            </a:r>
          </a:p>
        </p:txBody>
      </p:sp>
    </p:spTree>
    <p:extLst>
      <p:ext uri="{BB962C8B-B14F-4D97-AF65-F5344CB8AC3E}">
        <p14:creationId xmlns:p14="http://schemas.microsoft.com/office/powerpoint/2010/main" val="2353016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302914" cy="1325563"/>
          </a:xfrm>
        </p:spPr>
        <p:txBody>
          <a:bodyPr>
            <a:normAutofit/>
          </a:bodyPr>
          <a:lstStyle/>
          <a:p>
            <a:r>
              <a:rPr lang="en-US" dirty="0"/>
              <a:t>Lived experience is critical to fully understand racism</a:t>
            </a:r>
          </a:p>
        </p:txBody>
      </p:sp>
      <p:sp>
        <p:nvSpPr>
          <p:cNvPr id="3" name="Content Placeholder 2"/>
          <p:cNvSpPr>
            <a:spLocks noGrp="1"/>
          </p:cNvSpPr>
          <p:nvPr>
            <p:ph idx="1"/>
          </p:nvPr>
        </p:nvSpPr>
        <p:spPr>
          <a:xfrm>
            <a:off x="628650" y="1758157"/>
            <a:ext cx="4700732" cy="4351338"/>
          </a:xfrm>
        </p:spPr>
        <p:txBody>
          <a:bodyPr>
            <a:normAutofit lnSpcReduction="10000"/>
          </a:bodyPr>
          <a:lstStyle/>
          <a:p>
            <a:pPr marL="0" indent="0">
              <a:buNone/>
            </a:pPr>
            <a:r>
              <a:rPr lang="en-US" dirty="0"/>
              <a:t>“CRT gives voice to the unique perspectives and </a:t>
            </a:r>
            <a:r>
              <a:rPr lang="en-US" b="1" dirty="0"/>
              <a:t>lived experiences of people of color</a:t>
            </a:r>
            <a:r>
              <a:rPr lang="en-US" dirty="0"/>
              <a:t>… CRT uses counternarratives as a way to highlight discrimination, offer racially different interpretations of policy, and challenge the universality of assumptions made about people of color.” – Harper, Patton, and Wooden</a:t>
            </a:r>
          </a:p>
        </p:txBody>
      </p:sp>
      <p:sp>
        <p:nvSpPr>
          <p:cNvPr id="4" name="Rectangle 3"/>
          <p:cNvSpPr/>
          <p:nvPr/>
        </p:nvSpPr>
        <p:spPr>
          <a:xfrm>
            <a:off x="69272" y="5934670"/>
            <a:ext cx="8862292" cy="923330"/>
          </a:xfrm>
          <a:prstGeom prst="rect">
            <a:avLst/>
          </a:prstGeom>
        </p:spPr>
        <p:txBody>
          <a:bodyPr wrap="square">
            <a:spAutoFit/>
          </a:bodyPr>
          <a:lstStyle/>
          <a:p>
            <a:r>
              <a:rPr lang="en-US" dirty="0"/>
              <a:t>Harper, Patton, and Wooden, </a:t>
            </a:r>
            <a:r>
              <a:rPr lang="en-US" dirty="0">
                <a:hlinkClick r:id="rId3">
                  <a:extLst>
                    <a:ext uri="{A12FA001-AC4F-418D-AE19-62706E023703}">
                      <ahyp:hlinkClr xmlns:ahyp="http://schemas.microsoft.com/office/drawing/2018/hyperlinkcolor" val="tx"/>
                    </a:ext>
                  </a:extLst>
                </a:hlinkClick>
              </a:rPr>
              <a:t>“Access and Equity for African American Students in Higher Education: A Critical Race Historical Analysis of Policy Efforts,”</a:t>
            </a:r>
            <a:r>
              <a:rPr lang="en-US" dirty="0"/>
              <a:t> </a:t>
            </a:r>
            <a:r>
              <a:rPr lang="en-US" i="1" dirty="0"/>
              <a:t>The Journal of Higher Education</a:t>
            </a:r>
            <a:r>
              <a:rPr lang="en-US" dirty="0"/>
              <a:t>, 80(4), 2009, p. 389-414.</a:t>
            </a:r>
          </a:p>
        </p:txBody>
      </p:sp>
      <p:pic>
        <p:nvPicPr>
          <p:cNvPr id="1026" name="Picture 2" descr="Race and Equity Scholar Shaun Harper, Jazz Concert Highlight ..."/>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788" b="40276"/>
          <a:stretch/>
        </p:blipFill>
        <p:spPr bwMode="auto">
          <a:xfrm flipH="1">
            <a:off x="5420834" y="1884434"/>
            <a:ext cx="1683233"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ori Patton Davis' influence in higher education earns her new ..."/>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071" r="8915" b="42661"/>
          <a:stretch/>
        </p:blipFill>
        <p:spPr bwMode="auto">
          <a:xfrm>
            <a:off x="7195519" y="1884434"/>
            <a:ext cx="1790592"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ntario S Wooden"/>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250" t="-1546" r="-3250" b="29410"/>
          <a:stretch/>
        </p:blipFill>
        <p:spPr bwMode="auto">
          <a:xfrm>
            <a:off x="6276174" y="3574690"/>
            <a:ext cx="1655786" cy="179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18397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Lived experience is critical to fully understand racism</a:t>
            </a:r>
          </a:p>
        </p:txBody>
      </p:sp>
      <p:sp>
        <p:nvSpPr>
          <p:cNvPr id="3" name="Content Placeholder 2"/>
          <p:cNvSpPr>
            <a:spLocks noGrp="1"/>
          </p:cNvSpPr>
          <p:nvPr>
            <p:ph idx="1"/>
          </p:nvPr>
        </p:nvSpPr>
        <p:spPr>
          <a:xfrm>
            <a:off x="628650" y="1825625"/>
            <a:ext cx="4460586" cy="4351338"/>
          </a:xfrm>
        </p:spPr>
        <p:txBody>
          <a:bodyPr>
            <a:normAutofit lnSpcReduction="10000"/>
          </a:bodyPr>
          <a:lstStyle/>
          <a:p>
            <a:pPr marL="0" indent="0">
              <a:buNone/>
            </a:pPr>
            <a:r>
              <a:rPr lang="en-US" dirty="0"/>
              <a:t>“</a:t>
            </a:r>
            <a:r>
              <a:rPr lang="en-US" b="1" dirty="0"/>
              <a:t>blacks experience the power of second sight from the perspective of </a:t>
            </a:r>
            <a:r>
              <a:rPr lang="en-US" b="1" dirty="0" err="1"/>
              <a:t>antiblack</a:t>
            </a:r>
            <a:r>
              <a:rPr lang="en-US" b="1" dirty="0"/>
              <a:t> prejudice</a:t>
            </a:r>
            <a:r>
              <a:rPr lang="en-US" dirty="0"/>
              <a:t>… A CRT framework recognizes the </a:t>
            </a:r>
            <a:r>
              <a:rPr lang="en-US" b="1" dirty="0"/>
              <a:t>centrality of experiential knowledge </a:t>
            </a:r>
            <a:r>
              <a:rPr lang="en-US" dirty="0"/>
              <a:t>of people of color and views this knowledge as </a:t>
            </a:r>
            <a:r>
              <a:rPr lang="en-US" b="1" dirty="0"/>
              <a:t>legitimate, appropriate, and critical </a:t>
            </a:r>
            <a:r>
              <a:rPr lang="en-US" dirty="0"/>
              <a:t>to understanding, analyzing, and teaching about racial subordination.” – </a:t>
            </a:r>
            <a:r>
              <a:rPr lang="en-US" dirty="0" err="1"/>
              <a:t>Kafi</a:t>
            </a:r>
            <a:r>
              <a:rPr lang="en-US" dirty="0"/>
              <a:t> Kumasi</a:t>
            </a:r>
          </a:p>
        </p:txBody>
      </p:sp>
      <p:pic>
        <p:nvPicPr>
          <p:cNvPr id="1026" name="Picture 2" descr="School of Information Sciences - Wayne State Universit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448" t="6094" r="33704" b="54794"/>
          <a:stretch/>
        </p:blipFill>
        <p:spPr bwMode="auto">
          <a:xfrm>
            <a:off x="5948218" y="2022762"/>
            <a:ext cx="2343748" cy="280785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6218" y="6176963"/>
            <a:ext cx="8409132" cy="646331"/>
          </a:xfrm>
          <a:prstGeom prst="rect">
            <a:avLst/>
          </a:prstGeom>
        </p:spPr>
        <p:txBody>
          <a:bodyPr wrap="square">
            <a:spAutoFit/>
          </a:bodyPr>
          <a:lstStyle/>
          <a:p>
            <a:r>
              <a:rPr lang="en-US" dirty="0" err="1"/>
              <a:t>Kafi</a:t>
            </a:r>
            <a:r>
              <a:rPr lang="en-US" dirty="0"/>
              <a:t> D. Kumasi, “Critical Race Theory and Education: Mapping a Legacy of Activism and Scholarship” in Levinson’s </a:t>
            </a:r>
            <a:r>
              <a:rPr lang="en-US" i="1" dirty="0">
                <a:hlinkClick r:id="rId4">
                  <a:extLst>
                    <a:ext uri="{A12FA001-AC4F-418D-AE19-62706E023703}">
                      <ahyp:hlinkClr xmlns:ahyp="http://schemas.microsoft.com/office/drawing/2018/hyperlinkcolor" val="tx"/>
                    </a:ext>
                  </a:extLst>
                </a:hlinkClick>
              </a:rPr>
              <a:t>Beyond</a:t>
            </a:r>
            <a:r>
              <a:rPr lang="en-US" dirty="0">
                <a:hlinkClick r:id="rId4">
                  <a:extLst>
                    <a:ext uri="{A12FA001-AC4F-418D-AE19-62706E023703}">
                      <ahyp:hlinkClr xmlns:ahyp="http://schemas.microsoft.com/office/drawing/2018/hyperlinkcolor" val="tx"/>
                    </a:ext>
                  </a:extLst>
                </a:hlinkClick>
              </a:rPr>
              <a:t> </a:t>
            </a:r>
            <a:r>
              <a:rPr lang="en-US" i="1" dirty="0">
                <a:hlinkClick r:id="rId4">
                  <a:extLst>
                    <a:ext uri="{A12FA001-AC4F-418D-AE19-62706E023703}">
                      <ahyp:hlinkClr xmlns:ahyp="http://schemas.microsoft.com/office/drawing/2018/hyperlinkcolor" val="tx"/>
                    </a:ext>
                  </a:extLst>
                </a:hlinkClick>
              </a:rPr>
              <a:t>Critique</a:t>
            </a:r>
            <a:r>
              <a:rPr lang="en-US" dirty="0">
                <a:hlinkClick r:id="rId4">
                  <a:extLst>
                    <a:ext uri="{A12FA001-AC4F-418D-AE19-62706E023703}">
                      <ahyp:hlinkClr xmlns:ahyp="http://schemas.microsoft.com/office/drawing/2018/hyperlinkcolor" val="tx"/>
                    </a:ext>
                  </a:extLst>
                </a:hlinkClick>
              </a:rPr>
              <a:t> </a:t>
            </a:r>
            <a:r>
              <a:rPr lang="en-US" dirty="0"/>
              <a:t>(p. 209-213).</a:t>
            </a:r>
          </a:p>
        </p:txBody>
      </p:sp>
    </p:spTree>
    <p:extLst>
      <p:ext uri="{BB962C8B-B14F-4D97-AF65-F5344CB8AC3E}">
        <p14:creationId xmlns:p14="http://schemas.microsoft.com/office/powerpoint/2010/main" val="886810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Talking about Race</a:t>
            </a:r>
          </a:p>
          <a:p>
            <a:r>
              <a:rPr lang="en-US" dirty="0"/>
              <a:t>Conclusions and book recommendations</a:t>
            </a:r>
          </a:p>
          <a:p>
            <a:endParaRPr lang="en-US" dirty="0"/>
          </a:p>
          <a:p>
            <a:endParaRPr lang="en-US" dirty="0"/>
          </a:p>
        </p:txBody>
      </p:sp>
      <p:sp>
        <p:nvSpPr>
          <p:cNvPr id="5" name="Rectangle 4">
            <a:extLst>
              <a:ext uri="{FF2B5EF4-FFF2-40B4-BE49-F238E27FC236}">
                <a16:creationId xmlns:a16="http://schemas.microsoft.com/office/drawing/2014/main" id="{545924E2-825F-4609-A7A8-EE4F174E541A}"/>
              </a:ext>
            </a:extLst>
          </p:cNvPr>
          <p:cNvSpPr/>
          <p:nvPr/>
        </p:nvSpPr>
        <p:spPr>
          <a:xfrm>
            <a:off x="246184" y="3857062"/>
            <a:ext cx="8651631" cy="289250"/>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603784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216770" cy="1325563"/>
          </a:xfrm>
        </p:spPr>
        <p:txBody>
          <a:bodyPr>
            <a:normAutofit/>
          </a:bodyPr>
          <a:lstStyle/>
          <a:p>
            <a:r>
              <a:rPr lang="en-US" dirty="0"/>
              <a:t>Racism is part of interlocking systems of oppression</a:t>
            </a:r>
          </a:p>
        </p:txBody>
      </p:sp>
      <p:sp>
        <p:nvSpPr>
          <p:cNvPr id="3" name="Content Placeholder 2"/>
          <p:cNvSpPr>
            <a:spLocks noGrp="1"/>
          </p:cNvSpPr>
          <p:nvPr>
            <p:ph idx="1"/>
          </p:nvPr>
        </p:nvSpPr>
        <p:spPr>
          <a:xfrm>
            <a:off x="628650" y="1825625"/>
            <a:ext cx="4700732" cy="4351338"/>
          </a:xfrm>
        </p:spPr>
        <p:txBody>
          <a:bodyPr>
            <a:normAutofit fontScale="92500" lnSpcReduction="10000"/>
          </a:bodyPr>
          <a:lstStyle/>
          <a:p>
            <a:pPr marL="0" indent="0">
              <a:buNone/>
            </a:pPr>
            <a:r>
              <a:rPr lang="en-US" dirty="0"/>
              <a:t>“Critical race theory works toward the end of eliminating racial oppression as </a:t>
            </a:r>
            <a:r>
              <a:rPr lang="en-US" b="1" dirty="0"/>
              <a:t>part of the broader goal of ending all forms of oppression</a:t>
            </a:r>
            <a:r>
              <a:rPr lang="en-US" dirty="0"/>
              <a:t>. Racial oppression is experienced by many in tandem with oppressions on grounds of </a:t>
            </a:r>
            <a:r>
              <a:rPr lang="en-US" b="1" dirty="0"/>
              <a:t>gender, class, or sexual orientation</a:t>
            </a:r>
            <a:r>
              <a:rPr lang="en-US" dirty="0"/>
              <a:t>…The interests of all people of color require not just adjustments within existing hierarchies, but </a:t>
            </a:r>
            <a:r>
              <a:rPr lang="en-US" b="1" dirty="0"/>
              <a:t>a challenge to hierarchy itself</a:t>
            </a:r>
            <a:r>
              <a:rPr lang="en-US" dirty="0"/>
              <a:t>.</a:t>
            </a:r>
            <a:r>
              <a:rPr lang="en-US" b="1" dirty="0"/>
              <a:t>”</a:t>
            </a:r>
            <a:r>
              <a:rPr lang="en-US" dirty="0"/>
              <a:t>– Matsuda et al.</a:t>
            </a:r>
          </a:p>
        </p:txBody>
      </p:sp>
      <p:sp>
        <p:nvSpPr>
          <p:cNvPr id="4" name="Rectangle 3"/>
          <p:cNvSpPr/>
          <p:nvPr/>
        </p:nvSpPr>
        <p:spPr>
          <a:xfrm>
            <a:off x="69272" y="6415714"/>
            <a:ext cx="8862292" cy="369332"/>
          </a:xfrm>
          <a:prstGeom prst="rect">
            <a:avLst/>
          </a:prstGeom>
        </p:spPr>
        <p:txBody>
          <a:bodyPr wrap="square">
            <a:spAutoFit/>
          </a:bodyPr>
          <a:lstStyle/>
          <a:p>
            <a:r>
              <a:rPr lang="en-US" dirty="0"/>
              <a:t>Matsuda, Lawrence, Crenshaw, and Delgado, </a:t>
            </a:r>
            <a:r>
              <a:rPr lang="en-US" i="1" dirty="0"/>
              <a:t>Words That Wound</a:t>
            </a:r>
            <a:r>
              <a:rPr lang="en-US" dirty="0"/>
              <a:t>, pp. 6-7</a:t>
            </a:r>
          </a:p>
        </p:txBody>
      </p:sp>
      <p:pic>
        <p:nvPicPr>
          <p:cNvPr id="8" name="Picture 4" descr="Image result for richard delgado">
            <a:extLst>
              <a:ext uri="{FF2B5EF4-FFF2-40B4-BE49-F238E27FC236}">
                <a16:creationId xmlns:a16="http://schemas.microsoft.com/office/drawing/2014/main" id="{42361513-C0B9-496B-B5A3-D3E48BB567C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110609" y="3790179"/>
            <a:ext cx="1324263" cy="157755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ivil Rights Scholar Kimberle Crenshaw Speaks February 28 2019 ...">
            <a:extLst>
              <a:ext uri="{FF2B5EF4-FFF2-40B4-BE49-F238E27FC236}">
                <a16:creationId xmlns:a16="http://schemas.microsoft.com/office/drawing/2014/main" id="{88F78652-8A64-478A-A409-9A31B1F0EC8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724" r="13041" b="9875"/>
          <a:stretch/>
        </p:blipFill>
        <p:spPr bwMode="auto">
          <a:xfrm>
            <a:off x="5481958" y="3790180"/>
            <a:ext cx="1476076" cy="15773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Mari J. Matsuda '80 | William S. Richardson School of Law">
            <a:extLst>
              <a:ext uri="{FF2B5EF4-FFF2-40B4-BE49-F238E27FC236}">
                <a16:creationId xmlns:a16="http://schemas.microsoft.com/office/drawing/2014/main" id="{61B199AC-0AF2-4CD3-B045-8C315685D0A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1958" y="1908118"/>
            <a:ext cx="1476076" cy="168442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harles R. Lawrence, III | William S. Richardson School of Law">
            <a:extLst>
              <a:ext uri="{FF2B5EF4-FFF2-40B4-BE49-F238E27FC236}">
                <a16:creationId xmlns:a16="http://schemas.microsoft.com/office/drawing/2014/main" id="{6C4BB5CC-81B2-4CFF-A071-DF16AB91C90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884" t="4914" r="10778" b="29299"/>
          <a:stretch/>
        </p:blipFill>
        <p:spPr bwMode="auto">
          <a:xfrm>
            <a:off x="7129271" y="1925035"/>
            <a:ext cx="1305601" cy="1667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6725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302914" cy="1325563"/>
          </a:xfrm>
        </p:spPr>
        <p:txBody>
          <a:bodyPr>
            <a:normAutofit/>
          </a:bodyPr>
          <a:lstStyle/>
          <a:p>
            <a:r>
              <a:rPr lang="en-US" dirty="0"/>
              <a:t>Racism is part of interlocking systems of oppression</a:t>
            </a:r>
          </a:p>
        </p:txBody>
      </p:sp>
      <p:sp>
        <p:nvSpPr>
          <p:cNvPr id="3" name="Content Placeholder 2"/>
          <p:cNvSpPr>
            <a:spLocks noGrp="1"/>
          </p:cNvSpPr>
          <p:nvPr>
            <p:ph idx="1"/>
          </p:nvPr>
        </p:nvSpPr>
        <p:spPr>
          <a:xfrm>
            <a:off x="628650" y="1758157"/>
            <a:ext cx="4700732" cy="4351338"/>
          </a:xfrm>
        </p:spPr>
        <p:txBody>
          <a:bodyPr>
            <a:normAutofit/>
          </a:bodyPr>
          <a:lstStyle/>
          <a:p>
            <a:pPr marL="0" indent="0">
              <a:buNone/>
            </a:pPr>
            <a:r>
              <a:rPr lang="en-US" dirty="0"/>
              <a:t>“CRT critiques [claims that]: one can fight racism without paying attention to </a:t>
            </a:r>
            <a:r>
              <a:rPr lang="en-US" b="1" dirty="0"/>
              <a:t>sexism, homophobia, economic exploitation</a:t>
            </a:r>
            <a:r>
              <a:rPr lang="en-US" dirty="0"/>
              <a:t>, and other forms of oppression or injustice.”– Harper, Patton, and Wooden</a:t>
            </a:r>
          </a:p>
        </p:txBody>
      </p:sp>
      <p:sp>
        <p:nvSpPr>
          <p:cNvPr id="4" name="Rectangle 3"/>
          <p:cNvSpPr/>
          <p:nvPr/>
        </p:nvSpPr>
        <p:spPr>
          <a:xfrm>
            <a:off x="0" y="5841575"/>
            <a:ext cx="8862292" cy="923330"/>
          </a:xfrm>
          <a:prstGeom prst="rect">
            <a:avLst/>
          </a:prstGeom>
        </p:spPr>
        <p:txBody>
          <a:bodyPr wrap="square">
            <a:spAutoFit/>
          </a:bodyPr>
          <a:lstStyle/>
          <a:p>
            <a:r>
              <a:rPr lang="en-US" dirty="0"/>
              <a:t>Harper, Patton, and Wooden, </a:t>
            </a:r>
            <a:r>
              <a:rPr lang="en-US" dirty="0">
                <a:hlinkClick r:id="rId3">
                  <a:extLst>
                    <a:ext uri="{A12FA001-AC4F-418D-AE19-62706E023703}">
                      <ahyp:hlinkClr xmlns:ahyp="http://schemas.microsoft.com/office/drawing/2018/hyperlinkcolor" val="tx"/>
                    </a:ext>
                  </a:extLst>
                </a:hlinkClick>
              </a:rPr>
              <a:t>“Access and Equity for African American Students in Higher Education: A Critical Race Historical Analysis of Policy Efforts,”</a:t>
            </a:r>
            <a:r>
              <a:rPr lang="en-US" dirty="0"/>
              <a:t> </a:t>
            </a:r>
            <a:r>
              <a:rPr lang="en-US" i="1" dirty="0"/>
              <a:t>The Journal of Higher Education</a:t>
            </a:r>
            <a:r>
              <a:rPr lang="en-US" dirty="0"/>
              <a:t>, 80(4), 2009, p. 389-414.</a:t>
            </a:r>
          </a:p>
        </p:txBody>
      </p:sp>
      <p:pic>
        <p:nvPicPr>
          <p:cNvPr id="1026" name="Picture 2" descr="Race and Equity Scholar Shaun Harper, Jazz Concert Highlight ..."/>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788" b="40276"/>
          <a:stretch/>
        </p:blipFill>
        <p:spPr bwMode="auto">
          <a:xfrm flipH="1">
            <a:off x="5420834" y="1884434"/>
            <a:ext cx="1683233"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ori Patton Davis' influence in higher education earns her new ..."/>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071" r="8915" b="42661"/>
          <a:stretch/>
        </p:blipFill>
        <p:spPr bwMode="auto">
          <a:xfrm>
            <a:off x="7195519" y="1884434"/>
            <a:ext cx="1790592"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ntario S Wooden"/>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250" t="-1546" r="-3250" b="29410"/>
          <a:stretch/>
        </p:blipFill>
        <p:spPr bwMode="auto">
          <a:xfrm>
            <a:off x="6276174" y="3574690"/>
            <a:ext cx="1655786" cy="179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46169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515350" cy="1325563"/>
          </a:xfrm>
        </p:spPr>
        <p:txBody>
          <a:bodyPr>
            <a:normAutofit/>
          </a:bodyPr>
          <a:lstStyle/>
          <a:p>
            <a:r>
              <a:rPr lang="en-US" dirty="0"/>
              <a:t>Racism is part of interlocking systems of oppression</a:t>
            </a:r>
          </a:p>
        </p:txBody>
      </p:sp>
      <p:sp>
        <p:nvSpPr>
          <p:cNvPr id="3" name="Content Placeholder 2"/>
          <p:cNvSpPr>
            <a:spLocks noGrp="1"/>
          </p:cNvSpPr>
          <p:nvPr>
            <p:ph idx="1"/>
          </p:nvPr>
        </p:nvSpPr>
        <p:spPr>
          <a:xfrm>
            <a:off x="628650" y="1825625"/>
            <a:ext cx="4700732" cy="4351338"/>
          </a:xfrm>
        </p:spPr>
        <p:txBody>
          <a:bodyPr>
            <a:normAutofit/>
          </a:bodyPr>
          <a:lstStyle/>
          <a:p>
            <a:pPr marL="0" indent="0">
              <a:buNone/>
            </a:pPr>
            <a:r>
              <a:rPr lang="en-US" dirty="0"/>
              <a:t>“</a:t>
            </a:r>
            <a:r>
              <a:rPr lang="en-US" i="1" dirty="0"/>
              <a:t>The Commitment to Social Justice: </a:t>
            </a:r>
            <a:r>
              <a:rPr lang="en-US" dirty="0"/>
              <a:t>CRT is committed to social justice and offers a liberatory or transformative response to </a:t>
            </a:r>
            <a:r>
              <a:rPr lang="en-US" b="1" dirty="0"/>
              <a:t>racial, gender, and class oppression</a:t>
            </a:r>
            <a:r>
              <a:rPr lang="en-US" dirty="0"/>
              <a:t>… and works toward the elimination of </a:t>
            </a:r>
            <a:r>
              <a:rPr lang="en-US" b="1" dirty="0"/>
              <a:t>racism, sexism, and poverty as well as the empowerment of People of Color and other subordinated groups</a:t>
            </a:r>
            <a:r>
              <a:rPr lang="en-US" dirty="0"/>
              <a:t>” – </a:t>
            </a:r>
            <a:r>
              <a:rPr lang="en-US" dirty="0" err="1"/>
              <a:t>Yosso</a:t>
            </a:r>
            <a:endParaRPr lang="en-US" dirty="0"/>
          </a:p>
        </p:txBody>
      </p:sp>
      <p:pic>
        <p:nvPicPr>
          <p:cNvPr id="11266" name="Picture 2" descr="UCR Profiles - Search &amp; Browse">
            <a:extLst>
              <a:ext uri="{FF2B5EF4-FFF2-40B4-BE49-F238E27FC236}">
                <a16:creationId xmlns:a16="http://schemas.microsoft.com/office/drawing/2014/main" id="{B16F9EB5-9A43-41C1-918F-7D0848000D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9664" y="2439954"/>
            <a:ext cx="2894045" cy="289404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12D90B7-BBC8-4762-9FE9-F8E32F525F53}"/>
              </a:ext>
            </a:extLst>
          </p:cNvPr>
          <p:cNvSpPr txBox="1"/>
          <p:nvPr/>
        </p:nvSpPr>
        <p:spPr>
          <a:xfrm>
            <a:off x="36618" y="6460576"/>
            <a:ext cx="8799471" cy="369332"/>
          </a:xfrm>
          <a:prstGeom prst="rect">
            <a:avLst/>
          </a:prstGeom>
          <a:noFill/>
        </p:spPr>
        <p:txBody>
          <a:bodyPr wrap="square" rtlCol="0">
            <a:spAutoFit/>
          </a:bodyPr>
          <a:lstStyle/>
          <a:p>
            <a:r>
              <a:rPr lang="en-US" dirty="0"/>
              <a:t>Tara </a:t>
            </a:r>
            <a:r>
              <a:rPr lang="en-US" dirty="0" err="1"/>
              <a:t>Yosso</a:t>
            </a:r>
            <a:r>
              <a:rPr lang="en-US" dirty="0"/>
              <a:t>, “Whose Culture Has Capital?” </a:t>
            </a:r>
            <a:r>
              <a:rPr lang="en-US" i="1" dirty="0"/>
              <a:t>Race ethnicity and education</a:t>
            </a:r>
            <a:r>
              <a:rPr lang="en-US" dirty="0"/>
              <a:t>, Vol. 8, 2005</a:t>
            </a:r>
          </a:p>
        </p:txBody>
      </p:sp>
    </p:spTree>
    <p:extLst>
      <p:ext uri="{BB962C8B-B14F-4D97-AF65-F5344CB8AC3E}">
        <p14:creationId xmlns:p14="http://schemas.microsoft.com/office/powerpoint/2010/main" val="4139920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Racism is part of interlocking systems of oppression</a:t>
            </a:r>
          </a:p>
        </p:txBody>
      </p:sp>
      <p:sp>
        <p:nvSpPr>
          <p:cNvPr id="3" name="Content Placeholder 2"/>
          <p:cNvSpPr>
            <a:spLocks noGrp="1"/>
          </p:cNvSpPr>
          <p:nvPr>
            <p:ph idx="1"/>
          </p:nvPr>
        </p:nvSpPr>
        <p:spPr>
          <a:xfrm>
            <a:off x="628650" y="1825625"/>
            <a:ext cx="4460586" cy="4351338"/>
          </a:xfrm>
        </p:spPr>
        <p:txBody>
          <a:bodyPr>
            <a:normAutofit/>
          </a:bodyPr>
          <a:lstStyle/>
          <a:p>
            <a:pPr marL="0" indent="0">
              <a:buNone/>
            </a:pPr>
            <a:r>
              <a:rPr lang="en-US" dirty="0"/>
              <a:t>“CRT scholars are critical of any sociological analyses that focus solely on race without recognizing that racial oppression exists in multiple layers based on </a:t>
            </a:r>
            <a:r>
              <a:rPr lang="en-US" b="1" dirty="0"/>
              <a:t>gender, class, immigration status, surname, phenotype, accent, and sexuality.</a:t>
            </a:r>
            <a:r>
              <a:rPr lang="en-US" dirty="0"/>
              <a:t>” – </a:t>
            </a:r>
            <a:r>
              <a:rPr lang="en-US" dirty="0" err="1"/>
              <a:t>Kafi</a:t>
            </a:r>
            <a:r>
              <a:rPr lang="en-US" dirty="0"/>
              <a:t> Kumasi</a:t>
            </a:r>
          </a:p>
        </p:txBody>
      </p:sp>
      <p:pic>
        <p:nvPicPr>
          <p:cNvPr id="1026" name="Picture 2" descr="School of Information Sciences - Wayne State Universit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448" t="6094" r="33704" b="54794"/>
          <a:stretch/>
        </p:blipFill>
        <p:spPr bwMode="auto">
          <a:xfrm>
            <a:off x="5948218" y="2022762"/>
            <a:ext cx="2343748" cy="280785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6176963"/>
            <a:ext cx="8409132" cy="646331"/>
          </a:xfrm>
          <a:prstGeom prst="rect">
            <a:avLst/>
          </a:prstGeom>
        </p:spPr>
        <p:txBody>
          <a:bodyPr wrap="square">
            <a:spAutoFit/>
          </a:bodyPr>
          <a:lstStyle/>
          <a:p>
            <a:r>
              <a:rPr lang="en-US" dirty="0" err="1"/>
              <a:t>Kafi</a:t>
            </a:r>
            <a:r>
              <a:rPr lang="en-US" dirty="0"/>
              <a:t> D. Kumasi, “Critical Race Theory and Education: Mapping a Legacy of Activism and Scholarship” in Levinson’s </a:t>
            </a:r>
            <a:r>
              <a:rPr lang="en-US" i="1" dirty="0">
                <a:solidFill>
                  <a:srgbClr val="0563C1"/>
                </a:solidFill>
                <a:hlinkClick r:id="rId4">
                  <a:extLst>
                    <a:ext uri="{A12FA001-AC4F-418D-AE19-62706E023703}">
                      <ahyp:hlinkClr xmlns:ahyp="http://schemas.microsoft.com/office/drawing/2018/hyperlinkcolor" val="tx"/>
                    </a:ext>
                  </a:extLst>
                </a:hlinkClick>
              </a:rPr>
              <a:t>Beyond</a:t>
            </a:r>
            <a:r>
              <a:rPr lang="en-US" dirty="0">
                <a:solidFill>
                  <a:srgbClr val="0563C1"/>
                </a:solidFill>
                <a:hlinkClick r:id="rId4">
                  <a:extLst>
                    <a:ext uri="{A12FA001-AC4F-418D-AE19-62706E023703}">
                      <ahyp:hlinkClr xmlns:ahyp="http://schemas.microsoft.com/office/drawing/2018/hyperlinkcolor" val="tx"/>
                    </a:ext>
                  </a:extLst>
                </a:hlinkClick>
              </a:rPr>
              <a:t> </a:t>
            </a:r>
            <a:r>
              <a:rPr lang="en-US" i="1" dirty="0">
                <a:solidFill>
                  <a:srgbClr val="0563C1"/>
                </a:solidFill>
                <a:hlinkClick r:id="rId4">
                  <a:extLst>
                    <a:ext uri="{A12FA001-AC4F-418D-AE19-62706E023703}">
                      <ahyp:hlinkClr xmlns:ahyp="http://schemas.microsoft.com/office/drawing/2018/hyperlinkcolor" val="tx"/>
                    </a:ext>
                  </a:extLst>
                </a:hlinkClick>
              </a:rPr>
              <a:t>Critique</a:t>
            </a:r>
            <a:r>
              <a:rPr lang="en-US" dirty="0">
                <a:hlinkClick r:id="rId4">
                  <a:extLst>
                    <a:ext uri="{A12FA001-AC4F-418D-AE19-62706E023703}">
                      <ahyp:hlinkClr xmlns:ahyp="http://schemas.microsoft.com/office/drawing/2018/hyperlinkcolor" val="tx"/>
                    </a:ext>
                  </a:extLst>
                </a:hlinkClick>
              </a:rPr>
              <a:t> </a:t>
            </a:r>
            <a:r>
              <a:rPr lang="en-US" dirty="0"/>
              <a:t>(p. 209-213).</a:t>
            </a:r>
          </a:p>
        </p:txBody>
      </p:sp>
    </p:spTree>
    <p:extLst>
      <p:ext uri="{BB962C8B-B14F-4D97-AF65-F5344CB8AC3E}">
        <p14:creationId xmlns:p14="http://schemas.microsoft.com/office/powerpoint/2010/main" val="3162264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Talking about Race</a:t>
            </a:r>
          </a:p>
          <a:p>
            <a:r>
              <a:rPr lang="en-US" dirty="0"/>
              <a:t>Conclusions and book recommendations</a:t>
            </a:r>
          </a:p>
          <a:p>
            <a:endParaRPr lang="en-US" dirty="0"/>
          </a:p>
        </p:txBody>
      </p:sp>
      <p:sp>
        <p:nvSpPr>
          <p:cNvPr id="5" name="Rectangle 4">
            <a:extLst>
              <a:ext uri="{FF2B5EF4-FFF2-40B4-BE49-F238E27FC236}">
                <a16:creationId xmlns:a16="http://schemas.microsoft.com/office/drawing/2014/main" id="{545924E2-825F-4609-A7A8-EE4F174E541A}"/>
              </a:ext>
            </a:extLst>
          </p:cNvPr>
          <p:cNvSpPr/>
          <p:nvPr/>
        </p:nvSpPr>
        <p:spPr>
          <a:xfrm>
            <a:off x="246184" y="4150979"/>
            <a:ext cx="8651631" cy="289250"/>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175476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Positives of CRT</a:t>
            </a:r>
          </a:p>
        </p:txBody>
      </p:sp>
      <p:sp>
        <p:nvSpPr>
          <p:cNvPr id="3" name="Content Placeholder 2"/>
          <p:cNvSpPr>
            <a:spLocks noGrp="1"/>
          </p:cNvSpPr>
          <p:nvPr>
            <p:ph idx="1"/>
          </p:nvPr>
        </p:nvSpPr>
        <p:spPr>
          <a:xfrm>
            <a:off x="628650" y="1825625"/>
            <a:ext cx="4519820" cy="4351338"/>
          </a:xfrm>
        </p:spPr>
        <p:txBody>
          <a:bodyPr/>
          <a:lstStyle/>
          <a:p>
            <a:r>
              <a:rPr lang="en-US" dirty="0"/>
              <a:t>Race is a social construct</a:t>
            </a:r>
          </a:p>
          <a:p>
            <a:endParaRPr lang="en-US" dirty="0"/>
          </a:p>
          <a:p>
            <a:r>
              <a:rPr lang="en-US" dirty="0"/>
              <a:t>Racism has shaped our country’s history</a:t>
            </a:r>
          </a:p>
          <a:p>
            <a:endParaRPr lang="en-US" dirty="0"/>
          </a:p>
          <a:p>
            <a:r>
              <a:rPr lang="en-US" dirty="0"/>
              <a:t>Racism can infect systems</a:t>
            </a:r>
          </a:p>
          <a:p>
            <a:pPr marL="0" indent="0">
              <a:buNone/>
            </a:pPr>
            <a:endParaRPr lang="en-US" dirty="0"/>
          </a:p>
        </p:txBody>
      </p:sp>
      <p:pic>
        <p:nvPicPr>
          <p:cNvPr id="6146" name="Picture 2" descr="Critical Race Theory and Christianity – Neil Shenvi – Apologetic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5131" y="1825625"/>
            <a:ext cx="3151485" cy="4381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184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Talking about Race</a:t>
            </a:r>
          </a:p>
          <a:p>
            <a:r>
              <a:rPr lang="en-US" dirty="0"/>
              <a:t>Conclusions and book recommendations</a:t>
            </a:r>
          </a:p>
          <a:p>
            <a:endParaRPr lang="en-US" dirty="0"/>
          </a:p>
        </p:txBody>
      </p:sp>
      <p:sp>
        <p:nvSpPr>
          <p:cNvPr id="5" name="Rectangle 4">
            <a:extLst>
              <a:ext uri="{FF2B5EF4-FFF2-40B4-BE49-F238E27FC236}">
                <a16:creationId xmlns:a16="http://schemas.microsoft.com/office/drawing/2014/main" id="{545924E2-825F-4609-A7A8-EE4F174E541A}"/>
              </a:ext>
            </a:extLst>
          </p:cNvPr>
          <p:cNvSpPr/>
          <p:nvPr/>
        </p:nvSpPr>
        <p:spPr>
          <a:xfrm>
            <a:off x="246184" y="4516016"/>
            <a:ext cx="8651631" cy="353420"/>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8968791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Problems with Critical Race Theory</a:t>
            </a:r>
          </a:p>
        </p:txBody>
      </p:sp>
      <p:sp>
        <p:nvSpPr>
          <p:cNvPr id="3" name="Content Placeholder 2"/>
          <p:cNvSpPr>
            <a:spLocks noGrp="1"/>
          </p:cNvSpPr>
          <p:nvPr>
            <p:ph idx="1"/>
          </p:nvPr>
        </p:nvSpPr>
        <p:spPr>
          <a:xfrm>
            <a:off x="628650" y="1825625"/>
            <a:ext cx="5285767" cy="4351338"/>
          </a:xfrm>
        </p:spPr>
        <p:txBody>
          <a:bodyPr/>
          <a:lstStyle/>
          <a:p>
            <a:r>
              <a:rPr lang="en-US" dirty="0"/>
              <a:t>Racism as primarily sin, not system</a:t>
            </a:r>
          </a:p>
          <a:p>
            <a:r>
              <a:rPr lang="en-US" dirty="0"/>
              <a:t>Sin, not racism, is pervasive</a:t>
            </a:r>
          </a:p>
          <a:p>
            <a:r>
              <a:rPr lang="en-US" dirty="0"/>
              <a:t>Identity primarily in Christ, not ethnicity</a:t>
            </a:r>
          </a:p>
          <a:p>
            <a:r>
              <a:rPr lang="en-US" dirty="0"/>
              <a:t>Truth primarily in Scripture, not experience</a:t>
            </a:r>
          </a:p>
          <a:p>
            <a:r>
              <a:rPr lang="en-US" dirty="0"/>
              <a:t>Sin as lawlessness, not oppression</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F3D98650-48B4-40A0-8339-0EBD218F1DBC}"/>
              </a:ext>
            </a:extLst>
          </p:cNvPr>
          <p:cNvPicPr>
            <a:picLocks noChangeAspect="1"/>
          </p:cNvPicPr>
          <p:nvPr/>
        </p:nvPicPr>
        <p:blipFill>
          <a:blip r:embed="rId3"/>
          <a:stretch>
            <a:fillRect/>
          </a:stretch>
        </p:blipFill>
        <p:spPr>
          <a:xfrm>
            <a:off x="6374708" y="1825625"/>
            <a:ext cx="2526048" cy="4027150"/>
          </a:xfrm>
          <a:prstGeom prst="rect">
            <a:avLst/>
          </a:prstGeom>
        </p:spPr>
      </p:pic>
      <p:sp>
        <p:nvSpPr>
          <p:cNvPr id="5" name="Rectangle 4">
            <a:extLst>
              <a:ext uri="{FF2B5EF4-FFF2-40B4-BE49-F238E27FC236}">
                <a16:creationId xmlns:a16="http://schemas.microsoft.com/office/drawing/2014/main" id="{E6DE498A-6440-4EA7-BCCD-1622A567EDDF}"/>
              </a:ext>
            </a:extLst>
          </p:cNvPr>
          <p:cNvSpPr/>
          <p:nvPr/>
        </p:nvSpPr>
        <p:spPr>
          <a:xfrm>
            <a:off x="243244" y="1825625"/>
            <a:ext cx="5952283" cy="824269"/>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328602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Racism as sin, not system</a:t>
            </a:r>
          </a:p>
        </p:txBody>
      </p:sp>
      <p:sp>
        <p:nvSpPr>
          <p:cNvPr id="4" name="Rectangle 3"/>
          <p:cNvSpPr/>
          <p:nvPr/>
        </p:nvSpPr>
        <p:spPr>
          <a:xfrm>
            <a:off x="697831" y="1879149"/>
            <a:ext cx="5741880" cy="2246769"/>
          </a:xfrm>
          <a:prstGeom prst="rect">
            <a:avLst/>
          </a:prstGeom>
        </p:spPr>
        <p:txBody>
          <a:bodyPr wrap="square">
            <a:spAutoFit/>
          </a:bodyPr>
          <a:lstStyle/>
          <a:p>
            <a:r>
              <a:rPr lang="en-US" sz="2800" dirty="0"/>
              <a:t>“</a:t>
            </a:r>
            <a:r>
              <a:rPr lang="en-US" sz="2800" b="1" i="0" dirty="0">
                <a:effectLst/>
              </a:rPr>
              <a:t>People of color are not racist </a:t>
            </a:r>
            <a:r>
              <a:rPr lang="en-US" sz="2800" i="0" dirty="0">
                <a:effectLst/>
              </a:rPr>
              <a:t>because they do not systematically benefit from racism… Using the same logic, I reserve the word </a:t>
            </a:r>
            <a:r>
              <a:rPr lang="en-US" sz="2800" i="1" dirty="0">
                <a:effectLst/>
              </a:rPr>
              <a:t>sexist</a:t>
            </a:r>
            <a:r>
              <a:rPr lang="en-US" sz="2800" i="0" dirty="0">
                <a:effectLst/>
              </a:rPr>
              <a:t> for men” - Tatum</a:t>
            </a:r>
            <a:endParaRPr lang="en-US" sz="2800" dirty="0"/>
          </a:p>
        </p:txBody>
      </p:sp>
      <p:pic>
        <p:nvPicPr>
          <p:cNvPr id="2050" name="Picture 2" descr="WhyAreAllTheBlackKids">
            <a:extLst>
              <a:ext uri="{FF2B5EF4-FFF2-40B4-BE49-F238E27FC236}">
                <a16:creationId xmlns:a16="http://schemas.microsoft.com/office/drawing/2014/main" id="{715F8458-B9B8-400F-A189-4895074F7B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5484" y="1730918"/>
            <a:ext cx="2352675" cy="35528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E722DD9-CA5E-45E8-9F3F-2F8056C0DECC}"/>
              </a:ext>
            </a:extLst>
          </p:cNvPr>
          <p:cNvSpPr txBox="1"/>
          <p:nvPr/>
        </p:nvSpPr>
        <p:spPr>
          <a:xfrm>
            <a:off x="36618" y="6460576"/>
            <a:ext cx="8799471" cy="369332"/>
          </a:xfrm>
          <a:prstGeom prst="rect">
            <a:avLst/>
          </a:prstGeom>
          <a:noFill/>
        </p:spPr>
        <p:txBody>
          <a:bodyPr wrap="square" rtlCol="0">
            <a:spAutoFit/>
          </a:bodyPr>
          <a:lstStyle/>
          <a:p>
            <a:r>
              <a:rPr lang="en-US" sz="1800" i="0" dirty="0">
                <a:effectLst/>
              </a:rPr>
              <a:t>Beverly Daniel Tatum, “</a:t>
            </a:r>
            <a:r>
              <a:rPr lang="en-US" sz="1800" i="1" dirty="0">
                <a:effectLst/>
              </a:rPr>
              <a:t>Why Ar</a:t>
            </a:r>
            <a:r>
              <a:rPr lang="en-US" sz="1800" i="1" dirty="0"/>
              <a:t>e All The Black Kids Sitting Together in the Cafeteria?”</a:t>
            </a:r>
            <a:r>
              <a:rPr lang="en-US" sz="1800" dirty="0"/>
              <a:t> </a:t>
            </a:r>
            <a:r>
              <a:rPr lang="en-US" sz="1800" i="0" dirty="0">
                <a:effectLst/>
              </a:rPr>
              <a:t>p. 10</a:t>
            </a:r>
            <a:endParaRPr lang="en-US" dirty="0"/>
          </a:p>
        </p:txBody>
      </p:sp>
    </p:spTree>
    <p:extLst>
      <p:ext uri="{BB962C8B-B14F-4D97-AF65-F5344CB8AC3E}">
        <p14:creationId xmlns:p14="http://schemas.microsoft.com/office/powerpoint/2010/main" val="32844144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95D2DF7-490A-4CED-BB9E-4D50DEF332C6}"/>
              </a:ext>
            </a:extLst>
          </p:cNvPr>
          <p:cNvSpPr txBox="1"/>
          <p:nvPr/>
        </p:nvSpPr>
        <p:spPr>
          <a:xfrm>
            <a:off x="36618" y="6460576"/>
            <a:ext cx="8799471" cy="369332"/>
          </a:xfrm>
          <a:prstGeom prst="rect">
            <a:avLst/>
          </a:prstGeom>
          <a:noFill/>
        </p:spPr>
        <p:txBody>
          <a:bodyPr wrap="square" rtlCol="0">
            <a:spAutoFit/>
          </a:bodyPr>
          <a:lstStyle/>
          <a:p>
            <a:r>
              <a:rPr lang="en-US" b="0" i="0" dirty="0" err="1">
                <a:effectLst/>
              </a:rPr>
              <a:t>Ijeoma</a:t>
            </a:r>
            <a:r>
              <a:rPr lang="en-US" b="0" i="0" dirty="0">
                <a:effectLst/>
              </a:rPr>
              <a:t> Oluo, </a:t>
            </a:r>
            <a:r>
              <a:rPr lang="en-US" b="0" i="1" dirty="0">
                <a:effectLst/>
              </a:rPr>
              <a:t>So You Want to Talk About Race? </a:t>
            </a:r>
            <a:r>
              <a:rPr lang="en-US" b="0" dirty="0">
                <a:effectLst/>
              </a:rPr>
              <a:t>p. 216-217</a:t>
            </a:r>
            <a:endParaRPr lang="en-US" dirty="0"/>
          </a:p>
        </p:txBody>
      </p:sp>
      <p:sp>
        <p:nvSpPr>
          <p:cNvPr id="2" name="Title 1">
            <a:extLst>
              <a:ext uri="{FF2B5EF4-FFF2-40B4-BE49-F238E27FC236}">
                <a16:creationId xmlns:a16="http://schemas.microsoft.com/office/drawing/2014/main" id="{3F1874A4-EE83-484F-989C-69E06FC7AC9F}"/>
              </a:ext>
            </a:extLst>
          </p:cNvPr>
          <p:cNvSpPr>
            <a:spLocks noGrp="1"/>
          </p:cNvSpPr>
          <p:nvPr>
            <p:ph type="title"/>
          </p:nvPr>
        </p:nvSpPr>
        <p:spPr/>
        <p:txBody>
          <a:bodyPr/>
          <a:lstStyle/>
          <a:p>
            <a:r>
              <a:rPr lang="en-US" dirty="0"/>
              <a:t>Racism as sin, not system</a:t>
            </a:r>
          </a:p>
        </p:txBody>
      </p:sp>
      <p:sp>
        <p:nvSpPr>
          <p:cNvPr id="3" name="Content Placeholder 2">
            <a:extLst>
              <a:ext uri="{FF2B5EF4-FFF2-40B4-BE49-F238E27FC236}">
                <a16:creationId xmlns:a16="http://schemas.microsoft.com/office/drawing/2014/main" id="{20CDA30D-31AF-4C05-8838-8E2500027DD5}"/>
              </a:ext>
            </a:extLst>
          </p:cNvPr>
          <p:cNvSpPr>
            <a:spLocks noGrp="1"/>
          </p:cNvSpPr>
          <p:nvPr>
            <p:ph idx="1"/>
          </p:nvPr>
        </p:nvSpPr>
        <p:spPr>
          <a:xfrm>
            <a:off x="628650" y="1825625"/>
            <a:ext cx="5363588" cy="4351338"/>
          </a:xfrm>
        </p:spPr>
        <p:txBody>
          <a:bodyPr>
            <a:normAutofit/>
          </a:bodyPr>
          <a:lstStyle/>
          <a:p>
            <a:pPr marL="0" indent="0">
              <a:buNone/>
            </a:pPr>
            <a:r>
              <a:rPr lang="en-US" b="1" i="0" dirty="0">
                <a:effectLst/>
              </a:rPr>
              <a:t>“if you are white in a white supremacist society, you are racist. If you are male in a patriarchy, you are sexist. If you are able-bodied, you are ableist. If you are anything above poverty in a capitalist society, you are classist. </a:t>
            </a:r>
            <a:r>
              <a:rPr lang="en-US" b="0" i="0" dirty="0">
                <a:effectLst/>
              </a:rPr>
              <a:t>You can sometimes be all of these things at one.” - Oluo</a:t>
            </a:r>
            <a:endParaRPr lang="en-US" dirty="0"/>
          </a:p>
        </p:txBody>
      </p:sp>
      <p:pic>
        <p:nvPicPr>
          <p:cNvPr id="4100" name="Picture 4" descr="Author Ijeoma Oluo's 'Mediocre' Confronts White Male Power In America |  Here &amp; Now">
            <a:extLst>
              <a:ext uri="{FF2B5EF4-FFF2-40B4-BE49-F238E27FC236}">
                <a16:creationId xmlns:a16="http://schemas.microsoft.com/office/drawing/2014/main" id="{4FB4117A-91F7-4543-868E-5FF2575DA8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53532" y="1849091"/>
            <a:ext cx="2490551" cy="3159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9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Problems with Critical Race Theory</a:t>
            </a:r>
          </a:p>
        </p:txBody>
      </p:sp>
      <p:sp>
        <p:nvSpPr>
          <p:cNvPr id="3" name="Content Placeholder 2"/>
          <p:cNvSpPr>
            <a:spLocks noGrp="1"/>
          </p:cNvSpPr>
          <p:nvPr>
            <p:ph idx="1"/>
          </p:nvPr>
        </p:nvSpPr>
        <p:spPr>
          <a:xfrm>
            <a:off x="628650" y="1825625"/>
            <a:ext cx="5285767" cy="4351338"/>
          </a:xfrm>
        </p:spPr>
        <p:txBody>
          <a:bodyPr/>
          <a:lstStyle/>
          <a:p>
            <a:r>
              <a:rPr lang="en-US" dirty="0"/>
              <a:t>Racism as primarily sin, not system</a:t>
            </a:r>
          </a:p>
          <a:p>
            <a:r>
              <a:rPr lang="en-US" dirty="0"/>
              <a:t>Sin, not racism, is pervasive</a:t>
            </a:r>
          </a:p>
          <a:p>
            <a:r>
              <a:rPr lang="en-US" dirty="0"/>
              <a:t>Identity primarily in Christ, not ethnicity</a:t>
            </a:r>
          </a:p>
          <a:p>
            <a:r>
              <a:rPr lang="en-US" dirty="0"/>
              <a:t>Truth primarily in Scripture, not experience</a:t>
            </a:r>
          </a:p>
          <a:p>
            <a:r>
              <a:rPr lang="en-US" dirty="0"/>
              <a:t>Sin as lawlessness, not oppression</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F3D98650-48B4-40A0-8339-0EBD218F1DBC}"/>
              </a:ext>
            </a:extLst>
          </p:cNvPr>
          <p:cNvPicPr>
            <a:picLocks noChangeAspect="1"/>
          </p:cNvPicPr>
          <p:nvPr/>
        </p:nvPicPr>
        <p:blipFill>
          <a:blip r:embed="rId3"/>
          <a:stretch>
            <a:fillRect/>
          </a:stretch>
        </p:blipFill>
        <p:spPr>
          <a:xfrm>
            <a:off x="6374708" y="1825625"/>
            <a:ext cx="2526048" cy="4027150"/>
          </a:xfrm>
          <a:prstGeom prst="rect">
            <a:avLst/>
          </a:prstGeom>
        </p:spPr>
      </p:pic>
      <p:sp>
        <p:nvSpPr>
          <p:cNvPr id="5" name="Rectangle 4">
            <a:extLst>
              <a:ext uri="{FF2B5EF4-FFF2-40B4-BE49-F238E27FC236}">
                <a16:creationId xmlns:a16="http://schemas.microsoft.com/office/drawing/2014/main" id="{E6DE498A-6440-4EA7-BCCD-1622A567EDDF}"/>
              </a:ext>
            </a:extLst>
          </p:cNvPr>
          <p:cNvSpPr/>
          <p:nvPr/>
        </p:nvSpPr>
        <p:spPr>
          <a:xfrm>
            <a:off x="243244" y="2684041"/>
            <a:ext cx="5952283" cy="55368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9675111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 not racism, is pervasive</a:t>
            </a:r>
          </a:p>
        </p:txBody>
      </p:sp>
      <p:sp>
        <p:nvSpPr>
          <p:cNvPr id="3" name="Content Placeholder 2"/>
          <p:cNvSpPr>
            <a:spLocks noGrp="1"/>
          </p:cNvSpPr>
          <p:nvPr>
            <p:ph idx="1"/>
          </p:nvPr>
        </p:nvSpPr>
        <p:spPr>
          <a:xfrm>
            <a:off x="628650" y="1825625"/>
            <a:ext cx="5921440" cy="859823"/>
          </a:xfrm>
        </p:spPr>
        <p:txBody>
          <a:bodyPr>
            <a:noAutofit/>
          </a:bodyPr>
          <a:lstStyle/>
          <a:p>
            <a:pPr marL="0" indent="0">
              <a:buNone/>
            </a:pPr>
            <a:r>
              <a:rPr lang="en-US" sz="2000" dirty="0"/>
              <a:t>“…the question is not ‘Did racism take place?’ but rather, </a:t>
            </a:r>
            <a:r>
              <a:rPr lang="en-US" sz="2000" b="1" dirty="0"/>
              <a:t>‘In which ways did racism manifest in this specific context?’”</a:t>
            </a:r>
            <a:r>
              <a:rPr lang="en-US" sz="2000" b="1" baseline="30000" dirty="0"/>
              <a:t>1</a:t>
            </a:r>
            <a:endParaRPr lang="en-US" sz="2000" dirty="0"/>
          </a:p>
        </p:txBody>
      </p:sp>
      <p:sp>
        <p:nvSpPr>
          <p:cNvPr id="4" name="Rectangle 3"/>
          <p:cNvSpPr/>
          <p:nvPr/>
        </p:nvSpPr>
        <p:spPr>
          <a:xfrm>
            <a:off x="320739" y="5752733"/>
            <a:ext cx="8104803" cy="523220"/>
          </a:xfrm>
          <a:prstGeom prst="rect">
            <a:avLst/>
          </a:prstGeom>
        </p:spPr>
        <p:txBody>
          <a:bodyPr wrap="square">
            <a:spAutoFit/>
          </a:bodyPr>
          <a:lstStyle/>
          <a:p>
            <a:r>
              <a:rPr lang="en-US" sz="1400" baseline="30000" dirty="0"/>
              <a:t>1 </a:t>
            </a:r>
            <a:r>
              <a:rPr lang="en-US" sz="1400" dirty="0"/>
              <a:t>Schroeder &amp; </a:t>
            </a:r>
            <a:r>
              <a:rPr lang="en-US" sz="1400" dirty="0" err="1"/>
              <a:t>DiAngelo</a:t>
            </a:r>
            <a:r>
              <a:rPr lang="en-US" sz="1400" dirty="0"/>
              <a:t>. (2010). Addressing Whiteness in Nursing Education: The Sociopolitical Climate Project at the University of Washington School of Nursing. </a:t>
            </a:r>
            <a:r>
              <a:rPr lang="en-US" sz="1400" i="1" dirty="0"/>
              <a:t>Advances in Nursing Science, </a:t>
            </a:r>
            <a:r>
              <a:rPr lang="en-US" sz="1400" dirty="0"/>
              <a:t>33 (3) 244-255.</a:t>
            </a:r>
          </a:p>
        </p:txBody>
      </p:sp>
      <p:sp>
        <p:nvSpPr>
          <p:cNvPr id="5" name="Content Placeholder 2"/>
          <p:cNvSpPr txBox="1">
            <a:spLocks/>
          </p:cNvSpPr>
          <p:nvPr/>
        </p:nvSpPr>
        <p:spPr>
          <a:xfrm>
            <a:off x="628650" y="3058496"/>
            <a:ext cx="5995886" cy="26501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“Cross-racial friendships do not block out the dynamics of racism in the society at large, and these dynamics continue unabated… </a:t>
            </a:r>
            <a:r>
              <a:rPr lang="en-US" sz="2000" b="1" dirty="0"/>
              <a:t>Racism cannot be absent from your friendship. </a:t>
            </a:r>
            <a:r>
              <a:rPr lang="en-US" sz="2000" dirty="0"/>
              <a:t>No person of color whom I’ve met has said that racism isn’t at play in his or her friendships with white people. Some whites are more thoughtful, aware, and receptive to feedback than others, but </a:t>
            </a:r>
            <a:r>
              <a:rPr lang="en-US" sz="2000" b="1" dirty="0"/>
              <a:t>no cross-racial relationship is free from the dynamics of racism in this society</a:t>
            </a:r>
            <a:r>
              <a:rPr lang="en-US" sz="2000" dirty="0"/>
              <a:t>.</a:t>
            </a:r>
            <a:r>
              <a:rPr lang="en-US" sz="2000" b="1" dirty="0"/>
              <a:t>”</a:t>
            </a:r>
            <a:r>
              <a:rPr lang="en-US" sz="2000" b="1" baseline="30000" dirty="0"/>
              <a:t>2</a:t>
            </a:r>
            <a:endParaRPr lang="en-US" sz="2000" dirty="0"/>
          </a:p>
        </p:txBody>
      </p:sp>
      <p:sp>
        <p:nvSpPr>
          <p:cNvPr id="6" name="Rectangle 5"/>
          <p:cNvSpPr/>
          <p:nvPr/>
        </p:nvSpPr>
        <p:spPr>
          <a:xfrm>
            <a:off x="320740" y="6369469"/>
            <a:ext cx="7655188" cy="307777"/>
          </a:xfrm>
          <a:prstGeom prst="rect">
            <a:avLst/>
          </a:prstGeom>
        </p:spPr>
        <p:txBody>
          <a:bodyPr wrap="square">
            <a:spAutoFit/>
          </a:bodyPr>
          <a:lstStyle/>
          <a:p>
            <a:r>
              <a:rPr lang="en-US" sz="1400" baseline="30000" dirty="0"/>
              <a:t>2 </a:t>
            </a:r>
            <a:r>
              <a:rPr lang="en-US" sz="1400" dirty="0"/>
              <a:t>Robin </a:t>
            </a:r>
            <a:r>
              <a:rPr lang="en-US" sz="1400" dirty="0" err="1"/>
              <a:t>DiAngelo</a:t>
            </a:r>
            <a:r>
              <a:rPr lang="en-US" sz="1400" dirty="0"/>
              <a:t>, </a:t>
            </a:r>
            <a:r>
              <a:rPr lang="en-US" sz="1400" i="1" dirty="0"/>
              <a:t>White Fragility</a:t>
            </a:r>
            <a:r>
              <a:rPr lang="en-US" sz="1400" dirty="0"/>
              <a:t>, (2018), p. 80-81</a:t>
            </a:r>
          </a:p>
        </p:txBody>
      </p:sp>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27202" y="2323323"/>
            <a:ext cx="1986413" cy="2434652"/>
          </a:xfrm>
          <a:prstGeom prst="rect">
            <a:avLst/>
          </a:prstGeom>
        </p:spPr>
      </p:pic>
    </p:spTree>
    <p:extLst>
      <p:ext uri="{BB962C8B-B14F-4D97-AF65-F5344CB8AC3E}">
        <p14:creationId xmlns:p14="http://schemas.microsoft.com/office/powerpoint/2010/main" val="35804139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EB6E5-1DFB-4C4C-926A-DB06E7DF37C2}"/>
              </a:ext>
            </a:extLst>
          </p:cNvPr>
          <p:cNvSpPr>
            <a:spLocks noGrp="1"/>
          </p:cNvSpPr>
          <p:nvPr>
            <p:ph type="title"/>
          </p:nvPr>
        </p:nvSpPr>
        <p:spPr/>
        <p:txBody>
          <a:bodyPr/>
          <a:lstStyle/>
          <a:p>
            <a:r>
              <a:rPr lang="en-US" dirty="0"/>
              <a:t>Sin, not racism, is pervasive</a:t>
            </a:r>
          </a:p>
        </p:txBody>
      </p:sp>
      <p:sp>
        <p:nvSpPr>
          <p:cNvPr id="3" name="Content Placeholder 2">
            <a:extLst>
              <a:ext uri="{FF2B5EF4-FFF2-40B4-BE49-F238E27FC236}">
                <a16:creationId xmlns:a16="http://schemas.microsoft.com/office/drawing/2014/main" id="{47A861B7-C218-4BC3-9B07-3DF2B60D2B0A}"/>
              </a:ext>
            </a:extLst>
          </p:cNvPr>
          <p:cNvSpPr>
            <a:spLocks noGrp="1"/>
          </p:cNvSpPr>
          <p:nvPr>
            <p:ph idx="1"/>
          </p:nvPr>
        </p:nvSpPr>
        <p:spPr>
          <a:xfrm>
            <a:off x="628650" y="1825625"/>
            <a:ext cx="5240305" cy="4351338"/>
          </a:xfrm>
        </p:spPr>
        <p:txBody>
          <a:bodyPr>
            <a:normAutofit/>
          </a:bodyPr>
          <a:lstStyle/>
          <a:p>
            <a:pPr marL="0" indent="0">
              <a:buNone/>
            </a:pPr>
            <a:r>
              <a:rPr lang="en-US" sz="2400" b="0" i="0" dirty="0">
                <a:effectLst/>
              </a:rPr>
              <a:t>“</a:t>
            </a:r>
            <a:r>
              <a:rPr lang="en-US" sz="2400" b="1" i="0" dirty="0">
                <a:effectLst/>
              </a:rPr>
              <a:t>Whiteness positions itself as the norm. It refuses to recognize itself for what it is. Its so-called ‘objectivity’ and ‘reason’ is its most potent and insidious tool for maintaining power</a:t>
            </a:r>
            <a:r>
              <a:rPr lang="en-US" sz="2400" b="0" i="0" dirty="0">
                <a:effectLst/>
              </a:rPr>
              <a:t>”</a:t>
            </a:r>
            <a:br>
              <a:rPr lang="en-US" sz="2400" b="0" i="0" dirty="0">
                <a:effectLst/>
              </a:rPr>
            </a:br>
            <a:br>
              <a:rPr lang="en-US" sz="2400" b="0" i="0" dirty="0">
                <a:effectLst/>
              </a:rPr>
            </a:br>
            <a:r>
              <a:rPr lang="en-US" sz="2400" b="0" i="0" dirty="0">
                <a:effectLst/>
              </a:rPr>
              <a:t>“We need to see racism as structural in order to see its insidiousness. We need to see how </a:t>
            </a:r>
            <a:r>
              <a:rPr lang="en-US" sz="2400" b="1" i="0" dirty="0">
                <a:effectLst/>
              </a:rPr>
              <a:t>it seeps, like a noxious gas, into everything</a:t>
            </a:r>
            <a:r>
              <a:rPr lang="en-US" sz="2400" b="0" i="0" dirty="0">
                <a:effectLst/>
              </a:rPr>
              <a:t>” – Eddo-Lodge</a:t>
            </a:r>
            <a:endParaRPr lang="en-US" sz="2400" dirty="0"/>
          </a:p>
        </p:txBody>
      </p:sp>
      <p:pic>
        <p:nvPicPr>
          <p:cNvPr id="2050" name="Picture 2" descr="Reni Eddo-Lodge (@renireni) | Twitter">
            <a:extLst>
              <a:ext uri="{FF2B5EF4-FFF2-40B4-BE49-F238E27FC236}">
                <a16:creationId xmlns:a16="http://schemas.microsoft.com/office/drawing/2014/main" id="{1A0E8F1D-5EF6-41F1-A001-8A80CF19B0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717" t="3795" r="15178" b="2264"/>
          <a:stretch/>
        </p:blipFill>
        <p:spPr bwMode="auto">
          <a:xfrm>
            <a:off x="6344723" y="2376227"/>
            <a:ext cx="2463374" cy="300128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E574503-9066-45E4-A9AD-380FB03F795C}"/>
              </a:ext>
            </a:extLst>
          </p:cNvPr>
          <p:cNvSpPr txBox="1"/>
          <p:nvPr/>
        </p:nvSpPr>
        <p:spPr>
          <a:xfrm>
            <a:off x="36618" y="6460576"/>
            <a:ext cx="8799471" cy="369332"/>
          </a:xfrm>
          <a:prstGeom prst="rect">
            <a:avLst/>
          </a:prstGeom>
          <a:noFill/>
        </p:spPr>
        <p:txBody>
          <a:bodyPr wrap="square" rtlCol="0">
            <a:spAutoFit/>
          </a:bodyPr>
          <a:lstStyle/>
          <a:p>
            <a:r>
              <a:rPr lang="en-US" dirty="0"/>
              <a:t>Reni Eddo-Lodge, </a:t>
            </a:r>
            <a:r>
              <a:rPr lang="en-US" b="0" i="0" dirty="0">
                <a:effectLst/>
              </a:rPr>
              <a:t> </a:t>
            </a:r>
            <a:r>
              <a:rPr lang="en-US" b="0" i="1" dirty="0">
                <a:effectLst/>
              </a:rPr>
              <a:t>Why I Am No Longer Talking to White People About Race, </a:t>
            </a:r>
            <a:r>
              <a:rPr lang="en-US" b="0" dirty="0">
                <a:effectLst/>
              </a:rPr>
              <a:t>p. 169, 222</a:t>
            </a:r>
            <a:r>
              <a:rPr lang="en-US" b="0" i="1" dirty="0">
                <a:effectLst/>
              </a:rPr>
              <a:t> </a:t>
            </a:r>
            <a:endParaRPr lang="en-US" i="1" dirty="0"/>
          </a:p>
        </p:txBody>
      </p:sp>
    </p:spTree>
    <p:extLst>
      <p:ext uri="{BB962C8B-B14F-4D97-AF65-F5344CB8AC3E}">
        <p14:creationId xmlns:p14="http://schemas.microsoft.com/office/powerpoint/2010/main" val="2250965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Problems with Critical Race Theory</a:t>
            </a:r>
          </a:p>
        </p:txBody>
      </p:sp>
      <p:sp>
        <p:nvSpPr>
          <p:cNvPr id="3" name="Content Placeholder 2"/>
          <p:cNvSpPr>
            <a:spLocks noGrp="1"/>
          </p:cNvSpPr>
          <p:nvPr>
            <p:ph idx="1"/>
          </p:nvPr>
        </p:nvSpPr>
        <p:spPr>
          <a:xfrm>
            <a:off x="628650" y="1825625"/>
            <a:ext cx="5285767" cy="4351338"/>
          </a:xfrm>
        </p:spPr>
        <p:txBody>
          <a:bodyPr/>
          <a:lstStyle/>
          <a:p>
            <a:r>
              <a:rPr lang="en-US" dirty="0"/>
              <a:t>Racism as primarily sin, not system</a:t>
            </a:r>
          </a:p>
          <a:p>
            <a:r>
              <a:rPr lang="en-US" dirty="0"/>
              <a:t>Sin, not racism, is pervasive</a:t>
            </a:r>
          </a:p>
          <a:p>
            <a:r>
              <a:rPr lang="en-US" dirty="0"/>
              <a:t>Identity primarily in Christ, not ethnicity</a:t>
            </a:r>
          </a:p>
          <a:p>
            <a:r>
              <a:rPr lang="en-US" dirty="0"/>
              <a:t>Truth primarily in Scripture, not experience</a:t>
            </a:r>
          </a:p>
          <a:p>
            <a:r>
              <a:rPr lang="en-US" dirty="0"/>
              <a:t>Sin as lawlessness, not oppression</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F3D98650-48B4-40A0-8339-0EBD218F1DBC}"/>
              </a:ext>
            </a:extLst>
          </p:cNvPr>
          <p:cNvPicPr>
            <a:picLocks noChangeAspect="1"/>
          </p:cNvPicPr>
          <p:nvPr/>
        </p:nvPicPr>
        <p:blipFill>
          <a:blip r:embed="rId3"/>
          <a:stretch>
            <a:fillRect/>
          </a:stretch>
        </p:blipFill>
        <p:spPr>
          <a:xfrm>
            <a:off x="6374708" y="1825625"/>
            <a:ext cx="2526048" cy="4027150"/>
          </a:xfrm>
          <a:prstGeom prst="rect">
            <a:avLst/>
          </a:prstGeom>
        </p:spPr>
      </p:pic>
      <p:sp>
        <p:nvSpPr>
          <p:cNvPr id="5" name="Rectangle 4">
            <a:extLst>
              <a:ext uri="{FF2B5EF4-FFF2-40B4-BE49-F238E27FC236}">
                <a16:creationId xmlns:a16="http://schemas.microsoft.com/office/drawing/2014/main" id="{E6DE498A-6440-4EA7-BCCD-1622A567EDDF}"/>
              </a:ext>
            </a:extLst>
          </p:cNvPr>
          <p:cNvSpPr/>
          <p:nvPr/>
        </p:nvSpPr>
        <p:spPr>
          <a:xfrm>
            <a:off x="243244" y="3294849"/>
            <a:ext cx="5952283" cy="754637"/>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2186848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in Christ, not ethnicity</a:t>
            </a:r>
          </a:p>
        </p:txBody>
      </p:sp>
      <p:sp>
        <p:nvSpPr>
          <p:cNvPr id="4" name="Rectangle 3"/>
          <p:cNvSpPr/>
          <p:nvPr/>
        </p:nvSpPr>
        <p:spPr>
          <a:xfrm>
            <a:off x="697831" y="1608562"/>
            <a:ext cx="4909867" cy="3416320"/>
          </a:xfrm>
          <a:prstGeom prst="rect">
            <a:avLst/>
          </a:prstGeom>
        </p:spPr>
        <p:txBody>
          <a:bodyPr wrap="square">
            <a:spAutoFit/>
          </a:bodyPr>
          <a:lstStyle/>
          <a:p>
            <a:r>
              <a:rPr lang="en-US" sz="2400" dirty="0"/>
              <a:t>“The binary terms </a:t>
            </a:r>
            <a:r>
              <a:rPr lang="en-US" sz="2400" i="1" dirty="0"/>
              <a:t>oppressor</a:t>
            </a:r>
            <a:r>
              <a:rPr lang="en-US" sz="2400" dirty="0"/>
              <a:t> and </a:t>
            </a:r>
            <a:r>
              <a:rPr lang="en-US" sz="2400" i="1" dirty="0"/>
              <a:t>oppressed</a:t>
            </a:r>
            <a:r>
              <a:rPr lang="en-US" sz="2400" dirty="0"/>
              <a:t>, for example, may raise </a:t>
            </a:r>
            <a:r>
              <a:rPr lang="en-US" sz="2400" b="1" dirty="0"/>
              <a:t>resistance from participants who cannot reconcile themselves as </a:t>
            </a:r>
            <a:r>
              <a:rPr lang="en-US" sz="2400" b="1" i="1" dirty="0"/>
              <a:t>oppressors</a:t>
            </a:r>
            <a:r>
              <a:rPr lang="en-US" sz="2400" b="1" dirty="0"/>
              <a:t>… or who resist the term </a:t>
            </a:r>
            <a:r>
              <a:rPr lang="en-US" sz="2400" b="1" i="1" dirty="0"/>
              <a:t>oppressed</a:t>
            </a:r>
            <a:r>
              <a:rPr lang="en-US" sz="2400" i="1" dirty="0"/>
              <a:t>... </a:t>
            </a:r>
            <a:r>
              <a:rPr lang="en-US" sz="2400" dirty="0"/>
              <a:t>On the other hand, we struggle to find other language that doesn’t trivialize the power and harm of the oppressive system” - Adams</a:t>
            </a:r>
          </a:p>
        </p:txBody>
      </p:sp>
      <p:sp>
        <p:nvSpPr>
          <p:cNvPr id="5" name="Rectangle 4"/>
          <p:cNvSpPr/>
          <p:nvPr/>
        </p:nvSpPr>
        <p:spPr>
          <a:xfrm>
            <a:off x="184648" y="6176963"/>
            <a:ext cx="7817519" cy="646331"/>
          </a:xfrm>
          <a:prstGeom prst="rect">
            <a:avLst/>
          </a:prstGeom>
        </p:spPr>
        <p:txBody>
          <a:bodyPr wrap="square">
            <a:spAutoFit/>
          </a:bodyPr>
          <a:lstStyle/>
          <a:p>
            <a:r>
              <a:rPr lang="en-US" dirty="0" err="1"/>
              <a:t>Maurianne</a:t>
            </a:r>
            <a:r>
              <a:rPr lang="en-US" dirty="0"/>
              <a:t> Adams, Lee Anne Bell, Pat Griffin, </a:t>
            </a:r>
            <a:r>
              <a:rPr lang="en-US" i="1" dirty="0"/>
              <a:t>Teachings for Diversity and Social Justice, </a:t>
            </a:r>
            <a:r>
              <a:rPr lang="en-US" dirty="0"/>
              <a:t>p. xxii, (2007)</a:t>
            </a:r>
          </a:p>
        </p:txBody>
      </p:sp>
      <p:pic>
        <p:nvPicPr>
          <p:cNvPr id="3074" name="Picture 2" descr="Teaching for Diversity and Social Justice: Adams, Maurianne, Bell, Lee  Anne: 9781138023345: Amazon.com: Books">
            <a:extLst>
              <a:ext uri="{FF2B5EF4-FFF2-40B4-BE49-F238E27FC236}">
                <a16:creationId xmlns:a16="http://schemas.microsoft.com/office/drawing/2014/main" id="{A610C0B4-5D20-4EFD-8F3B-8DBE1ADDA3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9058" y="1608562"/>
            <a:ext cx="2413412" cy="3440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1911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in Christ, not ethnicity</a:t>
            </a:r>
          </a:p>
        </p:txBody>
      </p:sp>
      <p:sp>
        <p:nvSpPr>
          <p:cNvPr id="3" name="Content Placeholder 2"/>
          <p:cNvSpPr>
            <a:spLocks noGrp="1"/>
          </p:cNvSpPr>
          <p:nvPr>
            <p:ph idx="1"/>
          </p:nvPr>
        </p:nvSpPr>
        <p:spPr>
          <a:xfrm>
            <a:off x="628650" y="1825625"/>
            <a:ext cx="5902779" cy="4351338"/>
          </a:xfrm>
        </p:spPr>
        <p:txBody>
          <a:bodyPr>
            <a:normAutofit lnSpcReduction="10000"/>
          </a:bodyPr>
          <a:lstStyle/>
          <a:p>
            <a:pPr marL="0" indent="0">
              <a:buNone/>
            </a:pPr>
            <a:r>
              <a:rPr lang="en-US" sz="2400" dirty="0"/>
              <a:t>“a positive white identity is an impossible goal. </a:t>
            </a:r>
            <a:r>
              <a:rPr lang="en-US" sz="2400" b="1" dirty="0"/>
              <a:t>White identity is inherently racist; white people do not exist outside the system of white supremacy.</a:t>
            </a:r>
            <a:r>
              <a:rPr lang="en-US" sz="2400" dirty="0"/>
              <a:t> This does not mean that we should stop identifying as white and start claiming only to be Italian or Irish. To do so is to deny the reality of racism in the here and now, and this denial would simply be color-blind racism. Rather, I strive to be ‘less white.’ </a:t>
            </a:r>
            <a:r>
              <a:rPr lang="en-US" sz="2400" b="1" dirty="0"/>
              <a:t>To be less white is to be less racially oppressive. </a:t>
            </a:r>
            <a:r>
              <a:rPr lang="en-US" sz="2400" dirty="0"/>
              <a:t>I can build a wide range of authentic and sustained relationships across race and accept that I have racist patterns.” – </a:t>
            </a:r>
            <a:r>
              <a:rPr lang="en-US" sz="2400" dirty="0" err="1"/>
              <a:t>DiAngelo</a:t>
            </a:r>
            <a:endParaRPr lang="en-US" sz="2400" dirty="0"/>
          </a:p>
        </p:txBody>
      </p:sp>
      <p:pic>
        <p:nvPicPr>
          <p:cNvPr id="6" name="Picture 5">
            <a:extLst>
              <a:ext uri="{FF2B5EF4-FFF2-40B4-BE49-F238E27FC236}">
                <a16:creationId xmlns:a16="http://schemas.microsoft.com/office/drawing/2014/main" id="{37F38EF9-6153-4316-9814-3C7DD2A5F41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27202" y="2323323"/>
            <a:ext cx="1986413" cy="2434652"/>
          </a:xfrm>
          <a:prstGeom prst="rect">
            <a:avLst/>
          </a:prstGeom>
        </p:spPr>
      </p:pic>
      <p:sp>
        <p:nvSpPr>
          <p:cNvPr id="7" name="TextBox 6">
            <a:extLst>
              <a:ext uri="{FF2B5EF4-FFF2-40B4-BE49-F238E27FC236}">
                <a16:creationId xmlns:a16="http://schemas.microsoft.com/office/drawing/2014/main" id="{5A8091B4-7BDA-4BA3-A873-4C565A7B9F60}"/>
              </a:ext>
            </a:extLst>
          </p:cNvPr>
          <p:cNvSpPr txBox="1"/>
          <p:nvPr/>
        </p:nvSpPr>
        <p:spPr>
          <a:xfrm>
            <a:off x="36618" y="6460576"/>
            <a:ext cx="8799471" cy="369332"/>
          </a:xfrm>
          <a:prstGeom prst="rect">
            <a:avLst/>
          </a:prstGeom>
          <a:noFill/>
        </p:spPr>
        <p:txBody>
          <a:bodyPr wrap="square" rtlCol="0">
            <a:spAutoFit/>
          </a:bodyPr>
          <a:lstStyle/>
          <a:p>
            <a:r>
              <a:rPr lang="en-US" dirty="0"/>
              <a:t>Robin </a:t>
            </a:r>
            <a:r>
              <a:rPr lang="en-US" dirty="0" err="1"/>
              <a:t>DiAngelo</a:t>
            </a:r>
            <a:r>
              <a:rPr lang="en-US" dirty="0"/>
              <a:t>, </a:t>
            </a:r>
            <a:r>
              <a:rPr lang="en-US" i="1" dirty="0"/>
              <a:t>White Fragility</a:t>
            </a:r>
            <a:r>
              <a:rPr lang="en-US" dirty="0"/>
              <a:t>, (2018), p. 149-150</a:t>
            </a:r>
          </a:p>
        </p:txBody>
      </p:sp>
    </p:spTree>
    <p:extLst>
      <p:ext uri="{BB962C8B-B14F-4D97-AF65-F5344CB8AC3E}">
        <p14:creationId xmlns:p14="http://schemas.microsoft.com/office/powerpoint/2010/main" val="12068114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Problems with Critical Race Theory</a:t>
            </a:r>
          </a:p>
        </p:txBody>
      </p:sp>
      <p:sp>
        <p:nvSpPr>
          <p:cNvPr id="3" name="Content Placeholder 2"/>
          <p:cNvSpPr>
            <a:spLocks noGrp="1"/>
          </p:cNvSpPr>
          <p:nvPr>
            <p:ph idx="1"/>
          </p:nvPr>
        </p:nvSpPr>
        <p:spPr>
          <a:xfrm>
            <a:off x="628650" y="1825625"/>
            <a:ext cx="5285767" cy="4351338"/>
          </a:xfrm>
        </p:spPr>
        <p:txBody>
          <a:bodyPr/>
          <a:lstStyle/>
          <a:p>
            <a:r>
              <a:rPr lang="en-US" dirty="0"/>
              <a:t>Racism as primarily sin, not system</a:t>
            </a:r>
          </a:p>
          <a:p>
            <a:r>
              <a:rPr lang="en-US" dirty="0"/>
              <a:t>Sin, not racism, is pervasive</a:t>
            </a:r>
          </a:p>
          <a:p>
            <a:r>
              <a:rPr lang="en-US" dirty="0"/>
              <a:t>Identity primarily in Christ, not ethnicity</a:t>
            </a:r>
          </a:p>
          <a:p>
            <a:r>
              <a:rPr lang="en-US" dirty="0"/>
              <a:t>Truth primarily in Scripture, not experience</a:t>
            </a:r>
          </a:p>
          <a:p>
            <a:r>
              <a:rPr lang="en-US" dirty="0"/>
              <a:t>Sin as lawlessness, not oppression</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F3D98650-48B4-40A0-8339-0EBD218F1DBC}"/>
              </a:ext>
            </a:extLst>
          </p:cNvPr>
          <p:cNvPicPr>
            <a:picLocks noChangeAspect="1"/>
          </p:cNvPicPr>
          <p:nvPr/>
        </p:nvPicPr>
        <p:blipFill>
          <a:blip r:embed="rId3"/>
          <a:stretch>
            <a:fillRect/>
          </a:stretch>
        </p:blipFill>
        <p:spPr>
          <a:xfrm>
            <a:off x="6374708" y="1825625"/>
            <a:ext cx="2526048" cy="4027150"/>
          </a:xfrm>
          <a:prstGeom prst="rect">
            <a:avLst/>
          </a:prstGeom>
        </p:spPr>
      </p:pic>
      <p:sp>
        <p:nvSpPr>
          <p:cNvPr id="5" name="Rectangle 4">
            <a:extLst>
              <a:ext uri="{FF2B5EF4-FFF2-40B4-BE49-F238E27FC236}">
                <a16:creationId xmlns:a16="http://schemas.microsoft.com/office/drawing/2014/main" id="{E6DE498A-6440-4EA7-BCCD-1622A567EDDF}"/>
              </a:ext>
            </a:extLst>
          </p:cNvPr>
          <p:cNvSpPr/>
          <p:nvPr/>
        </p:nvSpPr>
        <p:spPr>
          <a:xfrm>
            <a:off x="243244" y="4078621"/>
            <a:ext cx="5952283" cy="894595"/>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9653802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2B3CE5C-BA81-48DA-9572-AB603437B51A}"/>
              </a:ext>
            </a:extLst>
          </p:cNvPr>
          <p:cNvSpPr txBox="1"/>
          <p:nvPr/>
        </p:nvSpPr>
        <p:spPr>
          <a:xfrm>
            <a:off x="36618" y="6460576"/>
            <a:ext cx="8799471" cy="369332"/>
          </a:xfrm>
          <a:prstGeom prst="rect">
            <a:avLst/>
          </a:prstGeom>
          <a:noFill/>
        </p:spPr>
        <p:txBody>
          <a:bodyPr wrap="square" rtlCol="0">
            <a:spAutoFit/>
          </a:bodyPr>
          <a:lstStyle/>
          <a:p>
            <a:r>
              <a:rPr lang="en-US" dirty="0" err="1"/>
              <a:t>Ijeoma</a:t>
            </a:r>
            <a:r>
              <a:rPr lang="en-US" dirty="0"/>
              <a:t> Oluo, </a:t>
            </a:r>
            <a:r>
              <a:rPr lang="en-US" i="1" dirty="0"/>
              <a:t>So you want to talk about race, </a:t>
            </a:r>
            <a:r>
              <a:rPr lang="en-US" dirty="0"/>
              <a:t>p. 14-15</a:t>
            </a:r>
          </a:p>
        </p:txBody>
      </p:sp>
      <p:sp>
        <p:nvSpPr>
          <p:cNvPr id="2" name="Title 1"/>
          <p:cNvSpPr>
            <a:spLocks noGrp="1"/>
          </p:cNvSpPr>
          <p:nvPr>
            <p:ph type="title"/>
          </p:nvPr>
        </p:nvSpPr>
        <p:spPr/>
        <p:txBody>
          <a:bodyPr/>
          <a:lstStyle/>
          <a:p>
            <a:r>
              <a:rPr lang="en-US" dirty="0"/>
              <a:t>Truth in Scripture, not experience</a:t>
            </a:r>
          </a:p>
        </p:txBody>
      </p:sp>
      <p:sp>
        <p:nvSpPr>
          <p:cNvPr id="4" name="Rectangle 3"/>
          <p:cNvSpPr/>
          <p:nvPr/>
        </p:nvSpPr>
        <p:spPr>
          <a:xfrm>
            <a:off x="697831" y="1690689"/>
            <a:ext cx="5721630" cy="3108543"/>
          </a:xfrm>
          <a:prstGeom prst="rect">
            <a:avLst/>
          </a:prstGeom>
        </p:spPr>
        <p:txBody>
          <a:bodyPr wrap="square">
            <a:spAutoFit/>
          </a:bodyPr>
          <a:lstStyle/>
          <a:p>
            <a:r>
              <a:rPr lang="en-US" sz="2800" dirty="0"/>
              <a:t>“</a:t>
            </a:r>
            <a:r>
              <a:rPr lang="en-US" sz="2800" b="1" dirty="0"/>
              <a:t>It is about race if a person of color thinks it is about race</a:t>
            </a:r>
            <a:r>
              <a:rPr lang="en-US" sz="2800" dirty="0"/>
              <a:t>… whether or not someone is fallible is beside the point. We are, each and every one of us, a collection of our lived experiences…And </a:t>
            </a:r>
            <a:r>
              <a:rPr lang="en-US" sz="2800" b="1" dirty="0"/>
              <a:t>our experiences are valid</a:t>
            </a:r>
            <a:r>
              <a:rPr lang="en-US" sz="2800" dirty="0"/>
              <a:t>.” - Oluo</a:t>
            </a:r>
          </a:p>
        </p:txBody>
      </p:sp>
      <p:pic>
        <p:nvPicPr>
          <p:cNvPr id="9" name="Picture 4" descr="Author Ijeoma Oluo's 'Mediocre' Confronts White Male Power In America |  Here &amp; Now">
            <a:extLst>
              <a:ext uri="{FF2B5EF4-FFF2-40B4-BE49-F238E27FC236}">
                <a16:creationId xmlns:a16="http://schemas.microsoft.com/office/drawing/2014/main" id="{2FF3FD8C-02F3-4AA6-B438-645CCA83E6B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53532" y="1849091"/>
            <a:ext cx="2490551" cy="3159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5034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4E5B8FE-C7E2-4649-B67A-293267B4F9D6}"/>
              </a:ext>
            </a:extLst>
          </p:cNvPr>
          <p:cNvSpPr txBox="1"/>
          <p:nvPr/>
        </p:nvSpPr>
        <p:spPr>
          <a:xfrm>
            <a:off x="36618" y="6460576"/>
            <a:ext cx="8799471" cy="369332"/>
          </a:xfrm>
          <a:prstGeom prst="rect">
            <a:avLst/>
          </a:prstGeom>
          <a:noFill/>
        </p:spPr>
        <p:txBody>
          <a:bodyPr wrap="square" rtlCol="0">
            <a:spAutoFit/>
          </a:bodyPr>
          <a:lstStyle/>
          <a:p>
            <a:r>
              <a:rPr lang="en-US" dirty="0"/>
              <a:t>Patricia Hill Collins, </a:t>
            </a:r>
            <a:r>
              <a:rPr lang="en-US" i="1" dirty="0"/>
              <a:t>Intersectionality as Critical Social Theory, </a:t>
            </a:r>
            <a:r>
              <a:rPr lang="en-US" dirty="0"/>
              <a:t>p. 136</a:t>
            </a:r>
          </a:p>
        </p:txBody>
      </p:sp>
      <p:sp>
        <p:nvSpPr>
          <p:cNvPr id="2" name="Title 1">
            <a:extLst>
              <a:ext uri="{FF2B5EF4-FFF2-40B4-BE49-F238E27FC236}">
                <a16:creationId xmlns:a16="http://schemas.microsoft.com/office/drawing/2014/main" id="{BDBE276C-5618-4F4F-8ABA-C5166749121B}"/>
              </a:ext>
            </a:extLst>
          </p:cNvPr>
          <p:cNvSpPr>
            <a:spLocks noGrp="1"/>
          </p:cNvSpPr>
          <p:nvPr>
            <p:ph type="title"/>
          </p:nvPr>
        </p:nvSpPr>
        <p:spPr/>
        <p:txBody>
          <a:bodyPr/>
          <a:lstStyle/>
          <a:p>
            <a:r>
              <a:rPr lang="en-US" dirty="0"/>
              <a:t>Truth in Scripture, not experience</a:t>
            </a:r>
          </a:p>
        </p:txBody>
      </p:sp>
      <p:sp>
        <p:nvSpPr>
          <p:cNvPr id="3" name="Content Placeholder 2">
            <a:extLst>
              <a:ext uri="{FF2B5EF4-FFF2-40B4-BE49-F238E27FC236}">
                <a16:creationId xmlns:a16="http://schemas.microsoft.com/office/drawing/2014/main" id="{EC09479F-64B1-472D-85B8-BAFA0F2C5967}"/>
              </a:ext>
            </a:extLst>
          </p:cNvPr>
          <p:cNvSpPr>
            <a:spLocks noGrp="1"/>
          </p:cNvSpPr>
          <p:nvPr>
            <p:ph idx="1"/>
          </p:nvPr>
        </p:nvSpPr>
        <p:spPr>
          <a:xfrm>
            <a:off x="628650" y="1825625"/>
            <a:ext cx="5622860" cy="3698097"/>
          </a:xfrm>
        </p:spPr>
        <p:txBody>
          <a:bodyPr>
            <a:noAutofit/>
          </a:bodyPr>
          <a:lstStyle/>
          <a:p>
            <a:pPr marL="0" indent="0">
              <a:buNone/>
            </a:pPr>
            <a:r>
              <a:rPr lang="en-US" sz="2400" b="0" i="0" dirty="0">
                <a:effectLst/>
              </a:rPr>
              <a:t>“Identity politics and standpoint epistemology constitute two important dimensions of epistemic resistance for subordinated groups.</a:t>
            </a:r>
            <a:r>
              <a:rPr lang="en-US" sz="2400" b="1" i="0" dirty="0">
                <a:effectLst/>
              </a:rPr>
              <a:t> Identity politics valorizes the experiences of women, people of color, poor people, LGBTQ people, and similarly subordinated people as a source of epistemic agency</a:t>
            </a:r>
            <a:r>
              <a:rPr lang="en-US" sz="2400" b="0" i="0" dirty="0">
                <a:effectLst/>
              </a:rPr>
              <a:t>. By claiming the authority of experience, standpoint epistemology defends the integrity of individuals and groups in interpreting their own experiences.” - Collins</a:t>
            </a:r>
            <a:endParaRPr lang="en-US" sz="2400" dirty="0"/>
          </a:p>
        </p:txBody>
      </p:sp>
      <p:pic>
        <p:nvPicPr>
          <p:cNvPr id="4" name="Picture 3">
            <a:extLst>
              <a:ext uri="{FF2B5EF4-FFF2-40B4-BE49-F238E27FC236}">
                <a16:creationId xmlns:a16="http://schemas.microsoft.com/office/drawing/2014/main" id="{4B005B6D-386C-418D-B277-6D4769826839}"/>
              </a:ext>
            </a:extLst>
          </p:cNvPr>
          <p:cNvPicPr>
            <a:picLocks noChangeAspect="1"/>
          </p:cNvPicPr>
          <p:nvPr/>
        </p:nvPicPr>
        <p:blipFill rotWithShape="1">
          <a:blip r:embed="rId2"/>
          <a:srcRect l="22426" r="22426"/>
          <a:stretch/>
        </p:blipFill>
        <p:spPr>
          <a:xfrm>
            <a:off x="6459166" y="2034532"/>
            <a:ext cx="2305456" cy="2788935"/>
          </a:xfrm>
          <a:prstGeom prst="rect">
            <a:avLst/>
          </a:prstGeom>
        </p:spPr>
      </p:pic>
    </p:spTree>
    <p:extLst>
      <p:ext uri="{BB962C8B-B14F-4D97-AF65-F5344CB8AC3E}">
        <p14:creationId xmlns:p14="http://schemas.microsoft.com/office/powerpoint/2010/main" val="5262700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Problems with Critical Race Theory</a:t>
            </a:r>
          </a:p>
        </p:txBody>
      </p:sp>
      <p:sp>
        <p:nvSpPr>
          <p:cNvPr id="3" name="Content Placeholder 2"/>
          <p:cNvSpPr>
            <a:spLocks noGrp="1"/>
          </p:cNvSpPr>
          <p:nvPr>
            <p:ph idx="1"/>
          </p:nvPr>
        </p:nvSpPr>
        <p:spPr>
          <a:xfrm>
            <a:off x="628650" y="1825625"/>
            <a:ext cx="5285767" cy="4351338"/>
          </a:xfrm>
        </p:spPr>
        <p:txBody>
          <a:bodyPr/>
          <a:lstStyle/>
          <a:p>
            <a:r>
              <a:rPr lang="en-US" dirty="0"/>
              <a:t>Racism as primarily sin, not system</a:t>
            </a:r>
          </a:p>
          <a:p>
            <a:r>
              <a:rPr lang="en-US" dirty="0"/>
              <a:t>Sin, not racism, is pervasive</a:t>
            </a:r>
          </a:p>
          <a:p>
            <a:r>
              <a:rPr lang="en-US" dirty="0"/>
              <a:t>Identity primarily in Christ, not ethnicity</a:t>
            </a:r>
          </a:p>
          <a:p>
            <a:r>
              <a:rPr lang="en-US" dirty="0"/>
              <a:t>Truth primarily in Scripture, not experience</a:t>
            </a:r>
          </a:p>
          <a:p>
            <a:r>
              <a:rPr lang="en-US" dirty="0"/>
              <a:t>Sin as lawlessness, not oppression</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F3D98650-48B4-40A0-8339-0EBD218F1DBC}"/>
              </a:ext>
            </a:extLst>
          </p:cNvPr>
          <p:cNvPicPr>
            <a:picLocks noChangeAspect="1"/>
          </p:cNvPicPr>
          <p:nvPr/>
        </p:nvPicPr>
        <p:blipFill>
          <a:blip r:embed="rId3"/>
          <a:stretch>
            <a:fillRect/>
          </a:stretch>
        </p:blipFill>
        <p:spPr>
          <a:xfrm>
            <a:off x="6374708" y="1825625"/>
            <a:ext cx="2526048" cy="4027150"/>
          </a:xfrm>
          <a:prstGeom prst="rect">
            <a:avLst/>
          </a:prstGeom>
        </p:spPr>
      </p:pic>
      <p:sp>
        <p:nvSpPr>
          <p:cNvPr id="5" name="Rectangle 4">
            <a:extLst>
              <a:ext uri="{FF2B5EF4-FFF2-40B4-BE49-F238E27FC236}">
                <a16:creationId xmlns:a16="http://schemas.microsoft.com/office/drawing/2014/main" id="{E6DE498A-6440-4EA7-BCCD-1622A567EDDF}"/>
              </a:ext>
            </a:extLst>
          </p:cNvPr>
          <p:cNvSpPr/>
          <p:nvPr/>
        </p:nvSpPr>
        <p:spPr>
          <a:xfrm>
            <a:off x="243244" y="4976841"/>
            <a:ext cx="5952283" cy="894595"/>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4756863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 as lawlessness, not oppression</a:t>
            </a:r>
          </a:p>
        </p:txBody>
      </p:sp>
      <p:pic>
        <p:nvPicPr>
          <p:cNvPr id="7" name="Picture 6">
            <a:extLst>
              <a:ext uri="{FF2B5EF4-FFF2-40B4-BE49-F238E27FC236}">
                <a16:creationId xmlns:a16="http://schemas.microsoft.com/office/drawing/2014/main" id="{F6A23644-621B-4D33-8DB8-477604A22294}"/>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t="-1" b="6169"/>
          <a:stretch/>
        </p:blipFill>
        <p:spPr>
          <a:xfrm>
            <a:off x="531844" y="1354113"/>
            <a:ext cx="5467739" cy="4948573"/>
          </a:xfrm>
          <a:prstGeom prst="rect">
            <a:avLst/>
          </a:prstGeom>
        </p:spPr>
      </p:pic>
      <p:sp>
        <p:nvSpPr>
          <p:cNvPr id="8" name="TextBox 7">
            <a:extLst>
              <a:ext uri="{FF2B5EF4-FFF2-40B4-BE49-F238E27FC236}">
                <a16:creationId xmlns:a16="http://schemas.microsoft.com/office/drawing/2014/main" id="{A621C266-B477-44C8-8C09-1E15A1EB7C18}"/>
              </a:ext>
            </a:extLst>
          </p:cNvPr>
          <p:cNvSpPr txBox="1"/>
          <p:nvPr/>
        </p:nvSpPr>
        <p:spPr>
          <a:xfrm>
            <a:off x="16308" y="6474212"/>
            <a:ext cx="6258316" cy="369332"/>
          </a:xfrm>
          <a:prstGeom prst="rect">
            <a:avLst/>
          </a:prstGeom>
          <a:noFill/>
        </p:spPr>
        <p:txBody>
          <a:bodyPr wrap="none" rtlCol="0">
            <a:spAutoFit/>
          </a:bodyPr>
          <a:lstStyle/>
          <a:p>
            <a:r>
              <a:rPr lang="en-US" dirty="0"/>
              <a:t>Adams et al, </a:t>
            </a:r>
            <a:r>
              <a:rPr lang="en-US" i="1" dirty="0"/>
              <a:t>Teaching for Diversity and Social Justice</a:t>
            </a:r>
            <a:r>
              <a:rPr lang="en-US" dirty="0"/>
              <a:t>, Appendix C</a:t>
            </a:r>
          </a:p>
        </p:txBody>
      </p:sp>
      <p:pic>
        <p:nvPicPr>
          <p:cNvPr id="8194" name="Picture 2" descr="In Memoriam: Maurianne Adams, Social Justice Education Pioneer | Office of  News &amp; Media Relations | UMass Amherst">
            <a:extLst>
              <a:ext uri="{FF2B5EF4-FFF2-40B4-BE49-F238E27FC236}">
                <a16:creationId xmlns:a16="http://schemas.microsoft.com/office/drawing/2014/main" id="{007CF656-73BF-431B-9198-09DB4060BFD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437" t="9078" r="8797" b="15177"/>
          <a:stretch/>
        </p:blipFill>
        <p:spPr bwMode="auto">
          <a:xfrm>
            <a:off x="6410527" y="2642810"/>
            <a:ext cx="2553585" cy="2558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4144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629DF7B-988A-483C-AFBF-43FA99141A50}"/>
              </a:ext>
            </a:extLst>
          </p:cNvPr>
          <p:cNvSpPr txBox="1"/>
          <p:nvPr/>
        </p:nvSpPr>
        <p:spPr>
          <a:xfrm>
            <a:off x="36618" y="6460576"/>
            <a:ext cx="8799471" cy="369332"/>
          </a:xfrm>
          <a:prstGeom prst="rect">
            <a:avLst/>
          </a:prstGeom>
          <a:noFill/>
        </p:spPr>
        <p:txBody>
          <a:bodyPr wrap="square" rtlCol="0">
            <a:spAutoFit/>
          </a:bodyPr>
          <a:lstStyle/>
          <a:p>
            <a:r>
              <a:rPr lang="en-US" dirty="0" err="1"/>
              <a:t>Ibram</a:t>
            </a:r>
            <a:r>
              <a:rPr lang="en-US" dirty="0"/>
              <a:t> X. </a:t>
            </a:r>
            <a:r>
              <a:rPr lang="en-US" dirty="0" err="1"/>
              <a:t>Kendi</a:t>
            </a:r>
            <a:r>
              <a:rPr lang="en-US" dirty="0"/>
              <a:t>, </a:t>
            </a:r>
            <a:r>
              <a:rPr lang="en-US" i="1" dirty="0"/>
              <a:t>How to Be An Antiracist</a:t>
            </a:r>
            <a:r>
              <a:rPr lang="en-US" dirty="0"/>
              <a:t>, p. 159 189, 197</a:t>
            </a:r>
          </a:p>
        </p:txBody>
      </p:sp>
      <p:sp>
        <p:nvSpPr>
          <p:cNvPr id="2" name="Title 1"/>
          <p:cNvSpPr>
            <a:spLocks noGrp="1"/>
          </p:cNvSpPr>
          <p:nvPr>
            <p:ph type="title"/>
          </p:nvPr>
        </p:nvSpPr>
        <p:spPr/>
        <p:txBody>
          <a:bodyPr/>
          <a:lstStyle/>
          <a:p>
            <a:r>
              <a:rPr lang="en-US" dirty="0"/>
              <a:t>Sin as lawlessness, not oppression</a:t>
            </a:r>
          </a:p>
        </p:txBody>
      </p:sp>
      <p:sp>
        <p:nvSpPr>
          <p:cNvPr id="4" name="Rectangle 3"/>
          <p:cNvSpPr/>
          <p:nvPr/>
        </p:nvSpPr>
        <p:spPr>
          <a:xfrm>
            <a:off x="697831" y="1608562"/>
            <a:ext cx="4438373" cy="4401205"/>
          </a:xfrm>
          <a:prstGeom prst="rect">
            <a:avLst/>
          </a:prstGeom>
        </p:spPr>
        <p:txBody>
          <a:bodyPr wrap="square">
            <a:spAutoFit/>
          </a:bodyPr>
          <a:lstStyle/>
          <a:p>
            <a:r>
              <a:rPr lang="en-US" sz="2000" dirty="0"/>
              <a:t> “</a:t>
            </a:r>
            <a:r>
              <a:rPr lang="en-US" sz="2000" b="1" dirty="0"/>
              <a:t>Antiracist policies cannot eliminate class racism without anticapitalism policies. </a:t>
            </a:r>
            <a:r>
              <a:rPr lang="en-US" sz="2000" dirty="0"/>
              <a:t>Anticapitalism cannot eliminate class racism without antiracism.”</a:t>
            </a:r>
            <a:br>
              <a:rPr lang="en-US" sz="2000" dirty="0"/>
            </a:br>
            <a:br>
              <a:rPr lang="en-US" sz="2000" dirty="0"/>
            </a:br>
            <a:r>
              <a:rPr lang="en-US" sz="2000" dirty="0"/>
              <a:t>“</a:t>
            </a:r>
            <a:r>
              <a:rPr lang="en-US" sz="2000" b="1" dirty="0"/>
              <a:t>To truly be antiracist is to be feminist</a:t>
            </a:r>
            <a:r>
              <a:rPr lang="en-US" sz="2000" dirty="0"/>
              <a:t>. To truly be feminist is to be antiracist” </a:t>
            </a:r>
          </a:p>
          <a:p>
            <a:br>
              <a:rPr lang="en-US" sz="2000" dirty="0"/>
            </a:br>
            <a:r>
              <a:rPr lang="en-US" sz="2000" dirty="0"/>
              <a:t>“</a:t>
            </a:r>
            <a:r>
              <a:rPr lang="en-US" sz="2000" b="1" dirty="0"/>
              <a:t>We cannot be antiracist if we are homophobic or transphobic</a:t>
            </a:r>
            <a:r>
              <a:rPr lang="en-US" sz="2000" dirty="0"/>
              <a:t>… To be queer antiracist is to understand the privileges of my cisgender, of my masculinity, of my heterosexuality, of their intersections” - </a:t>
            </a:r>
            <a:r>
              <a:rPr lang="en-US" sz="2000" dirty="0" err="1"/>
              <a:t>Kendi</a:t>
            </a:r>
            <a:endParaRPr lang="en-US" sz="2000" dirty="0"/>
          </a:p>
        </p:txBody>
      </p:sp>
      <p:pic>
        <p:nvPicPr>
          <p:cNvPr id="6146" name="Picture 2" descr="Ibram X. Kendi - The Rise of An AntiRacist - FAMU Forward">
            <a:extLst>
              <a:ext uri="{FF2B5EF4-FFF2-40B4-BE49-F238E27FC236}">
                <a16:creationId xmlns:a16="http://schemas.microsoft.com/office/drawing/2014/main" id="{BE7556DD-C0D1-401B-964F-B11ADA9F81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0315" y="1608562"/>
            <a:ext cx="2687219" cy="3668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22394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629DF7B-988A-483C-AFBF-43FA99141A50}"/>
              </a:ext>
            </a:extLst>
          </p:cNvPr>
          <p:cNvSpPr txBox="1"/>
          <p:nvPr/>
        </p:nvSpPr>
        <p:spPr>
          <a:xfrm>
            <a:off x="36618" y="6460576"/>
            <a:ext cx="8799471" cy="369332"/>
          </a:xfrm>
          <a:prstGeom prst="rect">
            <a:avLst/>
          </a:prstGeom>
          <a:noFill/>
        </p:spPr>
        <p:txBody>
          <a:bodyPr wrap="square" rtlCol="0">
            <a:spAutoFit/>
          </a:bodyPr>
          <a:lstStyle/>
          <a:p>
            <a:r>
              <a:rPr lang="en-US" dirty="0" err="1"/>
              <a:t>Ibram</a:t>
            </a:r>
            <a:r>
              <a:rPr lang="en-US" dirty="0"/>
              <a:t> X. </a:t>
            </a:r>
            <a:r>
              <a:rPr lang="en-US" dirty="0" err="1"/>
              <a:t>Kendi</a:t>
            </a:r>
            <a:r>
              <a:rPr lang="en-US" dirty="0"/>
              <a:t>, </a:t>
            </a:r>
            <a:r>
              <a:rPr lang="en-US" i="1" dirty="0"/>
              <a:t>How to Be An Antiracist</a:t>
            </a:r>
            <a:r>
              <a:rPr lang="en-US" dirty="0"/>
              <a:t>, p. 159 189, 197</a:t>
            </a:r>
          </a:p>
        </p:txBody>
      </p:sp>
      <p:sp>
        <p:nvSpPr>
          <p:cNvPr id="2" name="Title 1"/>
          <p:cNvSpPr>
            <a:spLocks noGrp="1"/>
          </p:cNvSpPr>
          <p:nvPr>
            <p:ph type="title"/>
          </p:nvPr>
        </p:nvSpPr>
        <p:spPr/>
        <p:txBody>
          <a:bodyPr/>
          <a:lstStyle/>
          <a:p>
            <a:r>
              <a:rPr lang="en-US" dirty="0"/>
              <a:t>Sin as lawlessness, not oppression</a:t>
            </a:r>
          </a:p>
        </p:txBody>
      </p:sp>
      <p:sp>
        <p:nvSpPr>
          <p:cNvPr id="4" name="Rectangle 3"/>
          <p:cNvSpPr/>
          <p:nvPr/>
        </p:nvSpPr>
        <p:spPr>
          <a:xfrm>
            <a:off x="697831" y="1608562"/>
            <a:ext cx="4438373" cy="4401205"/>
          </a:xfrm>
          <a:prstGeom prst="rect">
            <a:avLst/>
          </a:prstGeom>
        </p:spPr>
        <p:txBody>
          <a:bodyPr wrap="square">
            <a:spAutoFit/>
          </a:bodyPr>
          <a:lstStyle/>
          <a:p>
            <a:r>
              <a:rPr lang="en-US" sz="2000" dirty="0"/>
              <a:t> “</a:t>
            </a:r>
            <a:r>
              <a:rPr lang="en-US" sz="2000" b="1" dirty="0"/>
              <a:t>Antiracist policies cannot eliminate class racism without anticapitalism policies. </a:t>
            </a:r>
            <a:r>
              <a:rPr lang="en-US" sz="2000" dirty="0"/>
              <a:t>Anticapitalism cannot eliminate class racism without antiracism.”</a:t>
            </a:r>
            <a:br>
              <a:rPr lang="en-US" sz="2000" dirty="0"/>
            </a:br>
            <a:br>
              <a:rPr lang="en-US" sz="2000" dirty="0"/>
            </a:br>
            <a:r>
              <a:rPr lang="en-US" sz="2000" dirty="0"/>
              <a:t>“</a:t>
            </a:r>
            <a:r>
              <a:rPr lang="en-US" sz="2000" b="1" dirty="0"/>
              <a:t>To truly be antiracist is to be feminist</a:t>
            </a:r>
            <a:r>
              <a:rPr lang="en-US" sz="2000" dirty="0"/>
              <a:t>. To truly be feminist is to be antiracist” </a:t>
            </a:r>
          </a:p>
          <a:p>
            <a:br>
              <a:rPr lang="en-US" sz="2000" dirty="0"/>
            </a:br>
            <a:r>
              <a:rPr lang="en-US" sz="2000" dirty="0"/>
              <a:t>“</a:t>
            </a:r>
            <a:r>
              <a:rPr lang="en-US" sz="2000" b="1" dirty="0"/>
              <a:t>We cannot be antiracist if we are homophobic or transphobic</a:t>
            </a:r>
            <a:r>
              <a:rPr lang="en-US" sz="2000" dirty="0"/>
              <a:t>… To be queer antiracist is to understand the privileges of my cisgender, of my masculinity, of my heterosexuality, of their intersections” - </a:t>
            </a:r>
            <a:r>
              <a:rPr lang="en-US" sz="2000" dirty="0" err="1"/>
              <a:t>Kendi</a:t>
            </a:r>
            <a:endParaRPr lang="en-US" sz="2000" dirty="0"/>
          </a:p>
        </p:txBody>
      </p:sp>
      <p:pic>
        <p:nvPicPr>
          <p:cNvPr id="6146" name="Picture 2" descr="Ibram X. Kendi - The Rise of An AntiRacist - FAMU Forward">
            <a:extLst>
              <a:ext uri="{FF2B5EF4-FFF2-40B4-BE49-F238E27FC236}">
                <a16:creationId xmlns:a16="http://schemas.microsoft.com/office/drawing/2014/main" id="{BE7556DD-C0D1-401B-964F-B11ADA9F81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0315" y="1608562"/>
            <a:ext cx="2687219" cy="3668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04019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Mixing CRT and Christianity</a:t>
            </a:r>
          </a:p>
        </p:txBody>
      </p:sp>
      <p:pic>
        <p:nvPicPr>
          <p:cNvPr id="4" name="Picture 3">
            <a:extLst>
              <a:ext uri="{FF2B5EF4-FFF2-40B4-BE49-F238E27FC236}">
                <a16:creationId xmlns:a16="http://schemas.microsoft.com/office/drawing/2014/main" id="{F3D98650-48B4-40A0-8339-0EBD218F1DBC}"/>
              </a:ext>
            </a:extLst>
          </p:cNvPr>
          <p:cNvPicPr>
            <a:picLocks noChangeAspect="1"/>
          </p:cNvPicPr>
          <p:nvPr/>
        </p:nvPicPr>
        <p:blipFill>
          <a:blip r:embed="rId3"/>
          <a:stretch>
            <a:fillRect/>
          </a:stretch>
        </p:blipFill>
        <p:spPr>
          <a:xfrm>
            <a:off x="628650" y="1825625"/>
            <a:ext cx="2526048" cy="4027150"/>
          </a:xfrm>
          <a:prstGeom prst="rect">
            <a:avLst/>
          </a:prstGeom>
        </p:spPr>
      </p:pic>
      <p:pic>
        <p:nvPicPr>
          <p:cNvPr id="10242" name="Picture 2">
            <a:extLst>
              <a:ext uri="{FF2B5EF4-FFF2-40B4-BE49-F238E27FC236}">
                <a16:creationId xmlns:a16="http://schemas.microsoft.com/office/drawing/2014/main" id="{88550E09-61C7-438E-80BE-6ACC4E2C1C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9302" y="1825625"/>
            <a:ext cx="2843482" cy="3979863"/>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NIV, Holy Bible, Soft Touch Edition, Leathersoft, Brown, Comfort Print:  Zondervan: Amazon.com: Books">
            <a:extLst>
              <a:ext uri="{FF2B5EF4-FFF2-40B4-BE49-F238E27FC236}">
                <a16:creationId xmlns:a16="http://schemas.microsoft.com/office/drawing/2014/main" id="{4F936B97-056C-4651-9C33-6BB5B62A486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3938" y="1825625"/>
            <a:ext cx="2596124" cy="3979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07381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57AF999-272F-4D82-A520-D7E719D5E569}"/>
              </a:ext>
            </a:extLst>
          </p:cNvPr>
          <p:cNvSpPr txBox="1"/>
          <p:nvPr/>
        </p:nvSpPr>
        <p:spPr>
          <a:xfrm>
            <a:off x="36618" y="6460576"/>
            <a:ext cx="8799471" cy="369332"/>
          </a:xfrm>
          <a:prstGeom prst="rect">
            <a:avLst/>
          </a:prstGeom>
          <a:noFill/>
        </p:spPr>
        <p:txBody>
          <a:bodyPr wrap="square" rtlCol="0">
            <a:spAutoFit/>
          </a:bodyPr>
          <a:lstStyle/>
          <a:p>
            <a:r>
              <a:rPr lang="en-US" dirty="0" err="1"/>
              <a:t>Sechrest</a:t>
            </a:r>
            <a:r>
              <a:rPr lang="en-US" dirty="0"/>
              <a:t>, </a:t>
            </a:r>
            <a:r>
              <a:rPr lang="en-US" i="1" dirty="0"/>
              <a:t>Can ‘White’ People Be Saved</a:t>
            </a:r>
            <a:r>
              <a:rPr lang="en-US" dirty="0"/>
              <a:t>, p. 10-11</a:t>
            </a:r>
          </a:p>
        </p:txBody>
      </p:sp>
      <p:sp>
        <p:nvSpPr>
          <p:cNvPr id="2" name="Title 1"/>
          <p:cNvSpPr>
            <a:spLocks noGrp="1"/>
          </p:cNvSpPr>
          <p:nvPr>
            <p:ph type="title"/>
          </p:nvPr>
        </p:nvSpPr>
        <p:spPr/>
        <p:txBody>
          <a:bodyPr/>
          <a:lstStyle/>
          <a:p>
            <a:r>
              <a:rPr lang="en-US" dirty="0"/>
              <a:t>Can ‘White’ People Be Saved?</a:t>
            </a:r>
          </a:p>
        </p:txBody>
      </p:sp>
      <p:pic>
        <p:nvPicPr>
          <p:cNvPr id="1026" name="Picture 2" descr="WhitePeop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1142" y="1873282"/>
            <a:ext cx="2581275" cy="387667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28649" y="1873282"/>
            <a:ext cx="4988379" cy="3416320"/>
          </a:xfrm>
          <a:prstGeom prst="rect">
            <a:avLst/>
          </a:prstGeom>
        </p:spPr>
        <p:txBody>
          <a:bodyPr wrap="square">
            <a:spAutoFit/>
          </a:bodyPr>
          <a:lstStyle/>
          <a:p>
            <a:r>
              <a:rPr lang="en-US" sz="2400" dirty="0">
                <a:latin typeface="Georgia" panose="02040502050405020303" pitchFamily="18" charset="0"/>
              </a:rPr>
              <a:t> “the essays in this volume deftly deploy </a:t>
            </a:r>
            <a:r>
              <a:rPr lang="en-US" sz="2400" b="1" dirty="0">
                <a:latin typeface="Georgia" panose="02040502050405020303" pitchFamily="18" charset="0"/>
              </a:rPr>
              <a:t>cutting-edge theory in racial and ethnic studies</a:t>
            </a:r>
            <a:r>
              <a:rPr lang="en-US" sz="2400" dirty="0">
                <a:latin typeface="Georgia" panose="02040502050405020303" pitchFamily="18" charset="0"/>
              </a:rPr>
              <a:t>” and draw on </a:t>
            </a:r>
            <a:r>
              <a:rPr lang="en-US" sz="2400" b="1" dirty="0">
                <a:latin typeface="Georgia" panose="02040502050405020303" pitchFamily="18" charset="0"/>
              </a:rPr>
              <a:t>“critical theorists [who] advocate for analyses of racism</a:t>
            </a:r>
            <a:r>
              <a:rPr lang="en-US" sz="2400" dirty="0">
                <a:latin typeface="Georgia" panose="02040502050405020303" pitchFamily="18" charset="0"/>
              </a:rPr>
              <a:t> that explore how other communities of color [outside the Black/White binary] experience the effects of racialization” (p. 10-11).</a:t>
            </a:r>
            <a:endParaRPr lang="en-US" sz="2400" dirty="0"/>
          </a:p>
        </p:txBody>
      </p:sp>
    </p:spTree>
    <p:extLst>
      <p:ext uri="{BB962C8B-B14F-4D97-AF65-F5344CB8AC3E}">
        <p14:creationId xmlns:p14="http://schemas.microsoft.com/office/powerpoint/2010/main" val="25307092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‘White’ People Be Saved?</a:t>
            </a:r>
          </a:p>
        </p:txBody>
      </p:sp>
      <p:pic>
        <p:nvPicPr>
          <p:cNvPr id="1026" name="Picture 2" descr="WhitePeop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1142" y="1873282"/>
            <a:ext cx="2581275" cy="387667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28649" y="1457129"/>
            <a:ext cx="4988379" cy="5078313"/>
          </a:xfrm>
          <a:prstGeom prst="rect">
            <a:avLst/>
          </a:prstGeom>
        </p:spPr>
        <p:txBody>
          <a:bodyPr wrap="square">
            <a:spAutoFit/>
          </a:bodyPr>
          <a:lstStyle/>
          <a:p>
            <a:r>
              <a:rPr lang="en-US" dirty="0"/>
              <a:t>“Decolonizing Salvation” - Andrea Smith</a:t>
            </a:r>
            <a:br>
              <a:rPr lang="en-US" dirty="0"/>
            </a:br>
            <a:endParaRPr lang="en-US" dirty="0"/>
          </a:p>
          <a:p>
            <a:r>
              <a:rPr lang="en-US" dirty="0"/>
              <a:t>“what we presume to be true of the Bible is primarily the result of the history of European interpretation as translated into European languages… </a:t>
            </a:r>
            <a:r>
              <a:rPr lang="en-US" b="1" dirty="0"/>
              <a:t>we would have a completely different understanding of the Bible if we read it through Indigenous languages</a:t>
            </a:r>
            <a:r>
              <a:rPr lang="en-US" dirty="0"/>
              <a:t> translated directly from Greek and Hebrew.” (p. 54)</a:t>
            </a:r>
            <a:br>
              <a:rPr lang="en-US" dirty="0"/>
            </a:br>
            <a:br>
              <a:rPr lang="en-US" dirty="0"/>
            </a:br>
            <a:r>
              <a:rPr lang="en-US" dirty="0"/>
              <a:t>“According to the European positivist grammar of truth, if proposition </a:t>
            </a:r>
            <a:r>
              <a:rPr lang="en-US" i="1" dirty="0"/>
              <a:t>p</a:t>
            </a:r>
            <a:r>
              <a:rPr lang="en-US" dirty="0"/>
              <a:t> is true, then not-</a:t>
            </a:r>
            <a:r>
              <a:rPr lang="en-US" i="1" dirty="0"/>
              <a:t>p</a:t>
            </a:r>
            <a:r>
              <a:rPr lang="en-US" dirty="0"/>
              <a:t> must be false. </a:t>
            </a:r>
            <a:r>
              <a:rPr lang="en-US" b="1" dirty="0"/>
              <a:t>Indigenous epistemologies are not beholden to such logic systems.</a:t>
            </a:r>
            <a:r>
              <a:rPr lang="en-US" dirty="0"/>
              <a:t> Beliefs, even systems of belief that seem contradictory to European and Euro-American culture–for example, Christianity and Indigenous religions–can coexist in Indigenous culture” (p. 62)</a:t>
            </a:r>
          </a:p>
        </p:txBody>
      </p:sp>
    </p:spTree>
    <p:extLst>
      <p:ext uri="{BB962C8B-B14F-4D97-AF65-F5344CB8AC3E}">
        <p14:creationId xmlns:p14="http://schemas.microsoft.com/office/powerpoint/2010/main" val="30041501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‘White’ People Be Saved?</a:t>
            </a:r>
          </a:p>
        </p:txBody>
      </p:sp>
      <p:pic>
        <p:nvPicPr>
          <p:cNvPr id="1026" name="Picture 2" descr="WhitePeop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1142" y="1873282"/>
            <a:ext cx="2581275" cy="387667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28649" y="1457129"/>
            <a:ext cx="4988379" cy="5078313"/>
          </a:xfrm>
          <a:prstGeom prst="rect">
            <a:avLst/>
          </a:prstGeom>
        </p:spPr>
        <p:txBody>
          <a:bodyPr wrap="square">
            <a:spAutoFit/>
          </a:bodyPr>
          <a:lstStyle/>
          <a:p>
            <a:r>
              <a:rPr lang="en-US" dirty="0"/>
              <a:t>“The End of ‘Mission’: Christian Witness and the Decentering of White Identity” – Andrew Draper</a:t>
            </a:r>
            <a:br>
              <a:rPr lang="en-US" dirty="0"/>
            </a:br>
            <a:br>
              <a:rPr lang="en-US" dirty="0"/>
            </a:br>
            <a:r>
              <a:rPr lang="en-US" dirty="0"/>
              <a:t>“</a:t>
            </a:r>
            <a:r>
              <a:rPr lang="en-US" b="1" dirty="0"/>
              <a:t>whiteness is best understood as a religious system of pagan idol worship</a:t>
            </a:r>
            <a:r>
              <a:rPr lang="en-US" dirty="0"/>
              <a:t> that thrives on mutually reinforcing circularity between the image (the ideal or the form) and the social construction of those who worship it…As idolatry, whiteness must be dealt with like any such cultic system: </a:t>
            </a:r>
            <a:r>
              <a:rPr lang="en-US" b="1" dirty="0"/>
              <a:t>its high places must be torn down and its altars laid low</a:t>
            </a:r>
            <a:r>
              <a:rPr lang="en-US" dirty="0"/>
              <a:t>” (p. 177-178)</a:t>
            </a:r>
            <a:br>
              <a:rPr lang="en-US" dirty="0"/>
            </a:br>
            <a:br>
              <a:rPr lang="en-US" dirty="0"/>
            </a:br>
            <a:r>
              <a:rPr lang="en-US" dirty="0"/>
              <a:t>“If… whiteness is a way of life into which its novitiates are </a:t>
            </a:r>
            <a:r>
              <a:rPr lang="en-US" dirty="0" err="1"/>
              <a:t>discipled</a:t>
            </a:r>
            <a:r>
              <a:rPr lang="en-US" dirty="0"/>
              <a:t>, then a </a:t>
            </a:r>
            <a:r>
              <a:rPr lang="en-US" b="1" dirty="0"/>
              <a:t>Christian discipleship that entails a </a:t>
            </a:r>
            <a:r>
              <a:rPr lang="en-US" b="1" dirty="0" err="1"/>
              <a:t>deconversion</a:t>
            </a:r>
            <a:r>
              <a:rPr lang="en-US" b="1" dirty="0"/>
              <a:t> from whiteness is necessary if any true experience of reconciliation with God, others, the creation, and ourselves is to take place.</a:t>
            </a:r>
            <a:r>
              <a:rPr lang="en-US" dirty="0"/>
              <a:t> (p. 181)</a:t>
            </a:r>
          </a:p>
        </p:txBody>
      </p:sp>
    </p:spTree>
    <p:extLst>
      <p:ext uri="{BB962C8B-B14F-4D97-AF65-F5344CB8AC3E}">
        <p14:creationId xmlns:p14="http://schemas.microsoft.com/office/powerpoint/2010/main" val="22069356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In its core commitments, CRT is incompatible with Christianity</a:t>
            </a:r>
          </a:p>
        </p:txBody>
      </p:sp>
      <p:sp>
        <p:nvSpPr>
          <p:cNvPr id="3" name="Content Placeholder 2"/>
          <p:cNvSpPr>
            <a:spLocks noGrp="1"/>
          </p:cNvSpPr>
          <p:nvPr>
            <p:ph idx="1"/>
          </p:nvPr>
        </p:nvSpPr>
        <p:spPr>
          <a:xfrm>
            <a:off x="628650" y="1825625"/>
            <a:ext cx="5184321" cy="4351338"/>
          </a:xfrm>
        </p:spPr>
        <p:txBody>
          <a:bodyPr>
            <a:noAutofit/>
          </a:bodyPr>
          <a:lstStyle/>
          <a:p>
            <a:pPr marL="0" indent="0">
              <a:buNone/>
            </a:pPr>
            <a:r>
              <a:rPr lang="en-US" sz="2200" dirty="0"/>
              <a:t>“</a:t>
            </a:r>
            <a:r>
              <a:rPr lang="en-US" sz="2200" b="0" dirty="0">
                <a:effectLst/>
              </a:rPr>
              <a:t>in its mainstream expression — </a:t>
            </a:r>
            <a:r>
              <a:rPr lang="en-US" sz="2200" b="1" dirty="0">
                <a:effectLst/>
              </a:rPr>
              <a:t>[critical race theory] is another manifestation of the age-old enslavement of the fallen human heart to self-deification</a:t>
            </a:r>
            <a:r>
              <a:rPr lang="en-US" sz="2200" b="0" dirty="0">
                <a:effectLst/>
              </a:rPr>
              <a:t> (“I will be my own god”), and</a:t>
            </a:r>
            <a:r>
              <a:rPr lang="en-US" sz="2200" b="1" dirty="0">
                <a:effectLst/>
              </a:rPr>
              <a:t> self-definition</a:t>
            </a:r>
            <a:r>
              <a:rPr lang="en-US" sz="2200" b="0" dirty="0">
                <a:effectLst/>
              </a:rPr>
              <a:t> (“I will define my own essential identity”), and </a:t>
            </a:r>
            <a:r>
              <a:rPr lang="en-US" sz="2200" b="1" dirty="0">
                <a:effectLst/>
              </a:rPr>
              <a:t>self-determination</a:t>
            </a:r>
            <a:r>
              <a:rPr lang="en-US" sz="2200" b="0" dirty="0">
                <a:effectLst/>
              </a:rPr>
              <a:t> (“I will decide my own truth and my own morality, without deference to any authority outside myself”)…these are the</a:t>
            </a:r>
            <a:r>
              <a:rPr lang="en-US" sz="2200" b="1" dirty="0">
                <a:effectLst/>
              </a:rPr>
              <a:t> root problems of the mainstream, scholarly, decades-long development of critical race theory</a:t>
            </a:r>
            <a:r>
              <a:rPr lang="en-US" sz="2200" b="0" dirty="0">
                <a:effectLst/>
              </a:rPr>
              <a:t>, which is why it is being so hotly contested. And in that sense, </a:t>
            </a:r>
            <a:r>
              <a:rPr lang="en-US" sz="2200" b="1" dirty="0">
                <a:effectLst/>
              </a:rPr>
              <a:t>rightly contested.” – Pastor John Piper</a:t>
            </a:r>
            <a:endParaRPr lang="en-US" sz="2200" dirty="0"/>
          </a:p>
        </p:txBody>
      </p:sp>
      <p:pic>
        <p:nvPicPr>
          <p:cNvPr id="1026" name="Picture 2">
            <a:extLst>
              <a:ext uri="{FF2B5EF4-FFF2-40B4-BE49-F238E27FC236}">
                <a16:creationId xmlns:a16="http://schemas.microsoft.com/office/drawing/2014/main" id="{1783931B-9C66-4794-ABBD-E946072DFF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8913" y="2524724"/>
            <a:ext cx="2953139" cy="2953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91700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Talking about Race</a:t>
            </a:r>
          </a:p>
          <a:p>
            <a:r>
              <a:rPr lang="en-US" dirty="0"/>
              <a:t>Conclusions and book recommendations</a:t>
            </a:r>
          </a:p>
          <a:p>
            <a:endParaRPr lang="en-US" dirty="0"/>
          </a:p>
        </p:txBody>
      </p:sp>
      <p:sp>
        <p:nvSpPr>
          <p:cNvPr id="5" name="Rectangle 4">
            <a:extLst>
              <a:ext uri="{FF2B5EF4-FFF2-40B4-BE49-F238E27FC236}">
                <a16:creationId xmlns:a16="http://schemas.microsoft.com/office/drawing/2014/main" id="{545924E2-825F-4609-A7A8-EE4F174E541A}"/>
              </a:ext>
            </a:extLst>
          </p:cNvPr>
          <p:cNvSpPr/>
          <p:nvPr/>
        </p:nvSpPr>
        <p:spPr>
          <a:xfrm>
            <a:off x="246184" y="4991877"/>
            <a:ext cx="8651631" cy="353420"/>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8573170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2058705"/>
            <a:ext cx="7658401" cy="3679621"/>
          </a:xfrm>
          <a:prstGeom prst="rect">
            <a:avLst/>
          </a:prstGeom>
        </p:spPr>
      </p:pic>
    </p:spTree>
    <p:extLst>
      <p:ext uri="{BB962C8B-B14F-4D97-AF65-F5344CB8AC3E}">
        <p14:creationId xmlns:p14="http://schemas.microsoft.com/office/powerpoint/2010/main" val="19002220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5124" name="Picture 4" descr="Image result for wilmington race riot report"/>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376141" y="1690689"/>
            <a:ext cx="5929727" cy="4599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2843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3513" y="1690689"/>
            <a:ext cx="7516974" cy="4698110"/>
          </a:xfrm>
          <a:prstGeom prst="rect">
            <a:avLst/>
          </a:prstGeom>
        </p:spPr>
      </p:pic>
    </p:spTree>
    <p:extLst>
      <p:ext uri="{BB962C8B-B14F-4D97-AF65-F5344CB8AC3E}">
        <p14:creationId xmlns:p14="http://schemas.microsoft.com/office/powerpoint/2010/main" val="4145685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4098" name="Picture 2" descr="Image result for ruby bridges"/>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982254" y="2091903"/>
            <a:ext cx="3488668" cy="411295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70922" y="2091903"/>
            <a:ext cx="3530601" cy="4112953"/>
          </a:xfrm>
          <a:prstGeom prst="rect">
            <a:avLst/>
          </a:prstGeom>
        </p:spPr>
      </p:pic>
    </p:spTree>
    <p:extLst>
      <p:ext uri="{BB962C8B-B14F-4D97-AF65-F5344CB8AC3E}">
        <p14:creationId xmlns:p14="http://schemas.microsoft.com/office/powerpoint/2010/main" val="9139786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0021" y="1579375"/>
            <a:ext cx="5652016" cy="4442484"/>
          </a:xfrm>
          <a:prstGeom prst="rect">
            <a:avLst/>
          </a:prstGeom>
        </p:spPr>
      </p:pic>
      <p:sp>
        <p:nvSpPr>
          <p:cNvPr id="7" name="TextBox 6"/>
          <p:cNvSpPr txBox="1"/>
          <p:nvPr/>
        </p:nvSpPr>
        <p:spPr>
          <a:xfrm>
            <a:off x="5387546" y="2776805"/>
            <a:ext cx="3616411" cy="2246769"/>
          </a:xfrm>
          <a:prstGeom prst="rect">
            <a:avLst/>
          </a:prstGeom>
          <a:noFill/>
          <a:ln w="28575">
            <a:solidFill>
              <a:srgbClr val="122355"/>
            </a:solidFill>
          </a:ln>
        </p:spPr>
        <p:txBody>
          <a:bodyPr wrap="square" rtlCol="0">
            <a:spAutoFit/>
          </a:bodyPr>
          <a:lstStyle/>
          <a:p>
            <a:r>
              <a:rPr lang="en-US" sz="2800" u="sng" dirty="0">
                <a:solidFill>
                  <a:srgbClr val="FF0000"/>
                </a:solidFill>
              </a:rPr>
              <a:t>20%</a:t>
            </a:r>
            <a:r>
              <a:rPr lang="en-US" sz="2800" dirty="0">
                <a:solidFill>
                  <a:srgbClr val="FF0000"/>
                </a:solidFill>
              </a:rPr>
              <a:t> </a:t>
            </a:r>
            <a:r>
              <a:rPr lang="en-US" sz="2800" dirty="0"/>
              <a:t>higher response rate for whites with criminal record compared to blacks with no criminal record</a:t>
            </a:r>
          </a:p>
        </p:txBody>
      </p:sp>
    </p:spTree>
    <p:extLst>
      <p:ext uri="{BB962C8B-B14F-4D97-AF65-F5344CB8AC3E}">
        <p14:creationId xmlns:p14="http://schemas.microsoft.com/office/powerpoint/2010/main" val="41973949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7770" y="2699856"/>
            <a:ext cx="4820557" cy="3816274"/>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28650" y="1445719"/>
            <a:ext cx="4912840" cy="1108011"/>
          </a:xfrm>
          <a:prstGeom prst="rect">
            <a:avLst/>
          </a:prstGeom>
        </p:spPr>
      </p:pic>
      <p:sp>
        <p:nvSpPr>
          <p:cNvPr id="6" name="TextBox 5"/>
          <p:cNvSpPr txBox="1"/>
          <p:nvPr/>
        </p:nvSpPr>
        <p:spPr>
          <a:xfrm>
            <a:off x="5912712" y="2776805"/>
            <a:ext cx="2732147" cy="2677656"/>
          </a:xfrm>
          <a:prstGeom prst="rect">
            <a:avLst/>
          </a:prstGeom>
          <a:noFill/>
          <a:ln w="28575">
            <a:solidFill>
              <a:srgbClr val="122355"/>
            </a:solidFill>
          </a:ln>
        </p:spPr>
        <p:txBody>
          <a:bodyPr wrap="square" rtlCol="0">
            <a:spAutoFit/>
          </a:bodyPr>
          <a:lstStyle/>
          <a:p>
            <a:r>
              <a:rPr lang="en-US" sz="2800" u="sng" dirty="0">
                <a:solidFill>
                  <a:srgbClr val="FF0000"/>
                </a:solidFill>
              </a:rPr>
              <a:t>40%</a:t>
            </a:r>
            <a:r>
              <a:rPr lang="en-US" sz="2800" dirty="0">
                <a:solidFill>
                  <a:srgbClr val="FF0000"/>
                </a:solidFill>
              </a:rPr>
              <a:t> </a:t>
            </a:r>
            <a:r>
              <a:rPr lang="en-US" sz="2800" dirty="0"/>
              <a:t>higher response rate for whites has not changed in at least three decades</a:t>
            </a:r>
          </a:p>
        </p:txBody>
      </p:sp>
    </p:spTree>
    <p:extLst>
      <p:ext uri="{BB962C8B-B14F-4D97-AF65-F5344CB8AC3E}">
        <p14:creationId xmlns:p14="http://schemas.microsoft.com/office/powerpoint/2010/main" val="10528739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89305" y="2059459"/>
            <a:ext cx="5549646" cy="3709603"/>
          </a:xfrm>
          <a:prstGeom prst="rect">
            <a:avLst/>
          </a:prstGeom>
        </p:spPr>
      </p:pic>
      <p:sp>
        <p:nvSpPr>
          <p:cNvPr id="6" name="TextBox 5"/>
          <p:cNvSpPr txBox="1"/>
          <p:nvPr/>
        </p:nvSpPr>
        <p:spPr>
          <a:xfrm>
            <a:off x="6135133" y="2776804"/>
            <a:ext cx="2885300" cy="2246769"/>
          </a:xfrm>
          <a:prstGeom prst="rect">
            <a:avLst/>
          </a:prstGeom>
          <a:noFill/>
          <a:ln w="28575">
            <a:solidFill>
              <a:srgbClr val="122355"/>
            </a:solidFill>
          </a:ln>
        </p:spPr>
        <p:txBody>
          <a:bodyPr wrap="square" rtlCol="0">
            <a:spAutoFit/>
          </a:bodyPr>
          <a:lstStyle/>
          <a:p>
            <a:r>
              <a:rPr lang="en-US" sz="2800" u="sng" dirty="0">
                <a:solidFill>
                  <a:srgbClr val="FF0000"/>
                </a:solidFill>
              </a:rPr>
              <a:t>16%</a:t>
            </a:r>
            <a:r>
              <a:rPr lang="en-US" sz="2800" dirty="0">
                <a:solidFill>
                  <a:srgbClr val="FF0000"/>
                </a:solidFill>
              </a:rPr>
              <a:t> </a:t>
            </a:r>
            <a:r>
              <a:rPr lang="en-US" sz="2800" dirty="0"/>
              <a:t>of whites do not approve of intermarriage between whites and blacks</a:t>
            </a:r>
          </a:p>
        </p:txBody>
      </p:sp>
    </p:spTree>
    <p:extLst>
      <p:ext uri="{BB962C8B-B14F-4D97-AF65-F5344CB8AC3E}">
        <p14:creationId xmlns:p14="http://schemas.microsoft.com/office/powerpoint/2010/main" val="2331295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4" name="Picture 3"/>
          <p:cNvPicPr>
            <a:picLocks noChangeAspect="1"/>
          </p:cNvPicPr>
          <p:nvPr/>
        </p:nvPicPr>
        <p:blipFill>
          <a:blip r:embed="rId3" cstate="print"/>
          <a:stretch>
            <a:fillRect/>
          </a:stretch>
        </p:blipFill>
        <p:spPr>
          <a:xfrm>
            <a:off x="628649" y="1452209"/>
            <a:ext cx="4190485" cy="5308573"/>
          </a:xfrm>
          <a:prstGeom prst="rect">
            <a:avLst/>
          </a:prstGeom>
        </p:spPr>
      </p:pic>
      <p:sp>
        <p:nvSpPr>
          <p:cNvPr id="5" name="TextBox 4"/>
          <p:cNvSpPr txBox="1"/>
          <p:nvPr/>
        </p:nvSpPr>
        <p:spPr>
          <a:xfrm>
            <a:off x="6005384" y="2776805"/>
            <a:ext cx="2639473" cy="2246769"/>
          </a:xfrm>
          <a:prstGeom prst="rect">
            <a:avLst/>
          </a:prstGeom>
          <a:noFill/>
          <a:ln w="28575">
            <a:solidFill>
              <a:srgbClr val="122355"/>
            </a:solidFill>
          </a:ln>
        </p:spPr>
        <p:txBody>
          <a:bodyPr wrap="square" rtlCol="0">
            <a:spAutoFit/>
          </a:bodyPr>
          <a:lstStyle/>
          <a:p>
            <a:r>
              <a:rPr lang="en-US" sz="2800" u="sng" dirty="0">
                <a:solidFill>
                  <a:srgbClr val="FF0000"/>
                </a:solidFill>
              </a:rPr>
              <a:t>14%</a:t>
            </a:r>
            <a:r>
              <a:rPr lang="en-US" sz="2800" dirty="0">
                <a:solidFill>
                  <a:srgbClr val="FF0000"/>
                </a:solidFill>
              </a:rPr>
              <a:t> </a:t>
            </a:r>
            <a:r>
              <a:rPr lang="en-US" sz="2800" dirty="0"/>
              <a:t>of non-blacks would oppose a relative marrying a black person</a:t>
            </a:r>
          </a:p>
        </p:txBody>
      </p:sp>
    </p:spTree>
    <p:extLst>
      <p:ext uri="{BB962C8B-B14F-4D97-AF65-F5344CB8AC3E}">
        <p14:creationId xmlns:p14="http://schemas.microsoft.com/office/powerpoint/2010/main" val="24682736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4" name="Picture 3"/>
          <p:cNvPicPr>
            <a:picLocks noChangeAspect="1"/>
          </p:cNvPicPr>
          <p:nvPr/>
        </p:nvPicPr>
        <p:blipFill>
          <a:blip r:embed="rId3" cstate="print"/>
          <a:stretch>
            <a:fillRect/>
          </a:stretch>
        </p:blipFill>
        <p:spPr>
          <a:xfrm>
            <a:off x="273489" y="1482810"/>
            <a:ext cx="6465062" cy="3453649"/>
          </a:xfrm>
          <a:prstGeom prst="rect">
            <a:avLst/>
          </a:prstGeom>
        </p:spPr>
      </p:pic>
      <p:sp>
        <p:nvSpPr>
          <p:cNvPr id="5" name="TextBox 4"/>
          <p:cNvSpPr txBox="1"/>
          <p:nvPr/>
        </p:nvSpPr>
        <p:spPr>
          <a:xfrm>
            <a:off x="279670" y="5081014"/>
            <a:ext cx="5387962" cy="954107"/>
          </a:xfrm>
          <a:prstGeom prst="rect">
            <a:avLst/>
          </a:prstGeom>
          <a:noFill/>
          <a:ln w="28575">
            <a:solidFill>
              <a:srgbClr val="122355"/>
            </a:solidFill>
          </a:ln>
        </p:spPr>
        <p:txBody>
          <a:bodyPr wrap="square" rtlCol="0">
            <a:spAutoFit/>
          </a:bodyPr>
          <a:lstStyle/>
          <a:p>
            <a:r>
              <a:rPr lang="en-US" sz="2800" u="sng" dirty="0">
                <a:solidFill>
                  <a:srgbClr val="FF0000"/>
                </a:solidFill>
              </a:rPr>
              <a:t>28%</a:t>
            </a:r>
            <a:r>
              <a:rPr lang="en-US" sz="2800" dirty="0">
                <a:solidFill>
                  <a:srgbClr val="FF0000"/>
                </a:solidFill>
              </a:rPr>
              <a:t> </a:t>
            </a:r>
            <a:r>
              <a:rPr lang="en-US" sz="2800" dirty="0"/>
              <a:t>of Republicans think interracial marriage is ‘morally wrong’</a:t>
            </a:r>
          </a:p>
        </p:txBody>
      </p:sp>
    </p:spTree>
    <p:extLst>
      <p:ext uri="{BB962C8B-B14F-4D97-AF65-F5344CB8AC3E}">
        <p14:creationId xmlns:p14="http://schemas.microsoft.com/office/powerpoint/2010/main" val="17502870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4" name="Picture 3"/>
          <p:cNvPicPr>
            <a:picLocks noChangeAspect="1"/>
          </p:cNvPicPr>
          <p:nvPr/>
        </p:nvPicPr>
        <p:blipFill rotWithShape="1">
          <a:blip r:embed="rId3" cstate="screen">
            <a:grayscl/>
            <a:extLst>
              <a:ext uri="{28A0092B-C50C-407E-A947-70E740481C1C}">
                <a14:useLocalDpi xmlns:a14="http://schemas.microsoft.com/office/drawing/2010/main"/>
              </a:ext>
            </a:extLst>
          </a:blip>
          <a:srcRect/>
          <a:stretch/>
        </p:blipFill>
        <p:spPr>
          <a:xfrm>
            <a:off x="628650" y="1531445"/>
            <a:ext cx="5427398" cy="3622522"/>
          </a:xfrm>
          <a:prstGeom prst="rect">
            <a:avLst/>
          </a:prstGeom>
        </p:spPr>
      </p:pic>
      <p:sp>
        <p:nvSpPr>
          <p:cNvPr id="5" name="TextBox 4"/>
          <p:cNvSpPr txBox="1"/>
          <p:nvPr/>
        </p:nvSpPr>
        <p:spPr>
          <a:xfrm>
            <a:off x="6258700" y="1843077"/>
            <a:ext cx="2386157" cy="2677656"/>
          </a:xfrm>
          <a:prstGeom prst="rect">
            <a:avLst/>
          </a:prstGeom>
          <a:noFill/>
          <a:ln w="28575">
            <a:solidFill>
              <a:srgbClr val="122355"/>
            </a:solidFill>
          </a:ln>
        </p:spPr>
        <p:txBody>
          <a:bodyPr wrap="square" rtlCol="0">
            <a:spAutoFit/>
          </a:bodyPr>
          <a:lstStyle/>
          <a:p>
            <a:r>
              <a:rPr lang="en-US" sz="2800" u="sng" dirty="0">
                <a:solidFill>
                  <a:srgbClr val="FF0000"/>
                </a:solidFill>
              </a:rPr>
              <a:t>34%</a:t>
            </a:r>
            <a:r>
              <a:rPr lang="en-US" sz="2800" dirty="0">
                <a:solidFill>
                  <a:srgbClr val="FF0000"/>
                </a:solidFill>
              </a:rPr>
              <a:t> </a:t>
            </a:r>
            <a:r>
              <a:rPr lang="en-US" sz="2800" dirty="0"/>
              <a:t>of white Evangelicals would oppose a close relative marrying a black person</a:t>
            </a:r>
          </a:p>
        </p:txBody>
      </p:sp>
      <p:sp>
        <p:nvSpPr>
          <p:cNvPr id="6" name="TextBox 5"/>
          <p:cNvSpPr txBox="1"/>
          <p:nvPr/>
        </p:nvSpPr>
        <p:spPr>
          <a:xfrm>
            <a:off x="628652" y="5306355"/>
            <a:ext cx="8313127" cy="923330"/>
          </a:xfrm>
          <a:prstGeom prst="rect">
            <a:avLst/>
          </a:prstGeom>
          <a:noFill/>
        </p:spPr>
        <p:txBody>
          <a:bodyPr wrap="square" rtlCol="0">
            <a:spAutoFit/>
          </a:bodyPr>
          <a:lstStyle/>
          <a:p>
            <a:r>
              <a:rPr lang="en-US" dirty="0"/>
              <a:t>“Among Evangelicals… we see no evidence of prejudicial attitudes decreasing with church attendance.”  – Bradley Wright, </a:t>
            </a:r>
            <a:r>
              <a:rPr lang="en-US" i="1" dirty="0"/>
              <a:t>Christians Are Hate-Filled Hypocrites… and Other Lies You’ve Been Told</a:t>
            </a:r>
            <a:r>
              <a:rPr lang="en-US" dirty="0"/>
              <a:t>,  p. 170</a:t>
            </a:r>
          </a:p>
        </p:txBody>
      </p:sp>
    </p:spTree>
    <p:extLst>
      <p:ext uri="{BB962C8B-B14F-4D97-AF65-F5344CB8AC3E}">
        <p14:creationId xmlns:p14="http://schemas.microsoft.com/office/powerpoint/2010/main" val="18952350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7" name="Picture 6">
            <a:extLst>
              <a:ext uri="{FF2B5EF4-FFF2-40B4-BE49-F238E27FC236}">
                <a16:creationId xmlns:a16="http://schemas.microsoft.com/office/drawing/2014/main" id="{C2852AB9-4497-47F5-9BFF-D318809BB3EE}"/>
              </a:ext>
            </a:extLst>
          </p:cNvPr>
          <p:cNvPicPr>
            <a:picLocks noChangeAspect="1"/>
          </p:cNvPicPr>
          <p:nvPr/>
        </p:nvPicPr>
        <p:blipFill>
          <a:blip r:embed="rId3"/>
          <a:stretch>
            <a:fillRect/>
          </a:stretch>
        </p:blipFill>
        <p:spPr>
          <a:xfrm>
            <a:off x="266099" y="1638050"/>
            <a:ext cx="8611802" cy="3581900"/>
          </a:xfrm>
          <a:prstGeom prst="rect">
            <a:avLst/>
          </a:prstGeom>
        </p:spPr>
      </p:pic>
      <p:sp>
        <p:nvSpPr>
          <p:cNvPr id="8" name="TextBox 7">
            <a:extLst>
              <a:ext uri="{FF2B5EF4-FFF2-40B4-BE49-F238E27FC236}">
                <a16:creationId xmlns:a16="http://schemas.microsoft.com/office/drawing/2014/main" id="{8576959B-77E9-41FB-BD59-C0E4465E2982}"/>
              </a:ext>
            </a:extLst>
          </p:cNvPr>
          <p:cNvSpPr txBox="1"/>
          <p:nvPr/>
        </p:nvSpPr>
        <p:spPr>
          <a:xfrm>
            <a:off x="135160" y="6169708"/>
            <a:ext cx="8380190" cy="646331"/>
          </a:xfrm>
          <a:prstGeom prst="rect">
            <a:avLst/>
          </a:prstGeom>
          <a:noFill/>
        </p:spPr>
        <p:txBody>
          <a:bodyPr wrap="square">
            <a:spAutoFit/>
          </a:bodyPr>
          <a:lstStyle/>
          <a:p>
            <a:r>
              <a:rPr lang="en-US" b="0" i="0" dirty="0">
                <a:solidFill>
                  <a:srgbClr val="222222"/>
                </a:solidFill>
                <a:effectLst/>
                <a:latin typeface="-apple-system"/>
              </a:rPr>
              <a:t>Pierson, E., </a:t>
            </a:r>
            <a:r>
              <a:rPr lang="en-US" b="0" i="0" dirty="0" err="1">
                <a:solidFill>
                  <a:srgbClr val="222222"/>
                </a:solidFill>
                <a:effectLst/>
                <a:latin typeface="-apple-system"/>
              </a:rPr>
              <a:t>Simoiu</a:t>
            </a:r>
            <a:r>
              <a:rPr lang="en-US" b="0" i="0" dirty="0">
                <a:solidFill>
                  <a:srgbClr val="222222"/>
                </a:solidFill>
                <a:effectLst/>
                <a:latin typeface="-apple-system"/>
              </a:rPr>
              <a:t>, C., </a:t>
            </a:r>
            <a:r>
              <a:rPr lang="en-US" b="0" i="0" dirty="0" err="1">
                <a:solidFill>
                  <a:srgbClr val="222222"/>
                </a:solidFill>
                <a:effectLst/>
                <a:latin typeface="-apple-system"/>
              </a:rPr>
              <a:t>Overgoor</a:t>
            </a:r>
            <a:r>
              <a:rPr lang="en-US" b="0" i="0" dirty="0">
                <a:solidFill>
                  <a:srgbClr val="222222"/>
                </a:solidFill>
                <a:effectLst/>
                <a:latin typeface="-apple-system"/>
              </a:rPr>
              <a:t>, J. </a:t>
            </a:r>
            <a:r>
              <a:rPr lang="en-US" b="0" i="1" dirty="0">
                <a:solidFill>
                  <a:srgbClr val="222222"/>
                </a:solidFill>
                <a:effectLst/>
                <a:latin typeface="-apple-system"/>
              </a:rPr>
              <a:t>et al.</a:t>
            </a:r>
            <a:r>
              <a:rPr lang="en-US" b="0" i="0" dirty="0">
                <a:solidFill>
                  <a:srgbClr val="222222"/>
                </a:solidFill>
                <a:effectLst/>
                <a:latin typeface="-apple-system"/>
              </a:rPr>
              <a:t> A large-scale analysis of racial disparities in police stops across the United States. </a:t>
            </a:r>
            <a:r>
              <a:rPr lang="en-US" b="0" i="1" dirty="0">
                <a:solidFill>
                  <a:srgbClr val="222222"/>
                </a:solidFill>
                <a:effectLst/>
                <a:latin typeface="-apple-system"/>
              </a:rPr>
              <a:t>Nat Hum </a:t>
            </a:r>
            <a:r>
              <a:rPr lang="en-US" b="0" i="1" dirty="0" err="1">
                <a:solidFill>
                  <a:srgbClr val="222222"/>
                </a:solidFill>
                <a:effectLst/>
                <a:latin typeface="-apple-system"/>
              </a:rPr>
              <a:t>Behav</a:t>
            </a:r>
            <a:r>
              <a:rPr lang="en-US" b="0" i="0" dirty="0">
                <a:solidFill>
                  <a:srgbClr val="222222"/>
                </a:solidFill>
                <a:effectLst/>
                <a:latin typeface="-apple-system"/>
              </a:rPr>
              <a:t> </a:t>
            </a:r>
            <a:r>
              <a:rPr lang="en-US" b="1" i="0" dirty="0">
                <a:solidFill>
                  <a:srgbClr val="222222"/>
                </a:solidFill>
                <a:effectLst/>
                <a:latin typeface="-apple-system"/>
              </a:rPr>
              <a:t>4, </a:t>
            </a:r>
            <a:r>
              <a:rPr lang="en-US" b="0" i="0" dirty="0">
                <a:solidFill>
                  <a:srgbClr val="222222"/>
                </a:solidFill>
                <a:effectLst/>
                <a:latin typeface="-apple-system"/>
              </a:rPr>
              <a:t>736–745 (2020).</a:t>
            </a:r>
            <a:endParaRPr lang="en-US" dirty="0"/>
          </a:p>
        </p:txBody>
      </p:sp>
    </p:spTree>
    <p:extLst>
      <p:ext uri="{BB962C8B-B14F-4D97-AF65-F5344CB8AC3E}">
        <p14:creationId xmlns:p14="http://schemas.microsoft.com/office/powerpoint/2010/main" val="40443438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Talking about Race</a:t>
            </a:r>
          </a:p>
          <a:p>
            <a:r>
              <a:rPr lang="en-US" dirty="0"/>
              <a:t>Conclusions and book recommendations</a:t>
            </a:r>
          </a:p>
          <a:p>
            <a:endParaRPr lang="en-US" dirty="0"/>
          </a:p>
        </p:txBody>
      </p:sp>
      <p:sp>
        <p:nvSpPr>
          <p:cNvPr id="5" name="Rectangle 4">
            <a:extLst>
              <a:ext uri="{FF2B5EF4-FFF2-40B4-BE49-F238E27FC236}">
                <a16:creationId xmlns:a16="http://schemas.microsoft.com/office/drawing/2014/main" id="{545924E2-825F-4609-A7A8-EE4F174E541A}"/>
              </a:ext>
            </a:extLst>
          </p:cNvPr>
          <p:cNvSpPr/>
          <p:nvPr/>
        </p:nvSpPr>
        <p:spPr>
          <a:xfrm>
            <a:off x="246184" y="5430415"/>
            <a:ext cx="8651631" cy="353420"/>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1439753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Beyond Racial Gridlock</a:t>
            </a:r>
            <a:r>
              <a:rPr lang="en-US" dirty="0"/>
              <a:t>, by Dr. George Yancey</a:t>
            </a:r>
            <a:endParaRPr lang="en-US" i="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8651" y="2125265"/>
            <a:ext cx="4033965" cy="428385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477608" y="2128386"/>
            <a:ext cx="2853825" cy="4280736"/>
          </a:xfrm>
          <a:prstGeom prst="rect">
            <a:avLst/>
          </a:prstGeom>
        </p:spPr>
      </p:pic>
    </p:spTree>
    <p:extLst>
      <p:ext uri="{BB962C8B-B14F-4D97-AF65-F5344CB8AC3E}">
        <p14:creationId xmlns:p14="http://schemas.microsoft.com/office/powerpoint/2010/main" val="37990497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Just Mercy</a:t>
            </a:r>
            <a:r>
              <a:rPr lang="en-US" dirty="0"/>
              <a:t>, Bryan Stevenson</a:t>
            </a:r>
            <a:endParaRPr lang="en-US" i="1" dirty="0"/>
          </a:p>
        </p:txBody>
      </p:sp>
      <p:pic>
        <p:nvPicPr>
          <p:cNvPr id="1026" name="Picture 2" descr="Image result for just mercy bryan stevenso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579707" y="1690689"/>
            <a:ext cx="3060440" cy="468629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bryan stevenson"/>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8650" y="1695852"/>
            <a:ext cx="3747407" cy="4681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85455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The New Reformation: Finding Hope in the Fight for Ethnic Unity: Linne, Shai:  9780802423207: Amazon.com: Books">
            <a:extLst>
              <a:ext uri="{FF2B5EF4-FFF2-40B4-BE49-F238E27FC236}">
                <a16:creationId xmlns:a16="http://schemas.microsoft.com/office/drawing/2014/main" id="{5997AF95-52E9-4AF4-A984-A69AF915052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6484" b="6484"/>
          <a:stretch/>
        </p:blipFill>
        <p:spPr bwMode="auto">
          <a:xfrm>
            <a:off x="1231640" y="2164924"/>
            <a:ext cx="2872891" cy="3810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hai Linne (@ShaiLinne) | Twitter">
            <a:extLst>
              <a:ext uri="{FF2B5EF4-FFF2-40B4-BE49-F238E27FC236}">
                <a16:creationId xmlns:a16="http://schemas.microsoft.com/office/drawing/2014/main" id="{425C4F8E-F889-48CC-A8A4-B25350F4ACD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857" r="8857"/>
          <a:stretch/>
        </p:blipFill>
        <p:spPr bwMode="auto">
          <a:xfrm>
            <a:off x="5337110" y="2164924"/>
            <a:ext cx="3135086" cy="3810000"/>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7C344C2B-E287-4899-8DA9-EE7FCD9E524E}"/>
              </a:ext>
            </a:extLst>
          </p:cNvPr>
          <p:cNvSpPr>
            <a:spLocks noGrp="1"/>
          </p:cNvSpPr>
          <p:nvPr>
            <p:ph type="title"/>
          </p:nvPr>
        </p:nvSpPr>
        <p:spPr/>
        <p:txBody>
          <a:bodyPr/>
          <a:lstStyle/>
          <a:p>
            <a:r>
              <a:rPr lang="en-US" i="1" dirty="0"/>
              <a:t>The New Reformation</a:t>
            </a:r>
            <a:r>
              <a:rPr lang="en-US" dirty="0"/>
              <a:t>, by Shai </a:t>
            </a:r>
            <a:r>
              <a:rPr lang="en-US" dirty="0" err="1"/>
              <a:t>Linne</a:t>
            </a:r>
            <a:endParaRPr lang="en-US" i="1" dirty="0"/>
          </a:p>
        </p:txBody>
      </p:sp>
    </p:spTree>
    <p:extLst>
      <p:ext uri="{BB962C8B-B14F-4D97-AF65-F5344CB8AC3E}">
        <p14:creationId xmlns:p14="http://schemas.microsoft.com/office/powerpoint/2010/main" val="20315205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8568-CC63-4B63-A4C6-6017211BD174}"/>
              </a:ext>
            </a:extLst>
          </p:cNvPr>
          <p:cNvSpPr>
            <a:spLocks noGrp="1"/>
          </p:cNvSpPr>
          <p:nvPr>
            <p:ph type="title"/>
          </p:nvPr>
        </p:nvSpPr>
        <p:spPr/>
        <p:txBody>
          <a:bodyPr>
            <a:noAutofit/>
          </a:bodyPr>
          <a:lstStyle/>
          <a:p>
            <a:r>
              <a:rPr lang="en-US" sz="3600" i="1" dirty="0"/>
              <a:t>Critical Dilemma </a:t>
            </a:r>
            <a:r>
              <a:rPr lang="en-US" sz="3600" dirty="0"/>
              <a:t>by Shenvi and Sawyer (Fall 2023)</a:t>
            </a:r>
          </a:p>
        </p:txBody>
      </p:sp>
      <p:pic>
        <p:nvPicPr>
          <p:cNvPr id="5" name="Picture 4">
            <a:extLst>
              <a:ext uri="{FF2B5EF4-FFF2-40B4-BE49-F238E27FC236}">
                <a16:creationId xmlns:a16="http://schemas.microsoft.com/office/drawing/2014/main" id="{23BBF19B-B82A-4C62-A911-2A52D531265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946" r="10946"/>
          <a:stretch/>
        </p:blipFill>
        <p:spPr>
          <a:xfrm>
            <a:off x="6615414" y="2594344"/>
            <a:ext cx="2284628" cy="3040912"/>
          </a:xfrm>
          <a:prstGeom prst="rect">
            <a:avLst/>
          </a:prstGeom>
        </p:spPr>
      </p:pic>
      <p:pic>
        <p:nvPicPr>
          <p:cNvPr id="4" name="Picture 3">
            <a:extLst>
              <a:ext uri="{FF2B5EF4-FFF2-40B4-BE49-F238E27FC236}">
                <a16:creationId xmlns:a16="http://schemas.microsoft.com/office/drawing/2014/main" id="{731F1E06-B0AD-1E7F-79B8-7054B3298122}"/>
              </a:ext>
            </a:extLst>
          </p:cNvPr>
          <p:cNvPicPr>
            <a:picLocks noChangeAspect="1"/>
          </p:cNvPicPr>
          <p:nvPr/>
        </p:nvPicPr>
        <p:blipFill>
          <a:blip r:embed="rId3"/>
          <a:stretch>
            <a:fillRect/>
          </a:stretch>
        </p:blipFill>
        <p:spPr>
          <a:xfrm>
            <a:off x="355068" y="1879042"/>
            <a:ext cx="3355731" cy="4687556"/>
          </a:xfrm>
          <a:prstGeom prst="rect">
            <a:avLst/>
          </a:prstGeom>
        </p:spPr>
      </p:pic>
      <p:pic>
        <p:nvPicPr>
          <p:cNvPr id="7" name="Picture 6">
            <a:extLst>
              <a:ext uri="{FF2B5EF4-FFF2-40B4-BE49-F238E27FC236}">
                <a16:creationId xmlns:a16="http://schemas.microsoft.com/office/drawing/2014/main" id="{C0787ABA-3A71-D27E-26F9-3106D80488AD}"/>
              </a:ext>
            </a:extLst>
          </p:cNvPr>
          <p:cNvPicPr>
            <a:picLocks noChangeAspect="1"/>
          </p:cNvPicPr>
          <p:nvPr/>
        </p:nvPicPr>
        <p:blipFill rotWithShape="1">
          <a:blip r:embed="rId4"/>
          <a:srcRect l="16052" r="16052"/>
          <a:stretch/>
        </p:blipFill>
        <p:spPr>
          <a:xfrm>
            <a:off x="4066088" y="2594344"/>
            <a:ext cx="2395002" cy="3040912"/>
          </a:xfrm>
          <a:prstGeom prst="rect">
            <a:avLst/>
          </a:prstGeom>
        </p:spPr>
      </p:pic>
    </p:spTree>
    <p:extLst>
      <p:ext uri="{BB962C8B-B14F-4D97-AF65-F5344CB8AC3E}">
        <p14:creationId xmlns:p14="http://schemas.microsoft.com/office/powerpoint/2010/main" val="1855518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 and additional resources</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2152354"/>
            <a:ext cx="2694025" cy="2694025"/>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04540" y="2152354"/>
            <a:ext cx="2591287" cy="2694025"/>
          </a:xfrm>
          <a:prstGeom prst="rect">
            <a:avLst/>
          </a:prstGeom>
        </p:spPr>
      </p:pic>
      <p:sp>
        <p:nvSpPr>
          <p:cNvPr id="7" name="TextBox 6"/>
          <p:cNvSpPr txBox="1"/>
          <p:nvPr/>
        </p:nvSpPr>
        <p:spPr>
          <a:xfrm>
            <a:off x="628650" y="1690689"/>
            <a:ext cx="2591287" cy="461665"/>
          </a:xfrm>
          <a:prstGeom prst="rect">
            <a:avLst/>
          </a:prstGeom>
          <a:noFill/>
        </p:spPr>
        <p:txBody>
          <a:bodyPr wrap="none" rtlCol="0">
            <a:spAutoFit/>
          </a:bodyPr>
          <a:lstStyle/>
          <a:p>
            <a:r>
              <a:rPr lang="en-US" sz="2400" dirty="0"/>
              <a:t>Dr. Christina </a:t>
            </a:r>
            <a:r>
              <a:rPr lang="en-US" sz="2400" dirty="0" err="1"/>
              <a:t>Shenvi</a:t>
            </a:r>
            <a:endParaRPr lang="en-US" sz="2400" dirty="0"/>
          </a:p>
        </p:txBody>
      </p:sp>
      <p:sp>
        <p:nvSpPr>
          <p:cNvPr id="8" name="TextBox 7"/>
          <p:cNvSpPr txBox="1"/>
          <p:nvPr/>
        </p:nvSpPr>
        <p:spPr>
          <a:xfrm>
            <a:off x="4804540" y="1690689"/>
            <a:ext cx="1969129" cy="461665"/>
          </a:xfrm>
          <a:prstGeom prst="rect">
            <a:avLst/>
          </a:prstGeom>
          <a:noFill/>
        </p:spPr>
        <p:txBody>
          <a:bodyPr wrap="none" rtlCol="0">
            <a:spAutoFit/>
          </a:bodyPr>
          <a:lstStyle/>
          <a:p>
            <a:r>
              <a:rPr lang="en-US" sz="2400" dirty="0"/>
              <a:t>Dr. Pat Sawyer</a:t>
            </a:r>
          </a:p>
        </p:txBody>
      </p:sp>
      <p:sp>
        <p:nvSpPr>
          <p:cNvPr id="3" name="TextBox 2"/>
          <p:cNvSpPr txBox="1"/>
          <p:nvPr/>
        </p:nvSpPr>
        <p:spPr>
          <a:xfrm>
            <a:off x="628650" y="5001209"/>
            <a:ext cx="7162411" cy="1754326"/>
          </a:xfrm>
          <a:prstGeom prst="rect">
            <a:avLst/>
          </a:prstGeom>
          <a:noFill/>
        </p:spPr>
        <p:txBody>
          <a:bodyPr wrap="square" rtlCol="0">
            <a:spAutoFit/>
          </a:bodyPr>
          <a:lstStyle/>
          <a:p>
            <a:pPr marL="285750" indent="-285750">
              <a:buFont typeface="Arial" panose="020B0604020202020204" pitchFamily="34" charset="0"/>
              <a:buChar char="•"/>
            </a:pPr>
            <a:r>
              <a:rPr lang="en-US" dirty="0"/>
              <a:t>“Is Critical Race Theory Biblical? No.” Interview with Pastor Mike Winger</a:t>
            </a:r>
            <a:endParaRPr lang="en-US" i="1" dirty="0"/>
          </a:p>
          <a:p>
            <a:pPr marL="285750" indent="-285750">
              <a:buFont typeface="Arial" panose="020B0604020202020204" pitchFamily="34" charset="0"/>
              <a:buChar char="•"/>
            </a:pPr>
            <a:r>
              <a:rPr lang="en-US" dirty="0"/>
              <a:t>“Is Critical Race Theory compatible with Christianity?” Debate with Pastor Rasool Berry on </a:t>
            </a:r>
            <a:r>
              <a:rPr lang="en-US" i="1" dirty="0"/>
              <a:t>Unbelievable? With Justin Brierley</a:t>
            </a:r>
            <a:endParaRPr lang="en-US" dirty="0"/>
          </a:p>
          <a:p>
            <a:pPr marL="285750" indent="-285750">
              <a:buFont typeface="Arial" panose="020B0604020202020204" pitchFamily="34" charset="0"/>
              <a:buChar char="•"/>
            </a:pPr>
            <a:r>
              <a:rPr lang="en-US" dirty="0"/>
              <a:t>“White Fragility: Behind the Worldview” at Ed Stetzer’s </a:t>
            </a:r>
            <a:r>
              <a:rPr lang="en-US" i="1" dirty="0"/>
              <a:t>The Exchange</a:t>
            </a:r>
          </a:p>
          <a:p>
            <a:pPr marL="285750" indent="-285750">
              <a:buFont typeface="Arial" panose="020B0604020202020204" pitchFamily="34" charset="0"/>
              <a:buChar char="•"/>
            </a:pPr>
            <a:r>
              <a:rPr lang="en-US" dirty="0"/>
              <a:t>shenviapologetics.com/</a:t>
            </a:r>
          </a:p>
          <a:p>
            <a:pPr marL="285750" indent="-285750">
              <a:buFont typeface="Arial" panose="020B0604020202020204" pitchFamily="34" charset="0"/>
              <a:buChar char="•"/>
            </a:pPr>
            <a:r>
              <a:rPr lang="en-US" dirty="0"/>
              <a:t>Twitter @</a:t>
            </a:r>
            <a:r>
              <a:rPr lang="en-US" dirty="0" err="1"/>
              <a:t>NeilShenvi</a:t>
            </a:r>
            <a:r>
              <a:rPr lang="en-US" dirty="0"/>
              <a:t>, @</a:t>
            </a:r>
            <a:r>
              <a:rPr lang="en-US" dirty="0" err="1"/>
              <a:t>RealPatSawyer</a:t>
            </a:r>
            <a:endParaRPr lang="en-US" dirty="0"/>
          </a:p>
        </p:txBody>
      </p:sp>
    </p:spTree>
    <p:extLst>
      <p:ext uri="{BB962C8B-B14F-4D97-AF65-F5344CB8AC3E}">
        <p14:creationId xmlns:p14="http://schemas.microsoft.com/office/powerpoint/2010/main" val="30590707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56376</TotalTime>
  <Words>3989</Words>
  <Application>Microsoft Office PowerPoint</Application>
  <PresentationFormat>On-screen Show (4:3)</PresentationFormat>
  <Paragraphs>360</Paragraphs>
  <Slides>68</Slides>
  <Notes>62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68</vt:i4>
      </vt:variant>
    </vt:vector>
  </HeadingPairs>
  <TitlesOfParts>
    <vt:vector size="75" baseType="lpstr">
      <vt:lpstr>-apple-system</vt:lpstr>
      <vt:lpstr>Arial</vt:lpstr>
      <vt:lpstr>Calibri</vt:lpstr>
      <vt:lpstr>Calibri Light</vt:lpstr>
      <vt:lpstr>Georgia</vt:lpstr>
      <vt:lpstr>Times New Roman</vt:lpstr>
      <vt:lpstr>Office Theme</vt:lpstr>
      <vt:lpstr>Are CRT and Christianity Compatible?</vt:lpstr>
      <vt:lpstr>Outline</vt:lpstr>
      <vt:lpstr>The Taxonomy of Critical Theory</vt:lpstr>
      <vt:lpstr>PowerPoint Presentation</vt:lpstr>
      <vt:lpstr>The Origins of Critical Race Theory</vt:lpstr>
      <vt:lpstr>Outline</vt:lpstr>
      <vt:lpstr>The Core Tenets of CRT</vt:lpstr>
      <vt:lpstr>Outline</vt:lpstr>
      <vt:lpstr>Racism is normal, permanent, and pervasive</vt:lpstr>
      <vt:lpstr>Racism is normal, permanent, and pervasive</vt:lpstr>
      <vt:lpstr>Racism is normal, permanent, and pervasive</vt:lpstr>
      <vt:lpstr>Racism is normal, permanent, and pervasive</vt:lpstr>
      <vt:lpstr>Outline</vt:lpstr>
      <vt:lpstr>Racism is concealed beneath principles like colorblindness, meritocracy, and objectivity</vt:lpstr>
      <vt:lpstr>Racism is concealed beneath principles like colorblindness, meritocracy, and objectivity</vt:lpstr>
      <vt:lpstr>Racism is concealed beneath principles like colorblindness, meritocracy, and objectivity</vt:lpstr>
      <vt:lpstr>Racism is concealed beneath principles like colorblindness, meritocracy, and objectivity</vt:lpstr>
      <vt:lpstr>Outline</vt:lpstr>
      <vt:lpstr>Lived experience is critical to fully understand racism</vt:lpstr>
      <vt:lpstr>Lived experience is critical to fully understand racism</vt:lpstr>
      <vt:lpstr>Lived experience is critical to fully understand racism</vt:lpstr>
      <vt:lpstr>Outline</vt:lpstr>
      <vt:lpstr>Racism is part of interlocking systems of oppression</vt:lpstr>
      <vt:lpstr>Racism is part of interlocking systems of oppression</vt:lpstr>
      <vt:lpstr>Racism is part of interlocking systems of oppression</vt:lpstr>
      <vt:lpstr>Racism is part of interlocking systems of oppression</vt:lpstr>
      <vt:lpstr>Outline</vt:lpstr>
      <vt:lpstr>Positives of CRT</vt:lpstr>
      <vt:lpstr>Outline</vt:lpstr>
      <vt:lpstr>Problems with Critical Race Theory</vt:lpstr>
      <vt:lpstr>Racism as sin, not system</vt:lpstr>
      <vt:lpstr>Racism as sin, not system</vt:lpstr>
      <vt:lpstr>Problems with Critical Race Theory</vt:lpstr>
      <vt:lpstr>Sin, not racism, is pervasive</vt:lpstr>
      <vt:lpstr>Sin, not racism, is pervasive</vt:lpstr>
      <vt:lpstr>Problems with Critical Race Theory</vt:lpstr>
      <vt:lpstr>Identity in Christ, not ethnicity</vt:lpstr>
      <vt:lpstr>Identity in Christ, not ethnicity</vt:lpstr>
      <vt:lpstr>Problems with Critical Race Theory</vt:lpstr>
      <vt:lpstr>Truth in Scripture, not experience</vt:lpstr>
      <vt:lpstr>Truth in Scripture, not experience</vt:lpstr>
      <vt:lpstr>Problems with Critical Race Theory</vt:lpstr>
      <vt:lpstr>Sin as lawlessness, not oppression</vt:lpstr>
      <vt:lpstr>Sin as lawlessness, not oppression</vt:lpstr>
      <vt:lpstr>Sin as lawlessness, not oppression</vt:lpstr>
      <vt:lpstr>Mixing CRT and Christianity</vt:lpstr>
      <vt:lpstr>Can ‘White’ People Be Saved?</vt:lpstr>
      <vt:lpstr>Can ‘White’ People Be Saved?</vt:lpstr>
      <vt:lpstr>Can ‘White’ People Be Saved?</vt:lpstr>
      <vt:lpstr>In its core commitments, CRT is incompatible with Christianity</vt:lpstr>
      <vt:lpstr>Outline</vt:lpstr>
      <vt:lpstr>Acknowledge and fight racism</vt:lpstr>
      <vt:lpstr>Acknowledge and fight racism</vt:lpstr>
      <vt:lpstr>Acknowledge and fight racism</vt:lpstr>
      <vt:lpstr>Acknowledge and fight racism</vt:lpstr>
      <vt:lpstr>Acknowledge and fight racism</vt:lpstr>
      <vt:lpstr>Acknowledge and fight racism</vt:lpstr>
      <vt:lpstr>Acknowledge and fight racism</vt:lpstr>
      <vt:lpstr>Acknowledge and fight racism</vt:lpstr>
      <vt:lpstr>Acknowledge and fight racism</vt:lpstr>
      <vt:lpstr>Acknowledge and fight racism</vt:lpstr>
      <vt:lpstr>Acknowledge and fight racism</vt:lpstr>
      <vt:lpstr>Outline</vt:lpstr>
      <vt:lpstr>Beyond Racial Gridlock, by Dr. George Yancey</vt:lpstr>
      <vt:lpstr>Just Mercy, Bryan Stevenson</vt:lpstr>
      <vt:lpstr>The New Reformation, by Shai Linne</vt:lpstr>
      <vt:lpstr>Critical Dilemma by Shenvi and Sawyer (Fall 2023)</vt:lpstr>
      <vt:lpstr>Acknowledgements and 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Justice, Critical Theory, and Christianity: Are They Compatible?</dc:title>
  <dc:creator>Neil Shenvi</dc:creator>
  <cp:lastModifiedBy>Neil Shenvi</cp:lastModifiedBy>
  <cp:revision>604</cp:revision>
  <dcterms:created xsi:type="dcterms:W3CDTF">2018-10-14T04:17:44Z</dcterms:created>
  <dcterms:modified xsi:type="dcterms:W3CDTF">2023-03-24T22:41:02Z</dcterms:modified>
</cp:coreProperties>
</file>