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6" r:id="rId2"/>
    <p:sldId id="779" r:id="rId3"/>
    <p:sldId id="398" r:id="rId4"/>
    <p:sldId id="726" r:id="rId5"/>
    <p:sldId id="368" r:id="rId6"/>
    <p:sldId id="259" r:id="rId7"/>
    <p:sldId id="361" r:id="rId8"/>
    <p:sldId id="790" r:id="rId9"/>
    <p:sldId id="791" r:id="rId10"/>
    <p:sldId id="792" r:id="rId11"/>
    <p:sldId id="495" r:id="rId12"/>
    <p:sldId id="799" r:id="rId13"/>
    <p:sldId id="797" r:id="rId14"/>
    <p:sldId id="800" r:id="rId15"/>
    <p:sldId id="798" r:id="rId16"/>
    <p:sldId id="780" r:id="rId17"/>
    <p:sldId id="537" r:id="rId18"/>
    <p:sldId id="794" r:id="rId19"/>
    <p:sldId id="795" r:id="rId20"/>
    <p:sldId id="793" r:id="rId21"/>
    <p:sldId id="572" r:id="rId22"/>
    <p:sldId id="801" r:id="rId23"/>
    <p:sldId id="781" r:id="rId24"/>
    <p:sldId id="783" r:id="rId25"/>
    <p:sldId id="784" r:id="rId26"/>
    <p:sldId id="786" r:id="rId27"/>
    <p:sldId id="785" r:id="rId28"/>
    <p:sldId id="787" r:id="rId29"/>
    <p:sldId id="788" r:id="rId30"/>
    <p:sldId id="796" r:id="rId31"/>
    <p:sldId id="802" r:id="rId32"/>
    <p:sldId id="803" r:id="rId33"/>
    <p:sldId id="313" r:id="rId34"/>
    <p:sldId id="299" r:id="rId35"/>
    <p:sldId id="312" r:id="rId36"/>
    <p:sldId id="804" r:id="rId37"/>
    <p:sldId id="805" r:id="rId38"/>
    <p:sldId id="782" r:id="rId39"/>
    <p:sldId id="701" r:id="rId40"/>
    <p:sldId id="719" r:id="rId41"/>
    <p:sldId id="778"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BB4C"/>
    <a:srgbClr val="B23E4C"/>
    <a:srgbClr val="618879"/>
    <a:srgbClr val="E69C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41" autoAdjust="0"/>
    <p:restoredTop sz="94660"/>
  </p:normalViewPr>
  <p:slideViewPr>
    <p:cSldViewPr snapToGrid="0">
      <p:cViewPr varScale="1">
        <p:scale>
          <a:sx n="108" d="100"/>
          <a:sy n="108" d="100"/>
        </p:scale>
        <p:origin x="1734"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326B7-163B-45C4-9A3E-616B3AA55509}" type="datetimeFigureOut">
              <a:rPr lang="en-US" smtClean="0"/>
              <a:t>2/21/2023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1C6A60-612B-4BA3-867C-F0BC9A4A57A0}" type="slidenum">
              <a:rPr lang="en-US" smtClean="0"/>
              <a:t>‹#›</a:t>
            </a:fld>
            <a:endParaRPr lang="en-US"/>
          </a:p>
        </p:txBody>
      </p:sp>
    </p:spTree>
    <p:extLst>
      <p:ext uri="{BB962C8B-B14F-4D97-AF65-F5344CB8AC3E}">
        <p14:creationId xmlns:p14="http://schemas.microsoft.com/office/powerpoint/2010/main" val="728161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extLst>
      <p:ext uri="{BB962C8B-B14F-4D97-AF65-F5344CB8AC3E}">
        <p14:creationId xmlns:p14="http://schemas.microsoft.com/office/powerpoint/2010/main" val="3965761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12</a:t>
            </a:fld>
            <a:endParaRPr lang="en-US"/>
          </a:p>
        </p:txBody>
      </p:sp>
    </p:spTree>
    <p:extLst>
      <p:ext uri="{BB962C8B-B14F-4D97-AF65-F5344CB8AC3E}">
        <p14:creationId xmlns:p14="http://schemas.microsoft.com/office/powerpoint/2010/main" val="2065907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extLst>
      <p:ext uri="{BB962C8B-B14F-4D97-AF65-F5344CB8AC3E}">
        <p14:creationId xmlns:p14="http://schemas.microsoft.com/office/powerpoint/2010/main" val="3391492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14</a:t>
            </a:fld>
            <a:endParaRPr lang="en-US"/>
          </a:p>
        </p:txBody>
      </p:sp>
    </p:spTree>
    <p:extLst>
      <p:ext uri="{BB962C8B-B14F-4D97-AF65-F5344CB8AC3E}">
        <p14:creationId xmlns:p14="http://schemas.microsoft.com/office/powerpoint/2010/main" val="1106432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extLst>
      <p:ext uri="{BB962C8B-B14F-4D97-AF65-F5344CB8AC3E}">
        <p14:creationId xmlns:p14="http://schemas.microsoft.com/office/powerpoint/2010/main" val="2609683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37</a:t>
            </a:fld>
            <a:endParaRPr lang="en-US"/>
          </a:p>
        </p:txBody>
      </p:sp>
    </p:spTree>
    <p:extLst>
      <p:ext uri="{BB962C8B-B14F-4D97-AF65-F5344CB8AC3E}">
        <p14:creationId xmlns:p14="http://schemas.microsoft.com/office/powerpoint/2010/main" val="1168159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536331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513463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4BD258-F198-4A40-BD13-6026D6D2957D}" type="datetimeFigureOut">
              <a:rPr lang="en-US" smtClean="0"/>
              <a:t>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76359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4BD258-F198-4A40-BD13-6026D6D2957D}" type="datetimeFigureOut">
              <a:rPr lang="en-US" smtClean="0"/>
              <a:t>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029613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BD258-F198-4A40-BD13-6026D6D2957D}" type="datetimeFigureOut">
              <a:rPr lang="en-US" smtClean="0"/>
              <a:t>2/21/2023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77395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4BD258-F198-4A40-BD13-6026D6D2957D}" type="datetimeFigureOut">
              <a:rPr lang="en-US" smtClean="0"/>
              <a:t>2/21/2023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903407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BD258-F198-4A40-BD13-6026D6D2957D}" type="datetimeFigureOut">
              <a:rPr lang="en-US" smtClean="0"/>
              <a:t>2/21/2023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10982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494491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4040076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774229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17940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BD258-F198-4A40-BD13-6026D6D2957D}" type="datetimeFigureOut">
              <a:rPr lang="en-US" smtClean="0"/>
              <a:t>2/21/2023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6E718-F551-4AFE-A206-4DE72BF969F9}" type="slidenum">
              <a:rPr lang="en-US" smtClean="0"/>
              <a:t>‹#›</a:t>
            </a:fld>
            <a:endParaRPr lang="en-US"/>
          </a:p>
        </p:txBody>
      </p:sp>
    </p:spTree>
    <p:extLst>
      <p:ext uri="{BB962C8B-B14F-4D97-AF65-F5344CB8AC3E}">
        <p14:creationId xmlns:p14="http://schemas.microsoft.com/office/powerpoint/2010/main" val="18889052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FB44F28-83C8-785A-2B80-68FABC532436}"/>
              </a:ext>
            </a:extLst>
          </p:cNvPr>
          <p:cNvSpPr txBox="1"/>
          <p:nvPr/>
        </p:nvSpPr>
        <p:spPr>
          <a:xfrm>
            <a:off x="2317201" y="1531443"/>
            <a:ext cx="4305730" cy="923330"/>
          </a:xfrm>
          <a:prstGeom prst="rect">
            <a:avLst/>
          </a:prstGeom>
          <a:noFill/>
        </p:spPr>
        <p:txBody>
          <a:bodyPr wrap="none" rtlCol="0">
            <a:spAutoFit/>
          </a:bodyPr>
          <a:lstStyle/>
          <a:p>
            <a:pPr algn="ctr"/>
            <a:r>
              <a:rPr lang="en-US" sz="5400" dirty="0"/>
              <a:t>A Better Story:</a:t>
            </a:r>
          </a:p>
        </p:txBody>
      </p:sp>
      <p:sp>
        <p:nvSpPr>
          <p:cNvPr id="7" name="Oval 6">
            <a:extLst>
              <a:ext uri="{FF2B5EF4-FFF2-40B4-BE49-F238E27FC236}">
                <a16:creationId xmlns:a16="http://schemas.microsoft.com/office/drawing/2014/main" id="{99BA28D9-DF90-A3E3-304F-2B9A756A1492}"/>
              </a:ext>
            </a:extLst>
          </p:cNvPr>
          <p:cNvSpPr/>
          <p:nvPr/>
        </p:nvSpPr>
        <p:spPr>
          <a:xfrm>
            <a:off x="4451248" y="871675"/>
            <a:ext cx="120752" cy="120752"/>
          </a:xfrm>
          <a:prstGeom prst="ellipse">
            <a:avLst/>
          </a:prstGeom>
          <a:solidFill>
            <a:srgbClr val="618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824832A-BDEC-F10E-BC23-4066EB8B5B2F}"/>
              </a:ext>
            </a:extLst>
          </p:cNvPr>
          <p:cNvSpPr/>
          <p:nvPr/>
        </p:nvSpPr>
        <p:spPr>
          <a:xfrm>
            <a:off x="4451248" y="5123560"/>
            <a:ext cx="120752" cy="120752"/>
          </a:xfrm>
          <a:prstGeom prst="ellipse">
            <a:avLst/>
          </a:prstGeom>
          <a:solidFill>
            <a:srgbClr val="B23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6E4295B-AC7A-DB26-933E-F0AC03A52BEE}"/>
              </a:ext>
            </a:extLst>
          </p:cNvPr>
          <p:cNvSpPr/>
          <p:nvPr/>
        </p:nvSpPr>
        <p:spPr>
          <a:xfrm>
            <a:off x="1982195" y="2348230"/>
            <a:ext cx="120752" cy="120752"/>
          </a:xfrm>
          <a:prstGeom prst="ellipse">
            <a:avLst/>
          </a:prstGeom>
          <a:solidFill>
            <a:srgbClr val="96B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6BE0311-27A2-75AB-5523-81A6EC7E0143}"/>
              </a:ext>
            </a:extLst>
          </p:cNvPr>
          <p:cNvSpPr/>
          <p:nvPr/>
        </p:nvSpPr>
        <p:spPr>
          <a:xfrm>
            <a:off x="6837179" y="2348230"/>
            <a:ext cx="120752" cy="120752"/>
          </a:xfrm>
          <a:prstGeom prst="ellipse">
            <a:avLst/>
          </a:prstGeom>
          <a:solidFill>
            <a:srgbClr val="E69C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06BC3B3-A51D-7C0F-0319-F92D5481007F}"/>
              </a:ext>
            </a:extLst>
          </p:cNvPr>
          <p:cNvSpPr txBox="1"/>
          <p:nvPr/>
        </p:nvSpPr>
        <p:spPr>
          <a:xfrm>
            <a:off x="2361993" y="4243050"/>
            <a:ext cx="4216154" cy="830997"/>
          </a:xfrm>
          <a:prstGeom prst="rect">
            <a:avLst/>
          </a:prstGeom>
          <a:noFill/>
        </p:spPr>
        <p:txBody>
          <a:bodyPr wrap="none" rtlCol="0">
            <a:spAutoFit/>
          </a:bodyPr>
          <a:lstStyle/>
          <a:p>
            <a:pPr algn="ctr"/>
            <a:r>
              <a:rPr lang="en-US" sz="2400" dirty="0"/>
              <a:t>Apologetics Canada Conference,</a:t>
            </a:r>
          </a:p>
          <a:p>
            <a:pPr algn="ctr"/>
            <a:r>
              <a:rPr lang="en-US" sz="2400" dirty="0"/>
              <a:t>March 3-4, 2023</a:t>
            </a:r>
          </a:p>
        </p:txBody>
      </p:sp>
      <p:cxnSp>
        <p:nvCxnSpPr>
          <p:cNvPr id="13" name="Straight Connector 12">
            <a:extLst>
              <a:ext uri="{FF2B5EF4-FFF2-40B4-BE49-F238E27FC236}">
                <a16:creationId xmlns:a16="http://schemas.microsoft.com/office/drawing/2014/main" id="{B870F5C9-B763-358B-2197-F35ECD4E5B73}"/>
              </a:ext>
            </a:extLst>
          </p:cNvPr>
          <p:cNvCxnSpPr>
            <a:cxnSpLocks/>
            <a:stCxn id="3" idx="2"/>
          </p:cNvCxnSpPr>
          <p:nvPr/>
        </p:nvCxnSpPr>
        <p:spPr>
          <a:xfrm flipH="1">
            <a:off x="4470063" y="2933005"/>
            <a:ext cx="6" cy="12417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F630074-1C4A-059E-937E-81AB16D47B2A}"/>
              </a:ext>
            </a:extLst>
          </p:cNvPr>
          <p:cNvSpPr txBox="1"/>
          <p:nvPr/>
        </p:nvSpPr>
        <p:spPr>
          <a:xfrm>
            <a:off x="3317765" y="5569383"/>
            <a:ext cx="2266967" cy="584775"/>
          </a:xfrm>
          <a:prstGeom prst="rect">
            <a:avLst/>
          </a:prstGeom>
          <a:noFill/>
        </p:spPr>
        <p:txBody>
          <a:bodyPr wrap="none" rtlCol="0">
            <a:spAutoFit/>
          </a:bodyPr>
          <a:lstStyle/>
          <a:p>
            <a:pPr algn="ctr"/>
            <a:r>
              <a:rPr lang="en-US" sz="3200" dirty="0"/>
              <a:t>NEIL SHENVI</a:t>
            </a:r>
          </a:p>
        </p:txBody>
      </p:sp>
      <p:sp>
        <p:nvSpPr>
          <p:cNvPr id="3" name="TextBox 2">
            <a:extLst>
              <a:ext uri="{FF2B5EF4-FFF2-40B4-BE49-F238E27FC236}">
                <a16:creationId xmlns:a16="http://schemas.microsoft.com/office/drawing/2014/main" id="{09014EBC-7D30-60FF-85BE-5E8CA94EC878}"/>
              </a:ext>
            </a:extLst>
          </p:cNvPr>
          <p:cNvSpPr txBox="1"/>
          <p:nvPr/>
        </p:nvSpPr>
        <p:spPr>
          <a:xfrm>
            <a:off x="2321372" y="2348230"/>
            <a:ext cx="4297394" cy="584775"/>
          </a:xfrm>
          <a:prstGeom prst="rect">
            <a:avLst/>
          </a:prstGeom>
          <a:noFill/>
        </p:spPr>
        <p:txBody>
          <a:bodyPr wrap="none" rtlCol="0">
            <a:spAutoFit/>
          </a:bodyPr>
          <a:lstStyle/>
          <a:p>
            <a:pPr algn="ctr"/>
            <a:r>
              <a:rPr lang="en-US" sz="3200" dirty="0"/>
              <a:t>Wokeness vs. the Gospel</a:t>
            </a:r>
          </a:p>
        </p:txBody>
      </p:sp>
    </p:spTree>
    <p:extLst>
      <p:ext uri="{BB962C8B-B14F-4D97-AF65-F5344CB8AC3E}">
        <p14:creationId xmlns:p14="http://schemas.microsoft.com/office/powerpoint/2010/main" val="2845483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184338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0638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worldview of contemporary critical theory</a:t>
            </a:r>
          </a:p>
        </p:txBody>
      </p:sp>
      <p:sp>
        <p:nvSpPr>
          <p:cNvPr id="3" name="TextBox 2"/>
          <p:cNvSpPr txBox="1"/>
          <p:nvPr/>
        </p:nvSpPr>
        <p:spPr>
          <a:xfrm>
            <a:off x="299718" y="1950975"/>
            <a:ext cx="5478487" cy="2246769"/>
          </a:xfrm>
          <a:prstGeom prst="rect">
            <a:avLst/>
          </a:prstGeom>
          <a:noFill/>
        </p:spPr>
        <p:txBody>
          <a:bodyPr wrap="none" rtlCol="0">
            <a:spAutoFit/>
          </a:bodyPr>
          <a:lstStyle/>
          <a:p>
            <a:r>
              <a:rPr lang="en-US" sz="2800" dirty="0"/>
              <a:t>Idea 1: Social binary</a:t>
            </a:r>
          </a:p>
          <a:p>
            <a:r>
              <a:rPr lang="en-US" sz="2800" dirty="0"/>
              <a:t>Idea 2: Oppression through ideology</a:t>
            </a:r>
          </a:p>
          <a:p>
            <a:r>
              <a:rPr lang="en-US" sz="2800" dirty="0"/>
              <a:t>Idea 3: Lived experience</a:t>
            </a:r>
            <a:br>
              <a:rPr lang="en-US" sz="2800" dirty="0"/>
            </a:br>
            <a:r>
              <a:rPr lang="en-US" sz="2800" dirty="0"/>
              <a:t>Idea 4: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8356" y="3954162"/>
            <a:ext cx="1676651" cy="239521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2727" y="3954162"/>
            <a:ext cx="1723911" cy="2395216"/>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1499" y="3954162"/>
            <a:ext cx="1680011" cy="239521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718" y="3954162"/>
            <a:ext cx="1528148" cy="2395216"/>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26371" y="3954163"/>
            <a:ext cx="1597123" cy="2395216"/>
          </a:xfrm>
          <a:prstGeom prst="rect">
            <a:avLst/>
          </a:prstGeom>
        </p:spPr>
      </p:pic>
    </p:spTree>
    <p:extLst>
      <p:ext uri="{BB962C8B-B14F-4D97-AF65-F5344CB8AC3E}">
        <p14:creationId xmlns:p14="http://schemas.microsoft.com/office/powerpoint/2010/main" val="257712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Competing worldviews</a:t>
            </a:r>
          </a:p>
        </p:txBody>
      </p:sp>
      <p:graphicFrame>
        <p:nvGraphicFramePr>
          <p:cNvPr id="5" name="Table 4"/>
          <p:cNvGraphicFramePr>
            <a:graphicFrameLocks noGrp="1"/>
          </p:cNvGraphicFramePr>
          <p:nvPr>
            <p:extLst>
              <p:ext uri="{D42A27DB-BD31-4B8C-83A1-F6EECF244321}">
                <p14:modId xmlns:p14="http://schemas.microsoft.com/office/powerpoint/2010/main" val="517161139"/>
              </p:ext>
            </p:extLst>
          </p:nvPr>
        </p:nvGraphicFramePr>
        <p:xfrm>
          <a:off x="628652" y="2125270"/>
          <a:ext cx="8124731" cy="2756386"/>
        </p:xfrm>
        <a:graphic>
          <a:graphicData uri="http://schemas.openxmlformats.org/drawingml/2006/table">
            <a:tbl>
              <a:tblPr firstRow="1" bandRow="1">
                <a:tableStyleId>{073A0DAA-6AF3-43AB-8588-CEC1D06C72B9}</a:tableStyleId>
              </a:tblPr>
              <a:tblGrid>
                <a:gridCol w="2704982">
                  <a:extLst>
                    <a:ext uri="{9D8B030D-6E8A-4147-A177-3AD203B41FA5}">
                      <a16:colId xmlns:a16="http://schemas.microsoft.com/office/drawing/2014/main" val="20000"/>
                    </a:ext>
                  </a:extLst>
                </a:gridCol>
                <a:gridCol w="1999353">
                  <a:extLst>
                    <a:ext uri="{9D8B030D-6E8A-4147-A177-3AD203B41FA5}">
                      <a16:colId xmlns:a16="http://schemas.microsoft.com/office/drawing/2014/main" val="20001"/>
                    </a:ext>
                  </a:extLst>
                </a:gridCol>
                <a:gridCol w="3420396">
                  <a:extLst>
                    <a:ext uri="{9D8B030D-6E8A-4147-A177-3AD203B41FA5}">
                      <a16:colId xmlns:a16="http://schemas.microsoft.com/office/drawing/2014/main" val="20002"/>
                    </a:ext>
                  </a:extLst>
                </a:gridCol>
              </a:tblGrid>
              <a:tr h="461001">
                <a:tc>
                  <a:txBody>
                    <a:bodyPr/>
                    <a:lstStyle/>
                    <a:p>
                      <a:endParaRPr lang="en-US" sz="2100" dirty="0"/>
                    </a:p>
                  </a:txBody>
                  <a:tcPr marL="68580" marR="68580" marT="34290" marB="34290"/>
                </a:tc>
                <a:tc>
                  <a:txBody>
                    <a:bodyPr/>
                    <a:lstStyle/>
                    <a:p>
                      <a:r>
                        <a:rPr lang="en-US" sz="2100" dirty="0"/>
                        <a:t>Christianity</a:t>
                      </a:r>
                    </a:p>
                  </a:txBody>
                  <a:tcPr marL="68580" marR="68580" marT="34290" marB="34290"/>
                </a:tc>
                <a:tc>
                  <a:txBody>
                    <a:bodyPr/>
                    <a:lstStyle/>
                    <a:p>
                      <a:r>
                        <a:rPr lang="en-US" sz="2100" dirty="0"/>
                        <a:t>Contemporary critical</a:t>
                      </a:r>
                      <a:r>
                        <a:rPr lang="en-US" sz="2100" baseline="0" dirty="0"/>
                        <a:t> theory</a:t>
                      </a:r>
                      <a:endParaRPr lang="en-US" sz="2100" dirty="0"/>
                    </a:p>
                  </a:txBody>
                  <a:tcPr marL="68580" marR="68580" marT="34290" marB="34290"/>
                </a:tc>
                <a:extLst>
                  <a:ext uri="{0D108BD9-81ED-4DB2-BD59-A6C34878D82A}">
                    <a16:rowId xmlns:a16="http://schemas.microsoft.com/office/drawing/2014/main" val="10000"/>
                  </a:ext>
                </a:extLst>
              </a:tr>
              <a:tr h="459077">
                <a:tc>
                  <a:txBody>
                    <a:bodyPr/>
                    <a:lstStyle/>
                    <a:p>
                      <a:r>
                        <a:rPr lang="en-US" sz="2100" dirty="0"/>
                        <a:t>Who</a:t>
                      </a:r>
                      <a:r>
                        <a:rPr lang="en-US" sz="2100" baseline="0" dirty="0"/>
                        <a:t> are we?</a:t>
                      </a:r>
                      <a:endParaRPr lang="en-US" sz="2100" dirty="0"/>
                    </a:p>
                  </a:txBody>
                  <a:tcPr marL="68580" marR="68580" marT="34290" marB="34290"/>
                </a:tc>
                <a:tc>
                  <a:txBody>
                    <a:bodyPr/>
                    <a:lstStyle/>
                    <a:p>
                      <a:r>
                        <a:rPr lang="en-US" sz="2100" dirty="0"/>
                        <a:t>God’s creatures</a:t>
                      </a:r>
                    </a:p>
                  </a:txBody>
                  <a:tcPr marL="68580" marR="68580" marT="34290" marB="34290"/>
                </a:tc>
                <a:tc>
                  <a:txBody>
                    <a:bodyPr/>
                    <a:lstStyle/>
                    <a:p>
                      <a:r>
                        <a:rPr lang="en-US" sz="2100" dirty="0"/>
                        <a:t>Members of various groups</a:t>
                      </a:r>
                    </a:p>
                  </a:txBody>
                  <a:tcPr marL="68580" marR="68580" marT="34290" marB="34290"/>
                </a:tc>
                <a:extLst>
                  <a:ext uri="{0D108BD9-81ED-4DB2-BD59-A6C34878D82A}">
                    <a16:rowId xmlns:a16="http://schemas.microsoft.com/office/drawing/2014/main" val="10001"/>
                  </a:ext>
                </a:extLst>
              </a:tr>
              <a:tr h="459077">
                <a:tc>
                  <a:txBody>
                    <a:bodyPr/>
                    <a:lstStyle/>
                    <a:p>
                      <a:r>
                        <a:rPr lang="en-US" sz="2100" dirty="0"/>
                        <a:t>What is</a:t>
                      </a:r>
                      <a:r>
                        <a:rPr lang="en-US" sz="2100" baseline="0" dirty="0"/>
                        <a:t> our problem?</a:t>
                      </a:r>
                      <a:endParaRPr lang="en-US" sz="2100" dirty="0"/>
                    </a:p>
                  </a:txBody>
                  <a:tcPr marL="68580" marR="68580" marT="34290" marB="34290"/>
                </a:tc>
                <a:tc>
                  <a:txBody>
                    <a:bodyPr/>
                    <a:lstStyle/>
                    <a:p>
                      <a:r>
                        <a:rPr lang="en-US" sz="2100" dirty="0"/>
                        <a:t>Sin</a:t>
                      </a:r>
                    </a:p>
                  </a:txBody>
                  <a:tcPr marL="68580" marR="68580" marT="34290" marB="34290"/>
                </a:tc>
                <a:tc>
                  <a:txBody>
                    <a:bodyPr/>
                    <a:lstStyle/>
                    <a:p>
                      <a:r>
                        <a:rPr lang="en-US" sz="2100" dirty="0"/>
                        <a:t>Oppression</a:t>
                      </a:r>
                    </a:p>
                  </a:txBody>
                  <a:tcPr marL="68580" marR="68580" marT="34290" marB="34290"/>
                </a:tc>
                <a:extLst>
                  <a:ext uri="{0D108BD9-81ED-4DB2-BD59-A6C34878D82A}">
                    <a16:rowId xmlns:a16="http://schemas.microsoft.com/office/drawing/2014/main" val="10002"/>
                  </a:ext>
                </a:extLst>
              </a:tr>
              <a:tr h="459077">
                <a:tc>
                  <a:txBody>
                    <a:bodyPr/>
                    <a:lstStyle/>
                    <a:p>
                      <a:r>
                        <a:rPr lang="en-US" sz="2100" dirty="0"/>
                        <a:t>What is the solution?</a:t>
                      </a:r>
                    </a:p>
                  </a:txBody>
                  <a:tcPr marL="68580" marR="68580" marT="34290" marB="34290"/>
                </a:tc>
                <a:tc>
                  <a:txBody>
                    <a:bodyPr/>
                    <a:lstStyle/>
                    <a:p>
                      <a:r>
                        <a:rPr lang="en-US" sz="2100" dirty="0"/>
                        <a:t>Jesus</a:t>
                      </a:r>
                    </a:p>
                  </a:txBody>
                  <a:tcPr marL="68580" marR="68580" marT="34290" marB="34290"/>
                </a:tc>
                <a:tc>
                  <a:txBody>
                    <a:bodyPr/>
                    <a:lstStyle/>
                    <a:p>
                      <a:r>
                        <a:rPr lang="en-US" sz="2100" dirty="0"/>
                        <a:t>Liberation</a:t>
                      </a:r>
                    </a:p>
                  </a:txBody>
                  <a:tcPr marL="68580" marR="68580" marT="34290" marB="34290"/>
                </a:tc>
                <a:extLst>
                  <a:ext uri="{0D108BD9-81ED-4DB2-BD59-A6C34878D82A}">
                    <a16:rowId xmlns:a16="http://schemas.microsoft.com/office/drawing/2014/main" val="10003"/>
                  </a:ext>
                </a:extLst>
              </a:tr>
              <a:tr h="459077">
                <a:tc>
                  <a:txBody>
                    <a:bodyPr/>
                    <a:lstStyle/>
                    <a:p>
                      <a:r>
                        <a:rPr lang="en-US" sz="2100" dirty="0"/>
                        <a:t>What is our duty?</a:t>
                      </a:r>
                    </a:p>
                  </a:txBody>
                  <a:tcPr marL="68580" marR="68580" marT="34290" marB="34290"/>
                </a:tc>
                <a:tc>
                  <a:txBody>
                    <a:bodyPr/>
                    <a:lstStyle/>
                    <a:p>
                      <a:r>
                        <a:rPr lang="en-US" sz="2100" dirty="0"/>
                        <a:t>Loving God</a:t>
                      </a:r>
                    </a:p>
                  </a:txBody>
                  <a:tcPr marL="68580" marR="68580" marT="34290" marB="34290"/>
                </a:tc>
                <a:tc>
                  <a:txBody>
                    <a:bodyPr/>
                    <a:lstStyle/>
                    <a:p>
                      <a:r>
                        <a:rPr lang="en-US" sz="2100" dirty="0"/>
                        <a:t>Liberating the oppressed</a:t>
                      </a:r>
                    </a:p>
                  </a:txBody>
                  <a:tcPr marL="68580" marR="68580" marT="34290" marB="34290"/>
                </a:tc>
                <a:extLst>
                  <a:ext uri="{0D108BD9-81ED-4DB2-BD59-A6C34878D82A}">
                    <a16:rowId xmlns:a16="http://schemas.microsoft.com/office/drawing/2014/main" val="10004"/>
                  </a:ext>
                </a:extLst>
              </a:tr>
              <a:tr h="459077">
                <a:tc>
                  <a:txBody>
                    <a:bodyPr/>
                    <a:lstStyle/>
                    <a:p>
                      <a:r>
                        <a:rPr lang="en-US" sz="2100" dirty="0"/>
                        <a:t>What is our purpose?</a:t>
                      </a:r>
                    </a:p>
                  </a:txBody>
                  <a:tcPr marL="68580" marR="68580" marT="34290" marB="34290"/>
                </a:tc>
                <a:tc>
                  <a:txBody>
                    <a:bodyPr/>
                    <a:lstStyle/>
                    <a:p>
                      <a:r>
                        <a:rPr lang="en-US" sz="2100" dirty="0"/>
                        <a:t>Glorifying</a:t>
                      </a:r>
                      <a:r>
                        <a:rPr lang="en-US" sz="2100" baseline="0" dirty="0"/>
                        <a:t> </a:t>
                      </a:r>
                      <a:r>
                        <a:rPr lang="en-US" sz="2100" dirty="0"/>
                        <a:t>God</a:t>
                      </a:r>
                    </a:p>
                  </a:txBody>
                  <a:tcPr marL="68580" marR="68580" marT="34290" marB="34290"/>
                </a:tc>
                <a:tc>
                  <a:txBody>
                    <a:bodyPr/>
                    <a:lstStyle/>
                    <a:p>
                      <a:r>
                        <a:rPr lang="en-US" sz="2100" dirty="0"/>
                        <a:t>Working for liberation</a:t>
                      </a: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032459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025921"/>
            </a:xfrm>
            <a:prstGeom prst="rect">
              <a:avLst/>
            </a:prstGeom>
          </p:spPr>
          <p:txBody>
            <a:bodyPr wrap="square">
              <a:spAutoFit/>
            </a:bodyPr>
            <a:lstStyle/>
            <a:p>
              <a:r>
                <a:rPr lang="en-US" sz="4400" dirty="0"/>
                <a:t>Competing metanarratives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1025921"/>
            </a:xfrm>
            <a:prstGeom prst="rect">
              <a:avLst/>
            </a:prstGeom>
            <a:noFill/>
          </p:spPr>
          <p:txBody>
            <a:bodyPr wrap="square" rtlCol="0">
              <a:spAutoFit/>
            </a:bodyPr>
            <a:lstStyle/>
            <a:p>
              <a:pPr algn="ctr"/>
              <a:r>
                <a:rPr lang="en-US" sz="2200" b="1" dirty="0"/>
                <a:t>Contemporary 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828917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2354503"/>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6878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Adversarial identities</a:t>
            </a:r>
          </a:p>
        </p:txBody>
      </p:sp>
      <p:sp>
        <p:nvSpPr>
          <p:cNvPr id="35" name="Freeform 34"/>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 name="Group 35"/>
          <p:cNvGrpSpPr/>
          <p:nvPr/>
        </p:nvGrpSpPr>
        <p:grpSpPr>
          <a:xfrm>
            <a:off x="1041671" y="2255952"/>
            <a:ext cx="2952318" cy="972594"/>
            <a:chOff x="1485619" y="2402204"/>
            <a:chExt cx="2508369" cy="826342"/>
          </a:xfrm>
        </p:grpSpPr>
        <p:pic>
          <p:nvPicPr>
            <p:cNvPr id="37" name="Picture 3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38" name="Picture 37"/>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39" name="Picture 38"/>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40" name="Picture 39"/>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41" name="Picture 4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42" name="Picture 4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43" name="Picture 4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44" name="Picture 4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45" name="Group 44"/>
          <p:cNvGrpSpPr/>
          <p:nvPr/>
        </p:nvGrpSpPr>
        <p:grpSpPr>
          <a:xfrm>
            <a:off x="4848977" y="2250895"/>
            <a:ext cx="3404801" cy="979210"/>
            <a:chOff x="5013734" y="2402203"/>
            <a:chExt cx="3026957" cy="827901"/>
          </a:xfrm>
        </p:grpSpPr>
        <p:pic>
          <p:nvPicPr>
            <p:cNvPr id="46" name="Picture 45"/>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47" name="Picture 4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48" name="Picture 4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49" name="Picture 4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50" name="Picture 4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51" name="Picture 5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52" name="Picture 5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53" name="Picture 5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 name="TextBox 2">
            <a:extLst>
              <a:ext uri="{FF2B5EF4-FFF2-40B4-BE49-F238E27FC236}">
                <a16:creationId xmlns:a16="http://schemas.microsoft.com/office/drawing/2014/main" id="{643314F7-A651-6B01-94A1-25F712A40630}"/>
              </a:ext>
            </a:extLst>
          </p:cNvPr>
          <p:cNvSpPr txBox="1"/>
          <p:nvPr/>
        </p:nvSpPr>
        <p:spPr>
          <a:xfrm>
            <a:off x="1041671" y="3445886"/>
            <a:ext cx="1826141" cy="3046988"/>
          </a:xfrm>
          <a:prstGeom prst="rect">
            <a:avLst/>
          </a:prstGeom>
          <a:noFill/>
        </p:spPr>
        <p:txBody>
          <a:bodyPr wrap="none" rtlCol="0">
            <a:spAutoFit/>
          </a:bodyPr>
          <a:lstStyle/>
          <a:p>
            <a:r>
              <a:rPr lang="en-US" sz="2400" dirty="0"/>
              <a:t>White</a:t>
            </a:r>
          </a:p>
          <a:p>
            <a:r>
              <a:rPr lang="en-US" sz="2400" dirty="0"/>
              <a:t>Male</a:t>
            </a:r>
          </a:p>
          <a:p>
            <a:r>
              <a:rPr lang="en-US" sz="2400" dirty="0"/>
              <a:t>Rich</a:t>
            </a:r>
          </a:p>
          <a:p>
            <a:r>
              <a:rPr lang="en-US" sz="2400" dirty="0"/>
              <a:t>Heterosexual</a:t>
            </a:r>
          </a:p>
          <a:p>
            <a:r>
              <a:rPr lang="en-US" sz="2400" dirty="0"/>
              <a:t>Cisgender</a:t>
            </a:r>
          </a:p>
          <a:p>
            <a:r>
              <a:rPr lang="en-US" sz="2400" dirty="0"/>
              <a:t>Christian</a:t>
            </a:r>
          </a:p>
          <a:p>
            <a:r>
              <a:rPr lang="en-US" sz="2400" dirty="0"/>
              <a:t>Able-bodied</a:t>
            </a:r>
          </a:p>
          <a:p>
            <a:endParaRPr lang="en-US" sz="2400" dirty="0"/>
          </a:p>
        </p:txBody>
      </p:sp>
      <p:sp>
        <p:nvSpPr>
          <p:cNvPr id="4" name="TextBox 3">
            <a:extLst>
              <a:ext uri="{FF2B5EF4-FFF2-40B4-BE49-F238E27FC236}">
                <a16:creationId xmlns:a16="http://schemas.microsoft.com/office/drawing/2014/main" id="{D752CAA6-1458-0C3E-99C5-0CFC35A4AE6A}"/>
              </a:ext>
            </a:extLst>
          </p:cNvPr>
          <p:cNvSpPr txBox="1"/>
          <p:nvPr/>
        </p:nvSpPr>
        <p:spPr>
          <a:xfrm>
            <a:off x="6355240" y="3445886"/>
            <a:ext cx="1904432" cy="3046988"/>
          </a:xfrm>
          <a:prstGeom prst="rect">
            <a:avLst/>
          </a:prstGeom>
          <a:noFill/>
        </p:spPr>
        <p:txBody>
          <a:bodyPr wrap="none" rtlCol="0">
            <a:spAutoFit/>
          </a:bodyPr>
          <a:lstStyle/>
          <a:p>
            <a:pPr algn="r"/>
            <a:r>
              <a:rPr lang="en-US" sz="2400" dirty="0"/>
              <a:t>Non-white</a:t>
            </a:r>
          </a:p>
          <a:p>
            <a:pPr algn="r"/>
            <a:r>
              <a:rPr lang="en-US" sz="2400" dirty="0"/>
              <a:t>Female</a:t>
            </a:r>
          </a:p>
          <a:p>
            <a:pPr algn="r"/>
            <a:r>
              <a:rPr lang="en-US" sz="2400" dirty="0"/>
              <a:t>Poor</a:t>
            </a:r>
          </a:p>
          <a:p>
            <a:pPr algn="r"/>
            <a:r>
              <a:rPr lang="en-US" sz="2400" dirty="0"/>
              <a:t>Homosexual</a:t>
            </a:r>
          </a:p>
          <a:p>
            <a:pPr algn="r"/>
            <a:r>
              <a:rPr lang="en-US" sz="2400" dirty="0"/>
              <a:t>Transgender</a:t>
            </a:r>
          </a:p>
          <a:p>
            <a:pPr algn="r"/>
            <a:r>
              <a:rPr lang="en-US" sz="2400" dirty="0"/>
              <a:t>Non-Christian</a:t>
            </a:r>
          </a:p>
          <a:p>
            <a:pPr algn="r"/>
            <a:r>
              <a:rPr lang="en-US" sz="2400" dirty="0"/>
              <a:t>Disabled</a:t>
            </a:r>
          </a:p>
          <a:p>
            <a:pPr algn="r"/>
            <a:endParaRPr lang="en-US" sz="2400" dirty="0"/>
          </a:p>
        </p:txBody>
      </p:sp>
    </p:spTree>
    <p:extLst>
      <p:ext uri="{BB962C8B-B14F-4D97-AF65-F5344CB8AC3E}">
        <p14:creationId xmlns:p14="http://schemas.microsoft.com/office/powerpoint/2010/main" val="1629600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832627"/>
          </a:xfrm>
        </p:spPr>
        <p:txBody>
          <a:bodyPr>
            <a:noAutofit/>
          </a:bodyPr>
          <a:lstStyle/>
          <a:p>
            <a:pPr marL="0" indent="0">
              <a:buNone/>
            </a:pPr>
            <a:r>
              <a:rPr lang="en-US" sz="2000" dirty="0"/>
              <a:t>“I began to understand why </a:t>
            </a:r>
            <a:r>
              <a:rPr lang="en-US" sz="2000" b="1" dirty="0">
                <a:solidFill>
                  <a:srgbClr val="FF0000"/>
                </a:solidFill>
              </a:rPr>
              <a:t>we [White women] are justly seen as oppressive</a:t>
            </a:r>
            <a:r>
              <a:rPr lang="en-US" sz="2000" dirty="0"/>
              <a:t>, even when we don't see ourselves that way. I began to count the ways in which I enjoy unearned skin privilege and have been conditioned into oblivion about its existence.</a:t>
            </a:r>
          </a:p>
          <a:p>
            <a:pPr marL="0" indent="0">
              <a:buNone/>
            </a:pPr>
            <a:r>
              <a:rPr lang="en-US" sz="2000" b="1" dirty="0">
                <a:solidFill>
                  <a:srgbClr val="FF0000"/>
                </a:solidFill>
              </a:rPr>
              <a:t>My schooling gave me no training in seeing myself as an oppressor, as an unfairly advantaged person, </a:t>
            </a:r>
            <a:r>
              <a:rPr lang="en-US" sz="2000" dirty="0"/>
              <a:t>or as a participant in a damaged culture. I was taught to see myself as an individual whose moral state depended on her individual moral will.” </a:t>
            </a:r>
          </a:p>
          <a:p>
            <a:pPr marL="0" indent="0">
              <a:buNone/>
            </a:pPr>
            <a:r>
              <a:rPr lang="en-US" sz="2000" dirty="0"/>
              <a:t>– Peggy McIntosh, “White Privilege and Male Privilege,” in </a:t>
            </a:r>
            <a:r>
              <a:rPr lang="en-US" sz="2000" i="1" dirty="0"/>
              <a:t>Race, Class, and Gender</a:t>
            </a:r>
            <a:r>
              <a:rPr lang="en-US" sz="2000" dirty="0"/>
              <a:t>, 72</a:t>
            </a:r>
          </a:p>
        </p:txBody>
      </p:sp>
      <p:pic>
        <p:nvPicPr>
          <p:cNvPr id="5122" name="Picture 2" descr="Peggy McIntosh - Wikipedia">
            <a:extLst>
              <a:ext uri="{FF2B5EF4-FFF2-40B4-BE49-F238E27FC236}">
                <a16:creationId xmlns:a16="http://schemas.microsoft.com/office/drawing/2014/main" id="{034E21BC-08A2-6CAF-0CB7-83AAB26452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20" t="5324" r="7541" b="24530"/>
          <a:stretch/>
        </p:blipFill>
        <p:spPr bwMode="auto">
          <a:xfrm>
            <a:off x="6174432" y="1825625"/>
            <a:ext cx="2774259" cy="3178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689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5"/>
            <a:ext cx="5132958" cy="4351338"/>
          </a:xfrm>
        </p:spPr>
        <p:txBody>
          <a:bodyPr>
            <a:noAutofit/>
          </a:bodyPr>
          <a:lstStyle/>
          <a:p>
            <a:pPr marL="0" indent="0">
              <a:buNone/>
            </a:pPr>
            <a:r>
              <a:rPr lang="en-US" dirty="0"/>
              <a:t>“if you are white in a white supremacist society, </a:t>
            </a:r>
            <a:r>
              <a:rPr lang="en-US" b="1" dirty="0">
                <a:solidFill>
                  <a:srgbClr val="FF0000"/>
                </a:solidFill>
              </a:rPr>
              <a:t>you are racist</a:t>
            </a:r>
            <a:r>
              <a:rPr lang="en-US" dirty="0"/>
              <a:t>. If you are male in a patriarchy, </a:t>
            </a:r>
            <a:r>
              <a:rPr lang="en-US" b="1" dirty="0">
                <a:solidFill>
                  <a:srgbClr val="FF0000"/>
                </a:solidFill>
              </a:rPr>
              <a:t>you are sexist</a:t>
            </a:r>
            <a:r>
              <a:rPr lang="en-US" dirty="0"/>
              <a:t>. If you are able-bodied, </a:t>
            </a:r>
            <a:r>
              <a:rPr lang="en-US" b="1" dirty="0">
                <a:solidFill>
                  <a:srgbClr val="FF0000"/>
                </a:solidFill>
              </a:rPr>
              <a:t>you are ableist</a:t>
            </a:r>
            <a:r>
              <a:rPr lang="en-US" dirty="0"/>
              <a:t>. If you are anything above poverty in a capitalist society, </a:t>
            </a:r>
            <a:r>
              <a:rPr lang="en-US" b="1" dirty="0">
                <a:solidFill>
                  <a:srgbClr val="FF0000"/>
                </a:solidFill>
              </a:rPr>
              <a:t>you are classist</a:t>
            </a:r>
            <a:r>
              <a:rPr lang="en-US" dirty="0"/>
              <a:t>. You can sometimes be all of these things at once.”</a:t>
            </a:r>
          </a:p>
          <a:p>
            <a:pPr marL="0" indent="0">
              <a:buNone/>
            </a:pPr>
            <a:r>
              <a:rPr lang="en-US" dirty="0"/>
              <a:t>– </a:t>
            </a:r>
            <a:r>
              <a:rPr lang="en-US" dirty="0" err="1"/>
              <a:t>Ijeoma</a:t>
            </a:r>
            <a:r>
              <a:rPr lang="en-US" dirty="0"/>
              <a:t> Oluo, </a:t>
            </a:r>
            <a:r>
              <a:rPr lang="en-US" i="1" dirty="0"/>
              <a:t>So You Want to Talk About Race?</a:t>
            </a:r>
            <a:r>
              <a:rPr lang="en-US" dirty="0"/>
              <a:t>, 220-221</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6011" y="1825625"/>
            <a:ext cx="2558827" cy="32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180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5"/>
            <a:ext cx="5132958" cy="4351338"/>
          </a:xfrm>
        </p:spPr>
        <p:txBody>
          <a:bodyPr>
            <a:normAutofit fontScale="77500" lnSpcReduction="20000"/>
          </a:bodyPr>
          <a:lstStyle/>
          <a:p>
            <a:pPr marL="0" indent="0">
              <a:buNone/>
            </a:pPr>
            <a:r>
              <a:rPr lang="en-US" dirty="0"/>
              <a:t>“white people, through the practices of whiteness and by benefiting from white privilege, </a:t>
            </a:r>
            <a:r>
              <a:rPr lang="en-US" b="1" dirty="0">
                <a:solidFill>
                  <a:srgbClr val="FF0000"/>
                </a:solidFill>
              </a:rPr>
              <a:t>contribute to the maintenance of systemic racial injustice</a:t>
            </a:r>
            <a:r>
              <a:rPr lang="en-US" dirty="0"/>
              <a:t>”</a:t>
            </a:r>
          </a:p>
          <a:p>
            <a:pPr marL="0" indent="0">
              <a:buNone/>
            </a:pPr>
            <a:r>
              <a:rPr lang="en-US" dirty="0"/>
              <a:t>“all whites, by virtue of systemic white privilege that is inseparable from white ways of being, are </a:t>
            </a:r>
            <a:r>
              <a:rPr lang="en-US" b="1" dirty="0">
                <a:solidFill>
                  <a:srgbClr val="FF0000"/>
                </a:solidFill>
              </a:rPr>
              <a:t>implicated in the production and reproduction of systemic racial injustice</a:t>
            </a:r>
            <a:r>
              <a:rPr lang="en-US" dirty="0"/>
              <a:t>.”  </a:t>
            </a:r>
          </a:p>
          <a:p>
            <a:pPr marL="0" indent="0">
              <a:buNone/>
            </a:pPr>
            <a:r>
              <a:rPr lang="en-US" dirty="0"/>
              <a:t>“[</a:t>
            </a:r>
            <a:r>
              <a:rPr lang="en-US" dirty="0" err="1"/>
              <a:t>Bartky</a:t>
            </a:r>
            <a:r>
              <a:rPr lang="en-US" dirty="0"/>
              <a:t> writes] ’On my view, </a:t>
            </a:r>
            <a:r>
              <a:rPr lang="en-US" b="1" dirty="0">
                <a:solidFill>
                  <a:srgbClr val="FF0000"/>
                </a:solidFill>
              </a:rPr>
              <a:t>I am guilty by virtue of simply being who and what I am</a:t>
            </a:r>
            <a:r>
              <a:rPr lang="en-US" dirty="0"/>
              <a:t>: a white woman, born into an aspiring middle-class family in a racist and class-ridden society.’” </a:t>
            </a:r>
          </a:p>
          <a:p>
            <a:pPr marL="0" indent="0">
              <a:buNone/>
            </a:pPr>
            <a:r>
              <a:rPr lang="en-US" dirty="0"/>
              <a:t>– Barbara Applebaum, </a:t>
            </a:r>
            <a:r>
              <a:rPr lang="en-US" i="1" dirty="0"/>
              <a:t>Being White, Being Good</a:t>
            </a:r>
            <a:r>
              <a:rPr lang="en-US" dirty="0"/>
              <a:t>, 3, 179, 16.</a:t>
            </a:r>
          </a:p>
        </p:txBody>
      </p:sp>
      <p:pic>
        <p:nvPicPr>
          <p:cNvPr id="9218" name="Picture 2" descr="Barbara Applebaum | Syracuse University School of Education">
            <a:extLst>
              <a:ext uri="{FF2B5EF4-FFF2-40B4-BE49-F238E27FC236}">
                <a16:creationId xmlns:a16="http://schemas.microsoft.com/office/drawing/2014/main" id="{D7A4A81A-F539-CBF3-A487-9EB105564C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912" t="6861" r="9417" b="39806"/>
          <a:stretch/>
        </p:blipFill>
        <p:spPr bwMode="auto">
          <a:xfrm>
            <a:off x="5948555" y="1825624"/>
            <a:ext cx="2778432" cy="2861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081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17" name="Freeform 16"/>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 name="Group 2"/>
          <p:cNvGrpSpPr/>
          <p:nvPr/>
        </p:nvGrpSpPr>
        <p:grpSpPr>
          <a:xfrm>
            <a:off x="1041671" y="2255952"/>
            <a:ext cx="2952318" cy="972594"/>
            <a:chOff x="1485619" y="2402204"/>
            <a:chExt cx="2508369" cy="826342"/>
          </a:xfrm>
        </p:grpSpPr>
        <p:pic>
          <p:nvPicPr>
            <p:cNvPr id="4" name="Picture 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21" name="Picture 2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22" name="Picture 2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23" name="Picture 2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24" name="Picture 2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25" name="Picture 2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26" name="Picture 2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27" name="Picture 2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6" name="Group 5"/>
          <p:cNvGrpSpPr/>
          <p:nvPr/>
        </p:nvGrpSpPr>
        <p:grpSpPr>
          <a:xfrm>
            <a:off x="4848977" y="2250895"/>
            <a:ext cx="3404801" cy="979210"/>
            <a:chOff x="5013734" y="2402203"/>
            <a:chExt cx="3026957" cy="827901"/>
          </a:xfrm>
        </p:grpSpPr>
        <p:pic>
          <p:nvPicPr>
            <p:cNvPr id="5" name="Picture 4"/>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28" name="Picture 2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29" name="Picture 2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30" name="Picture 2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31" name="Picture 3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32" name="Picture 3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33" name="Picture 3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34" name="Picture 33"/>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6" name="Rectangle 35"/>
          <p:cNvSpPr/>
          <p:nvPr/>
        </p:nvSpPr>
        <p:spPr>
          <a:xfrm>
            <a:off x="628652" y="5127929"/>
            <a:ext cx="7919495"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Redemption</a:t>
            </a:r>
          </a:p>
        </p:txBody>
      </p:sp>
      <p:sp>
        <p:nvSpPr>
          <p:cNvPr id="38" name="Rectangle 37"/>
          <p:cNvSpPr/>
          <p:nvPr/>
        </p:nvSpPr>
        <p:spPr>
          <a:xfrm>
            <a:off x="897924" y="4098885"/>
            <a:ext cx="7380952"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Sin</a:t>
            </a:r>
          </a:p>
        </p:txBody>
      </p:sp>
      <p:sp>
        <p:nvSpPr>
          <p:cNvPr id="39" name="Rectangle 38"/>
          <p:cNvSpPr/>
          <p:nvPr/>
        </p:nvSpPr>
        <p:spPr>
          <a:xfrm>
            <a:off x="1161535" y="3220995"/>
            <a:ext cx="6853730" cy="88456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Creation</a:t>
            </a:r>
          </a:p>
        </p:txBody>
      </p:sp>
    </p:spTree>
    <p:extLst>
      <p:ext uri="{BB962C8B-B14F-4D97-AF65-F5344CB8AC3E}">
        <p14:creationId xmlns:p14="http://schemas.microsoft.com/office/powerpoint/2010/main" val="2438242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8" name="TextBox 7">
            <a:extLst>
              <a:ext uri="{FF2B5EF4-FFF2-40B4-BE49-F238E27FC236}">
                <a16:creationId xmlns:a16="http://schemas.microsoft.com/office/drawing/2014/main" id="{E21C16A7-139B-2E6D-20A2-92C4BCE62012}"/>
              </a:ext>
            </a:extLst>
          </p:cNvPr>
          <p:cNvSpPr txBox="1"/>
          <p:nvPr/>
        </p:nvSpPr>
        <p:spPr>
          <a:xfrm>
            <a:off x="727969" y="1589103"/>
            <a:ext cx="7787381" cy="3416320"/>
          </a:xfrm>
          <a:prstGeom prst="rect">
            <a:avLst/>
          </a:prstGeom>
          <a:noFill/>
        </p:spPr>
        <p:txBody>
          <a:bodyPr wrap="square">
            <a:spAutoFit/>
          </a:bodyPr>
          <a:lstStyle/>
          <a:p>
            <a:pPr algn="l"/>
            <a:r>
              <a:rPr lang="en-US" sz="2400" b="0" i="0" dirty="0">
                <a:solidFill>
                  <a:srgbClr val="000000"/>
                </a:solidFill>
                <a:effectLst/>
              </a:rPr>
              <a:t>Then God said, “Let us make man in our image, after our likeness. And let them have dominion over the fish of the sea and over the birds of the heavens and over the livestock and over all the earth and over every creeping thing that creeps on the earth.”</a:t>
            </a:r>
          </a:p>
          <a:p>
            <a:pPr algn="l"/>
            <a:r>
              <a:rPr lang="en-US" sz="2400" b="0" i="0" dirty="0">
                <a:solidFill>
                  <a:srgbClr val="000000"/>
                </a:solidFill>
                <a:effectLst/>
              </a:rPr>
              <a:t>So God created man in his own image,</a:t>
            </a:r>
            <a:br>
              <a:rPr lang="en-US" sz="2400" b="0" i="0" dirty="0">
                <a:solidFill>
                  <a:srgbClr val="000000"/>
                </a:solidFill>
                <a:effectLst/>
              </a:rPr>
            </a:br>
            <a:r>
              <a:rPr lang="en-US" sz="2400" b="0" i="0" dirty="0">
                <a:solidFill>
                  <a:srgbClr val="000000"/>
                </a:solidFill>
                <a:effectLst/>
              </a:rPr>
              <a:t>    </a:t>
            </a:r>
            <a:r>
              <a:rPr lang="en-US" sz="2400" b="1" i="0" dirty="0">
                <a:solidFill>
                  <a:srgbClr val="FF0000"/>
                </a:solidFill>
                <a:effectLst/>
              </a:rPr>
              <a:t>in the image of God he created him;</a:t>
            </a:r>
            <a:br>
              <a:rPr lang="en-US" sz="2400" b="1" i="0" dirty="0">
                <a:solidFill>
                  <a:srgbClr val="FF0000"/>
                </a:solidFill>
                <a:effectLst/>
              </a:rPr>
            </a:br>
            <a:r>
              <a:rPr lang="en-US" sz="2400" b="1" i="0" dirty="0">
                <a:solidFill>
                  <a:srgbClr val="FF0000"/>
                </a:solidFill>
                <a:effectLst/>
              </a:rPr>
              <a:t>    male and female he created them.</a:t>
            </a:r>
          </a:p>
          <a:p>
            <a:r>
              <a:rPr lang="en-US" sz="2400" dirty="0">
                <a:effectLst/>
                <a:ea typeface="Calibri" panose="020F0502020204030204" pitchFamily="34" charset="0"/>
              </a:rPr>
              <a:t>- Genesis 1:26-27</a:t>
            </a:r>
            <a:endParaRPr lang="en-US" sz="2400" dirty="0"/>
          </a:p>
        </p:txBody>
      </p:sp>
    </p:spTree>
    <p:extLst>
      <p:ext uri="{BB962C8B-B14F-4D97-AF65-F5344CB8AC3E}">
        <p14:creationId xmlns:p14="http://schemas.microsoft.com/office/powerpoint/2010/main" val="580413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8" name="TextBox 7">
            <a:extLst>
              <a:ext uri="{FF2B5EF4-FFF2-40B4-BE49-F238E27FC236}">
                <a16:creationId xmlns:a16="http://schemas.microsoft.com/office/drawing/2014/main" id="{E21C16A7-139B-2E6D-20A2-92C4BCE62012}"/>
              </a:ext>
            </a:extLst>
          </p:cNvPr>
          <p:cNvSpPr txBox="1"/>
          <p:nvPr/>
        </p:nvSpPr>
        <p:spPr>
          <a:xfrm>
            <a:off x="727969" y="1589103"/>
            <a:ext cx="7787381" cy="3046988"/>
          </a:xfrm>
          <a:prstGeom prst="rect">
            <a:avLst/>
          </a:prstGeom>
          <a:noFill/>
        </p:spPr>
        <p:txBody>
          <a:bodyPr wrap="square">
            <a:spAutoFit/>
          </a:bodyPr>
          <a:lstStyle/>
          <a:p>
            <a:pPr algn="l"/>
            <a:r>
              <a:rPr lang="en-US" sz="2400" b="0" i="0" dirty="0">
                <a:solidFill>
                  <a:srgbClr val="000000"/>
                </a:solidFill>
                <a:effectLst/>
              </a:rPr>
              <a:t>But now the righteousness of God has been manifested apart from the law, although the Law and the Prophets bear witness to it— the righteousness of God through faith in Jesus Christ </a:t>
            </a:r>
            <a:r>
              <a:rPr lang="en-US" sz="2400" b="1" i="0" dirty="0">
                <a:solidFill>
                  <a:srgbClr val="FF0000"/>
                </a:solidFill>
                <a:effectLst/>
              </a:rPr>
              <a:t>for all who believe</a:t>
            </a:r>
            <a:r>
              <a:rPr lang="en-US" sz="2400" b="0" i="0" dirty="0">
                <a:solidFill>
                  <a:srgbClr val="000000"/>
                </a:solidFill>
                <a:effectLst/>
              </a:rPr>
              <a:t>. For there is no distinction:</a:t>
            </a:r>
            <a:r>
              <a:rPr lang="en-US" sz="2400" b="1" i="0" dirty="0">
                <a:solidFill>
                  <a:srgbClr val="FF0000"/>
                </a:solidFill>
                <a:effectLst/>
              </a:rPr>
              <a:t> for all have sinned and fall short of the glory of God</a:t>
            </a:r>
            <a:r>
              <a:rPr lang="en-US" sz="2400" b="0" i="0" dirty="0">
                <a:solidFill>
                  <a:srgbClr val="000000"/>
                </a:solidFill>
                <a:effectLst/>
              </a:rPr>
              <a:t>, and are justified by his grace as a gift, through the redemption that is in Christ Jesus…</a:t>
            </a:r>
          </a:p>
          <a:p>
            <a:pPr algn="l"/>
            <a:r>
              <a:rPr lang="en-US" sz="2400" dirty="0">
                <a:effectLst/>
                <a:ea typeface="Calibri" panose="020F0502020204030204" pitchFamily="34" charset="0"/>
              </a:rPr>
              <a:t>- Romans 3:21-24</a:t>
            </a:r>
            <a:endParaRPr lang="en-US" sz="2400" dirty="0"/>
          </a:p>
        </p:txBody>
      </p:sp>
    </p:spTree>
    <p:extLst>
      <p:ext uri="{BB962C8B-B14F-4D97-AF65-F5344CB8AC3E}">
        <p14:creationId xmlns:p14="http://schemas.microsoft.com/office/powerpoint/2010/main" val="2746622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8" name="TextBox 7">
            <a:extLst>
              <a:ext uri="{FF2B5EF4-FFF2-40B4-BE49-F238E27FC236}">
                <a16:creationId xmlns:a16="http://schemas.microsoft.com/office/drawing/2014/main" id="{E21C16A7-139B-2E6D-20A2-92C4BCE62012}"/>
              </a:ext>
            </a:extLst>
          </p:cNvPr>
          <p:cNvSpPr txBox="1"/>
          <p:nvPr/>
        </p:nvSpPr>
        <p:spPr>
          <a:xfrm>
            <a:off x="727969" y="1589103"/>
            <a:ext cx="7787381" cy="4093428"/>
          </a:xfrm>
          <a:prstGeom prst="rect">
            <a:avLst/>
          </a:prstGeom>
          <a:noFill/>
        </p:spPr>
        <p:txBody>
          <a:bodyPr wrap="square">
            <a:spAutoFit/>
          </a:bodyPr>
          <a:lstStyle/>
          <a:p>
            <a:pPr algn="l"/>
            <a:r>
              <a:rPr lang="en-US" sz="2000" b="0" i="0" dirty="0">
                <a:solidFill>
                  <a:srgbClr val="000000"/>
                </a:solidFill>
                <a:effectLst/>
              </a:rPr>
              <a:t>“And </a:t>
            </a:r>
            <a:r>
              <a:rPr lang="en-US" sz="2000" b="1" i="0" dirty="0">
                <a:solidFill>
                  <a:srgbClr val="FF0000"/>
                </a:solidFill>
                <a:effectLst/>
              </a:rPr>
              <a:t>[God] made from one man every nation of mankind to live on all the face of the earth</a:t>
            </a:r>
            <a:r>
              <a:rPr lang="en-US" sz="2000" b="0" i="0" dirty="0">
                <a:solidFill>
                  <a:srgbClr val="000000"/>
                </a:solidFill>
                <a:effectLst/>
              </a:rPr>
              <a:t>, having determined allotted periods and the boundaries of their dwelling place, that they should seek God, and perhaps feel their way toward him and find him. Yet he is actually not far from each one of us, for</a:t>
            </a:r>
          </a:p>
          <a:p>
            <a:pPr algn="l"/>
            <a:r>
              <a:rPr lang="en-US" sz="2000" b="0" i="0" dirty="0">
                <a:solidFill>
                  <a:srgbClr val="000000"/>
                </a:solidFill>
                <a:effectLst/>
              </a:rPr>
              <a:t>“‘In him we live and move and have our being’;</a:t>
            </a:r>
          </a:p>
          <a:p>
            <a:pPr algn="l"/>
            <a:r>
              <a:rPr lang="en-US" sz="2000" b="0" i="0" dirty="0">
                <a:solidFill>
                  <a:srgbClr val="000000"/>
                </a:solidFill>
                <a:effectLst/>
              </a:rPr>
              <a:t>as even some of your own poets have said,</a:t>
            </a:r>
          </a:p>
          <a:p>
            <a:pPr algn="l"/>
            <a:r>
              <a:rPr lang="en-US" sz="2000" b="0" i="0" dirty="0">
                <a:solidFill>
                  <a:srgbClr val="000000"/>
                </a:solidFill>
                <a:effectLst/>
              </a:rPr>
              <a:t>“</a:t>
            </a:r>
            <a:r>
              <a:rPr lang="en-US" sz="2000" b="1" i="0" dirty="0">
                <a:solidFill>
                  <a:srgbClr val="FF0000"/>
                </a:solidFill>
                <a:effectLst/>
              </a:rPr>
              <a:t>‘For we are indeed his offspring.’</a:t>
            </a:r>
          </a:p>
          <a:p>
            <a:pPr algn="l"/>
            <a:r>
              <a:rPr lang="en-US" sz="2000" b="1" i="0" dirty="0">
                <a:solidFill>
                  <a:srgbClr val="FF0000"/>
                </a:solidFill>
                <a:effectLst/>
              </a:rPr>
              <a:t>Being then God's offspring</a:t>
            </a:r>
            <a:r>
              <a:rPr lang="en-US" sz="2000" b="0" i="0" dirty="0">
                <a:solidFill>
                  <a:srgbClr val="000000"/>
                </a:solidFill>
                <a:effectLst/>
              </a:rPr>
              <a:t>, we ought not to think that the divine being is like gold or silver or stone, an image formed by the art and imagination of man. The times of ignorance God overlooked, but now he commands all people everywhere to repent…”</a:t>
            </a:r>
          </a:p>
          <a:p>
            <a:r>
              <a:rPr lang="en-US" sz="2000" dirty="0">
                <a:effectLst/>
                <a:ea typeface="Calibri" panose="020F0502020204030204" pitchFamily="34" charset="0"/>
              </a:rPr>
              <a:t>- Acts 17:26-30</a:t>
            </a:r>
            <a:endParaRPr lang="en-US" sz="2000" dirty="0"/>
          </a:p>
        </p:txBody>
      </p:sp>
    </p:spTree>
    <p:extLst>
      <p:ext uri="{BB962C8B-B14F-4D97-AF65-F5344CB8AC3E}">
        <p14:creationId xmlns:p14="http://schemas.microsoft.com/office/powerpoint/2010/main" val="1004457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8" name="TextBox 7">
            <a:extLst>
              <a:ext uri="{FF2B5EF4-FFF2-40B4-BE49-F238E27FC236}">
                <a16:creationId xmlns:a16="http://schemas.microsoft.com/office/drawing/2014/main" id="{E21C16A7-139B-2E6D-20A2-92C4BCE62012}"/>
              </a:ext>
            </a:extLst>
          </p:cNvPr>
          <p:cNvSpPr txBox="1"/>
          <p:nvPr/>
        </p:nvSpPr>
        <p:spPr>
          <a:xfrm>
            <a:off x="727969" y="1589103"/>
            <a:ext cx="7787381" cy="3785652"/>
          </a:xfrm>
          <a:prstGeom prst="rect">
            <a:avLst/>
          </a:prstGeom>
          <a:noFill/>
        </p:spPr>
        <p:txBody>
          <a:bodyPr wrap="square">
            <a:spAutoFit/>
          </a:bodyPr>
          <a:lstStyle/>
          <a:p>
            <a:r>
              <a:rPr lang="en-US" sz="2000" dirty="0">
                <a:effectLst/>
                <a:latin typeface="Calibri" panose="020F0502020204030204" pitchFamily="34" charset="0"/>
                <a:ea typeface="Calibri" panose="020F0502020204030204" pitchFamily="34" charset="0"/>
              </a:rPr>
              <a:t>Therefore remember that at one time you Gentiles in the flesh, called “the uncircumcision” by what is called the circumcision, which is made in the flesh by hands— remember that you were at that time separated from Christ, alienated from the commonwealth of Israel and strangers to the covenants of promise, having no hope and without God in the world. But now in Christ Jesus </a:t>
            </a:r>
            <a:r>
              <a:rPr lang="en-US" sz="2000" b="1" dirty="0">
                <a:solidFill>
                  <a:srgbClr val="FF0000"/>
                </a:solidFill>
                <a:effectLst/>
                <a:latin typeface="Calibri" panose="020F0502020204030204" pitchFamily="34" charset="0"/>
                <a:ea typeface="Calibri" panose="020F0502020204030204" pitchFamily="34" charset="0"/>
              </a:rPr>
              <a:t>you who once were far off have been brought near by the blood of Christ. For he himself is our peace, who has made us both one and has broken down in his flesh the dividing wall of hostility </a:t>
            </a:r>
            <a:r>
              <a:rPr lang="en-US" sz="2000" dirty="0">
                <a:effectLst/>
                <a:latin typeface="Calibri" panose="020F0502020204030204" pitchFamily="34" charset="0"/>
                <a:ea typeface="Calibri" panose="020F0502020204030204" pitchFamily="34" charset="0"/>
              </a:rPr>
              <a:t>by abolishing the law of commandments expressed in ordinances, that he might create in himself </a:t>
            </a:r>
            <a:r>
              <a:rPr lang="en-US" sz="2000" b="1" dirty="0">
                <a:solidFill>
                  <a:srgbClr val="FF0000"/>
                </a:solidFill>
                <a:effectLst/>
                <a:latin typeface="Calibri" panose="020F0502020204030204" pitchFamily="34" charset="0"/>
                <a:ea typeface="Calibri" panose="020F0502020204030204" pitchFamily="34" charset="0"/>
              </a:rPr>
              <a:t>one new man in place of the two, so making peace, and might reconcile us both to God in one body through the cross, thereby killing the hostility</a:t>
            </a:r>
            <a:r>
              <a:rPr lang="en-US" sz="2000" dirty="0">
                <a:effectLst/>
                <a:latin typeface="Calibri" panose="020F0502020204030204" pitchFamily="34" charset="0"/>
                <a:ea typeface="Calibri" panose="020F0502020204030204" pitchFamily="34" charset="0"/>
              </a:rPr>
              <a:t>.  - Eph. 2:11-16</a:t>
            </a:r>
            <a:endParaRPr lang="en-US" sz="2000" dirty="0"/>
          </a:p>
        </p:txBody>
      </p:sp>
    </p:spTree>
    <p:extLst>
      <p:ext uri="{BB962C8B-B14F-4D97-AF65-F5344CB8AC3E}">
        <p14:creationId xmlns:p14="http://schemas.microsoft.com/office/powerpoint/2010/main" val="4196696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2887163"/>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6374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a:bodyPr>
          <a:lstStyle/>
          <a:p>
            <a:r>
              <a:rPr lang="en-US" sz="4000" dirty="0"/>
              <a:t>Contemporary critical theory and “lived experience”</a:t>
            </a:r>
          </a:p>
        </p:txBody>
      </p:sp>
      <p:sp>
        <p:nvSpPr>
          <p:cNvPr id="2" name="TextBox 1"/>
          <p:cNvSpPr txBox="1"/>
          <p:nvPr/>
        </p:nvSpPr>
        <p:spPr>
          <a:xfrm>
            <a:off x="3736301" y="4294191"/>
            <a:ext cx="1331711" cy="707886"/>
          </a:xfrm>
          <a:prstGeom prst="rect">
            <a:avLst/>
          </a:prstGeom>
          <a:noFill/>
        </p:spPr>
        <p:txBody>
          <a:bodyPr wrap="none" rtlCol="0">
            <a:spAutoFit/>
          </a:bodyPr>
          <a:lstStyle/>
          <a:p>
            <a:r>
              <a:rPr lang="en-US" sz="2000" dirty="0"/>
              <a:t>Lived </a:t>
            </a:r>
            <a:br>
              <a:rPr lang="en-US" sz="2000" dirty="0"/>
            </a:br>
            <a:r>
              <a:rPr lang="en-US" sz="2000" dirty="0"/>
              <a:t>experience</a:t>
            </a:r>
          </a:p>
        </p:txBody>
      </p:sp>
    </p:spTree>
    <p:extLst>
      <p:ext uri="{BB962C8B-B14F-4D97-AF65-F5344CB8AC3E}">
        <p14:creationId xmlns:p14="http://schemas.microsoft.com/office/powerpoint/2010/main" val="601578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734973"/>
          </a:xfrm>
        </p:spPr>
        <p:txBody>
          <a:bodyPr>
            <a:noAutofit/>
          </a:bodyPr>
          <a:lstStyle/>
          <a:p>
            <a:pPr marL="0" indent="0">
              <a:buNone/>
            </a:pPr>
            <a:r>
              <a:rPr lang="en-US" sz="2000" dirty="0"/>
              <a:t>“</a:t>
            </a:r>
            <a:r>
              <a:rPr lang="en-US" sz="2000" b="1" dirty="0">
                <a:solidFill>
                  <a:srgbClr val="FF0000"/>
                </a:solidFill>
              </a:rPr>
              <a:t>It is about race if a person of color thinks it’s about race</a:t>
            </a:r>
            <a:r>
              <a:rPr lang="en-US" sz="2000" dirty="0"/>
              <a:t>. This may sound at first like I’m asking you to just take every person of color’s word for it, as if they are infallible… But the truth is, whether or not someone is fallible is beside the point. We are, each and every one of us, a collection of our lived experiences… </a:t>
            </a:r>
            <a:r>
              <a:rPr lang="en-US" sz="2000" b="1" dirty="0">
                <a:solidFill>
                  <a:srgbClr val="FF0000"/>
                </a:solidFill>
              </a:rPr>
              <a:t>And our experiences are valid</a:t>
            </a:r>
            <a:r>
              <a:rPr lang="en-US" sz="2000" dirty="0"/>
              <a:t>…And so, if a person of color says that something is about race, it is— because regardless of the details, regardless of whether or not you can connect the dots from the outside, their racial identity is a part of them, and it is interacting with the situation.” </a:t>
            </a:r>
          </a:p>
          <a:p>
            <a:pPr marL="0" indent="0">
              <a:buNone/>
            </a:pPr>
            <a:r>
              <a:rPr lang="en-US" sz="2000" dirty="0"/>
              <a:t>–Oluo, </a:t>
            </a:r>
            <a:r>
              <a:rPr lang="en-US" sz="2000" i="1" dirty="0"/>
              <a:t>So You Want to Talk About Race?</a:t>
            </a:r>
            <a:r>
              <a:rPr lang="en-US" sz="2000" dirty="0"/>
              <a:t> 15</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6011" y="1825625"/>
            <a:ext cx="2558827" cy="32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88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5"/>
            <a:ext cx="5132958" cy="4351338"/>
          </a:xfrm>
        </p:spPr>
        <p:txBody>
          <a:bodyPr>
            <a:noAutofit/>
          </a:bodyPr>
          <a:lstStyle/>
          <a:p>
            <a:pPr marL="0" marR="0" indent="0">
              <a:spcBef>
                <a:spcPts val="0"/>
              </a:spcBef>
              <a:spcAft>
                <a:spcPts val="0"/>
              </a:spcAft>
              <a:buNone/>
            </a:pPr>
            <a:r>
              <a:rPr lang="en-US" sz="2000" dirty="0">
                <a:effectLst/>
                <a:ea typeface="Calibri" panose="020F0502020204030204" pitchFamily="34" charset="0"/>
              </a:rPr>
              <a:t>“exclusionary thinking has been increasingly challenged by scholars and teachers who want to include the diversity of human experience in the construction and transmission of knowledge… </a:t>
            </a:r>
            <a:r>
              <a:rPr lang="en-US" sz="2000" b="1" dirty="0">
                <a:solidFill>
                  <a:srgbClr val="FF0000"/>
                </a:solidFill>
                <a:effectLst/>
                <a:ea typeface="Calibri" panose="020F0502020204030204" pitchFamily="34" charset="0"/>
              </a:rPr>
              <a:t>Inclusive thinking shifts our perspective from the white, male-centered forms of thinking that have characterized much of Western thought</a:t>
            </a:r>
            <a:r>
              <a:rPr lang="en-US" sz="2000" dirty="0">
                <a:effectLst/>
                <a:ea typeface="Calibri" panose="020F0502020204030204" pitchFamily="34" charset="0"/>
              </a:rPr>
              <a:t>.” </a:t>
            </a:r>
          </a:p>
          <a:p>
            <a:pPr marL="0" marR="0" indent="0">
              <a:spcBef>
                <a:spcPts val="0"/>
              </a:spcBef>
              <a:spcAft>
                <a:spcPts val="0"/>
              </a:spcAft>
              <a:buNone/>
            </a:pPr>
            <a:endParaRPr lang="en-US" sz="2000" dirty="0">
              <a:effectLst/>
              <a:ea typeface="Calibri" panose="020F0502020204030204" pitchFamily="34" charset="0"/>
            </a:endParaRPr>
          </a:p>
          <a:p>
            <a:pPr marL="0" marR="0" indent="0">
              <a:spcBef>
                <a:spcPts val="0"/>
              </a:spcBef>
              <a:spcAft>
                <a:spcPts val="0"/>
              </a:spcAft>
              <a:buNone/>
            </a:pPr>
            <a:r>
              <a:rPr lang="en-US" sz="2000" dirty="0">
                <a:effectLst/>
                <a:ea typeface="Calibri" panose="020F0502020204030204" pitchFamily="34" charset="0"/>
              </a:rPr>
              <a:t>“the idea that objectivity is best reached only through rational thought is a </a:t>
            </a:r>
            <a:r>
              <a:rPr lang="en-US" sz="2000" b="1" dirty="0">
                <a:solidFill>
                  <a:srgbClr val="FF0000"/>
                </a:solidFill>
                <a:effectLst/>
                <a:ea typeface="Calibri" panose="020F0502020204030204" pitchFamily="34" charset="0"/>
              </a:rPr>
              <a:t>specifically Western and masculine way of thinking</a:t>
            </a:r>
            <a:r>
              <a:rPr lang="en-US" sz="2000" dirty="0">
                <a:effectLst/>
                <a:ea typeface="Calibri" panose="020F0502020204030204" pitchFamily="34" charset="0"/>
              </a:rPr>
              <a:t>—one that we will challenge throughout this book.” </a:t>
            </a:r>
          </a:p>
          <a:p>
            <a:pPr marL="0" marR="0" indent="0">
              <a:spcBef>
                <a:spcPts val="0"/>
              </a:spcBef>
              <a:spcAft>
                <a:spcPts val="0"/>
              </a:spcAft>
              <a:buNone/>
            </a:pPr>
            <a:r>
              <a:rPr lang="en-US" sz="2000" dirty="0">
                <a:ea typeface="Calibri" panose="020F0502020204030204" pitchFamily="34" charset="0"/>
              </a:rPr>
              <a:t>- </a:t>
            </a:r>
            <a:r>
              <a:rPr lang="en-US" sz="2000" dirty="0">
                <a:effectLst/>
                <a:ea typeface="Calibri" panose="020F0502020204030204" pitchFamily="34" charset="0"/>
              </a:rPr>
              <a:t>Margaret </a:t>
            </a:r>
            <a:r>
              <a:rPr lang="en-US" sz="2000" dirty="0">
                <a:effectLst/>
                <a:ea typeface="Calibri" panose="020F0502020204030204" pitchFamily="34" charset="0"/>
                <a:cs typeface="Times New Roman" panose="02020603050405020304" pitchFamily="18" charset="0"/>
              </a:rPr>
              <a:t>Andersen and Patricia Hill Collins, </a:t>
            </a:r>
            <a:r>
              <a:rPr lang="en-US" sz="2000" i="1" dirty="0">
                <a:effectLst/>
                <a:ea typeface="Calibri" panose="020F0502020204030204" pitchFamily="34" charset="0"/>
                <a:cs typeface="Times New Roman" panose="02020603050405020304" pitchFamily="18" charset="0"/>
              </a:rPr>
              <a:t>Race, Class, and Gender</a:t>
            </a:r>
            <a:r>
              <a:rPr lang="en-US" sz="2000" dirty="0">
                <a:effectLst/>
                <a:ea typeface="Calibri" panose="020F0502020204030204" pitchFamily="34" charset="0"/>
                <a:cs typeface="Times New Roman" panose="02020603050405020304" pitchFamily="18" charset="0"/>
              </a:rPr>
              <a:t>, 2, 5.</a:t>
            </a:r>
          </a:p>
        </p:txBody>
      </p:sp>
      <p:pic>
        <p:nvPicPr>
          <p:cNvPr id="10244" name="Picture 4" descr="Margaret Andersen | University of Delaware">
            <a:extLst>
              <a:ext uri="{FF2B5EF4-FFF2-40B4-BE49-F238E27FC236}">
                <a16:creationId xmlns:a16="http://schemas.microsoft.com/office/drawing/2014/main" id="{C1D6F101-ADED-D74E-532B-9FD9FA6B4B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5616" y="1825625"/>
            <a:ext cx="2276013" cy="2276013"/>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The Representation of African-American Women: An Interview with Patricia  Hill Collins">
            <a:extLst>
              <a:ext uri="{FF2B5EF4-FFF2-40B4-BE49-F238E27FC236}">
                <a16:creationId xmlns:a16="http://schemas.microsoft.com/office/drawing/2014/main" id="{EB71F1EB-0DBF-28C6-53D8-1FA4DF485B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41" b="24660"/>
          <a:stretch/>
        </p:blipFill>
        <p:spPr bwMode="auto">
          <a:xfrm>
            <a:off x="6105616" y="4236574"/>
            <a:ext cx="2337481" cy="2376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559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690689"/>
            <a:ext cx="5346022" cy="4351338"/>
          </a:xfrm>
        </p:spPr>
        <p:txBody>
          <a:bodyPr>
            <a:noAutofit/>
          </a:bodyPr>
          <a:lstStyle/>
          <a:p>
            <a:pPr marL="0" indent="0">
              <a:buNone/>
            </a:pPr>
            <a:r>
              <a:rPr lang="en-US" sz="2000" dirty="0"/>
              <a:t>“Privileged people who are truly committed to standing in solidarity with oppressed folks [must] commit to knowing, bearing and even being targeted by their anger…Now is not the time for privileged folks to be a ‘prophetic voice’ in the lives of oppressed people by speaking hard truth about what (privileged people think) oppressed people should be doing to improve their situation. </a:t>
            </a:r>
            <a:r>
              <a:rPr lang="en-US" sz="2000" b="1" dirty="0">
                <a:solidFill>
                  <a:srgbClr val="FF0000"/>
                </a:solidFill>
              </a:rPr>
              <a:t>Privileged people lost their right to the prophetic megaphone when they knowingly or unknowingly participated in societal systems that benefit some people and oppress others. Sorry folks - you can’t be a prophet and an oppressor at the same time</a:t>
            </a:r>
            <a:r>
              <a:rPr lang="en-US" sz="2000" dirty="0"/>
              <a:t>.” </a:t>
            </a:r>
          </a:p>
          <a:p>
            <a:pPr marL="0" indent="0">
              <a:buNone/>
            </a:pPr>
            <a:r>
              <a:rPr lang="en-US" sz="2000" dirty="0"/>
              <a:t>– Dr. Christena Cleveland, Listening Well as a Person of Privilege – Seek to Understand and Embrace Anger,” April 15, 2013.</a:t>
            </a:r>
          </a:p>
        </p:txBody>
      </p:sp>
      <p:pic>
        <p:nvPicPr>
          <p:cNvPr id="12290" name="Picture 2" descr="GOD IS A BLACK WOMAN - Christena Cleveland">
            <a:extLst>
              <a:ext uri="{FF2B5EF4-FFF2-40B4-BE49-F238E27FC236}">
                <a16:creationId xmlns:a16="http://schemas.microsoft.com/office/drawing/2014/main" id="{7D591E04-BD8B-0712-CFD0-C386DBD8A7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947" t="5324" r="12994" b="19191"/>
          <a:stretch/>
        </p:blipFill>
        <p:spPr bwMode="auto">
          <a:xfrm>
            <a:off x="6060484" y="1690689"/>
            <a:ext cx="2666653" cy="295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846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Should we defer to lived experience?</a:t>
            </a:r>
          </a:p>
        </p:txBody>
      </p:sp>
      <p:sp>
        <p:nvSpPr>
          <p:cNvPr id="3" name="Content Placeholder 2"/>
          <p:cNvSpPr>
            <a:spLocks noGrp="1"/>
          </p:cNvSpPr>
          <p:nvPr>
            <p:ph idx="1"/>
          </p:nvPr>
        </p:nvSpPr>
        <p:spPr>
          <a:xfrm>
            <a:off x="560173" y="1831055"/>
            <a:ext cx="8394794" cy="2640074"/>
          </a:xfrm>
        </p:spPr>
        <p:txBody>
          <a:bodyPr>
            <a:noAutofit/>
          </a:bodyPr>
          <a:lstStyle/>
          <a:p>
            <a:r>
              <a:rPr lang="en-US" sz="2400" dirty="0"/>
              <a:t>“As a woman, I know that our society is deeply sexist.”</a:t>
            </a:r>
          </a:p>
          <a:p>
            <a:r>
              <a:rPr lang="en-US" sz="2400" dirty="0"/>
              <a:t>“As a Black man, I know that our society is deeply racist.”</a:t>
            </a:r>
          </a:p>
          <a:p>
            <a:r>
              <a:rPr lang="en-US" sz="2400" dirty="0"/>
              <a:t>“As a lesbian, I know that sexual orientation is fixed from birth.”</a:t>
            </a:r>
          </a:p>
          <a:p>
            <a:r>
              <a:rPr lang="en-US" sz="2400" dirty="0"/>
              <a:t>“As a Sufi Muslim, I know that Islam is true.”</a:t>
            </a:r>
          </a:p>
          <a:p>
            <a:r>
              <a:rPr lang="en-US" sz="2400" dirty="0"/>
              <a:t>“As a polyamorous man, I know that sex outside of marriage is okay.”</a:t>
            </a:r>
          </a:p>
          <a:p>
            <a:r>
              <a:rPr lang="en-US" sz="2400" dirty="0"/>
              <a:t>“As a Hindu, I know that all paths lead to God.”</a:t>
            </a:r>
          </a:p>
        </p:txBody>
      </p:sp>
      <p:pic>
        <p:nvPicPr>
          <p:cNvPr id="6146" name="Picture 2" descr="Mindfulness Brain Heart - Free vector graphic on Pixabay">
            <a:extLst>
              <a:ext uri="{FF2B5EF4-FFF2-40B4-BE49-F238E27FC236}">
                <a16:creationId xmlns:a16="http://schemas.microsoft.com/office/drawing/2014/main" id="{EE5EECC9-2A1D-482E-BF2E-17D5CD707F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7116" y="5045148"/>
            <a:ext cx="3189767" cy="1594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995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E533-24F3-D09B-8B4A-9A49AD8069E3}"/>
              </a:ext>
            </a:extLst>
          </p:cNvPr>
          <p:cNvSpPr>
            <a:spLocks noGrp="1"/>
          </p:cNvSpPr>
          <p:nvPr>
            <p:ph type="title"/>
          </p:nvPr>
        </p:nvSpPr>
        <p:spPr/>
        <p:txBody>
          <a:bodyPr/>
          <a:lstStyle/>
          <a:p>
            <a:r>
              <a:rPr lang="en-US" dirty="0"/>
              <a:t>Scripture on Lived Experience</a:t>
            </a:r>
          </a:p>
        </p:txBody>
      </p:sp>
      <p:sp>
        <p:nvSpPr>
          <p:cNvPr id="3" name="Content Placeholder 2">
            <a:extLst>
              <a:ext uri="{FF2B5EF4-FFF2-40B4-BE49-F238E27FC236}">
                <a16:creationId xmlns:a16="http://schemas.microsoft.com/office/drawing/2014/main" id="{9F43239D-1095-2B7C-88AD-56E1D55F413D}"/>
              </a:ext>
            </a:extLst>
          </p:cNvPr>
          <p:cNvSpPr>
            <a:spLocks noGrp="1"/>
          </p:cNvSpPr>
          <p:nvPr>
            <p:ph idx="1"/>
          </p:nvPr>
        </p:nvSpPr>
        <p:spPr>
          <a:xfrm>
            <a:off x="628650" y="1825625"/>
            <a:ext cx="7886700" cy="4823750"/>
          </a:xfrm>
        </p:spPr>
        <p:txBody>
          <a:bodyPr>
            <a:noAutofit/>
          </a:bodyPr>
          <a:lstStyle/>
          <a:p>
            <a:r>
              <a:rPr lang="en-US" sz="2000" dirty="0">
                <a:solidFill>
                  <a:srgbClr val="000000"/>
                </a:solidFill>
                <a:latin typeface="system-ui"/>
              </a:rPr>
              <a:t>“</a:t>
            </a:r>
            <a:r>
              <a:rPr lang="en-US" sz="2000" b="0" i="0" dirty="0">
                <a:solidFill>
                  <a:srgbClr val="000000"/>
                </a:solidFill>
                <a:effectLst/>
                <a:latin typeface="system-ui"/>
              </a:rPr>
              <a:t>let every person be </a:t>
            </a:r>
            <a:r>
              <a:rPr lang="en-US" sz="2000" b="1" i="0" dirty="0">
                <a:solidFill>
                  <a:srgbClr val="FF0000"/>
                </a:solidFill>
                <a:effectLst/>
                <a:latin typeface="system-ui"/>
              </a:rPr>
              <a:t>quick to hear, slow to speak</a:t>
            </a:r>
            <a:r>
              <a:rPr lang="en-US" sz="2000" b="0" i="0" dirty="0">
                <a:solidFill>
                  <a:srgbClr val="000000"/>
                </a:solidFill>
                <a:effectLst/>
                <a:latin typeface="system-ui"/>
              </a:rPr>
              <a:t>, slow to anger.” – James 1:19</a:t>
            </a:r>
          </a:p>
          <a:p>
            <a:r>
              <a:rPr lang="en-US" sz="2000" dirty="0">
                <a:solidFill>
                  <a:srgbClr val="000000"/>
                </a:solidFill>
                <a:latin typeface="system-ui"/>
              </a:rPr>
              <a:t>“</a:t>
            </a:r>
            <a:r>
              <a:rPr lang="en-US" sz="2000" b="0" i="0" dirty="0">
                <a:solidFill>
                  <a:srgbClr val="000000"/>
                </a:solidFill>
                <a:effectLst/>
                <a:latin typeface="system-ui"/>
              </a:rPr>
              <a:t>when a prophet speaks in the name of the </a:t>
            </a:r>
            <a:r>
              <a:rPr lang="en-US" sz="2000" b="0" i="0" cap="small" dirty="0">
                <a:solidFill>
                  <a:srgbClr val="000000"/>
                </a:solidFill>
                <a:effectLst/>
                <a:latin typeface="system-ui"/>
              </a:rPr>
              <a:t>Lord</a:t>
            </a:r>
            <a:r>
              <a:rPr lang="en-US" sz="2000" b="0" i="0" dirty="0">
                <a:solidFill>
                  <a:srgbClr val="000000"/>
                </a:solidFill>
                <a:effectLst/>
                <a:latin typeface="system-ui"/>
              </a:rPr>
              <a:t>, if the word does not come to pass or come true, that is a word that the </a:t>
            </a:r>
            <a:r>
              <a:rPr lang="en-US" sz="2000" b="0" i="0" cap="small" dirty="0">
                <a:solidFill>
                  <a:srgbClr val="000000"/>
                </a:solidFill>
                <a:effectLst/>
                <a:latin typeface="system-ui"/>
              </a:rPr>
              <a:t>Lord</a:t>
            </a:r>
            <a:r>
              <a:rPr lang="en-US" sz="2000" b="0" i="0" dirty="0">
                <a:solidFill>
                  <a:srgbClr val="000000"/>
                </a:solidFill>
                <a:effectLst/>
                <a:latin typeface="system-ui"/>
              </a:rPr>
              <a:t> has not spoken; the prophet has spoken it presumptuously. </a:t>
            </a:r>
            <a:r>
              <a:rPr lang="en-US" sz="2000" b="1" i="0" dirty="0">
                <a:solidFill>
                  <a:srgbClr val="FF0000"/>
                </a:solidFill>
                <a:effectLst/>
                <a:latin typeface="system-ui"/>
              </a:rPr>
              <a:t>You need not be afraid of him</a:t>
            </a:r>
            <a:r>
              <a:rPr lang="en-US" sz="2000" b="0" i="0" dirty="0">
                <a:solidFill>
                  <a:srgbClr val="000000"/>
                </a:solidFill>
                <a:effectLst/>
                <a:latin typeface="system-ui"/>
              </a:rPr>
              <a:t>.</a:t>
            </a:r>
            <a:r>
              <a:rPr lang="en-US" sz="2000" dirty="0">
                <a:solidFill>
                  <a:srgbClr val="000000"/>
                </a:solidFill>
                <a:latin typeface="system-ui"/>
              </a:rPr>
              <a:t>” – Deut. 18:22</a:t>
            </a:r>
          </a:p>
          <a:p>
            <a:r>
              <a:rPr lang="en-US" sz="2000" b="0" i="0" dirty="0">
                <a:solidFill>
                  <a:srgbClr val="000000"/>
                </a:solidFill>
                <a:effectLst/>
                <a:latin typeface="system-ui"/>
              </a:rPr>
              <a:t>“The one who states his case first seems right,</a:t>
            </a:r>
            <a:r>
              <a:rPr lang="en-US" sz="2000" dirty="0">
                <a:solidFill>
                  <a:srgbClr val="000000"/>
                </a:solidFill>
                <a:latin typeface="system-ui"/>
              </a:rPr>
              <a:t> </a:t>
            </a:r>
            <a:r>
              <a:rPr lang="en-US" sz="2000" b="1" i="0" dirty="0">
                <a:solidFill>
                  <a:srgbClr val="FF0000"/>
                </a:solidFill>
                <a:effectLst/>
                <a:latin typeface="system-ui"/>
              </a:rPr>
              <a:t>until the other comes and examines him</a:t>
            </a:r>
            <a:r>
              <a:rPr lang="en-US" sz="2000" b="0" i="0" dirty="0">
                <a:solidFill>
                  <a:srgbClr val="000000"/>
                </a:solidFill>
                <a:effectLst/>
                <a:latin typeface="system-ui"/>
              </a:rPr>
              <a:t>.” – Prov. 18:17</a:t>
            </a:r>
          </a:p>
          <a:p>
            <a:r>
              <a:rPr lang="en-US" sz="2000" b="0" i="0" dirty="0">
                <a:solidFill>
                  <a:srgbClr val="000000"/>
                </a:solidFill>
                <a:effectLst/>
                <a:latin typeface="system-ui"/>
              </a:rPr>
              <a:t>“</a:t>
            </a:r>
            <a:r>
              <a:rPr lang="en-US" sz="2000" b="1" i="0" dirty="0">
                <a:solidFill>
                  <a:srgbClr val="FF0000"/>
                </a:solidFill>
                <a:effectLst/>
                <a:latin typeface="system-ui"/>
              </a:rPr>
              <a:t>To the teaching and to the testimony</a:t>
            </a:r>
            <a:r>
              <a:rPr lang="en-US" sz="2000" b="0" i="0" dirty="0">
                <a:solidFill>
                  <a:srgbClr val="000000"/>
                </a:solidFill>
                <a:effectLst/>
                <a:latin typeface="system-ui"/>
              </a:rPr>
              <a:t>! If they will not speak according to this word, it is because they have no dawn.” – Isa. 8:20</a:t>
            </a:r>
          </a:p>
          <a:p>
            <a:r>
              <a:rPr lang="en-US" sz="2000" dirty="0">
                <a:solidFill>
                  <a:srgbClr val="000000"/>
                </a:solidFill>
                <a:latin typeface="system-ui"/>
              </a:rPr>
              <a:t>“</a:t>
            </a:r>
            <a:r>
              <a:rPr lang="en-US" sz="2000" b="0" i="0" dirty="0">
                <a:solidFill>
                  <a:srgbClr val="000000"/>
                </a:solidFill>
                <a:effectLst/>
                <a:latin typeface="system-ui"/>
              </a:rPr>
              <a:t>He presented himself alive to them after his suffering </a:t>
            </a:r>
            <a:r>
              <a:rPr lang="en-US" sz="2000" b="1" i="0" dirty="0">
                <a:solidFill>
                  <a:srgbClr val="FF0000"/>
                </a:solidFill>
                <a:effectLst/>
                <a:latin typeface="system-ui"/>
              </a:rPr>
              <a:t>by many proofs</a:t>
            </a:r>
            <a:r>
              <a:rPr lang="en-US" sz="2000" b="0" i="0" dirty="0">
                <a:solidFill>
                  <a:srgbClr val="000000"/>
                </a:solidFill>
                <a:effectLst/>
                <a:latin typeface="system-ui"/>
              </a:rPr>
              <a:t>, appearing to them during forty days and speaking about the kingdom of God.” – Acts 1:3</a:t>
            </a:r>
            <a:endParaRPr lang="en-US" sz="2000" dirty="0"/>
          </a:p>
        </p:txBody>
      </p:sp>
    </p:spTree>
    <p:extLst>
      <p:ext uri="{BB962C8B-B14F-4D97-AF65-F5344CB8AC3E}">
        <p14:creationId xmlns:p14="http://schemas.microsoft.com/office/powerpoint/2010/main" val="2119463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3357679"/>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760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4EDA-A542-9976-853E-3C92BD893669}"/>
              </a:ext>
            </a:extLst>
          </p:cNvPr>
          <p:cNvSpPr>
            <a:spLocks noGrp="1"/>
          </p:cNvSpPr>
          <p:nvPr>
            <p:ph type="title"/>
          </p:nvPr>
        </p:nvSpPr>
        <p:spPr/>
        <p:txBody>
          <a:bodyPr/>
          <a:lstStyle/>
          <a:p>
            <a:r>
              <a:rPr lang="en-US" dirty="0"/>
              <a:t>Conflicting Soteriology </a:t>
            </a:r>
          </a:p>
        </p:txBody>
      </p:sp>
      <p:graphicFrame>
        <p:nvGraphicFramePr>
          <p:cNvPr id="4" name="Table 4">
            <a:extLst>
              <a:ext uri="{FF2B5EF4-FFF2-40B4-BE49-F238E27FC236}">
                <a16:creationId xmlns:a16="http://schemas.microsoft.com/office/drawing/2014/main" id="{5959D2B2-0B41-0F6E-C8F5-96C5FB1A9FF8}"/>
              </a:ext>
            </a:extLst>
          </p:cNvPr>
          <p:cNvGraphicFramePr>
            <a:graphicFrameLocks noGrp="1"/>
          </p:cNvGraphicFramePr>
          <p:nvPr>
            <p:ph idx="1"/>
            <p:extLst>
              <p:ext uri="{D42A27DB-BD31-4B8C-83A1-F6EECF244321}">
                <p14:modId xmlns:p14="http://schemas.microsoft.com/office/powerpoint/2010/main" val="1694841772"/>
              </p:ext>
            </p:extLst>
          </p:nvPr>
        </p:nvGraphicFramePr>
        <p:xfrm>
          <a:off x="628650" y="1690689"/>
          <a:ext cx="7609828" cy="4663440"/>
        </p:xfrm>
        <a:graphic>
          <a:graphicData uri="http://schemas.openxmlformats.org/drawingml/2006/table">
            <a:tbl>
              <a:tblPr firstRow="1" bandRow="1">
                <a:tableStyleId>{793D81CF-94F2-401A-BA57-92F5A7B2D0C5}</a:tableStyleId>
              </a:tblPr>
              <a:tblGrid>
                <a:gridCol w="1375728">
                  <a:extLst>
                    <a:ext uri="{9D8B030D-6E8A-4147-A177-3AD203B41FA5}">
                      <a16:colId xmlns:a16="http://schemas.microsoft.com/office/drawing/2014/main" val="1732550729"/>
                    </a:ext>
                  </a:extLst>
                </a:gridCol>
                <a:gridCol w="3002628">
                  <a:extLst>
                    <a:ext uri="{9D8B030D-6E8A-4147-A177-3AD203B41FA5}">
                      <a16:colId xmlns:a16="http://schemas.microsoft.com/office/drawing/2014/main" val="2521576258"/>
                    </a:ext>
                  </a:extLst>
                </a:gridCol>
                <a:gridCol w="3231472">
                  <a:extLst>
                    <a:ext uri="{9D8B030D-6E8A-4147-A177-3AD203B41FA5}">
                      <a16:colId xmlns:a16="http://schemas.microsoft.com/office/drawing/2014/main" val="3742178411"/>
                    </a:ext>
                  </a:extLst>
                </a:gridCol>
              </a:tblGrid>
              <a:tr h="548740">
                <a:tc>
                  <a:txBody>
                    <a:bodyPr/>
                    <a:lstStyle/>
                    <a:p>
                      <a:endParaRPr lang="en-US" sz="2400" dirty="0"/>
                    </a:p>
                  </a:txBody>
                  <a:tcPr/>
                </a:tc>
                <a:tc>
                  <a:txBody>
                    <a:bodyPr/>
                    <a:lstStyle/>
                    <a:p>
                      <a:r>
                        <a:rPr lang="en-US" sz="2400" dirty="0"/>
                        <a:t>Contemporary critical theory</a:t>
                      </a:r>
                    </a:p>
                  </a:txBody>
                  <a:tcPr/>
                </a:tc>
                <a:tc>
                  <a:txBody>
                    <a:bodyPr/>
                    <a:lstStyle/>
                    <a:p>
                      <a:r>
                        <a:rPr lang="en-US" sz="2400" dirty="0"/>
                        <a:t>Christianity</a:t>
                      </a:r>
                    </a:p>
                  </a:txBody>
                  <a:tcPr/>
                </a:tc>
                <a:extLst>
                  <a:ext uri="{0D108BD9-81ED-4DB2-BD59-A6C34878D82A}">
                    <a16:rowId xmlns:a16="http://schemas.microsoft.com/office/drawing/2014/main" val="3579847417"/>
                  </a:ext>
                </a:extLst>
              </a:tr>
              <a:tr h="1353059">
                <a:tc>
                  <a:txBody>
                    <a:bodyPr/>
                    <a:lstStyle/>
                    <a:p>
                      <a:r>
                        <a:rPr lang="en-US" sz="2400" b="1" dirty="0"/>
                        <a:t>Sin</a:t>
                      </a:r>
                    </a:p>
                  </a:txBody>
                  <a:tcPr/>
                </a:tc>
                <a:tc>
                  <a:txBody>
                    <a:bodyPr/>
                    <a:lstStyle/>
                    <a:p>
                      <a:r>
                        <a:rPr lang="en-US" sz="2400" b="1" dirty="0"/>
                        <a:t>Privilege: </a:t>
                      </a:r>
                      <a:r>
                        <a:rPr lang="en-US" sz="2400" dirty="0"/>
                        <a:t>whiteness, patriarchy, classism, heterosexism, ableism, </a:t>
                      </a:r>
                      <a:r>
                        <a:rPr lang="en-US" sz="2400" dirty="0" err="1"/>
                        <a:t>cisgenderism</a:t>
                      </a:r>
                      <a:endParaRPr lang="en-US" sz="2400" dirty="0"/>
                    </a:p>
                  </a:txBody>
                  <a:tcPr/>
                </a:tc>
                <a:tc>
                  <a:txBody>
                    <a:bodyPr/>
                    <a:lstStyle/>
                    <a:p>
                      <a:r>
                        <a:rPr lang="en-US" sz="2400" b="1" dirty="0"/>
                        <a:t>Rebellion</a:t>
                      </a:r>
                      <a:r>
                        <a:rPr lang="en-US" sz="2400" dirty="0"/>
                        <a:t>: breaking God’s commandments</a:t>
                      </a:r>
                    </a:p>
                  </a:txBody>
                  <a:tcPr/>
                </a:tc>
                <a:extLst>
                  <a:ext uri="{0D108BD9-81ED-4DB2-BD59-A6C34878D82A}">
                    <a16:rowId xmlns:a16="http://schemas.microsoft.com/office/drawing/2014/main" val="1027451716"/>
                  </a:ext>
                </a:extLst>
              </a:tr>
              <a:tr h="1758976">
                <a:tc>
                  <a:txBody>
                    <a:bodyPr/>
                    <a:lstStyle/>
                    <a:p>
                      <a:r>
                        <a:rPr lang="en-US" sz="2400" b="1" dirty="0"/>
                        <a:t>Salvation</a:t>
                      </a:r>
                    </a:p>
                  </a:txBody>
                  <a:tcPr/>
                </a:tc>
                <a:tc>
                  <a:txBody>
                    <a:bodyPr/>
                    <a:lstStyle/>
                    <a:p>
                      <a:r>
                        <a:rPr lang="en-US" sz="2400" b="1" dirty="0"/>
                        <a:t>Activism</a:t>
                      </a:r>
                      <a:r>
                        <a:rPr lang="en-US" sz="2400" dirty="0"/>
                        <a:t>: confess your privilege, divest from privilege, do the work, center marginalized voices, stop taking up space</a:t>
                      </a:r>
                    </a:p>
                  </a:txBody>
                  <a:tcPr/>
                </a:tc>
                <a:tc>
                  <a:txBody>
                    <a:bodyPr/>
                    <a:lstStyle/>
                    <a:p>
                      <a:r>
                        <a:rPr lang="en-US" sz="2400" b="1" dirty="0"/>
                        <a:t>Redemption</a:t>
                      </a:r>
                      <a:r>
                        <a:rPr lang="en-US" sz="2400" dirty="0"/>
                        <a:t>: repent and believe the gospel</a:t>
                      </a:r>
                    </a:p>
                  </a:txBody>
                  <a:tcPr/>
                </a:tc>
                <a:extLst>
                  <a:ext uri="{0D108BD9-81ED-4DB2-BD59-A6C34878D82A}">
                    <a16:rowId xmlns:a16="http://schemas.microsoft.com/office/drawing/2014/main" val="2965799811"/>
                  </a:ext>
                </a:extLst>
              </a:tr>
            </a:tbl>
          </a:graphicData>
        </a:graphic>
      </p:graphicFrame>
    </p:spTree>
    <p:extLst>
      <p:ext uri="{BB962C8B-B14F-4D97-AF65-F5344CB8AC3E}">
        <p14:creationId xmlns:p14="http://schemas.microsoft.com/office/powerpoint/2010/main" val="606154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5"/>
            <a:ext cx="5132958" cy="4351338"/>
          </a:xfrm>
        </p:spPr>
        <p:txBody>
          <a:bodyPr>
            <a:noAutofit/>
          </a:bodyPr>
          <a:lstStyle/>
          <a:p>
            <a:pPr marL="0" indent="0">
              <a:buNone/>
            </a:pPr>
            <a:r>
              <a:rPr lang="en-US" sz="2400" dirty="0"/>
              <a:t>“Whiteness positions itself as the norm. It refuses to recognize itself for what it is. Its </a:t>
            </a:r>
            <a:r>
              <a:rPr lang="en-US" sz="2400" b="1" dirty="0">
                <a:solidFill>
                  <a:srgbClr val="FF0000"/>
                </a:solidFill>
              </a:rPr>
              <a:t>so-called ‘objectivity’ and ‘reason’ </a:t>
            </a:r>
            <a:r>
              <a:rPr lang="en-US" sz="2400" dirty="0"/>
              <a:t>is its most potent and insidious tool for maintaining power”</a:t>
            </a:r>
          </a:p>
          <a:p>
            <a:pPr marL="0" indent="0">
              <a:buNone/>
            </a:pPr>
            <a:r>
              <a:rPr lang="en-US" sz="2400" dirty="0"/>
              <a:t>“We need to see racism as structural in order to see its insidiousness. We need to see </a:t>
            </a:r>
            <a:r>
              <a:rPr lang="en-US" sz="2400" b="1" dirty="0">
                <a:solidFill>
                  <a:srgbClr val="FF0000"/>
                </a:solidFill>
              </a:rPr>
              <a:t>how it seeps, like a noxious gas, into everything</a:t>
            </a:r>
            <a:r>
              <a:rPr lang="en-US" sz="2400" dirty="0"/>
              <a:t>” </a:t>
            </a:r>
          </a:p>
          <a:p>
            <a:pPr marL="0" indent="0">
              <a:buNone/>
            </a:pPr>
            <a:r>
              <a:rPr lang="en-US" sz="2400" dirty="0"/>
              <a:t>– Eddo-Lodge, </a:t>
            </a:r>
            <a:r>
              <a:rPr lang="en-US" sz="2400" i="1" dirty="0"/>
              <a:t>Why I Am No Longer Talking to White People About Race, </a:t>
            </a:r>
            <a:r>
              <a:rPr lang="en-US" sz="2400" dirty="0"/>
              <a:t>169, 222.</a:t>
            </a:r>
          </a:p>
        </p:txBody>
      </p:sp>
      <p:pic>
        <p:nvPicPr>
          <p:cNvPr id="2050" name="Picture 2" descr="Reni Eddo-Lodge: 'The debate on racism is a game to some and I don't want  to play' | Books | The Guardian">
            <a:extLst>
              <a:ext uri="{FF2B5EF4-FFF2-40B4-BE49-F238E27FC236}">
                <a16:creationId xmlns:a16="http://schemas.microsoft.com/office/drawing/2014/main" id="{0EA1C35B-DB11-BC9B-FA14-26E4432281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821" b="4143"/>
          <a:stretch/>
        </p:blipFill>
        <p:spPr bwMode="auto">
          <a:xfrm>
            <a:off x="5877017" y="1936980"/>
            <a:ext cx="2701556" cy="3229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329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Autofit/>
          </a:bodyPr>
          <a:lstStyle/>
          <a:p>
            <a:pPr marL="0" indent="0">
              <a:buNone/>
            </a:pPr>
            <a:r>
              <a:rPr lang="en-US" sz="2000" i="0" dirty="0">
                <a:effectLst/>
              </a:rPr>
              <a:t>“Antiracist policies cannot eliminate class racism without anticapitalism policies. Anticapitalism cannot eliminate class racism without antiracism.” </a:t>
            </a:r>
          </a:p>
          <a:p>
            <a:pPr marL="0" indent="0">
              <a:buNone/>
            </a:pPr>
            <a:r>
              <a:rPr lang="en-US" sz="2000" i="0" dirty="0">
                <a:effectLst/>
              </a:rPr>
              <a:t>“</a:t>
            </a:r>
            <a:r>
              <a:rPr lang="en-US" sz="2000" b="1" i="0" dirty="0">
                <a:solidFill>
                  <a:srgbClr val="FF0000"/>
                </a:solidFill>
                <a:effectLst/>
              </a:rPr>
              <a:t>To truly be antiracist is to be feminist. To truly be feminist is to be antiracist</a:t>
            </a:r>
            <a:r>
              <a:rPr lang="en-US" sz="2000" i="0" dirty="0">
                <a:effectLst/>
              </a:rPr>
              <a:t>.” </a:t>
            </a:r>
          </a:p>
          <a:p>
            <a:pPr marL="0" indent="0">
              <a:buNone/>
            </a:pPr>
            <a:r>
              <a:rPr lang="en-US" sz="2000" i="0" dirty="0">
                <a:effectLst/>
              </a:rPr>
              <a:t>“We cannot be antiracist if we are homophobic or transphobic… </a:t>
            </a:r>
            <a:r>
              <a:rPr lang="en-US" sz="2000" b="1" i="0" dirty="0">
                <a:solidFill>
                  <a:srgbClr val="FF0000"/>
                </a:solidFill>
                <a:effectLst/>
              </a:rPr>
              <a:t>To be queer antiracist is to understand the privileges of my cisgender, of my masculinity, of my heterosexuality, of their intersections</a:t>
            </a:r>
            <a:r>
              <a:rPr lang="en-US" sz="2000" i="0" dirty="0">
                <a:effectLst/>
              </a:rPr>
              <a:t>.”</a:t>
            </a:r>
          </a:p>
          <a:p>
            <a:pPr marL="0" indent="0">
              <a:buNone/>
            </a:pPr>
            <a:r>
              <a:rPr lang="en-US" sz="2000" dirty="0"/>
              <a:t>– </a:t>
            </a:r>
            <a:r>
              <a:rPr lang="en-US" sz="2000" dirty="0" err="1"/>
              <a:t>Kendi</a:t>
            </a:r>
            <a:r>
              <a:rPr lang="en-US" sz="2000" dirty="0"/>
              <a:t>, </a:t>
            </a:r>
            <a:r>
              <a:rPr lang="en-US" sz="2000" i="1" dirty="0"/>
              <a:t>How to Be Antiracist, </a:t>
            </a:r>
            <a:r>
              <a:rPr lang="en-US" sz="2000" dirty="0"/>
              <a:t>159, 189, 197.</a:t>
            </a:r>
          </a:p>
        </p:txBody>
      </p:sp>
      <p:pic>
        <p:nvPicPr>
          <p:cNvPr id="4098" name="Picture 2" descr="Ibram X. Kendi | Biography, Books, How to Be Antiracist, &amp; Facts |  Britannica">
            <a:extLst>
              <a:ext uri="{FF2B5EF4-FFF2-40B4-BE49-F238E27FC236}">
                <a16:creationId xmlns:a16="http://schemas.microsoft.com/office/drawing/2014/main" id="{4A559FC2-EEBE-476D-C45E-799F645C58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79" t="-1" r="16186" b="38900"/>
          <a:stretch/>
        </p:blipFill>
        <p:spPr bwMode="auto">
          <a:xfrm>
            <a:off x="5761609" y="1825624"/>
            <a:ext cx="3125268" cy="3811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1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rmAutofit fontScale="85000" lnSpcReduction="20000"/>
          </a:bodyPr>
          <a:lstStyle/>
          <a:p>
            <a:pPr marL="0" indent="0">
              <a:buNone/>
            </a:pPr>
            <a:r>
              <a:rPr lang="en-US" i="0" dirty="0">
                <a:effectLst/>
              </a:rPr>
              <a:t>“it is not possible for your parents to have taught you not to be racist, or for your parents to have been free of racism themselves. </a:t>
            </a:r>
            <a:r>
              <a:rPr lang="en-US" b="1" i="0" dirty="0">
                <a:solidFill>
                  <a:srgbClr val="FF0000"/>
                </a:solidFill>
                <a:effectLst/>
              </a:rPr>
              <a:t>This is not possible </a:t>
            </a:r>
            <a:r>
              <a:rPr lang="en-US" i="0" dirty="0">
                <a:effectLst/>
              </a:rPr>
              <a:t>because racism is a social system embedded in our culture and its institutions.” </a:t>
            </a:r>
          </a:p>
          <a:p>
            <a:pPr marL="0" indent="0">
              <a:buNone/>
            </a:pPr>
            <a:r>
              <a:rPr lang="en-US" dirty="0"/>
              <a:t>“From an antiracist perspective, the question is not, ‘Did racism take place’ but ‘How was racism taking place’ because the assumption is that </a:t>
            </a:r>
            <a:r>
              <a:rPr lang="en-US" b="1" dirty="0">
                <a:solidFill>
                  <a:srgbClr val="FF0000"/>
                </a:solidFill>
              </a:rPr>
              <a:t>racism is always at play, always operating</a:t>
            </a:r>
            <a:r>
              <a:rPr lang="en-US" dirty="0"/>
              <a:t>.” (p. 330)” </a:t>
            </a:r>
          </a:p>
          <a:p>
            <a:pPr marL="0" indent="0">
              <a:buNone/>
            </a:pPr>
            <a:r>
              <a:rPr lang="en-US" dirty="0"/>
              <a:t>– DiAngelo, </a:t>
            </a:r>
            <a:r>
              <a:rPr lang="en-US" i="1" dirty="0"/>
              <a:t>What Does It Mean to Be White?, </a:t>
            </a:r>
            <a:r>
              <a:rPr lang="en-US" dirty="0"/>
              <a:t>265, 330.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5699463" y="1908699"/>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083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Autofit/>
          </a:bodyPr>
          <a:lstStyle/>
          <a:p>
            <a:pPr marL="0" indent="0">
              <a:buNone/>
            </a:pPr>
            <a:r>
              <a:rPr lang="en-US" sz="2400" i="0" dirty="0">
                <a:effectLst/>
              </a:rPr>
              <a:t>“The first and most important task in shaping an anti-racist church is to give birth to an anti-racist Christian identity… Taking this birthing metaphor one step further to the biblical imagery of rebirth</a:t>
            </a:r>
            <a:r>
              <a:rPr lang="en-US" sz="2400" b="1" i="0" dirty="0">
                <a:solidFill>
                  <a:srgbClr val="FF0000"/>
                </a:solidFill>
                <a:effectLst/>
              </a:rPr>
              <a:t>, this identity-transforming process can be understood in no less powerful terms than what Jesus described as being ‘born again’--a complete spiritual transformation</a:t>
            </a:r>
            <a:r>
              <a:rPr lang="en-US" sz="2400" i="0" dirty="0">
                <a:effectLst/>
              </a:rPr>
              <a:t>.”</a:t>
            </a:r>
            <a:r>
              <a:rPr lang="en-US" sz="2400" dirty="0"/>
              <a:t>– Joseph </a:t>
            </a:r>
            <a:r>
              <a:rPr lang="en-US" sz="2400" dirty="0" err="1"/>
              <a:t>Barndt</a:t>
            </a:r>
            <a:r>
              <a:rPr lang="en-US" sz="2400" dirty="0"/>
              <a:t>, </a:t>
            </a:r>
            <a:r>
              <a:rPr lang="en-US" sz="2400" i="1" dirty="0"/>
              <a:t>Becoming an Antiracist Church, </a:t>
            </a:r>
            <a:r>
              <a:rPr lang="en-US" sz="2400" dirty="0"/>
              <a:t>153.</a:t>
            </a:r>
          </a:p>
        </p:txBody>
      </p:sp>
      <p:pic>
        <p:nvPicPr>
          <p:cNvPr id="7170" name="Picture 2" descr="Becoming an Anti-Racist Church: Journeying toward Wholeness (Prisms): Barndt,  Joseph: 9780800664602: Amazon.com: Books">
            <a:extLst>
              <a:ext uri="{FF2B5EF4-FFF2-40B4-BE49-F238E27FC236}">
                <a16:creationId xmlns:a16="http://schemas.microsoft.com/office/drawing/2014/main" id="{3FB44A09-2363-0FC5-9198-89B67440FD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764" y="1825624"/>
            <a:ext cx="2496586" cy="3472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408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070813" cy="4667249"/>
          </a:xfrm>
        </p:spPr>
        <p:txBody>
          <a:bodyPr>
            <a:noAutofit/>
          </a:bodyPr>
          <a:lstStyle/>
          <a:p>
            <a:pPr marL="0" indent="0">
              <a:buNone/>
            </a:pPr>
            <a:r>
              <a:rPr lang="en-US" sz="2400" i="0" dirty="0">
                <a:solidFill>
                  <a:srgbClr val="383838"/>
                </a:solidFill>
                <a:effectLst/>
              </a:rPr>
              <a:t>“</a:t>
            </a:r>
            <a:r>
              <a:rPr lang="en-US" sz="2400" b="0" i="0" dirty="0">
                <a:solidFill>
                  <a:srgbClr val="0F1419"/>
                </a:solidFill>
                <a:effectLst/>
                <a:latin typeface="TwitterChirp"/>
              </a:rPr>
              <a:t>a positive white identity is an impossible goal. White identity is inherently racist; white people do not exist outside the system of white supremacy. This does not mean that we should stop identifying as white and start claiming only to be Italian or Irish. To do so is to deny the reality of racism in the here and now, and this denial would simply be color-blind racism. Rather, </a:t>
            </a:r>
            <a:r>
              <a:rPr lang="en-US" sz="2400" b="1" i="0" dirty="0">
                <a:solidFill>
                  <a:srgbClr val="FF0000"/>
                </a:solidFill>
                <a:effectLst/>
                <a:latin typeface="TwitterChirp"/>
              </a:rPr>
              <a:t>I strive to be ‘less white.’ To be less white is to be less racially oppressive</a:t>
            </a:r>
            <a:r>
              <a:rPr lang="en-US" sz="2400" b="0" i="0" dirty="0">
                <a:solidFill>
                  <a:srgbClr val="0F1419"/>
                </a:solidFill>
                <a:effectLst/>
                <a:latin typeface="TwitterChirp"/>
              </a:rPr>
              <a:t>.</a:t>
            </a:r>
            <a:r>
              <a:rPr lang="en-US" sz="2400" dirty="0"/>
              <a:t>” </a:t>
            </a:r>
          </a:p>
          <a:p>
            <a:pPr marL="0" indent="0">
              <a:buNone/>
            </a:pPr>
            <a:r>
              <a:rPr lang="en-US" sz="2400" dirty="0"/>
              <a:t>– DiAngelo, </a:t>
            </a:r>
            <a:r>
              <a:rPr lang="en-US" sz="2400" i="1" dirty="0"/>
              <a:t>White Fragility, </a:t>
            </a:r>
            <a:r>
              <a:rPr lang="en-US" sz="2400" dirty="0"/>
              <a:t>149-150.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5699463" y="1908699"/>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033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rmAutofit/>
          </a:bodyPr>
          <a:lstStyle/>
          <a:p>
            <a:pPr marL="0" indent="0">
              <a:buNone/>
            </a:pPr>
            <a:r>
              <a:rPr lang="en-US" i="0" dirty="0">
                <a:effectLst/>
              </a:rPr>
              <a:t>“Antiracism work is not a twenty-eight-day journey. </a:t>
            </a:r>
            <a:r>
              <a:rPr lang="en-US" b="1" i="0" dirty="0">
                <a:solidFill>
                  <a:srgbClr val="FF0000"/>
                </a:solidFill>
                <a:effectLst/>
              </a:rPr>
              <a:t>It is a lifelong practice. It requires your lifelong commitment to </a:t>
            </a:r>
            <a:r>
              <a:rPr lang="en-US" b="1" i="0" dirty="0" err="1">
                <a:solidFill>
                  <a:srgbClr val="FF0000"/>
                </a:solidFill>
                <a:effectLst/>
              </a:rPr>
              <a:t>antioppression</a:t>
            </a:r>
            <a:r>
              <a:rPr lang="en-US" i="0" dirty="0">
                <a:effectLst/>
              </a:rPr>
              <a:t>… There is no feel-good reward at the end other than the knowledge that you are doing this because it’s the right thing to do.” – </a:t>
            </a:r>
            <a:r>
              <a:rPr lang="en-US" dirty="0"/>
              <a:t>Layla Saad, </a:t>
            </a:r>
            <a:r>
              <a:rPr lang="en-US" i="1" dirty="0"/>
              <a:t>Me and White Supremacy, </a:t>
            </a:r>
            <a:r>
              <a:rPr lang="en-US" dirty="0"/>
              <a:t>25.</a:t>
            </a:r>
          </a:p>
        </p:txBody>
      </p:sp>
      <p:pic>
        <p:nvPicPr>
          <p:cNvPr id="13314" name="Picture 2" descr="LAYLA F. SAAD">
            <a:extLst>
              <a:ext uri="{FF2B5EF4-FFF2-40B4-BE49-F238E27FC236}">
                <a16:creationId xmlns:a16="http://schemas.microsoft.com/office/drawing/2014/main" id="{DDE33A47-98A9-7526-8286-6269E2E73C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50" r="13916" b="19482"/>
          <a:stretch/>
        </p:blipFill>
        <p:spPr bwMode="auto">
          <a:xfrm>
            <a:off x="5894773" y="1825624"/>
            <a:ext cx="2938508" cy="397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016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pic>
        <p:nvPicPr>
          <p:cNvPr id="14338" name="Picture 2" descr="Sad Radicals">
            <a:extLst>
              <a:ext uri="{FF2B5EF4-FFF2-40B4-BE49-F238E27FC236}">
                <a16:creationId xmlns:a16="http://schemas.microsoft.com/office/drawing/2014/main" id="{ACA4046A-C009-9802-58DC-A2E6FE35D0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36" r="13102"/>
          <a:stretch/>
        </p:blipFill>
        <p:spPr bwMode="auto">
          <a:xfrm>
            <a:off x="5876073" y="1856224"/>
            <a:ext cx="2728052" cy="27639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035CBF7-D0A2-3D7B-53A3-7F85090AE340}"/>
              </a:ext>
            </a:extLst>
          </p:cNvPr>
          <p:cNvSpPr txBox="1"/>
          <p:nvPr/>
        </p:nvSpPr>
        <p:spPr>
          <a:xfrm>
            <a:off x="716483" y="1856224"/>
            <a:ext cx="5071757" cy="4524315"/>
          </a:xfrm>
          <a:prstGeom prst="rect">
            <a:avLst/>
          </a:prstGeom>
          <a:noFill/>
        </p:spPr>
        <p:txBody>
          <a:bodyPr wrap="square">
            <a:spAutoFit/>
          </a:bodyPr>
          <a:lstStyle/>
          <a:p>
            <a:r>
              <a:rPr lang="en-US" sz="1600" b="0" i="0" dirty="0">
                <a:effectLst/>
              </a:rPr>
              <a:t>“When I became an anarchist I was 18, depressed, anxious, and ready to save the world…While my radical community was deconstructing gender, monogamy, and mental health, we lived and breathed concepts and tools like call-outs, </a:t>
            </a:r>
            <a:r>
              <a:rPr lang="en-US" sz="1600" b="1" i="0" dirty="0">
                <a:solidFill>
                  <a:srgbClr val="FF0000"/>
                </a:solidFill>
                <a:effectLst/>
              </a:rPr>
              <a:t>intersectionality, cultural appropriation, trigger warnings, safe spaces, privilege theory, and rape culture</a:t>
            </a:r>
            <a:r>
              <a:rPr lang="en-US" sz="1600" b="0" i="0" dirty="0">
                <a:effectLst/>
              </a:rPr>
              <a:t>.</a:t>
            </a:r>
            <a:r>
              <a:rPr lang="en-US" sz="1600" b="0" i="0" dirty="0"/>
              <a:t>”</a:t>
            </a:r>
          </a:p>
          <a:p>
            <a:endParaRPr lang="en-US" sz="1600" b="0" i="0" dirty="0"/>
          </a:p>
          <a:p>
            <a:r>
              <a:rPr lang="en-US" sz="1600" dirty="0"/>
              <a:t>“Commentators have accurately noted how social justice seems to take the </a:t>
            </a:r>
            <a:r>
              <a:rPr lang="en-US" sz="1600" b="1" dirty="0">
                <a:solidFill>
                  <a:srgbClr val="FF0000"/>
                </a:solidFill>
              </a:rPr>
              <a:t>form of a religion</a:t>
            </a:r>
            <a:r>
              <a:rPr lang="en-US" sz="1600" dirty="0"/>
              <a:t>… As a radical activist, much of my time was devoted to proselytizing. </a:t>
            </a:r>
            <a:r>
              <a:rPr lang="en-US" sz="1600" b="1" dirty="0">
                <a:solidFill>
                  <a:srgbClr val="FF0000"/>
                </a:solidFill>
              </a:rPr>
              <a:t>Non-anarchists were like pagans to be converted through zines and wheatpasted posters rather than by Bible and baptism. </a:t>
            </a:r>
            <a:r>
              <a:rPr lang="en-US" sz="1600" dirty="0"/>
              <a:t>When non-radicals listened to my assertions that nazis deserved death, that all life had devolved into spectacle, and that monogamy was a capitalist social construct, they were probably bewildered instead of enticed.”</a:t>
            </a:r>
          </a:p>
          <a:p>
            <a:r>
              <a:rPr lang="en-US" sz="1600" dirty="0">
                <a:effectLst/>
                <a:ea typeface="Calibri" panose="020F0502020204030204" pitchFamily="34" charset="0"/>
              </a:rPr>
              <a:t>- Conor</a:t>
            </a:r>
            <a:r>
              <a:rPr lang="en-US" sz="1600" dirty="0">
                <a:effectLst/>
              </a:rPr>
              <a:t> </a:t>
            </a:r>
            <a:r>
              <a:rPr lang="en-US" sz="1600" dirty="0">
                <a:effectLst/>
                <a:ea typeface="Calibri" panose="020F0502020204030204" pitchFamily="34" charset="0"/>
                <a:cs typeface="Times New Roman" panose="02020603050405020304" pitchFamily="18" charset="0"/>
              </a:rPr>
              <a:t>Barnes, “Sad Radicals,” </a:t>
            </a:r>
            <a:r>
              <a:rPr lang="en-US" sz="1600" i="1" dirty="0" err="1">
                <a:effectLst/>
                <a:ea typeface="Calibri" panose="020F0502020204030204" pitchFamily="34" charset="0"/>
                <a:cs typeface="Times New Roman" panose="02020603050405020304" pitchFamily="18" charset="0"/>
              </a:rPr>
              <a:t>Quillette</a:t>
            </a:r>
            <a:r>
              <a:rPr lang="en-US" sz="1600" dirty="0">
                <a:effectLst/>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1376240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7" name="TextBox 6">
            <a:extLst>
              <a:ext uri="{FF2B5EF4-FFF2-40B4-BE49-F238E27FC236}">
                <a16:creationId xmlns:a16="http://schemas.microsoft.com/office/drawing/2014/main" id="{2035CBF7-D0A2-3D7B-53A3-7F85090AE340}"/>
              </a:ext>
            </a:extLst>
          </p:cNvPr>
          <p:cNvSpPr txBox="1"/>
          <p:nvPr/>
        </p:nvSpPr>
        <p:spPr>
          <a:xfrm>
            <a:off x="716483" y="1856224"/>
            <a:ext cx="5071757" cy="3970318"/>
          </a:xfrm>
          <a:prstGeom prst="rect">
            <a:avLst/>
          </a:prstGeom>
          <a:noFill/>
        </p:spPr>
        <p:txBody>
          <a:bodyPr wrap="square">
            <a:spAutoFit/>
          </a:bodyPr>
          <a:lstStyle/>
          <a:p>
            <a:r>
              <a:rPr lang="en-US" dirty="0">
                <a:ea typeface="Calibri" panose="020F0502020204030204" pitchFamily="34" charset="0"/>
              </a:rPr>
              <a:t>“</a:t>
            </a:r>
            <a:r>
              <a:rPr lang="en-US" b="1" i="0" dirty="0">
                <a:solidFill>
                  <a:srgbClr val="FF0000"/>
                </a:solidFill>
                <a:effectLst/>
              </a:rPr>
              <a:t>toxicity in radical communities is not a bug. It is a feature. </a:t>
            </a:r>
            <a:r>
              <a:rPr lang="en-US" b="0" i="0" dirty="0">
                <a:effectLst/>
              </a:rPr>
              <a:t>The ideology and norms of radicalism have evolved to produce toxic, paranoid, depressed subjects.”</a:t>
            </a:r>
          </a:p>
          <a:p>
            <a:endParaRPr lang="en-US" dirty="0">
              <a:ea typeface="Calibri" panose="020F0502020204030204" pitchFamily="34" charset="0"/>
            </a:endParaRPr>
          </a:p>
          <a:p>
            <a:r>
              <a:rPr lang="en-US" sz="1800" dirty="0">
                <a:effectLst/>
                <a:ea typeface="Calibri" panose="020F0502020204030204" pitchFamily="34" charset="0"/>
              </a:rPr>
              <a:t>“Activists anxiously pore over interactions, looking for ways in which the mundane conceals domination. To see every interaction as containing hidden violence is to become a permanent victim, because </a:t>
            </a:r>
            <a:r>
              <a:rPr lang="en-US" sz="1800" b="1" dirty="0">
                <a:solidFill>
                  <a:srgbClr val="FF0000"/>
                </a:solidFill>
                <a:effectLst/>
                <a:ea typeface="Calibri" panose="020F0502020204030204" pitchFamily="34" charset="0"/>
              </a:rPr>
              <a:t>if all you are is a nail, everything looks like a hammer</a:t>
            </a:r>
            <a:r>
              <a:rPr lang="en-US" sz="1800" dirty="0">
                <a:effectLst/>
                <a:ea typeface="Calibri" panose="020F0502020204030204" pitchFamily="34" charset="0"/>
              </a:rPr>
              <a:t>”</a:t>
            </a:r>
          </a:p>
          <a:p>
            <a:endParaRPr lang="en-US" dirty="0">
              <a:ea typeface="Calibri" panose="020F0502020204030204" pitchFamily="34" charset="0"/>
            </a:endParaRPr>
          </a:p>
          <a:p>
            <a:r>
              <a:rPr lang="en-US" sz="1800" dirty="0">
                <a:effectLst/>
                <a:ea typeface="Calibri" panose="020F0502020204030204" pitchFamily="34" charset="0"/>
              </a:rPr>
              <a:t>“</a:t>
            </a:r>
            <a:r>
              <a:rPr lang="en-US" sz="1800" b="1" dirty="0">
                <a:solidFill>
                  <a:srgbClr val="FF0000"/>
                </a:solidFill>
                <a:effectLst/>
                <a:ea typeface="Calibri" panose="020F0502020204030204" pitchFamily="34" charset="0"/>
              </a:rPr>
              <a:t>Flee the cult.”</a:t>
            </a:r>
          </a:p>
          <a:p>
            <a:r>
              <a:rPr lang="en-US" sz="1800" dirty="0">
                <a:effectLst/>
                <a:ea typeface="Calibri" panose="020F0502020204030204" pitchFamily="34" charset="0"/>
              </a:rPr>
              <a:t>- Conor</a:t>
            </a:r>
            <a:r>
              <a:rPr lang="en-US" dirty="0">
                <a:effectLst/>
              </a:rPr>
              <a:t> </a:t>
            </a:r>
            <a:r>
              <a:rPr lang="en-US" sz="1800" dirty="0">
                <a:effectLst/>
                <a:ea typeface="Calibri" panose="020F0502020204030204" pitchFamily="34" charset="0"/>
                <a:cs typeface="Times New Roman" panose="02020603050405020304" pitchFamily="18" charset="0"/>
              </a:rPr>
              <a:t>Barnes, “Sad Radicals,” </a:t>
            </a:r>
            <a:r>
              <a:rPr lang="en-US" sz="1800" i="1" dirty="0" err="1">
                <a:effectLst/>
                <a:ea typeface="Calibri" panose="020F0502020204030204" pitchFamily="34" charset="0"/>
                <a:cs typeface="Times New Roman" panose="02020603050405020304" pitchFamily="18" charset="0"/>
              </a:rPr>
              <a:t>Quillette</a:t>
            </a:r>
            <a:r>
              <a:rPr lang="en-US" sz="1800" dirty="0">
                <a:effectLst/>
                <a:ea typeface="Calibri" panose="020F0502020204030204" pitchFamily="34" charset="0"/>
                <a:cs typeface="Times New Roman" panose="02020603050405020304" pitchFamily="18" charset="0"/>
              </a:rPr>
              <a:t>. </a:t>
            </a:r>
          </a:p>
        </p:txBody>
      </p:sp>
      <p:pic>
        <p:nvPicPr>
          <p:cNvPr id="3" name="Picture 2" descr="Sad Radicals">
            <a:extLst>
              <a:ext uri="{FF2B5EF4-FFF2-40B4-BE49-F238E27FC236}">
                <a16:creationId xmlns:a16="http://schemas.microsoft.com/office/drawing/2014/main" id="{5CD4262F-6331-3E82-702F-E470C3ED88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36" r="13102"/>
          <a:stretch/>
        </p:blipFill>
        <p:spPr bwMode="auto">
          <a:xfrm>
            <a:off x="5876073" y="1856224"/>
            <a:ext cx="2728052" cy="276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2045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The Bible on Sin</a:t>
            </a:r>
          </a:p>
        </p:txBody>
      </p:sp>
      <p:sp>
        <p:nvSpPr>
          <p:cNvPr id="29699" name="Rectangle 4"/>
          <p:cNvSpPr>
            <a:spLocks noChangeArrowheads="1"/>
          </p:cNvSpPr>
          <p:nvPr/>
        </p:nvSpPr>
        <p:spPr bwMode="auto">
          <a:xfrm>
            <a:off x="457200" y="1424126"/>
            <a:ext cx="45720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"The LORD saw that the wickedness of man was great in the earth, and that </a:t>
            </a:r>
            <a:r>
              <a:rPr lang="en-US" altLang="en-US" sz="2000" b="1" dirty="0">
                <a:solidFill>
                  <a:srgbClr val="FF0000"/>
                </a:solidFill>
                <a:latin typeface="+mn-lt"/>
              </a:rPr>
              <a:t>every intention of the thoughts of his heart was only evil continually." </a:t>
            </a:r>
            <a:r>
              <a:rPr lang="en-US" altLang="en-US" sz="2000" dirty="0">
                <a:latin typeface="+mn-lt"/>
              </a:rPr>
              <a:t>- Gen. 6:5</a:t>
            </a:r>
          </a:p>
          <a:p>
            <a:pPr>
              <a:spcBef>
                <a:spcPct val="0"/>
              </a:spcBef>
              <a:buFontTx/>
              <a:buNone/>
            </a:pPr>
            <a:br>
              <a:rPr lang="en-US" altLang="en-US" sz="2000" dirty="0">
                <a:latin typeface="+mn-lt"/>
              </a:rPr>
            </a:br>
            <a:r>
              <a:rPr lang="en-US" altLang="en-US" sz="2000" dirty="0">
                <a:latin typeface="+mn-lt"/>
              </a:rPr>
              <a:t>"Against you, you only, have I sinned and done what is evil in your sight... Behold,</a:t>
            </a:r>
            <a:r>
              <a:rPr lang="en-US" altLang="en-US" sz="2000" b="1" dirty="0">
                <a:solidFill>
                  <a:srgbClr val="FF0000"/>
                </a:solidFill>
                <a:latin typeface="+mn-lt"/>
              </a:rPr>
              <a:t> I was brought forth in iniquity, and in sin did my mother conceive me." </a:t>
            </a:r>
            <a:br>
              <a:rPr lang="en-US" altLang="en-US" sz="2000" dirty="0">
                <a:latin typeface="+mn-lt"/>
              </a:rPr>
            </a:br>
            <a:r>
              <a:rPr lang="en-US" altLang="en-US" sz="2000" dirty="0">
                <a:latin typeface="+mn-lt"/>
              </a:rPr>
              <a:t>- Psalm 51:4-5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b="1" dirty="0">
                <a:solidFill>
                  <a:srgbClr val="FF0000"/>
                </a:solidFill>
                <a:latin typeface="+mn-lt"/>
              </a:rPr>
              <a:t>None is righteous, </a:t>
            </a:r>
            <a:r>
              <a:rPr lang="en-US" altLang="en-US" sz="2000" dirty="0">
                <a:latin typeface="+mn-lt"/>
              </a:rPr>
              <a:t>no, not one; no one understands; no one seeks for God. All have turned aside; together they have become worthless; no one does good, not even one." - Rom. 3:10-12 </a:t>
            </a:r>
          </a:p>
        </p:txBody>
      </p:sp>
      <p:pic>
        <p:nvPicPr>
          <p:cNvPr id="2970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424126"/>
            <a:ext cx="34051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t>The Bible on Rescue</a:t>
            </a:r>
          </a:p>
        </p:txBody>
      </p:sp>
      <p:sp>
        <p:nvSpPr>
          <p:cNvPr id="37891" name="Rectangle 4"/>
          <p:cNvSpPr>
            <a:spLocks noChangeArrowheads="1"/>
          </p:cNvSpPr>
          <p:nvPr/>
        </p:nvSpPr>
        <p:spPr bwMode="auto">
          <a:xfrm>
            <a:off x="457200" y="1752600"/>
            <a:ext cx="45720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"God shows his love for us in that </a:t>
            </a:r>
            <a:r>
              <a:rPr lang="en-US" altLang="en-US" sz="2000" b="1" dirty="0">
                <a:solidFill>
                  <a:srgbClr val="FF0000"/>
                </a:solidFill>
                <a:latin typeface="+mn-lt"/>
              </a:rPr>
              <a:t>while we were still sinners, Christ died for us</a:t>
            </a:r>
            <a:r>
              <a:rPr lang="en-US" altLang="en-US" sz="2000" dirty="0">
                <a:solidFill>
                  <a:srgbClr val="1D4AA5"/>
                </a:solidFill>
                <a:latin typeface="+mn-lt"/>
              </a:rPr>
              <a:t>.</a:t>
            </a:r>
            <a:r>
              <a:rPr lang="en-US" altLang="en-US" sz="2000" dirty="0">
                <a:latin typeface="+mn-lt"/>
              </a:rPr>
              <a:t>" - Rom. 5:8</a:t>
            </a:r>
          </a:p>
          <a:p>
            <a:pPr>
              <a:spcBef>
                <a:spcPct val="0"/>
              </a:spcBef>
              <a:buFontTx/>
              <a:buNone/>
            </a:pPr>
            <a:br>
              <a:rPr lang="en-US" altLang="en-US" sz="2000" dirty="0">
                <a:latin typeface="+mn-lt"/>
              </a:rPr>
            </a:br>
            <a:r>
              <a:rPr lang="en-US" altLang="en-US" sz="2000" dirty="0">
                <a:latin typeface="+mn-lt"/>
              </a:rPr>
              <a:t>"But God, being rich in mercy, because of the great love with which he loved us, </a:t>
            </a:r>
            <a:r>
              <a:rPr lang="en-US" altLang="en-US" sz="2000" b="1" dirty="0">
                <a:solidFill>
                  <a:srgbClr val="FF0000"/>
                </a:solidFill>
                <a:latin typeface="+mn-lt"/>
              </a:rPr>
              <a:t>even when we were dead in our trespasses, made us alive together with Christ</a:t>
            </a:r>
            <a:r>
              <a:rPr lang="en-US" altLang="en-US" sz="2000" dirty="0">
                <a:solidFill>
                  <a:srgbClr val="1D4AA5"/>
                </a:solidFill>
                <a:latin typeface="+mn-lt"/>
              </a:rPr>
              <a:t>—</a:t>
            </a:r>
            <a:r>
              <a:rPr lang="en-US" altLang="en-US" sz="2000" dirty="0">
                <a:latin typeface="+mn-lt"/>
              </a:rPr>
              <a:t>by grace you have been saved” -  Eph. 2:4-5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b="1" dirty="0">
                <a:solidFill>
                  <a:srgbClr val="FF0000"/>
                </a:solidFill>
                <a:latin typeface="+mn-lt"/>
              </a:rPr>
              <a:t>For the Son of Man came to seek and to save the lost.”- </a:t>
            </a:r>
            <a:r>
              <a:rPr lang="en-US" altLang="en-US" sz="2000" dirty="0">
                <a:latin typeface="+mn-lt"/>
              </a:rPr>
              <a:t>Luke 19:10</a:t>
            </a: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l="25732" r="27159"/>
          <a:stretch>
            <a:fillRect/>
          </a:stretch>
        </p:blipFill>
        <p:spPr bwMode="auto">
          <a:xfrm>
            <a:off x="6096000" y="1955800"/>
            <a:ext cx="2514600"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z="4000" dirty="0"/>
              <a:t>The Uniqueness of Christianity</a:t>
            </a:r>
          </a:p>
        </p:txBody>
      </p:sp>
      <p:sp>
        <p:nvSpPr>
          <p:cNvPr id="27651" name="Content Placeholder 4"/>
          <p:cNvSpPr>
            <a:spLocks noGrp="1"/>
          </p:cNvSpPr>
          <p:nvPr>
            <p:ph idx="1"/>
          </p:nvPr>
        </p:nvSpPr>
        <p:spPr>
          <a:xfrm>
            <a:off x="457200" y="1752600"/>
            <a:ext cx="5797550" cy="4287838"/>
          </a:xfrm>
        </p:spPr>
        <p:txBody>
          <a:bodyPr/>
          <a:lstStyle/>
          <a:p>
            <a:pPr marL="0" indent="0">
              <a:buFontTx/>
              <a:buNone/>
            </a:pPr>
            <a:r>
              <a:rPr lang="en-US" altLang="en-US" sz="2400" dirty="0"/>
              <a:t>“[W]</a:t>
            </a:r>
            <a:r>
              <a:rPr lang="en-US" altLang="en-US" sz="2400" dirty="0" err="1"/>
              <a:t>hile</a:t>
            </a:r>
            <a:r>
              <a:rPr lang="en-US" altLang="en-US" sz="2400" dirty="0"/>
              <a:t> it may seem to be an act of generosity to state that Confucians and Buddhists and Muslims and Jews can also be saved, this statement is actually an act of obfuscation…</a:t>
            </a:r>
            <a:endParaRPr lang="en-US" altLang="en-US" sz="2400" dirty="0">
              <a:solidFill>
                <a:srgbClr val="1D4AA5"/>
              </a:solidFill>
            </a:endParaRPr>
          </a:p>
          <a:p>
            <a:pPr marL="0" indent="0">
              <a:buNone/>
            </a:pPr>
            <a:r>
              <a:rPr lang="en-US" altLang="en-US" sz="2400" dirty="0"/>
              <a:t>[J]</a:t>
            </a:r>
            <a:r>
              <a:rPr lang="en-US" altLang="en-US" sz="2400" dirty="0" err="1"/>
              <a:t>ust</a:t>
            </a:r>
            <a:r>
              <a:rPr lang="en-US" altLang="en-US" sz="2400" dirty="0"/>
              <a:t> as hitting home runs is the monopoly of one sport, salvation is the monopoly of one religion. </a:t>
            </a:r>
            <a:r>
              <a:rPr lang="en-US" altLang="en-US" sz="2400" b="1" dirty="0">
                <a:solidFill>
                  <a:srgbClr val="FF0000"/>
                </a:solidFill>
              </a:rPr>
              <a:t>If you see sin as the human predicament and salvation as the solution, then it makes sense to come to Christ</a:t>
            </a:r>
            <a:r>
              <a:rPr lang="en-US" altLang="en-US" sz="2400" dirty="0"/>
              <a:t>.” – </a:t>
            </a:r>
            <a:r>
              <a:rPr lang="en-US" altLang="en-US" sz="2400" dirty="0">
                <a:solidFill>
                  <a:srgbClr val="000000"/>
                </a:solidFill>
                <a:latin typeface="Calibri" panose="020F0502020204030204" pitchFamily="34" charset="0"/>
              </a:rPr>
              <a:t>Stephen Prothero, </a:t>
            </a:r>
            <a:r>
              <a:rPr lang="en-US" altLang="en-US" sz="2400" i="1" dirty="0">
                <a:solidFill>
                  <a:srgbClr val="000000"/>
                </a:solidFill>
                <a:latin typeface="Calibri" panose="020F0502020204030204" pitchFamily="34" charset="0"/>
              </a:rPr>
              <a:t>God is Not One, </a:t>
            </a:r>
            <a:r>
              <a:rPr lang="en-US" altLang="en-US" sz="2400" dirty="0">
                <a:solidFill>
                  <a:srgbClr val="000000"/>
                </a:solidFill>
                <a:latin typeface="Calibri" panose="020F0502020204030204" pitchFamily="34" charset="0"/>
              </a:rPr>
              <a:t>p. 22-23. </a:t>
            </a:r>
            <a:endParaRPr lang="en-US" altLang="en-US" sz="2400" dirty="0"/>
          </a:p>
          <a:p>
            <a:pPr marL="0" indent="0">
              <a:buFontTx/>
              <a:buNone/>
            </a:pPr>
            <a:endParaRPr lang="en-US" altLang="en-US" sz="2400" dirty="0"/>
          </a:p>
        </p:txBody>
      </p:sp>
      <p:pic>
        <p:nvPicPr>
          <p:cNvPr id="2765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2065338"/>
            <a:ext cx="2397125" cy="360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388146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4885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025921"/>
            </a:xfrm>
            <a:prstGeom prst="rect">
              <a:avLst/>
            </a:prstGeom>
          </p:spPr>
          <p:txBody>
            <a:bodyPr wrap="square">
              <a:spAutoFit/>
            </a:bodyPr>
            <a:lstStyle/>
            <a:p>
              <a:r>
                <a:rPr lang="en-US" sz="4400" dirty="0"/>
                <a:t>Two masters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615553"/>
            </a:xfrm>
            <a:prstGeom prst="rect">
              <a:avLst/>
            </a:prstGeom>
            <a:noFill/>
          </p:spPr>
          <p:txBody>
            <a:bodyPr wrap="square" rtlCol="0">
              <a:spAutoFit/>
            </a:bodyPr>
            <a:lstStyle/>
            <a:p>
              <a:r>
                <a:rPr lang="en-US" sz="2400" b="1" dirty="0"/>
                <a:t>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40428680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y Believe?: A Reasoned Approach to Christianity – Faith &amp; Life">
            <a:extLst>
              <a:ext uri="{FF2B5EF4-FFF2-40B4-BE49-F238E27FC236}">
                <a16:creationId xmlns:a16="http://schemas.microsoft.com/office/drawing/2014/main" id="{01FDA741-B713-E8FE-FC44-7AEC72DE6C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48" t="5567" r="15438" b="7832"/>
          <a:stretch/>
        </p:blipFill>
        <p:spPr bwMode="auto">
          <a:xfrm>
            <a:off x="244466" y="1558030"/>
            <a:ext cx="3767635" cy="48472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090E8BC-1281-07F1-8D2C-FD3962A54A21}"/>
              </a:ext>
            </a:extLst>
          </p:cNvPr>
          <p:cNvPicPr>
            <a:picLocks noChangeAspect="1"/>
          </p:cNvPicPr>
          <p:nvPr/>
        </p:nvPicPr>
        <p:blipFill>
          <a:blip r:embed="rId3"/>
          <a:stretch>
            <a:fillRect/>
          </a:stretch>
        </p:blipFill>
        <p:spPr>
          <a:xfrm>
            <a:off x="4345949" y="2161712"/>
            <a:ext cx="4553585" cy="3991532"/>
          </a:xfrm>
          <a:prstGeom prst="rect">
            <a:avLst/>
          </a:prstGeom>
        </p:spPr>
      </p:pic>
      <p:sp>
        <p:nvSpPr>
          <p:cNvPr id="6" name="Title 1">
            <a:extLst>
              <a:ext uri="{FF2B5EF4-FFF2-40B4-BE49-F238E27FC236}">
                <a16:creationId xmlns:a16="http://schemas.microsoft.com/office/drawing/2014/main" id="{7F69C368-08A9-023A-C0E7-0E7C4A1A92CD}"/>
              </a:ext>
            </a:extLst>
          </p:cNvPr>
          <p:cNvSpPr>
            <a:spLocks noGrp="1"/>
          </p:cNvSpPr>
          <p:nvPr>
            <p:ph type="title"/>
          </p:nvPr>
        </p:nvSpPr>
        <p:spPr>
          <a:xfrm>
            <a:off x="628650" y="365126"/>
            <a:ext cx="7886700" cy="1325563"/>
          </a:xfrm>
        </p:spPr>
        <p:txBody>
          <a:bodyPr/>
          <a:lstStyle/>
          <a:p>
            <a:r>
              <a:rPr lang="en-US" altLang="en-US" sz="4000" i="1" dirty="0"/>
              <a:t>Why Believe? </a:t>
            </a:r>
            <a:r>
              <a:rPr lang="en-US" altLang="en-US" sz="4000" dirty="0"/>
              <a:t>by Shenvi</a:t>
            </a:r>
          </a:p>
        </p:txBody>
      </p:sp>
    </p:spTree>
    <p:extLst>
      <p:ext uri="{BB962C8B-B14F-4D97-AF65-F5344CB8AC3E}">
        <p14:creationId xmlns:p14="http://schemas.microsoft.com/office/powerpoint/2010/main" val="20025948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Autofit/>
          </a:bodyPr>
          <a:lstStyle/>
          <a:p>
            <a:r>
              <a:rPr lang="en-US" sz="3600" i="1" dirty="0"/>
              <a:t>Engaging Critical Theory and the Social Justice Movement </a:t>
            </a:r>
            <a:r>
              <a:rPr lang="en-US" sz="3600" dirty="0"/>
              <a:t>by Shenvi and Sawyer</a:t>
            </a:r>
          </a:p>
        </p:txBody>
      </p:sp>
      <p:pic>
        <p:nvPicPr>
          <p:cNvPr id="5" name="Picture 4">
            <a:extLst>
              <a:ext uri="{FF2B5EF4-FFF2-40B4-BE49-F238E27FC236}">
                <a16:creationId xmlns:a16="http://schemas.microsoft.com/office/drawing/2014/main" id="{23BBF19B-B82A-4C62-A911-2A52D53126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946" r="10946"/>
          <a:stretch/>
        </p:blipFill>
        <p:spPr>
          <a:xfrm>
            <a:off x="6615414" y="2594344"/>
            <a:ext cx="2284628" cy="3040912"/>
          </a:xfrm>
          <a:prstGeom prst="rect">
            <a:avLst/>
          </a:prstGeom>
        </p:spPr>
      </p:pic>
      <p:pic>
        <p:nvPicPr>
          <p:cNvPr id="5124" name="Picture 4" descr="Engaging Critical Theory and the Social Justice Movement - Ratio Christi">
            <a:extLst>
              <a:ext uri="{FF2B5EF4-FFF2-40B4-BE49-F238E27FC236}">
                <a16:creationId xmlns:a16="http://schemas.microsoft.com/office/drawing/2014/main" id="{DDB95B67-7232-4B46-B124-1E39B864C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223" y="1899609"/>
            <a:ext cx="2972863" cy="45932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8F76D1E-47E7-7201-30DD-6004255AEF49}"/>
              </a:ext>
            </a:extLst>
          </p:cNvPr>
          <p:cNvPicPr>
            <a:picLocks noChangeAspect="1"/>
          </p:cNvPicPr>
          <p:nvPr/>
        </p:nvPicPr>
        <p:blipFill rotWithShape="1">
          <a:blip r:embed="rId4"/>
          <a:srcRect l="16052" r="16052"/>
          <a:stretch/>
        </p:blipFill>
        <p:spPr>
          <a:xfrm>
            <a:off x="4066088" y="2594344"/>
            <a:ext cx="2395002" cy="3040912"/>
          </a:xfrm>
          <a:prstGeom prst="rect">
            <a:avLst/>
          </a:prstGeom>
        </p:spPr>
      </p:pic>
    </p:spTree>
    <p:extLst>
      <p:ext uri="{BB962C8B-B14F-4D97-AF65-F5344CB8AC3E}">
        <p14:creationId xmlns:p14="http://schemas.microsoft.com/office/powerpoint/2010/main" val="32800759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Autofit/>
          </a:bodyPr>
          <a:lstStyle/>
          <a:p>
            <a:r>
              <a:rPr lang="en-US" sz="3600" i="1" dirty="0"/>
              <a:t>Critical Dilemma </a:t>
            </a:r>
            <a:r>
              <a:rPr lang="en-US" sz="3600" dirty="0"/>
              <a:t>by Shenvi and Sawyer (Fall 2023)</a:t>
            </a:r>
          </a:p>
        </p:txBody>
      </p:sp>
      <p:pic>
        <p:nvPicPr>
          <p:cNvPr id="5" name="Picture 4">
            <a:extLst>
              <a:ext uri="{FF2B5EF4-FFF2-40B4-BE49-F238E27FC236}">
                <a16:creationId xmlns:a16="http://schemas.microsoft.com/office/drawing/2014/main" id="{23BBF19B-B82A-4C62-A911-2A52D53126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946" r="10946"/>
          <a:stretch/>
        </p:blipFill>
        <p:spPr>
          <a:xfrm>
            <a:off x="6615414" y="2594344"/>
            <a:ext cx="2284628" cy="3040912"/>
          </a:xfrm>
          <a:prstGeom prst="rect">
            <a:avLst/>
          </a:prstGeom>
        </p:spPr>
      </p:pic>
      <p:pic>
        <p:nvPicPr>
          <p:cNvPr id="4" name="Picture 3">
            <a:extLst>
              <a:ext uri="{FF2B5EF4-FFF2-40B4-BE49-F238E27FC236}">
                <a16:creationId xmlns:a16="http://schemas.microsoft.com/office/drawing/2014/main" id="{731F1E06-B0AD-1E7F-79B8-7054B3298122}"/>
              </a:ext>
            </a:extLst>
          </p:cNvPr>
          <p:cNvPicPr>
            <a:picLocks noChangeAspect="1"/>
          </p:cNvPicPr>
          <p:nvPr/>
        </p:nvPicPr>
        <p:blipFill>
          <a:blip r:embed="rId3"/>
          <a:stretch>
            <a:fillRect/>
          </a:stretch>
        </p:blipFill>
        <p:spPr>
          <a:xfrm>
            <a:off x="355068" y="1879042"/>
            <a:ext cx="3355731" cy="4687556"/>
          </a:xfrm>
          <a:prstGeom prst="rect">
            <a:avLst/>
          </a:prstGeom>
        </p:spPr>
      </p:pic>
      <p:pic>
        <p:nvPicPr>
          <p:cNvPr id="7" name="Picture 6">
            <a:extLst>
              <a:ext uri="{FF2B5EF4-FFF2-40B4-BE49-F238E27FC236}">
                <a16:creationId xmlns:a16="http://schemas.microsoft.com/office/drawing/2014/main" id="{C0787ABA-3A71-D27E-26F9-3106D80488AD}"/>
              </a:ext>
            </a:extLst>
          </p:cNvPr>
          <p:cNvPicPr>
            <a:picLocks noChangeAspect="1"/>
          </p:cNvPicPr>
          <p:nvPr/>
        </p:nvPicPr>
        <p:blipFill rotWithShape="1">
          <a:blip r:embed="rId4"/>
          <a:srcRect l="16052" r="16052"/>
          <a:stretch/>
        </p:blipFill>
        <p:spPr>
          <a:xfrm>
            <a:off x="4066088" y="2594344"/>
            <a:ext cx="2395002" cy="3040912"/>
          </a:xfrm>
          <a:prstGeom prst="rect">
            <a:avLst/>
          </a:prstGeom>
        </p:spPr>
      </p:pic>
    </p:spTree>
    <p:extLst>
      <p:ext uri="{BB962C8B-B14F-4D97-AF65-F5344CB8AC3E}">
        <p14:creationId xmlns:p14="http://schemas.microsoft.com/office/powerpoint/2010/main" val="185551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04540" y="2152354"/>
            <a:ext cx="2591287" cy="2694025"/>
          </a:xfrm>
          <a:prstGeom prst="rect">
            <a:avLst/>
          </a:prstGeom>
        </p:spPr>
      </p:pic>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50" y="5001209"/>
            <a:ext cx="8515350" cy="646331"/>
          </a:xfrm>
          <a:prstGeom prst="rect">
            <a:avLst/>
          </a:prstGeom>
          <a:noFill/>
        </p:spPr>
        <p:txBody>
          <a:bodyPr wrap="square" rtlCol="0">
            <a:spAutoFit/>
          </a:bodyPr>
          <a:lstStyle/>
          <a:p>
            <a:pPr marL="285750" indent="-285750">
              <a:buFont typeface="Arial" panose="020B0604020202020204" pitchFamily="34" charset="0"/>
              <a:buChar char="•"/>
            </a:pPr>
            <a:r>
              <a:rPr lang="en-US" dirty="0"/>
              <a:t>shenviapologetics.com/</a:t>
            </a:r>
          </a:p>
          <a:p>
            <a:pPr marL="285750" indent="-285750">
              <a:buFont typeface="Arial" panose="020B0604020202020204" pitchFamily="34" charset="0"/>
              <a:buChar char="•"/>
            </a:pPr>
            <a:r>
              <a:rPr lang="en-US" dirty="0"/>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640" t="15534" r="23399" b="52880"/>
          <a:stretch/>
        </p:blipFill>
        <p:spPr bwMode="auto">
          <a:xfrm>
            <a:off x="749695" y="2152354"/>
            <a:ext cx="2727143" cy="2694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4521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19021</TotalTime>
  <Words>2972</Words>
  <Application>Microsoft Office PowerPoint</Application>
  <PresentationFormat>On-screen Show (4:3)</PresentationFormat>
  <Paragraphs>269</Paragraphs>
  <Slides>41</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Calibri Light</vt:lpstr>
      <vt:lpstr>system-ui</vt:lpstr>
      <vt:lpstr>TwitterChirp</vt:lpstr>
      <vt:lpstr>Office Theme</vt:lpstr>
      <vt:lpstr>PowerPoint Presentation</vt:lpstr>
      <vt:lpstr>Outline</vt:lpstr>
      <vt:lpstr>The worldview of contemporary critical theory</vt:lpstr>
      <vt:lpstr>Competing worldviews</vt:lpstr>
      <vt:lpstr>PowerPoint Presentation</vt:lpstr>
      <vt:lpstr>Outline</vt:lpstr>
      <vt:lpstr>Adversarial identities</vt:lpstr>
      <vt:lpstr>Adversarial identities</vt:lpstr>
      <vt:lpstr>Adversarial identities</vt:lpstr>
      <vt:lpstr>Adversarial identities</vt:lpstr>
      <vt:lpstr>Identity and solidarity</vt:lpstr>
      <vt:lpstr>Identity and solidarity</vt:lpstr>
      <vt:lpstr>Identity and solidarity</vt:lpstr>
      <vt:lpstr>Identity and solidarity</vt:lpstr>
      <vt:lpstr>Identity and solidarity</vt:lpstr>
      <vt:lpstr>Outline</vt:lpstr>
      <vt:lpstr>Contemporary critical theory and “lived experience”</vt:lpstr>
      <vt:lpstr>Deferring to lived experience</vt:lpstr>
      <vt:lpstr>Deferring to lived experience</vt:lpstr>
      <vt:lpstr>Deferring to lived experience</vt:lpstr>
      <vt:lpstr>Should we defer to lived experience?</vt:lpstr>
      <vt:lpstr>Scripture on Lived Experience</vt:lpstr>
      <vt:lpstr>Outline</vt:lpstr>
      <vt:lpstr>Conflicting Soteriology </vt:lpstr>
      <vt:lpstr>The Sin of Privilege</vt:lpstr>
      <vt:lpstr>The Sin of Privilege</vt:lpstr>
      <vt:lpstr>The Sin of Privilege</vt:lpstr>
      <vt:lpstr>Doing the Work of Salvation</vt:lpstr>
      <vt:lpstr>Doing the Work of Salvation</vt:lpstr>
      <vt:lpstr>Doing the Work of Salvation</vt:lpstr>
      <vt:lpstr>Doing the Work of Salvation</vt:lpstr>
      <vt:lpstr>Doing the Work of Salvation</vt:lpstr>
      <vt:lpstr>The Bible on Sin</vt:lpstr>
      <vt:lpstr>The Bible on Rescue</vt:lpstr>
      <vt:lpstr>The Uniqueness of Christianity</vt:lpstr>
      <vt:lpstr>Outline</vt:lpstr>
      <vt:lpstr>PowerPoint Presentation</vt:lpstr>
      <vt:lpstr>Why Believe? by Shenvi</vt:lpstr>
      <vt:lpstr>Engaging Critical Theory and the Social Justice Movement by Shenvi and Sawyer</vt:lpstr>
      <vt:lpstr>Critical Dilemma by Shenvi and Sawyer (Fall 2023)</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Neil</dc:creator>
  <cp:lastModifiedBy>Neil Shenvi</cp:lastModifiedBy>
  <cp:revision>42</cp:revision>
  <dcterms:created xsi:type="dcterms:W3CDTF">2022-10-19T20:48:24Z</dcterms:created>
  <dcterms:modified xsi:type="dcterms:W3CDTF">2023-02-24T17:51:33Z</dcterms:modified>
</cp:coreProperties>
</file>