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5"/>
  </p:notesMasterIdLst>
  <p:handoutMasterIdLst>
    <p:handoutMasterId r:id="rId56"/>
  </p:handoutMasterIdLst>
  <p:sldIdLst>
    <p:sldId id="256" r:id="rId2"/>
    <p:sldId id="694" r:id="rId3"/>
    <p:sldId id="398" r:id="rId4"/>
    <p:sldId id="524" r:id="rId5"/>
    <p:sldId id="529" r:id="rId6"/>
    <p:sldId id="537" r:id="rId7"/>
    <p:sldId id="505" r:id="rId8"/>
    <p:sldId id="695" r:id="rId9"/>
    <p:sldId id="610" r:id="rId10"/>
    <p:sldId id="613" r:id="rId11"/>
    <p:sldId id="616" r:id="rId12"/>
    <p:sldId id="623" r:id="rId13"/>
    <p:sldId id="625" r:id="rId14"/>
    <p:sldId id="696" r:id="rId15"/>
    <p:sldId id="697" r:id="rId16"/>
    <p:sldId id="711" r:id="rId17"/>
    <p:sldId id="699" r:id="rId18"/>
    <p:sldId id="700" r:id="rId19"/>
    <p:sldId id="701" r:id="rId20"/>
    <p:sldId id="704" r:id="rId21"/>
    <p:sldId id="718" r:id="rId22"/>
    <p:sldId id="706" r:id="rId23"/>
    <p:sldId id="712" r:id="rId24"/>
    <p:sldId id="707" r:id="rId25"/>
    <p:sldId id="709" r:id="rId26"/>
    <p:sldId id="708" r:id="rId27"/>
    <p:sldId id="710" r:id="rId28"/>
    <p:sldId id="719" r:id="rId29"/>
    <p:sldId id="713" r:id="rId30"/>
    <p:sldId id="714" r:id="rId31"/>
    <p:sldId id="715" r:id="rId32"/>
    <p:sldId id="716" r:id="rId33"/>
    <p:sldId id="717" r:id="rId34"/>
    <p:sldId id="720" r:id="rId35"/>
    <p:sldId id="721" r:id="rId36"/>
    <p:sldId id="722" r:id="rId37"/>
    <p:sldId id="723" r:id="rId38"/>
    <p:sldId id="724" r:id="rId39"/>
    <p:sldId id="726" r:id="rId40"/>
    <p:sldId id="727" r:id="rId41"/>
    <p:sldId id="728" r:id="rId42"/>
    <p:sldId id="729" r:id="rId43"/>
    <p:sldId id="730" r:id="rId44"/>
    <p:sldId id="731" r:id="rId45"/>
    <p:sldId id="732" r:id="rId46"/>
    <p:sldId id="737" r:id="rId47"/>
    <p:sldId id="733" r:id="rId48"/>
    <p:sldId id="734" r:id="rId49"/>
    <p:sldId id="735" r:id="rId50"/>
    <p:sldId id="736" r:id="rId51"/>
    <p:sldId id="738" r:id="rId52"/>
    <p:sldId id="739" r:id="rId53"/>
    <p:sldId id="492"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18F"/>
    <a:srgbClr val="FFFFFF"/>
    <a:srgbClr val="1E4AA4"/>
    <a:srgbClr val="5B9BD5"/>
    <a:srgbClr val="00D148"/>
    <a:srgbClr val="1D4AA5"/>
    <a:srgbClr val="EBE7DA"/>
    <a:srgbClr val="EEEADE"/>
    <a:srgbClr val="CAC2B5"/>
    <a:srgbClr val="39A1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644" autoAdjust="0"/>
    <p:restoredTop sz="88493" autoAdjust="0"/>
  </p:normalViewPr>
  <p:slideViewPr>
    <p:cSldViewPr snapToGrid="0">
      <p:cViewPr varScale="1">
        <p:scale>
          <a:sx n="66" d="100"/>
          <a:sy n="66" d="100"/>
        </p:scale>
        <p:origin x="1368" y="43"/>
      </p:cViewPr>
      <p:guideLst>
        <p:guide orient="horz" pos="2160"/>
        <p:guide pos="2880"/>
      </p:guideLst>
    </p:cSldViewPr>
  </p:slideViewPr>
  <p:outlineViewPr>
    <p:cViewPr>
      <p:scale>
        <a:sx n="33" d="100"/>
        <a:sy n="33" d="100"/>
      </p:scale>
      <p:origin x="0" y="-49554"/>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3" d="100"/>
          <a:sy n="83" d="100"/>
        </p:scale>
        <p:origin x="924"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BED26DC-55C9-4D3F-A5CE-1AAA51796BA3}" type="datetimeFigureOut">
              <a:rPr lang="en-US" smtClean="0"/>
              <a:pPr/>
              <a:t>3/24/2022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4DC3D6-5533-451F-9A74-C3EEB7F705E2}" type="slidenum">
              <a:rPr lang="en-US" smtClean="0"/>
              <a:pPr/>
              <a:t>‹#›</a:t>
            </a:fld>
            <a:endParaRPr lang="en-US"/>
          </a:p>
        </p:txBody>
      </p:sp>
    </p:spTree>
    <p:extLst>
      <p:ext uri="{BB962C8B-B14F-4D97-AF65-F5344CB8AC3E}">
        <p14:creationId xmlns:p14="http://schemas.microsoft.com/office/powerpoint/2010/main" val="11740009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E3547F-E619-45A8-8049-248076404A9D}" type="datetimeFigureOut">
              <a:rPr lang="en-US" smtClean="0"/>
              <a:pPr/>
              <a:t>3/24/2022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BE6CBB-A455-47E8-847C-2F89DFCBF057}" type="slidenum">
              <a:rPr lang="en-US" smtClean="0"/>
              <a:pPr/>
              <a:t>‹#›</a:t>
            </a:fld>
            <a:endParaRPr lang="en-US"/>
          </a:p>
        </p:txBody>
      </p:sp>
    </p:spTree>
    <p:extLst>
      <p:ext uri="{BB962C8B-B14F-4D97-AF65-F5344CB8AC3E}">
        <p14:creationId xmlns:p14="http://schemas.microsoft.com/office/powerpoint/2010/main" val="2798124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BE6CBB-A455-47E8-847C-2F89DFCBF057}" type="slidenum">
              <a:rPr lang="en-US" smtClean="0"/>
              <a:pPr/>
              <a:t>1</a:t>
            </a:fld>
            <a:endParaRPr lang="en-US"/>
          </a:p>
        </p:txBody>
      </p:sp>
    </p:spTree>
    <p:extLst>
      <p:ext uri="{BB962C8B-B14F-4D97-AF65-F5344CB8AC3E}">
        <p14:creationId xmlns:p14="http://schemas.microsoft.com/office/powerpoint/2010/main" val="7932676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15</a:t>
            </a:fld>
            <a:endParaRPr lang="en-US"/>
          </a:p>
        </p:txBody>
      </p:sp>
    </p:spTree>
    <p:extLst>
      <p:ext uri="{BB962C8B-B14F-4D97-AF65-F5344CB8AC3E}">
        <p14:creationId xmlns:p14="http://schemas.microsoft.com/office/powerpoint/2010/main" val="13273731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17</a:t>
            </a:fld>
            <a:endParaRPr lang="en-US"/>
          </a:p>
        </p:txBody>
      </p:sp>
    </p:spTree>
    <p:extLst>
      <p:ext uri="{BB962C8B-B14F-4D97-AF65-F5344CB8AC3E}">
        <p14:creationId xmlns:p14="http://schemas.microsoft.com/office/powerpoint/2010/main" val="18747873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18</a:t>
            </a:fld>
            <a:endParaRPr lang="en-US"/>
          </a:p>
        </p:txBody>
      </p:sp>
    </p:spTree>
    <p:extLst>
      <p:ext uri="{BB962C8B-B14F-4D97-AF65-F5344CB8AC3E}">
        <p14:creationId xmlns:p14="http://schemas.microsoft.com/office/powerpoint/2010/main" val="2152290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19</a:t>
            </a:fld>
            <a:endParaRPr lang="en-US"/>
          </a:p>
        </p:txBody>
      </p:sp>
    </p:spTree>
    <p:extLst>
      <p:ext uri="{BB962C8B-B14F-4D97-AF65-F5344CB8AC3E}">
        <p14:creationId xmlns:p14="http://schemas.microsoft.com/office/powerpoint/2010/main" val="28299689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20</a:t>
            </a:fld>
            <a:endParaRPr lang="en-US"/>
          </a:p>
        </p:txBody>
      </p:sp>
    </p:spTree>
    <p:extLst>
      <p:ext uri="{BB962C8B-B14F-4D97-AF65-F5344CB8AC3E}">
        <p14:creationId xmlns:p14="http://schemas.microsoft.com/office/powerpoint/2010/main" val="37957153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22</a:t>
            </a:fld>
            <a:endParaRPr lang="en-US"/>
          </a:p>
        </p:txBody>
      </p:sp>
    </p:spTree>
    <p:extLst>
      <p:ext uri="{BB962C8B-B14F-4D97-AF65-F5344CB8AC3E}">
        <p14:creationId xmlns:p14="http://schemas.microsoft.com/office/powerpoint/2010/main" val="4531694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24</a:t>
            </a:fld>
            <a:endParaRPr lang="en-US"/>
          </a:p>
        </p:txBody>
      </p:sp>
    </p:spTree>
    <p:extLst>
      <p:ext uri="{BB962C8B-B14F-4D97-AF65-F5344CB8AC3E}">
        <p14:creationId xmlns:p14="http://schemas.microsoft.com/office/powerpoint/2010/main" val="3177845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25</a:t>
            </a:fld>
            <a:endParaRPr lang="en-US"/>
          </a:p>
        </p:txBody>
      </p:sp>
    </p:spTree>
    <p:extLst>
      <p:ext uri="{BB962C8B-B14F-4D97-AF65-F5344CB8AC3E}">
        <p14:creationId xmlns:p14="http://schemas.microsoft.com/office/powerpoint/2010/main" val="2749908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26</a:t>
            </a:fld>
            <a:endParaRPr lang="en-US"/>
          </a:p>
        </p:txBody>
      </p:sp>
    </p:spTree>
    <p:extLst>
      <p:ext uri="{BB962C8B-B14F-4D97-AF65-F5344CB8AC3E}">
        <p14:creationId xmlns:p14="http://schemas.microsoft.com/office/powerpoint/2010/main" val="15711341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27</a:t>
            </a:fld>
            <a:endParaRPr lang="en-US"/>
          </a:p>
        </p:txBody>
      </p:sp>
    </p:spTree>
    <p:extLst>
      <p:ext uri="{BB962C8B-B14F-4D97-AF65-F5344CB8AC3E}">
        <p14:creationId xmlns:p14="http://schemas.microsoft.com/office/powerpoint/2010/main" val="35186237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29</a:t>
            </a:fld>
            <a:endParaRPr lang="en-US"/>
          </a:p>
        </p:txBody>
      </p:sp>
    </p:spTree>
    <p:extLst>
      <p:ext uri="{BB962C8B-B14F-4D97-AF65-F5344CB8AC3E}">
        <p14:creationId xmlns:p14="http://schemas.microsoft.com/office/powerpoint/2010/main" val="27617277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31</a:t>
            </a:fld>
            <a:endParaRPr lang="en-US"/>
          </a:p>
        </p:txBody>
      </p:sp>
    </p:spTree>
    <p:extLst>
      <p:ext uri="{BB962C8B-B14F-4D97-AF65-F5344CB8AC3E}">
        <p14:creationId xmlns:p14="http://schemas.microsoft.com/office/powerpoint/2010/main" val="3066543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32</a:t>
            </a:fld>
            <a:endParaRPr lang="en-US"/>
          </a:p>
        </p:txBody>
      </p:sp>
    </p:spTree>
    <p:extLst>
      <p:ext uri="{BB962C8B-B14F-4D97-AF65-F5344CB8AC3E}">
        <p14:creationId xmlns:p14="http://schemas.microsoft.com/office/powerpoint/2010/main" val="8458264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33</a:t>
            </a:fld>
            <a:endParaRPr lang="en-US"/>
          </a:p>
        </p:txBody>
      </p:sp>
    </p:spTree>
    <p:extLst>
      <p:ext uri="{BB962C8B-B14F-4D97-AF65-F5344CB8AC3E}">
        <p14:creationId xmlns:p14="http://schemas.microsoft.com/office/powerpoint/2010/main" val="19496840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35</a:t>
            </a:fld>
            <a:endParaRPr lang="en-US"/>
          </a:p>
        </p:txBody>
      </p:sp>
    </p:spTree>
    <p:extLst>
      <p:ext uri="{BB962C8B-B14F-4D97-AF65-F5344CB8AC3E}">
        <p14:creationId xmlns:p14="http://schemas.microsoft.com/office/powerpoint/2010/main" val="29269688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37</a:t>
            </a:fld>
            <a:endParaRPr lang="en-US"/>
          </a:p>
        </p:txBody>
      </p:sp>
    </p:spTree>
    <p:extLst>
      <p:ext uri="{BB962C8B-B14F-4D97-AF65-F5344CB8AC3E}">
        <p14:creationId xmlns:p14="http://schemas.microsoft.com/office/powerpoint/2010/main" val="25860214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38</a:t>
            </a:fld>
            <a:endParaRPr lang="en-US"/>
          </a:p>
        </p:txBody>
      </p:sp>
    </p:spTree>
    <p:extLst>
      <p:ext uri="{BB962C8B-B14F-4D97-AF65-F5344CB8AC3E}">
        <p14:creationId xmlns:p14="http://schemas.microsoft.com/office/powerpoint/2010/main" val="26747844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39</a:t>
            </a:fld>
            <a:endParaRPr lang="en-US"/>
          </a:p>
        </p:txBody>
      </p:sp>
    </p:spTree>
    <p:extLst>
      <p:ext uri="{BB962C8B-B14F-4D97-AF65-F5344CB8AC3E}">
        <p14:creationId xmlns:p14="http://schemas.microsoft.com/office/powerpoint/2010/main" val="12633529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41</a:t>
            </a:fld>
            <a:endParaRPr lang="en-US"/>
          </a:p>
        </p:txBody>
      </p:sp>
    </p:spTree>
    <p:extLst>
      <p:ext uri="{BB962C8B-B14F-4D97-AF65-F5344CB8AC3E}">
        <p14:creationId xmlns:p14="http://schemas.microsoft.com/office/powerpoint/2010/main" val="5294963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42</a:t>
            </a:fld>
            <a:endParaRPr lang="en-US"/>
          </a:p>
        </p:txBody>
      </p:sp>
    </p:spTree>
    <p:extLst>
      <p:ext uri="{BB962C8B-B14F-4D97-AF65-F5344CB8AC3E}">
        <p14:creationId xmlns:p14="http://schemas.microsoft.com/office/powerpoint/2010/main" val="38530174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43</a:t>
            </a:fld>
            <a:endParaRPr lang="en-US"/>
          </a:p>
        </p:txBody>
      </p:sp>
    </p:spTree>
    <p:extLst>
      <p:ext uri="{BB962C8B-B14F-4D97-AF65-F5344CB8AC3E}">
        <p14:creationId xmlns:p14="http://schemas.microsoft.com/office/powerpoint/2010/main" val="15381416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44</a:t>
            </a:fld>
            <a:endParaRPr lang="en-US"/>
          </a:p>
        </p:txBody>
      </p:sp>
    </p:spTree>
    <p:extLst>
      <p:ext uri="{BB962C8B-B14F-4D97-AF65-F5344CB8AC3E}">
        <p14:creationId xmlns:p14="http://schemas.microsoft.com/office/powerpoint/2010/main" val="1667743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45</a:t>
            </a:fld>
            <a:endParaRPr lang="en-US"/>
          </a:p>
        </p:txBody>
      </p:sp>
    </p:spTree>
    <p:extLst>
      <p:ext uri="{BB962C8B-B14F-4D97-AF65-F5344CB8AC3E}">
        <p14:creationId xmlns:p14="http://schemas.microsoft.com/office/powerpoint/2010/main" val="4533317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47</a:t>
            </a:fld>
            <a:endParaRPr lang="en-US"/>
          </a:p>
        </p:txBody>
      </p:sp>
    </p:spTree>
    <p:extLst>
      <p:ext uri="{BB962C8B-B14F-4D97-AF65-F5344CB8AC3E}">
        <p14:creationId xmlns:p14="http://schemas.microsoft.com/office/powerpoint/2010/main" val="337046066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48</a:t>
            </a:fld>
            <a:endParaRPr lang="en-US"/>
          </a:p>
        </p:txBody>
      </p:sp>
    </p:spTree>
    <p:extLst>
      <p:ext uri="{BB962C8B-B14F-4D97-AF65-F5344CB8AC3E}">
        <p14:creationId xmlns:p14="http://schemas.microsoft.com/office/powerpoint/2010/main" val="2827501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49</a:t>
            </a:fld>
            <a:endParaRPr lang="en-US"/>
          </a:p>
        </p:txBody>
      </p:sp>
    </p:spTree>
    <p:extLst>
      <p:ext uri="{BB962C8B-B14F-4D97-AF65-F5344CB8AC3E}">
        <p14:creationId xmlns:p14="http://schemas.microsoft.com/office/powerpoint/2010/main" val="26387411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50</a:t>
            </a:fld>
            <a:endParaRPr lang="en-US"/>
          </a:p>
        </p:txBody>
      </p:sp>
    </p:spTree>
    <p:extLst>
      <p:ext uri="{BB962C8B-B14F-4D97-AF65-F5344CB8AC3E}">
        <p14:creationId xmlns:p14="http://schemas.microsoft.com/office/powerpoint/2010/main" val="46818008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E2C9E98-F6FC-4F16-90AE-591836D627D3}" type="datetimeFigureOut">
              <a:rPr lang="en-US" smtClean="0"/>
              <a:pPr/>
              <a:t>3/24/2022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3112067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2C9E98-F6FC-4F16-90AE-591836D627D3}" type="datetimeFigureOut">
              <a:rPr lang="en-US" smtClean="0"/>
              <a:pPr/>
              <a:t>3/24/2022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2017448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E2C9E98-F6FC-4F16-90AE-591836D627D3}" type="datetimeFigureOut">
              <a:rPr lang="en-US" smtClean="0"/>
              <a:pPr/>
              <a:t>3/24/2022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23763105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E2C9E98-F6FC-4F16-90AE-591836D627D3}" type="datetimeFigureOut">
              <a:rPr lang="en-US" smtClean="0"/>
              <a:pPr/>
              <a:t>3/24/2022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954979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E2C9E98-F6FC-4F16-90AE-591836D627D3}" type="datetimeFigureOut">
              <a:rPr lang="en-US" smtClean="0"/>
              <a:pPr/>
              <a:t>3/24/2022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755524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E2C9E98-F6FC-4F16-90AE-591836D627D3}" type="datetimeFigureOut">
              <a:rPr lang="en-US" smtClean="0"/>
              <a:pPr/>
              <a:t>3/24/2022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37506172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2C9E98-F6FC-4F16-90AE-591836D627D3}" type="datetimeFigureOut">
              <a:rPr lang="en-US" smtClean="0"/>
              <a:pPr/>
              <a:t>3/24/2022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1607347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E2C9E98-F6FC-4F16-90AE-591836D627D3}" type="datetimeFigureOut">
              <a:rPr lang="en-US" smtClean="0"/>
              <a:pPr/>
              <a:t>3/24/2022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41815829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E2C9E98-F6FC-4F16-90AE-591836D627D3}" type="datetimeFigureOut">
              <a:rPr lang="en-US" smtClean="0"/>
              <a:pPr/>
              <a:t>3/24/2022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1215795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2C9E98-F6FC-4F16-90AE-591836D627D3}" type="datetimeFigureOut">
              <a:rPr lang="en-US" smtClean="0"/>
              <a:pPr/>
              <a:t>3/24/2022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1732386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2C9E98-F6FC-4F16-90AE-591836D627D3}" type="datetimeFigureOut">
              <a:rPr lang="en-US" smtClean="0"/>
              <a:pPr/>
              <a:t>3/24/2022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2851217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2C9E98-F6FC-4F16-90AE-591836D627D3}" type="datetimeFigureOut">
              <a:rPr lang="en-US" smtClean="0"/>
              <a:pPr/>
              <a:t>3/24/2022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1BC6DD-CC60-4414-BD0E-4B8B6D092F0E}" type="slidenum">
              <a:rPr lang="en-US" smtClean="0"/>
              <a:pPr/>
              <a:t>‹#›</a:t>
            </a:fld>
            <a:endParaRPr lang="en-US"/>
          </a:p>
        </p:txBody>
      </p:sp>
      <p:sp>
        <p:nvSpPr>
          <p:cNvPr id="7" name="Rectangle 2"/>
          <p:cNvSpPr>
            <a:spLocks noChangeArrowheads="1"/>
          </p:cNvSpPr>
          <p:nvPr userDrawn="1"/>
        </p:nvSpPr>
        <p:spPr bwMode="auto">
          <a:xfrm>
            <a:off x="0" y="0"/>
            <a:ext cx="9144000" cy="6858000"/>
          </a:xfrm>
          <a:prstGeom prst="rect">
            <a:avLst/>
          </a:prstGeom>
          <a:noFill/>
          <a:ln w="38100" algn="ctr">
            <a:solidFill>
              <a:srgbClr val="00206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altLang="en-US">
              <a:solidFill>
                <a:schemeClr val="tx1"/>
              </a:solidFill>
            </a:endParaRPr>
          </a:p>
        </p:txBody>
      </p:sp>
    </p:spTree>
    <p:extLst>
      <p:ext uri="{BB962C8B-B14F-4D97-AF65-F5344CB8AC3E}">
        <p14:creationId xmlns:p14="http://schemas.microsoft.com/office/powerpoint/2010/main" val="18696302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hyperlink" Target="https://repository.upenn.edu/cgi/viewcontent.cgi?article=1210&amp;context=gse_pubs"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shenviapologetics.com/a-short-review-of-levinsons-beyond-critique/"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repository.upenn.edu/cgi/viewcontent.cgi?article=1210&amp;context=gse_pubs"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3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3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4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4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5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2">
            <a:extLst>
              <a:ext uri="{FF2B5EF4-FFF2-40B4-BE49-F238E27FC236}">
                <a16:creationId xmlns:a16="http://schemas.microsoft.com/office/drawing/2014/main" id="{FB5FD599-F233-4BBA-B001-E3065EB7872A}"/>
              </a:ext>
            </a:extLst>
          </p:cNvPr>
          <p:cNvSpPr txBox="1">
            <a:spLocks noChangeArrowheads="1"/>
          </p:cNvSpPr>
          <p:nvPr/>
        </p:nvSpPr>
        <p:spPr>
          <a:xfrm>
            <a:off x="533400" y="2185696"/>
            <a:ext cx="8229600" cy="1143000"/>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altLang="en-US" sz="4400" dirty="0">
                <a:latin typeface="+mn-lt"/>
              </a:rPr>
              <a:t>The New Canon: Assessing Books Like </a:t>
            </a:r>
            <a:r>
              <a:rPr lang="en-US" altLang="en-US" sz="4400" i="1" dirty="0">
                <a:latin typeface="+mn-lt"/>
              </a:rPr>
              <a:t>White Fragility </a:t>
            </a:r>
            <a:r>
              <a:rPr lang="en-US" altLang="en-US" sz="4400" dirty="0">
                <a:latin typeface="+mn-lt"/>
              </a:rPr>
              <a:t>and </a:t>
            </a:r>
            <a:r>
              <a:rPr lang="en-US" altLang="en-US" sz="4400" i="1" dirty="0">
                <a:latin typeface="+mn-lt"/>
              </a:rPr>
              <a:t>White Awake</a:t>
            </a:r>
          </a:p>
        </p:txBody>
      </p:sp>
      <p:sp>
        <p:nvSpPr>
          <p:cNvPr id="6" name="Subtitle 6">
            <a:extLst>
              <a:ext uri="{FF2B5EF4-FFF2-40B4-BE49-F238E27FC236}">
                <a16:creationId xmlns:a16="http://schemas.microsoft.com/office/drawing/2014/main" id="{C81507DA-7C60-49E2-BE0A-55CFEEC2F272}"/>
              </a:ext>
            </a:extLst>
          </p:cNvPr>
          <p:cNvSpPr>
            <a:spLocks noGrp="1"/>
          </p:cNvSpPr>
          <p:nvPr>
            <p:ph type="subTitle" idx="1"/>
          </p:nvPr>
        </p:nvSpPr>
        <p:spPr>
          <a:xfrm>
            <a:off x="479160" y="4405966"/>
            <a:ext cx="8182233" cy="1680509"/>
          </a:xfrm>
        </p:spPr>
        <p:txBody>
          <a:bodyPr anchor="t">
            <a:noAutofit/>
          </a:bodyPr>
          <a:lstStyle/>
          <a:p>
            <a:r>
              <a:rPr lang="en-US" sz="2800" dirty="0"/>
              <a:t>Dr. Neil Shenvi</a:t>
            </a:r>
          </a:p>
          <a:p>
            <a:r>
              <a:rPr lang="en-US" sz="2800" dirty="0"/>
              <a:t>Winter Conference FBCS</a:t>
            </a:r>
          </a:p>
          <a:p>
            <a:r>
              <a:rPr lang="en-US" sz="2800" dirty="0"/>
              <a:t>March 25-27, 2022</a:t>
            </a:r>
          </a:p>
          <a:p>
            <a:endParaRPr lang="en-US" sz="2800" dirty="0"/>
          </a:p>
        </p:txBody>
      </p:sp>
    </p:spTree>
    <p:extLst>
      <p:ext uri="{BB962C8B-B14F-4D97-AF65-F5344CB8AC3E}">
        <p14:creationId xmlns:p14="http://schemas.microsoft.com/office/powerpoint/2010/main" val="600552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8A327-51E7-44C7-9000-C6C20D9D762E}"/>
              </a:ext>
            </a:extLst>
          </p:cNvPr>
          <p:cNvSpPr>
            <a:spLocks noGrp="1"/>
          </p:cNvSpPr>
          <p:nvPr>
            <p:ph type="title"/>
          </p:nvPr>
        </p:nvSpPr>
        <p:spPr/>
        <p:txBody>
          <a:bodyPr>
            <a:normAutofit/>
          </a:bodyPr>
          <a:lstStyle/>
          <a:p>
            <a:r>
              <a:rPr lang="en-US" sz="4000" b="1" dirty="0"/>
              <a:t>Outline</a:t>
            </a:r>
          </a:p>
        </p:txBody>
      </p:sp>
      <p:sp>
        <p:nvSpPr>
          <p:cNvPr id="3" name="Content Placeholder 2">
            <a:extLst>
              <a:ext uri="{FF2B5EF4-FFF2-40B4-BE49-F238E27FC236}">
                <a16:creationId xmlns:a16="http://schemas.microsoft.com/office/drawing/2014/main" id="{2D4253C9-D4D7-4D42-A375-38C6B88E64C5}"/>
              </a:ext>
            </a:extLst>
          </p:cNvPr>
          <p:cNvSpPr>
            <a:spLocks noGrp="1"/>
          </p:cNvSpPr>
          <p:nvPr>
            <p:ph idx="1"/>
          </p:nvPr>
        </p:nvSpPr>
        <p:spPr>
          <a:xfrm>
            <a:off x="628650" y="1474238"/>
            <a:ext cx="7886700" cy="5169158"/>
          </a:xfrm>
        </p:spPr>
        <p:txBody>
          <a:bodyPr>
            <a:normAutofit fontScale="77500" lnSpcReduction="20000"/>
          </a:bodyPr>
          <a:lstStyle/>
          <a:p>
            <a:r>
              <a:rPr lang="en-US" dirty="0"/>
              <a:t>Review of contemporary critical theory</a:t>
            </a:r>
          </a:p>
          <a:p>
            <a:r>
              <a:rPr lang="en-US" dirty="0"/>
              <a:t>Review of critical race theory</a:t>
            </a:r>
          </a:p>
          <a:p>
            <a:r>
              <a:rPr lang="en-US" dirty="0"/>
              <a:t>Secular books about race</a:t>
            </a:r>
          </a:p>
          <a:p>
            <a:pPr lvl="1"/>
            <a:r>
              <a:rPr lang="en-US" i="1" dirty="0"/>
              <a:t>White Fragility</a:t>
            </a:r>
          </a:p>
          <a:p>
            <a:pPr lvl="1"/>
            <a:r>
              <a:rPr lang="en-US" i="1" dirty="0"/>
              <a:t>How to Be An Antiracist</a:t>
            </a:r>
          </a:p>
          <a:p>
            <a:pPr lvl="1"/>
            <a:r>
              <a:rPr lang="en-US" dirty="0"/>
              <a:t>Also: </a:t>
            </a:r>
            <a:r>
              <a:rPr lang="en-US" i="1" dirty="0"/>
              <a:t>So You Want to Talk About Race</a:t>
            </a:r>
            <a:r>
              <a:rPr lang="en-US" dirty="0"/>
              <a:t>, </a:t>
            </a:r>
            <a:r>
              <a:rPr lang="en-US" i="1" dirty="0"/>
              <a:t>Why I’m No Longer Talking to White People About Race</a:t>
            </a:r>
            <a:r>
              <a:rPr lang="en-US" dirty="0"/>
              <a:t>, </a:t>
            </a:r>
            <a:r>
              <a:rPr lang="en-US" i="1" dirty="0"/>
              <a:t>Me and White Supremacy</a:t>
            </a:r>
          </a:p>
          <a:p>
            <a:r>
              <a:rPr lang="en-US" dirty="0"/>
              <a:t>Christian books about race</a:t>
            </a:r>
          </a:p>
          <a:p>
            <a:pPr lvl="1"/>
            <a:r>
              <a:rPr lang="en-US" i="1" dirty="0"/>
              <a:t>White Awake</a:t>
            </a:r>
          </a:p>
          <a:p>
            <a:pPr lvl="1"/>
            <a:r>
              <a:rPr lang="en-US" i="1" dirty="0"/>
              <a:t>Be The Bridge</a:t>
            </a:r>
          </a:p>
          <a:p>
            <a:pPr lvl="1"/>
            <a:r>
              <a:rPr lang="en-US" dirty="0"/>
              <a:t>Also: </a:t>
            </a:r>
            <a:r>
              <a:rPr lang="en-US" i="1" dirty="0" err="1"/>
              <a:t>Rediscipling</a:t>
            </a:r>
            <a:r>
              <a:rPr lang="en-US" i="1" dirty="0"/>
              <a:t> the White Church</a:t>
            </a:r>
            <a:r>
              <a:rPr lang="en-US" dirty="0"/>
              <a:t>, </a:t>
            </a:r>
            <a:r>
              <a:rPr lang="en-US" i="1" dirty="0"/>
              <a:t>Reconstructing the Gospel</a:t>
            </a:r>
            <a:r>
              <a:rPr lang="en-US" dirty="0"/>
              <a:t>, </a:t>
            </a:r>
            <a:r>
              <a:rPr lang="en-US" i="1" dirty="0"/>
              <a:t>We Need to Talk About Race</a:t>
            </a:r>
            <a:r>
              <a:rPr lang="en-US" dirty="0"/>
              <a:t>, </a:t>
            </a:r>
            <a:r>
              <a:rPr lang="en-US" i="1" dirty="0"/>
              <a:t>How to Fight Racism, After Whiteness</a:t>
            </a:r>
            <a:r>
              <a:rPr lang="en-US" dirty="0"/>
              <a:t>, </a:t>
            </a:r>
            <a:r>
              <a:rPr lang="en-US" i="1" dirty="0"/>
              <a:t>Can ‘White’ People Be Saved?</a:t>
            </a:r>
          </a:p>
          <a:p>
            <a:r>
              <a:rPr lang="en-US" dirty="0"/>
              <a:t>Sociology as theology</a:t>
            </a:r>
          </a:p>
          <a:p>
            <a:pPr lvl="1"/>
            <a:r>
              <a:rPr lang="en-US" i="1" dirty="0"/>
              <a:t>Jesus and John Wayne</a:t>
            </a:r>
          </a:p>
          <a:p>
            <a:pPr lvl="1"/>
            <a:r>
              <a:rPr lang="en-US" i="1" dirty="0"/>
              <a:t>Taking America Back for God</a:t>
            </a:r>
          </a:p>
          <a:p>
            <a:pPr lvl="1"/>
            <a:r>
              <a:rPr lang="en-US" dirty="0"/>
              <a:t>Also: </a:t>
            </a:r>
            <a:r>
              <a:rPr lang="en-US" i="1" dirty="0"/>
              <a:t>The Rise of Biblical Womanhood</a:t>
            </a:r>
            <a:r>
              <a:rPr lang="en-US" dirty="0"/>
              <a:t>, </a:t>
            </a:r>
            <a:r>
              <a:rPr lang="en-US" i="1" dirty="0"/>
              <a:t>White Evangelical Racism</a:t>
            </a:r>
          </a:p>
          <a:p>
            <a:r>
              <a:rPr lang="en-US" dirty="0"/>
              <a:t>Conclusions</a:t>
            </a:r>
          </a:p>
        </p:txBody>
      </p:sp>
      <p:sp>
        <p:nvSpPr>
          <p:cNvPr id="4" name="Rectangle 3">
            <a:extLst>
              <a:ext uri="{FF2B5EF4-FFF2-40B4-BE49-F238E27FC236}">
                <a16:creationId xmlns:a16="http://schemas.microsoft.com/office/drawing/2014/main" id="{A9A019BC-F4A8-461F-A508-E870AA192488}"/>
              </a:ext>
            </a:extLst>
          </p:cNvPr>
          <p:cNvSpPr/>
          <p:nvPr/>
        </p:nvSpPr>
        <p:spPr>
          <a:xfrm>
            <a:off x="485192" y="1446248"/>
            <a:ext cx="8210939" cy="319089"/>
          </a:xfrm>
          <a:prstGeom prst="rect">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161471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The central premises of contemporary critical theory?</a:t>
            </a:r>
          </a:p>
        </p:txBody>
      </p:sp>
      <p:sp>
        <p:nvSpPr>
          <p:cNvPr id="3" name="TextBox 2"/>
          <p:cNvSpPr txBox="1"/>
          <p:nvPr/>
        </p:nvSpPr>
        <p:spPr>
          <a:xfrm>
            <a:off x="299718" y="1950975"/>
            <a:ext cx="6018764" cy="2246769"/>
          </a:xfrm>
          <a:prstGeom prst="rect">
            <a:avLst/>
          </a:prstGeom>
          <a:noFill/>
        </p:spPr>
        <p:txBody>
          <a:bodyPr wrap="none" rtlCol="0">
            <a:spAutoFit/>
          </a:bodyPr>
          <a:lstStyle/>
          <a:p>
            <a:r>
              <a:rPr lang="en-US" sz="2800" dirty="0"/>
              <a:t>Premise I: Social binary</a:t>
            </a:r>
          </a:p>
          <a:p>
            <a:r>
              <a:rPr lang="en-US" sz="2800" dirty="0"/>
              <a:t>Premise II: Oppression through ideology</a:t>
            </a:r>
          </a:p>
          <a:p>
            <a:r>
              <a:rPr lang="en-US" sz="2800" dirty="0"/>
              <a:t>Premise III: Lived experience</a:t>
            </a:r>
            <a:br>
              <a:rPr lang="en-US" sz="2800" dirty="0"/>
            </a:br>
            <a:r>
              <a:rPr lang="en-US" sz="2800" dirty="0"/>
              <a:t>Premise IV: Social justice</a:t>
            </a:r>
          </a:p>
          <a:p>
            <a:pPr marL="257168" indent="-257168">
              <a:buAutoNum type="arabicPeriod"/>
            </a:pPr>
            <a:endParaRPr lang="en-US" sz="2800" dirty="0"/>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88356" y="3954162"/>
            <a:ext cx="1676651" cy="2395216"/>
          </a:xfrm>
          <a:prstGeom prst="rect">
            <a:avLst/>
          </a:prstGeom>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92727" y="3954162"/>
            <a:ext cx="1723911" cy="2395216"/>
          </a:xfrm>
          <a:prstGeom prst="rect">
            <a:avLst/>
          </a:prstGeom>
        </p:spPr>
      </p:pic>
      <p:pic>
        <p:nvPicPr>
          <p:cNvPr id="4"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681499" y="3954162"/>
            <a:ext cx="1680011" cy="2395216"/>
          </a:xfrm>
          <a:prstGeom prst="rect">
            <a:avLst/>
          </a:prstGeom>
        </p:spPr>
      </p:pic>
      <p:pic>
        <p:nvPicPr>
          <p:cNvPr id="7" name="Picture 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99718" y="3954162"/>
            <a:ext cx="1528148" cy="2395216"/>
          </a:xfrm>
          <a:prstGeom prst="rect">
            <a:avLst/>
          </a:prstGeom>
        </p:spPr>
      </p:pic>
      <p:pic>
        <p:nvPicPr>
          <p:cNvPr id="8" name="Picture 7"/>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426371" y="3954163"/>
            <a:ext cx="1597123" cy="2395216"/>
          </a:xfrm>
          <a:prstGeom prst="rect">
            <a:avLst/>
          </a:prstGeom>
        </p:spPr>
      </p:pic>
    </p:spTree>
    <p:extLst>
      <p:ext uri="{BB962C8B-B14F-4D97-AF65-F5344CB8AC3E}">
        <p14:creationId xmlns:p14="http://schemas.microsoft.com/office/powerpoint/2010/main" val="2577125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normAutofit/>
          </a:bodyPr>
          <a:lstStyle/>
          <a:p>
            <a:r>
              <a:rPr lang="en-US" b="1" dirty="0"/>
              <a:t>Premise #1: Society is divided into oppressed and oppressor groups</a:t>
            </a:r>
          </a:p>
        </p:txBody>
      </p:sp>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392195" y="1622854"/>
            <a:ext cx="6104238" cy="4909751"/>
          </a:xfrm>
          <a:prstGeom prst="rect">
            <a:avLst/>
          </a:prstGeom>
        </p:spPr>
      </p:pic>
      <p:sp>
        <p:nvSpPr>
          <p:cNvPr id="3" name="TextBox 2"/>
          <p:cNvSpPr txBox="1"/>
          <p:nvPr/>
        </p:nvSpPr>
        <p:spPr>
          <a:xfrm>
            <a:off x="0" y="6581001"/>
            <a:ext cx="3427798" cy="276999"/>
          </a:xfrm>
          <a:prstGeom prst="rect">
            <a:avLst/>
          </a:prstGeom>
          <a:noFill/>
        </p:spPr>
        <p:txBody>
          <a:bodyPr wrap="none" rtlCol="0">
            <a:spAutoFit/>
          </a:bodyPr>
          <a:lstStyle/>
          <a:p>
            <a:r>
              <a:rPr lang="en-US" sz="1200" dirty="0" err="1"/>
              <a:t>Sensoy</a:t>
            </a:r>
            <a:r>
              <a:rPr lang="en-US" sz="1200" dirty="0"/>
              <a:t> and </a:t>
            </a:r>
            <a:r>
              <a:rPr lang="en-US" sz="1200" dirty="0" err="1"/>
              <a:t>DiAngelo</a:t>
            </a:r>
            <a:r>
              <a:rPr lang="en-US" sz="1200" dirty="0"/>
              <a:t>, </a:t>
            </a:r>
            <a:r>
              <a:rPr lang="en-US" sz="1200" i="1" dirty="0"/>
              <a:t>Is Everyone Really Equal</a:t>
            </a:r>
            <a:r>
              <a:rPr lang="en-US" sz="1200" dirty="0"/>
              <a:t>, p. 64</a:t>
            </a:r>
          </a:p>
        </p:txBody>
      </p:sp>
    </p:spTree>
    <p:extLst>
      <p:ext uri="{BB962C8B-B14F-4D97-AF65-F5344CB8AC3E}">
        <p14:creationId xmlns:p14="http://schemas.microsoft.com/office/powerpoint/2010/main" val="3045678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122503" y="2045234"/>
            <a:ext cx="6868200" cy="4178129"/>
          </a:xfrm>
          <a:prstGeom prst="rect">
            <a:avLst/>
          </a:prstGeom>
        </p:spPr>
      </p:pic>
      <p:sp>
        <p:nvSpPr>
          <p:cNvPr id="3" name="Oval 2"/>
          <p:cNvSpPr/>
          <p:nvPr/>
        </p:nvSpPr>
        <p:spPr>
          <a:xfrm>
            <a:off x="4900113" y="2069178"/>
            <a:ext cx="2760749" cy="891048"/>
          </a:xfrm>
          <a:prstGeom prst="ellipse">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Pie 5"/>
          <p:cNvSpPr/>
          <p:nvPr/>
        </p:nvSpPr>
        <p:spPr>
          <a:xfrm>
            <a:off x="3317308" y="2736905"/>
            <a:ext cx="2572329" cy="2606337"/>
          </a:xfrm>
          <a:prstGeom prst="pie">
            <a:avLst>
              <a:gd name="adj1" fmla="val 16122558"/>
              <a:gd name="adj2" fmla="val 19512633"/>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7" name="TextBox 6"/>
          <p:cNvSpPr txBox="1"/>
          <p:nvPr/>
        </p:nvSpPr>
        <p:spPr>
          <a:xfrm>
            <a:off x="5320367" y="2204713"/>
            <a:ext cx="1965603" cy="646331"/>
          </a:xfrm>
          <a:prstGeom prst="rect">
            <a:avLst/>
          </a:prstGeom>
          <a:noFill/>
        </p:spPr>
        <p:txBody>
          <a:bodyPr wrap="none" rtlCol="0">
            <a:spAutoFit/>
          </a:bodyPr>
          <a:lstStyle/>
          <a:p>
            <a:r>
              <a:rPr lang="en-US" dirty="0">
                <a:latin typeface="Showcard Gothic" panose="04020904020102020604" pitchFamily="82" charset="0"/>
              </a:rPr>
              <a:t>Old white men</a:t>
            </a:r>
          </a:p>
          <a:p>
            <a:r>
              <a:rPr lang="en-US" dirty="0">
                <a:latin typeface="Showcard Gothic" panose="04020904020102020604" pitchFamily="82" charset="0"/>
              </a:rPr>
              <a:t>~15%</a:t>
            </a:r>
          </a:p>
        </p:txBody>
      </p:sp>
      <p:sp>
        <p:nvSpPr>
          <p:cNvPr id="9" name="Title 1"/>
          <p:cNvSpPr>
            <a:spLocks noGrp="1"/>
          </p:cNvSpPr>
          <p:nvPr>
            <p:ph type="title"/>
          </p:nvPr>
        </p:nvSpPr>
        <p:spPr/>
        <p:txBody>
          <a:bodyPr>
            <a:normAutofit/>
          </a:bodyPr>
          <a:lstStyle/>
          <a:p>
            <a:r>
              <a:rPr lang="en-US" b="1" dirty="0"/>
              <a:t>Premise #2: Oppression occurs through hegemonic power</a:t>
            </a:r>
          </a:p>
        </p:txBody>
      </p:sp>
    </p:spTree>
    <p:extLst>
      <p:ext uri="{BB962C8B-B14F-4D97-AF65-F5344CB8AC3E}">
        <p14:creationId xmlns:p14="http://schemas.microsoft.com/office/powerpoint/2010/main" val="457409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stretch>
            <a:fillRect/>
          </a:stretch>
        </p:blipFill>
        <p:spPr>
          <a:xfrm>
            <a:off x="628650" y="2378250"/>
            <a:ext cx="2885649" cy="1769597"/>
          </a:xfrm>
          <a:prstGeom prst="rect">
            <a:avLst/>
          </a:prstGeom>
        </p:spPr>
      </p:pic>
      <p:pic>
        <p:nvPicPr>
          <p:cNvPr id="5" name="Picture 4"/>
          <p:cNvPicPr>
            <a:picLocks noChangeAspect="1"/>
          </p:cNvPicPr>
          <p:nvPr/>
        </p:nvPicPr>
        <p:blipFill>
          <a:blip r:embed="rId4" cstate="screen">
            <a:grayscl/>
            <a:extLst>
              <a:ext uri="{28A0092B-C50C-407E-A947-70E740481C1C}">
                <a14:useLocalDpi xmlns:a14="http://schemas.microsoft.com/office/drawing/2010/main"/>
              </a:ext>
            </a:extLst>
          </a:blip>
          <a:stretch>
            <a:fillRect/>
          </a:stretch>
        </p:blipFill>
        <p:spPr>
          <a:xfrm>
            <a:off x="628650" y="4523934"/>
            <a:ext cx="2885649" cy="1923766"/>
          </a:xfrm>
          <a:prstGeom prst="rect">
            <a:avLst/>
          </a:prstGeom>
        </p:spPr>
      </p:pic>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70405" y="4395520"/>
            <a:ext cx="2900904" cy="1933936"/>
          </a:xfrm>
          <a:prstGeom prst="rect">
            <a:avLst/>
          </a:prstGeom>
        </p:spPr>
      </p:pic>
      <p:sp>
        <p:nvSpPr>
          <p:cNvPr id="7" name="TextBox 6"/>
          <p:cNvSpPr txBox="1"/>
          <p:nvPr/>
        </p:nvSpPr>
        <p:spPr>
          <a:xfrm>
            <a:off x="1408670" y="4111708"/>
            <a:ext cx="984244" cy="369332"/>
          </a:xfrm>
          <a:prstGeom prst="rect">
            <a:avLst/>
          </a:prstGeom>
          <a:noFill/>
        </p:spPr>
        <p:txBody>
          <a:bodyPr wrap="none" rtlCol="0">
            <a:spAutoFit/>
          </a:bodyPr>
          <a:lstStyle/>
          <a:p>
            <a:r>
              <a:rPr lang="en-US" dirty="0"/>
              <a:t>Privilege</a:t>
            </a:r>
          </a:p>
        </p:txBody>
      </p:sp>
      <p:sp>
        <p:nvSpPr>
          <p:cNvPr id="8" name="TextBox 7"/>
          <p:cNvSpPr txBox="1"/>
          <p:nvPr/>
        </p:nvSpPr>
        <p:spPr>
          <a:xfrm>
            <a:off x="628650" y="6425388"/>
            <a:ext cx="2380780" cy="369332"/>
          </a:xfrm>
          <a:prstGeom prst="rect">
            <a:avLst/>
          </a:prstGeom>
          <a:noFill/>
        </p:spPr>
        <p:txBody>
          <a:bodyPr wrap="none" rtlCol="0">
            <a:spAutoFit/>
          </a:bodyPr>
          <a:lstStyle/>
          <a:p>
            <a:r>
              <a:rPr lang="en-US" dirty="0"/>
              <a:t>Internalized oppression</a:t>
            </a:r>
          </a:p>
        </p:txBody>
      </p:sp>
      <p:sp>
        <p:nvSpPr>
          <p:cNvPr id="9" name="TextBox 8"/>
          <p:cNvSpPr txBox="1"/>
          <p:nvPr/>
        </p:nvSpPr>
        <p:spPr>
          <a:xfrm>
            <a:off x="5270405" y="6345806"/>
            <a:ext cx="2521588" cy="369332"/>
          </a:xfrm>
          <a:prstGeom prst="rect">
            <a:avLst/>
          </a:prstGeom>
          <a:noFill/>
        </p:spPr>
        <p:txBody>
          <a:bodyPr wrap="none" rtlCol="0">
            <a:spAutoFit/>
          </a:bodyPr>
          <a:lstStyle/>
          <a:p>
            <a:r>
              <a:rPr lang="en-US" dirty="0" err="1"/>
              <a:t>Liberatory</a:t>
            </a:r>
            <a:r>
              <a:rPr lang="en-US" dirty="0"/>
              <a:t> consciousness</a:t>
            </a:r>
          </a:p>
        </p:txBody>
      </p:sp>
      <p:sp>
        <p:nvSpPr>
          <p:cNvPr id="10" name="Right Arrow 9"/>
          <p:cNvSpPr/>
          <p:nvPr/>
        </p:nvSpPr>
        <p:spPr>
          <a:xfrm>
            <a:off x="3838832" y="5074508"/>
            <a:ext cx="996779" cy="576649"/>
          </a:xfrm>
          <a:prstGeom prst="rightArrow">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628650" y="1966024"/>
            <a:ext cx="3082960" cy="369332"/>
          </a:xfrm>
          <a:prstGeom prst="rect">
            <a:avLst/>
          </a:prstGeom>
          <a:noFill/>
        </p:spPr>
        <p:txBody>
          <a:bodyPr wrap="none" rtlCol="0">
            <a:spAutoFit/>
          </a:bodyPr>
          <a:lstStyle/>
          <a:p>
            <a:r>
              <a:rPr lang="en-US" b="1" dirty="0"/>
              <a:t>Oppression and epistemology:</a:t>
            </a:r>
          </a:p>
        </p:txBody>
      </p:sp>
      <p:sp>
        <p:nvSpPr>
          <p:cNvPr id="13" name="Title 2"/>
          <p:cNvSpPr>
            <a:spLocks noGrp="1"/>
          </p:cNvSpPr>
          <p:nvPr>
            <p:ph type="title"/>
          </p:nvPr>
        </p:nvSpPr>
        <p:spPr/>
        <p:txBody>
          <a:bodyPr>
            <a:normAutofit fontScale="90000"/>
          </a:bodyPr>
          <a:lstStyle/>
          <a:p>
            <a:r>
              <a:rPr lang="en-US" sz="4000" b="1" dirty="0"/>
              <a:t>Premise #3: ‘Lived experience’ gives oppressed groups privileged access to truth</a:t>
            </a:r>
          </a:p>
        </p:txBody>
      </p:sp>
      <p:sp>
        <p:nvSpPr>
          <p:cNvPr id="2" name="TextBox 1"/>
          <p:cNvSpPr txBox="1"/>
          <p:nvPr/>
        </p:nvSpPr>
        <p:spPr>
          <a:xfrm>
            <a:off x="3736301" y="4478980"/>
            <a:ext cx="1216743" cy="646331"/>
          </a:xfrm>
          <a:prstGeom prst="rect">
            <a:avLst/>
          </a:prstGeom>
          <a:noFill/>
        </p:spPr>
        <p:txBody>
          <a:bodyPr wrap="none" rtlCol="0">
            <a:spAutoFit/>
          </a:bodyPr>
          <a:lstStyle/>
          <a:p>
            <a:r>
              <a:rPr lang="en-US" dirty="0"/>
              <a:t>Lived </a:t>
            </a:r>
            <a:br>
              <a:rPr lang="en-US" dirty="0"/>
            </a:br>
            <a:r>
              <a:rPr lang="en-US" dirty="0"/>
              <a:t>experience</a:t>
            </a:r>
          </a:p>
        </p:txBody>
      </p:sp>
    </p:spTree>
    <p:extLst>
      <p:ext uri="{BB962C8B-B14F-4D97-AF65-F5344CB8AC3E}">
        <p14:creationId xmlns:p14="http://schemas.microsoft.com/office/powerpoint/2010/main" val="601578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Premise #4: Social justice demands the liberation of oppressed groups</a:t>
            </a:r>
          </a:p>
        </p:txBody>
      </p:sp>
      <p:sp>
        <p:nvSpPr>
          <p:cNvPr id="4" name="Rectangle 3"/>
          <p:cNvSpPr/>
          <p:nvPr/>
        </p:nvSpPr>
        <p:spPr>
          <a:xfrm>
            <a:off x="628650" y="2579118"/>
            <a:ext cx="4572000" cy="3693319"/>
          </a:xfrm>
          <a:prstGeom prst="rect">
            <a:avLst/>
          </a:prstGeom>
        </p:spPr>
        <p:txBody>
          <a:bodyPr>
            <a:spAutoFit/>
          </a:bodyPr>
          <a:lstStyle/>
          <a:p>
            <a:r>
              <a:rPr lang="en-US" dirty="0"/>
              <a:t>“Prior to celebrating diversity, we must first eliminate intolerance. No matter what form it takes or who does it, we must all take action to stop intolerance when it happens. Working towards a celebration of diversity implies working for </a:t>
            </a:r>
            <a:r>
              <a:rPr lang="en-US" b="1" dirty="0"/>
              <a:t>social justice – the elimination of all forms of social oppression</a:t>
            </a:r>
            <a:r>
              <a:rPr lang="en-US" dirty="0"/>
              <a:t>… Social injustice takes many forms. It can be injustice based on a </a:t>
            </a:r>
            <a:r>
              <a:rPr lang="en-US" b="1" dirty="0"/>
              <a:t>person’s gender, race, ethnicity, religion, sexual orientation, physical or mental ability, or economic class</a:t>
            </a:r>
            <a:r>
              <a:rPr lang="en-US" dirty="0"/>
              <a:t>.” – Mary McClintock, “How to Interrupt Oppressive Behavior,”</a:t>
            </a:r>
            <a:r>
              <a:rPr lang="en-US" i="1" dirty="0"/>
              <a:t> Readings for Diversity and Social Justice</a:t>
            </a:r>
            <a:r>
              <a:rPr lang="en-US" dirty="0"/>
              <a:t>, p. 483</a:t>
            </a:r>
          </a:p>
        </p:txBody>
      </p:sp>
      <p:sp>
        <p:nvSpPr>
          <p:cNvPr id="5" name="TextBox 4"/>
          <p:cNvSpPr txBox="1"/>
          <p:nvPr/>
        </p:nvSpPr>
        <p:spPr>
          <a:xfrm>
            <a:off x="628650" y="2209786"/>
            <a:ext cx="2750048" cy="369332"/>
          </a:xfrm>
          <a:prstGeom prst="rect">
            <a:avLst/>
          </a:prstGeom>
          <a:noFill/>
        </p:spPr>
        <p:txBody>
          <a:bodyPr wrap="none" rtlCol="0">
            <a:spAutoFit/>
          </a:bodyPr>
          <a:lstStyle/>
          <a:p>
            <a:r>
              <a:rPr lang="en-US" b="1" dirty="0"/>
              <a:t>Definition of social justice:</a:t>
            </a:r>
          </a:p>
        </p:txBody>
      </p:sp>
      <p:pic>
        <p:nvPicPr>
          <p:cNvPr id="6" name="Picture 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852680" y="2579118"/>
            <a:ext cx="2547355" cy="3639079"/>
          </a:xfrm>
          <a:prstGeom prst="rect">
            <a:avLst/>
          </a:prstGeom>
        </p:spPr>
      </p:pic>
    </p:spTree>
    <p:extLst>
      <p:ext uri="{BB962C8B-B14F-4D97-AF65-F5344CB8AC3E}">
        <p14:creationId xmlns:p14="http://schemas.microsoft.com/office/powerpoint/2010/main" val="42914963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8A327-51E7-44C7-9000-C6C20D9D762E}"/>
              </a:ext>
            </a:extLst>
          </p:cNvPr>
          <p:cNvSpPr>
            <a:spLocks noGrp="1"/>
          </p:cNvSpPr>
          <p:nvPr>
            <p:ph type="title"/>
          </p:nvPr>
        </p:nvSpPr>
        <p:spPr/>
        <p:txBody>
          <a:bodyPr/>
          <a:lstStyle/>
          <a:p>
            <a:r>
              <a:rPr lang="en-US" b="1" dirty="0"/>
              <a:t>Outline</a:t>
            </a:r>
          </a:p>
        </p:txBody>
      </p:sp>
      <p:sp>
        <p:nvSpPr>
          <p:cNvPr id="3" name="Content Placeholder 2">
            <a:extLst>
              <a:ext uri="{FF2B5EF4-FFF2-40B4-BE49-F238E27FC236}">
                <a16:creationId xmlns:a16="http://schemas.microsoft.com/office/drawing/2014/main" id="{2D4253C9-D4D7-4D42-A375-38C6B88E64C5}"/>
              </a:ext>
            </a:extLst>
          </p:cNvPr>
          <p:cNvSpPr>
            <a:spLocks noGrp="1"/>
          </p:cNvSpPr>
          <p:nvPr>
            <p:ph idx="1"/>
          </p:nvPr>
        </p:nvSpPr>
        <p:spPr>
          <a:xfrm>
            <a:off x="628650" y="1474238"/>
            <a:ext cx="7886700" cy="5169158"/>
          </a:xfrm>
        </p:spPr>
        <p:txBody>
          <a:bodyPr>
            <a:normAutofit fontScale="77500" lnSpcReduction="20000"/>
          </a:bodyPr>
          <a:lstStyle/>
          <a:p>
            <a:r>
              <a:rPr lang="en-US" dirty="0"/>
              <a:t>Review of contemporary critical theory</a:t>
            </a:r>
          </a:p>
          <a:p>
            <a:r>
              <a:rPr lang="en-US" dirty="0"/>
              <a:t>Review of critical race theory</a:t>
            </a:r>
          </a:p>
          <a:p>
            <a:r>
              <a:rPr lang="en-US" dirty="0"/>
              <a:t>Secular books about race</a:t>
            </a:r>
          </a:p>
          <a:p>
            <a:pPr lvl="1"/>
            <a:r>
              <a:rPr lang="en-US" i="1" dirty="0"/>
              <a:t>White Fragility</a:t>
            </a:r>
          </a:p>
          <a:p>
            <a:pPr lvl="1"/>
            <a:r>
              <a:rPr lang="en-US" i="1" dirty="0"/>
              <a:t>How to Be An Antiracist</a:t>
            </a:r>
          </a:p>
          <a:p>
            <a:pPr lvl="1"/>
            <a:r>
              <a:rPr lang="en-US" dirty="0"/>
              <a:t>Also: </a:t>
            </a:r>
            <a:r>
              <a:rPr lang="en-US" i="1" dirty="0"/>
              <a:t>So You Want to Talk About Race</a:t>
            </a:r>
            <a:r>
              <a:rPr lang="en-US" dirty="0"/>
              <a:t>, </a:t>
            </a:r>
            <a:r>
              <a:rPr lang="en-US" i="1" dirty="0"/>
              <a:t>Why I’m No Longer Talking to White People About Race</a:t>
            </a:r>
            <a:r>
              <a:rPr lang="en-US" dirty="0"/>
              <a:t>, </a:t>
            </a:r>
            <a:r>
              <a:rPr lang="en-US" i="1" dirty="0"/>
              <a:t>Me and White Supremacy</a:t>
            </a:r>
          </a:p>
          <a:p>
            <a:r>
              <a:rPr lang="en-US" dirty="0"/>
              <a:t>Christian books about race</a:t>
            </a:r>
          </a:p>
          <a:p>
            <a:pPr lvl="1"/>
            <a:r>
              <a:rPr lang="en-US" i="1" dirty="0"/>
              <a:t>White Awake</a:t>
            </a:r>
          </a:p>
          <a:p>
            <a:pPr lvl="1"/>
            <a:r>
              <a:rPr lang="en-US" i="1" dirty="0"/>
              <a:t>Be The Bridge</a:t>
            </a:r>
          </a:p>
          <a:p>
            <a:pPr lvl="1"/>
            <a:r>
              <a:rPr lang="en-US" dirty="0"/>
              <a:t>Also: </a:t>
            </a:r>
            <a:r>
              <a:rPr lang="en-US" i="1" dirty="0" err="1"/>
              <a:t>Rediscipling</a:t>
            </a:r>
            <a:r>
              <a:rPr lang="en-US" i="1" dirty="0"/>
              <a:t> the White Church</a:t>
            </a:r>
            <a:r>
              <a:rPr lang="en-US" dirty="0"/>
              <a:t>, </a:t>
            </a:r>
            <a:r>
              <a:rPr lang="en-US" i="1" dirty="0"/>
              <a:t>Reconstructing the Gospel</a:t>
            </a:r>
            <a:r>
              <a:rPr lang="en-US" dirty="0"/>
              <a:t>, </a:t>
            </a:r>
            <a:r>
              <a:rPr lang="en-US" i="1" dirty="0"/>
              <a:t>We Need to Talk About Race</a:t>
            </a:r>
            <a:r>
              <a:rPr lang="en-US" dirty="0"/>
              <a:t>, </a:t>
            </a:r>
            <a:r>
              <a:rPr lang="en-US" i="1" dirty="0"/>
              <a:t>How to Fight Racism, After Whiteness</a:t>
            </a:r>
            <a:r>
              <a:rPr lang="en-US" dirty="0"/>
              <a:t>, </a:t>
            </a:r>
            <a:r>
              <a:rPr lang="en-US" i="1" dirty="0"/>
              <a:t>Can ‘White’ People Be Saved?</a:t>
            </a:r>
          </a:p>
          <a:p>
            <a:r>
              <a:rPr lang="en-US" dirty="0"/>
              <a:t>Sociology as theology</a:t>
            </a:r>
          </a:p>
          <a:p>
            <a:pPr lvl="1"/>
            <a:r>
              <a:rPr lang="en-US" i="1" dirty="0"/>
              <a:t>Jesus and John Wayne</a:t>
            </a:r>
          </a:p>
          <a:p>
            <a:pPr lvl="1"/>
            <a:r>
              <a:rPr lang="en-US" i="1" dirty="0"/>
              <a:t>Taking America Back for God</a:t>
            </a:r>
          </a:p>
          <a:p>
            <a:pPr lvl="1"/>
            <a:r>
              <a:rPr lang="en-US" dirty="0"/>
              <a:t>Also: </a:t>
            </a:r>
            <a:r>
              <a:rPr lang="en-US" i="1" dirty="0"/>
              <a:t>The Rise of Biblical Womanhood</a:t>
            </a:r>
            <a:r>
              <a:rPr lang="en-US" dirty="0"/>
              <a:t>, </a:t>
            </a:r>
            <a:r>
              <a:rPr lang="en-US" i="1" dirty="0"/>
              <a:t>White Evangelical Racism</a:t>
            </a:r>
          </a:p>
          <a:p>
            <a:r>
              <a:rPr lang="en-US" dirty="0"/>
              <a:t>Conclusions</a:t>
            </a:r>
          </a:p>
        </p:txBody>
      </p:sp>
      <p:sp>
        <p:nvSpPr>
          <p:cNvPr id="4" name="Rectangle 3">
            <a:extLst>
              <a:ext uri="{FF2B5EF4-FFF2-40B4-BE49-F238E27FC236}">
                <a16:creationId xmlns:a16="http://schemas.microsoft.com/office/drawing/2014/main" id="{A9A019BC-F4A8-461F-A508-E870AA192488}"/>
              </a:ext>
            </a:extLst>
          </p:cNvPr>
          <p:cNvSpPr/>
          <p:nvPr/>
        </p:nvSpPr>
        <p:spPr>
          <a:xfrm>
            <a:off x="485192" y="1828802"/>
            <a:ext cx="8210939" cy="319089"/>
          </a:xfrm>
          <a:prstGeom prst="rect">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99702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The Core Tenets of CRT</a:t>
            </a:r>
          </a:p>
        </p:txBody>
      </p:sp>
      <p:sp>
        <p:nvSpPr>
          <p:cNvPr id="3" name="Content Placeholder 2"/>
          <p:cNvSpPr>
            <a:spLocks noGrp="1"/>
          </p:cNvSpPr>
          <p:nvPr>
            <p:ph idx="1"/>
          </p:nvPr>
        </p:nvSpPr>
        <p:spPr/>
        <p:txBody>
          <a:bodyPr/>
          <a:lstStyle/>
          <a:p>
            <a:r>
              <a:rPr lang="en-US" dirty="0"/>
              <a:t>Racism is normal, permanent, and pervasive</a:t>
            </a:r>
          </a:p>
          <a:p>
            <a:r>
              <a:rPr lang="en-US" dirty="0"/>
              <a:t>Racism is concealed beneath principles like colorblindness, meritocracy, and objectivity</a:t>
            </a:r>
          </a:p>
          <a:p>
            <a:r>
              <a:rPr lang="en-US" dirty="0"/>
              <a:t>Lived experience is necessary to fully understand racism</a:t>
            </a:r>
          </a:p>
          <a:p>
            <a:r>
              <a:rPr lang="en-US" dirty="0"/>
              <a:t>Racism is part of interlocking systems of oppression</a:t>
            </a:r>
          </a:p>
        </p:txBody>
      </p:sp>
    </p:spTree>
    <p:extLst>
      <p:ext uri="{BB962C8B-B14F-4D97-AF65-F5344CB8AC3E}">
        <p14:creationId xmlns:p14="http://schemas.microsoft.com/office/powerpoint/2010/main" val="3703524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731C17C-8D0B-43AB-895E-4072EBCE3715}"/>
              </a:ext>
            </a:extLst>
          </p:cNvPr>
          <p:cNvSpPr txBox="1"/>
          <p:nvPr/>
        </p:nvSpPr>
        <p:spPr>
          <a:xfrm>
            <a:off x="36618" y="6460576"/>
            <a:ext cx="8799471" cy="369332"/>
          </a:xfrm>
          <a:prstGeom prst="rect">
            <a:avLst/>
          </a:prstGeom>
          <a:noFill/>
        </p:spPr>
        <p:txBody>
          <a:bodyPr wrap="square" rtlCol="0">
            <a:spAutoFit/>
          </a:bodyPr>
          <a:lstStyle/>
          <a:p>
            <a:r>
              <a:rPr lang="en-US" dirty="0"/>
              <a:t>Delgado and </a:t>
            </a:r>
            <a:r>
              <a:rPr lang="en-US" dirty="0" err="1"/>
              <a:t>Stefancic</a:t>
            </a:r>
            <a:r>
              <a:rPr lang="en-US" dirty="0"/>
              <a:t>, </a:t>
            </a:r>
            <a:r>
              <a:rPr lang="en-US" i="1" dirty="0"/>
              <a:t>Critical Race Theory: The Cutting Edge</a:t>
            </a:r>
            <a:r>
              <a:rPr lang="en-US" dirty="0"/>
              <a:t>, 3</a:t>
            </a:r>
            <a:r>
              <a:rPr lang="en-US" baseline="30000" dirty="0"/>
              <a:t>rd</a:t>
            </a:r>
            <a:r>
              <a:rPr lang="en-US" dirty="0"/>
              <a:t> edition, p. 2</a:t>
            </a:r>
          </a:p>
        </p:txBody>
      </p:sp>
      <p:sp>
        <p:nvSpPr>
          <p:cNvPr id="2" name="Title 1"/>
          <p:cNvSpPr>
            <a:spLocks noGrp="1"/>
          </p:cNvSpPr>
          <p:nvPr>
            <p:ph type="title"/>
          </p:nvPr>
        </p:nvSpPr>
        <p:spPr/>
        <p:txBody>
          <a:bodyPr/>
          <a:lstStyle/>
          <a:p>
            <a:r>
              <a:rPr lang="en-US" b="1" dirty="0"/>
              <a:t>Racism is normal, permanent, and pervasive</a:t>
            </a:r>
          </a:p>
        </p:txBody>
      </p:sp>
      <p:sp>
        <p:nvSpPr>
          <p:cNvPr id="3" name="Content Placeholder 2"/>
          <p:cNvSpPr>
            <a:spLocks noGrp="1"/>
          </p:cNvSpPr>
          <p:nvPr>
            <p:ph idx="1"/>
          </p:nvPr>
        </p:nvSpPr>
        <p:spPr>
          <a:xfrm>
            <a:off x="628650" y="1825625"/>
            <a:ext cx="4700732" cy="4351338"/>
          </a:xfrm>
        </p:spPr>
        <p:txBody>
          <a:bodyPr/>
          <a:lstStyle/>
          <a:p>
            <a:pPr marL="0" indent="0">
              <a:buNone/>
            </a:pPr>
            <a:r>
              <a:rPr lang="en-US" dirty="0"/>
              <a:t>“Racism is </a:t>
            </a:r>
            <a:r>
              <a:rPr lang="en-US" b="1" dirty="0"/>
              <a:t>normal, not aberrant</a:t>
            </a:r>
            <a:r>
              <a:rPr lang="en-US" dirty="0"/>
              <a:t>, in American society. Because it is an </a:t>
            </a:r>
            <a:r>
              <a:rPr lang="en-US" b="1" dirty="0"/>
              <a:t>ingrained feature of our landscape</a:t>
            </a:r>
            <a:r>
              <a:rPr lang="en-US" dirty="0"/>
              <a:t>, racism looks </a:t>
            </a:r>
            <a:r>
              <a:rPr lang="en-US" b="1" dirty="0"/>
              <a:t>ordinary and natural </a:t>
            </a:r>
            <a:r>
              <a:rPr lang="en-US" dirty="0"/>
              <a:t>to persons in our culture.” – Delgado and </a:t>
            </a:r>
            <a:r>
              <a:rPr lang="en-US" dirty="0" err="1"/>
              <a:t>Stefancic</a:t>
            </a:r>
            <a:endParaRPr lang="en-US" dirty="0"/>
          </a:p>
        </p:txBody>
      </p:sp>
      <p:pic>
        <p:nvPicPr>
          <p:cNvPr id="8" name="Picture 4" descr="Image result for richard delgado"/>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116946" y="2023198"/>
            <a:ext cx="1943813" cy="2315603"/>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Jean Stefancic | University of Alabama School of Law"/>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2187" t="8971" r="15572" b="36775"/>
          <a:stretch/>
        </p:blipFill>
        <p:spPr bwMode="auto">
          <a:xfrm>
            <a:off x="7167419" y="2023198"/>
            <a:ext cx="1764145" cy="2315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43323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302914" cy="1325563"/>
          </a:xfrm>
        </p:spPr>
        <p:txBody>
          <a:bodyPr>
            <a:normAutofit fontScale="90000"/>
          </a:bodyPr>
          <a:lstStyle/>
          <a:p>
            <a:r>
              <a:rPr lang="en-US" b="1" dirty="0"/>
              <a:t>Racism is concealed beneath principles like colorblindness, meritocracy, and objectivity</a:t>
            </a:r>
          </a:p>
        </p:txBody>
      </p:sp>
      <p:sp>
        <p:nvSpPr>
          <p:cNvPr id="3" name="Content Placeholder 2"/>
          <p:cNvSpPr>
            <a:spLocks noGrp="1"/>
          </p:cNvSpPr>
          <p:nvPr>
            <p:ph idx="1"/>
          </p:nvPr>
        </p:nvSpPr>
        <p:spPr>
          <a:xfrm>
            <a:off x="628650" y="2294839"/>
            <a:ext cx="4700732" cy="4351338"/>
          </a:xfrm>
        </p:spPr>
        <p:txBody>
          <a:bodyPr/>
          <a:lstStyle/>
          <a:p>
            <a:pPr marL="0" indent="0">
              <a:buNone/>
            </a:pPr>
            <a:r>
              <a:rPr lang="en-US" dirty="0"/>
              <a:t>“</a:t>
            </a:r>
            <a:r>
              <a:rPr lang="en-US" b="1" dirty="0"/>
              <a:t>liberalism, neutrality, objectivity, colorblindness, and meritocracy</a:t>
            </a:r>
            <a:r>
              <a:rPr lang="en-US" dirty="0"/>
              <a:t>… camouflage [how] racial advantage propels the self-interests, power, and privileges of the dominant group.” – Harper, Patton, and Wooden</a:t>
            </a:r>
          </a:p>
        </p:txBody>
      </p:sp>
      <p:sp>
        <p:nvSpPr>
          <p:cNvPr id="4" name="Rectangle 3"/>
          <p:cNvSpPr/>
          <p:nvPr/>
        </p:nvSpPr>
        <p:spPr>
          <a:xfrm>
            <a:off x="69272" y="5803739"/>
            <a:ext cx="8862292" cy="923330"/>
          </a:xfrm>
          <a:prstGeom prst="rect">
            <a:avLst/>
          </a:prstGeom>
        </p:spPr>
        <p:txBody>
          <a:bodyPr wrap="square">
            <a:spAutoFit/>
          </a:bodyPr>
          <a:lstStyle/>
          <a:p>
            <a:r>
              <a:rPr lang="en-US" dirty="0"/>
              <a:t>Harper, Patton, and Wooden, </a:t>
            </a:r>
            <a:r>
              <a:rPr lang="en-US" dirty="0">
                <a:hlinkClick r:id="rId3">
                  <a:extLst>
                    <a:ext uri="{A12FA001-AC4F-418D-AE19-62706E023703}">
                      <ahyp:hlinkClr xmlns:ahyp="http://schemas.microsoft.com/office/drawing/2018/hyperlinkcolor" val="tx"/>
                    </a:ext>
                  </a:extLst>
                </a:hlinkClick>
              </a:rPr>
              <a:t>“Access and Equity for African American Students in Higher Education: A Critical Race Historical Analysis of Policy Efforts,”</a:t>
            </a:r>
            <a:r>
              <a:rPr lang="en-US" dirty="0"/>
              <a:t> </a:t>
            </a:r>
            <a:r>
              <a:rPr lang="en-US" i="1" dirty="0"/>
              <a:t>The Journal of Higher Education</a:t>
            </a:r>
            <a:r>
              <a:rPr lang="en-US" dirty="0"/>
              <a:t>, 80(4), 2009, p. 389-414.</a:t>
            </a:r>
          </a:p>
        </p:txBody>
      </p:sp>
      <p:pic>
        <p:nvPicPr>
          <p:cNvPr id="1026" name="Picture 2" descr="Race and Equity Scholar Shaun Harper, Jazz Concert Highlight ..."/>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0788" b="40276"/>
          <a:stretch/>
        </p:blipFill>
        <p:spPr bwMode="auto">
          <a:xfrm flipH="1">
            <a:off x="5420834" y="1884434"/>
            <a:ext cx="1683233" cy="169025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Lori Patton Davis' influence in higher education earns her new ..."/>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6071" r="8915" b="42661"/>
          <a:stretch/>
        </p:blipFill>
        <p:spPr bwMode="auto">
          <a:xfrm>
            <a:off x="7195519" y="1884434"/>
            <a:ext cx="1790592" cy="169025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Ontario S Wooden"/>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250" t="-1546" r="-3250" b="29410"/>
          <a:stretch/>
        </p:blipFill>
        <p:spPr bwMode="auto">
          <a:xfrm>
            <a:off x="6276174" y="3574690"/>
            <a:ext cx="1655786" cy="1791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4153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Lived experience is critical to fully understand racism</a:t>
            </a:r>
          </a:p>
        </p:txBody>
      </p:sp>
      <p:sp>
        <p:nvSpPr>
          <p:cNvPr id="3" name="Content Placeholder 2"/>
          <p:cNvSpPr>
            <a:spLocks noGrp="1"/>
          </p:cNvSpPr>
          <p:nvPr>
            <p:ph idx="1"/>
          </p:nvPr>
        </p:nvSpPr>
        <p:spPr>
          <a:xfrm>
            <a:off x="628650" y="1825625"/>
            <a:ext cx="4460586" cy="4351338"/>
          </a:xfrm>
        </p:spPr>
        <p:txBody>
          <a:bodyPr>
            <a:normAutofit lnSpcReduction="10000"/>
          </a:bodyPr>
          <a:lstStyle/>
          <a:p>
            <a:pPr marL="0" indent="0">
              <a:buNone/>
            </a:pPr>
            <a:r>
              <a:rPr lang="en-US" dirty="0"/>
              <a:t>“</a:t>
            </a:r>
            <a:r>
              <a:rPr lang="en-US" b="1" dirty="0"/>
              <a:t>blacks experience the power of second sight from the perspective of </a:t>
            </a:r>
            <a:r>
              <a:rPr lang="en-US" b="1" dirty="0" err="1"/>
              <a:t>antiblack</a:t>
            </a:r>
            <a:r>
              <a:rPr lang="en-US" b="1" dirty="0"/>
              <a:t> prejudice</a:t>
            </a:r>
            <a:r>
              <a:rPr lang="en-US" dirty="0"/>
              <a:t>… A CRT framework recognizes the </a:t>
            </a:r>
            <a:r>
              <a:rPr lang="en-US" b="1" dirty="0"/>
              <a:t>centrality of experiential knowledge </a:t>
            </a:r>
            <a:r>
              <a:rPr lang="en-US" dirty="0"/>
              <a:t>of people of color and views this knowledge as </a:t>
            </a:r>
            <a:r>
              <a:rPr lang="en-US" b="1" dirty="0"/>
              <a:t>legitimate, appropriate, and critical </a:t>
            </a:r>
            <a:r>
              <a:rPr lang="en-US" dirty="0"/>
              <a:t>to understanding, analyzing, and teaching about racial subordination.” – </a:t>
            </a:r>
            <a:r>
              <a:rPr lang="en-US" dirty="0" err="1"/>
              <a:t>Kafi</a:t>
            </a:r>
            <a:r>
              <a:rPr lang="en-US" dirty="0"/>
              <a:t> Kumasi</a:t>
            </a:r>
          </a:p>
        </p:txBody>
      </p:sp>
      <p:pic>
        <p:nvPicPr>
          <p:cNvPr id="1026" name="Picture 2" descr="School of Information Sciences - Wayne State University"/>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448" t="6094" r="33704" b="54794"/>
          <a:stretch/>
        </p:blipFill>
        <p:spPr bwMode="auto">
          <a:xfrm>
            <a:off x="5948218" y="2022762"/>
            <a:ext cx="2343748" cy="280785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06218" y="6176963"/>
            <a:ext cx="8409132" cy="646331"/>
          </a:xfrm>
          <a:prstGeom prst="rect">
            <a:avLst/>
          </a:prstGeom>
        </p:spPr>
        <p:txBody>
          <a:bodyPr wrap="square">
            <a:spAutoFit/>
          </a:bodyPr>
          <a:lstStyle/>
          <a:p>
            <a:r>
              <a:rPr lang="en-US" dirty="0" err="1"/>
              <a:t>Kafi</a:t>
            </a:r>
            <a:r>
              <a:rPr lang="en-US" dirty="0"/>
              <a:t> D. Kumasi, “Critical Race Theory and Education: Mapping a Legacy of Activism and Scholarship” in Levinson’s </a:t>
            </a:r>
            <a:r>
              <a:rPr lang="en-US" i="1" dirty="0">
                <a:hlinkClick r:id="rId4">
                  <a:extLst>
                    <a:ext uri="{A12FA001-AC4F-418D-AE19-62706E023703}">
                      <ahyp:hlinkClr xmlns:ahyp="http://schemas.microsoft.com/office/drawing/2018/hyperlinkcolor" val="tx"/>
                    </a:ext>
                  </a:extLst>
                </a:hlinkClick>
              </a:rPr>
              <a:t>Beyond</a:t>
            </a:r>
            <a:r>
              <a:rPr lang="en-US" dirty="0">
                <a:hlinkClick r:id="rId4">
                  <a:extLst>
                    <a:ext uri="{A12FA001-AC4F-418D-AE19-62706E023703}">
                      <ahyp:hlinkClr xmlns:ahyp="http://schemas.microsoft.com/office/drawing/2018/hyperlinkcolor" val="tx"/>
                    </a:ext>
                  </a:extLst>
                </a:hlinkClick>
              </a:rPr>
              <a:t> </a:t>
            </a:r>
            <a:r>
              <a:rPr lang="en-US" i="1" dirty="0">
                <a:hlinkClick r:id="rId4">
                  <a:extLst>
                    <a:ext uri="{A12FA001-AC4F-418D-AE19-62706E023703}">
                      <ahyp:hlinkClr xmlns:ahyp="http://schemas.microsoft.com/office/drawing/2018/hyperlinkcolor" val="tx"/>
                    </a:ext>
                  </a:extLst>
                </a:hlinkClick>
              </a:rPr>
              <a:t>Critique</a:t>
            </a:r>
            <a:r>
              <a:rPr lang="en-US" dirty="0">
                <a:hlinkClick r:id="rId4">
                  <a:extLst>
                    <a:ext uri="{A12FA001-AC4F-418D-AE19-62706E023703}">
                      <ahyp:hlinkClr xmlns:ahyp="http://schemas.microsoft.com/office/drawing/2018/hyperlinkcolor" val="tx"/>
                    </a:ext>
                  </a:extLst>
                </a:hlinkClick>
              </a:rPr>
              <a:t> </a:t>
            </a:r>
            <a:r>
              <a:rPr lang="en-US" dirty="0"/>
              <a:t>(p. 209-213).</a:t>
            </a:r>
          </a:p>
        </p:txBody>
      </p:sp>
    </p:spTree>
    <p:extLst>
      <p:ext uri="{BB962C8B-B14F-4D97-AF65-F5344CB8AC3E}">
        <p14:creationId xmlns:p14="http://schemas.microsoft.com/office/powerpoint/2010/main" val="8868107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302914" cy="1325563"/>
          </a:xfrm>
        </p:spPr>
        <p:txBody>
          <a:bodyPr>
            <a:normAutofit/>
          </a:bodyPr>
          <a:lstStyle/>
          <a:p>
            <a:r>
              <a:rPr lang="en-US" b="1" dirty="0"/>
              <a:t>Racism is part of interlocking systems of oppression</a:t>
            </a:r>
          </a:p>
        </p:txBody>
      </p:sp>
      <p:sp>
        <p:nvSpPr>
          <p:cNvPr id="3" name="Content Placeholder 2"/>
          <p:cNvSpPr>
            <a:spLocks noGrp="1"/>
          </p:cNvSpPr>
          <p:nvPr>
            <p:ph idx="1"/>
          </p:nvPr>
        </p:nvSpPr>
        <p:spPr>
          <a:xfrm>
            <a:off x="628650" y="1758157"/>
            <a:ext cx="4700732" cy="4351338"/>
          </a:xfrm>
        </p:spPr>
        <p:txBody>
          <a:bodyPr>
            <a:normAutofit/>
          </a:bodyPr>
          <a:lstStyle/>
          <a:p>
            <a:pPr marL="0" indent="0">
              <a:buNone/>
            </a:pPr>
            <a:r>
              <a:rPr lang="en-US" dirty="0"/>
              <a:t>“CRT critiques [claims that]: one can fight racism without paying attention to </a:t>
            </a:r>
            <a:r>
              <a:rPr lang="en-US" b="1" dirty="0"/>
              <a:t>sexism, homophobia, economic exploitation</a:t>
            </a:r>
            <a:r>
              <a:rPr lang="en-US" dirty="0"/>
              <a:t>, and other forms of oppression or injustice.”– Harper, Patton, and Wooden</a:t>
            </a:r>
          </a:p>
        </p:txBody>
      </p:sp>
      <p:sp>
        <p:nvSpPr>
          <p:cNvPr id="4" name="Rectangle 3"/>
          <p:cNvSpPr/>
          <p:nvPr/>
        </p:nvSpPr>
        <p:spPr>
          <a:xfrm>
            <a:off x="0" y="5841575"/>
            <a:ext cx="8862292" cy="923330"/>
          </a:xfrm>
          <a:prstGeom prst="rect">
            <a:avLst/>
          </a:prstGeom>
        </p:spPr>
        <p:txBody>
          <a:bodyPr wrap="square">
            <a:spAutoFit/>
          </a:bodyPr>
          <a:lstStyle/>
          <a:p>
            <a:r>
              <a:rPr lang="en-US" dirty="0"/>
              <a:t>Harper, Patton, and Wooden, </a:t>
            </a:r>
            <a:r>
              <a:rPr lang="en-US" dirty="0">
                <a:hlinkClick r:id="rId3">
                  <a:extLst>
                    <a:ext uri="{A12FA001-AC4F-418D-AE19-62706E023703}">
                      <ahyp:hlinkClr xmlns:ahyp="http://schemas.microsoft.com/office/drawing/2018/hyperlinkcolor" val="tx"/>
                    </a:ext>
                  </a:extLst>
                </a:hlinkClick>
              </a:rPr>
              <a:t>“Access and Equity for African American Students in Higher Education: A Critical Race Historical Analysis of Policy Efforts,”</a:t>
            </a:r>
            <a:r>
              <a:rPr lang="en-US" dirty="0"/>
              <a:t> </a:t>
            </a:r>
            <a:r>
              <a:rPr lang="en-US" i="1" dirty="0"/>
              <a:t>The Journal of Higher Education</a:t>
            </a:r>
            <a:r>
              <a:rPr lang="en-US" dirty="0"/>
              <a:t>, 80(4), 2009, p. 389-414.</a:t>
            </a:r>
          </a:p>
        </p:txBody>
      </p:sp>
      <p:pic>
        <p:nvPicPr>
          <p:cNvPr id="1026" name="Picture 2" descr="Race and Equity Scholar Shaun Harper, Jazz Concert Highlight ..."/>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0788" b="40276"/>
          <a:stretch/>
        </p:blipFill>
        <p:spPr bwMode="auto">
          <a:xfrm flipH="1">
            <a:off x="5420834" y="1884434"/>
            <a:ext cx="1683233" cy="169025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Lori Patton Davis' influence in higher education earns her new ..."/>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6071" r="8915" b="42661"/>
          <a:stretch/>
        </p:blipFill>
        <p:spPr bwMode="auto">
          <a:xfrm>
            <a:off x="7195519" y="1884434"/>
            <a:ext cx="1790592" cy="169025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Ontario S Wooden"/>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250" t="-1546" r="-3250" b="29410"/>
          <a:stretch/>
        </p:blipFill>
        <p:spPr bwMode="auto">
          <a:xfrm>
            <a:off x="6276174" y="3574690"/>
            <a:ext cx="1655786" cy="1791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46169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8A327-51E7-44C7-9000-C6C20D9D762E}"/>
              </a:ext>
            </a:extLst>
          </p:cNvPr>
          <p:cNvSpPr>
            <a:spLocks noGrp="1"/>
          </p:cNvSpPr>
          <p:nvPr>
            <p:ph type="title"/>
          </p:nvPr>
        </p:nvSpPr>
        <p:spPr/>
        <p:txBody>
          <a:bodyPr/>
          <a:lstStyle/>
          <a:p>
            <a:r>
              <a:rPr lang="en-US" b="1" dirty="0"/>
              <a:t>Outline</a:t>
            </a:r>
          </a:p>
        </p:txBody>
      </p:sp>
      <p:sp>
        <p:nvSpPr>
          <p:cNvPr id="3" name="Content Placeholder 2">
            <a:extLst>
              <a:ext uri="{FF2B5EF4-FFF2-40B4-BE49-F238E27FC236}">
                <a16:creationId xmlns:a16="http://schemas.microsoft.com/office/drawing/2014/main" id="{2D4253C9-D4D7-4D42-A375-38C6B88E64C5}"/>
              </a:ext>
            </a:extLst>
          </p:cNvPr>
          <p:cNvSpPr>
            <a:spLocks noGrp="1"/>
          </p:cNvSpPr>
          <p:nvPr>
            <p:ph idx="1"/>
          </p:nvPr>
        </p:nvSpPr>
        <p:spPr>
          <a:xfrm>
            <a:off x="628650" y="1474238"/>
            <a:ext cx="7886700" cy="5169158"/>
          </a:xfrm>
        </p:spPr>
        <p:txBody>
          <a:bodyPr>
            <a:normAutofit fontScale="77500" lnSpcReduction="20000"/>
          </a:bodyPr>
          <a:lstStyle/>
          <a:p>
            <a:r>
              <a:rPr lang="en-US" dirty="0"/>
              <a:t>Review of contemporary critical theory</a:t>
            </a:r>
          </a:p>
          <a:p>
            <a:r>
              <a:rPr lang="en-US" dirty="0"/>
              <a:t>Review of critical race theory</a:t>
            </a:r>
          </a:p>
          <a:p>
            <a:r>
              <a:rPr lang="en-US" dirty="0"/>
              <a:t>Secular books about race</a:t>
            </a:r>
          </a:p>
          <a:p>
            <a:pPr lvl="1"/>
            <a:r>
              <a:rPr lang="en-US" i="1" dirty="0"/>
              <a:t>White Fragility</a:t>
            </a:r>
          </a:p>
          <a:p>
            <a:pPr lvl="1"/>
            <a:r>
              <a:rPr lang="en-US" i="1" dirty="0"/>
              <a:t>How to Be An Antiracist</a:t>
            </a:r>
          </a:p>
          <a:p>
            <a:pPr lvl="1"/>
            <a:r>
              <a:rPr lang="en-US" dirty="0"/>
              <a:t>Also: </a:t>
            </a:r>
            <a:r>
              <a:rPr lang="en-US" i="1" dirty="0"/>
              <a:t>So You Want to Talk About Race</a:t>
            </a:r>
            <a:r>
              <a:rPr lang="en-US" dirty="0"/>
              <a:t>, </a:t>
            </a:r>
            <a:r>
              <a:rPr lang="en-US" i="1" dirty="0"/>
              <a:t>Why I’m No Longer Talking to White People About Race</a:t>
            </a:r>
            <a:r>
              <a:rPr lang="en-US" dirty="0"/>
              <a:t>, </a:t>
            </a:r>
            <a:r>
              <a:rPr lang="en-US" i="1" dirty="0"/>
              <a:t>Me and White Supremacy</a:t>
            </a:r>
          </a:p>
          <a:p>
            <a:r>
              <a:rPr lang="en-US" dirty="0"/>
              <a:t>Christian books about race</a:t>
            </a:r>
          </a:p>
          <a:p>
            <a:pPr lvl="1"/>
            <a:r>
              <a:rPr lang="en-US" i="1" dirty="0"/>
              <a:t>White Awake</a:t>
            </a:r>
          </a:p>
          <a:p>
            <a:pPr lvl="1"/>
            <a:r>
              <a:rPr lang="en-US" i="1" dirty="0"/>
              <a:t>Be The Bridge</a:t>
            </a:r>
          </a:p>
          <a:p>
            <a:pPr lvl="1"/>
            <a:r>
              <a:rPr lang="en-US" dirty="0"/>
              <a:t>Also: </a:t>
            </a:r>
            <a:r>
              <a:rPr lang="en-US" i="1" dirty="0" err="1"/>
              <a:t>Rediscipling</a:t>
            </a:r>
            <a:r>
              <a:rPr lang="en-US" i="1" dirty="0"/>
              <a:t> the White Church</a:t>
            </a:r>
            <a:r>
              <a:rPr lang="en-US" dirty="0"/>
              <a:t>, </a:t>
            </a:r>
            <a:r>
              <a:rPr lang="en-US" i="1" dirty="0"/>
              <a:t>Reconstructing the Gospel</a:t>
            </a:r>
            <a:r>
              <a:rPr lang="en-US" dirty="0"/>
              <a:t>, </a:t>
            </a:r>
            <a:r>
              <a:rPr lang="en-US" i="1" dirty="0"/>
              <a:t>We Need to Talk About Race</a:t>
            </a:r>
            <a:r>
              <a:rPr lang="en-US" dirty="0"/>
              <a:t>, </a:t>
            </a:r>
            <a:r>
              <a:rPr lang="en-US" i="1" dirty="0"/>
              <a:t>How to Fight Racism, After Whiteness</a:t>
            </a:r>
            <a:r>
              <a:rPr lang="en-US" dirty="0"/>
              <a:t>, </a:t>
            </a:r>
            <a:r>
              <a:rPr lang="en-US" i="1" dirty="0"/>
              <a:t>Can ‘White’ People Be Saved?</a:t>
            </a:r>
          </a:p>
          <a:p>
            <a:r>
              <a:rPr lang="en-US" dirty="0"/>
              <a:t>Sociology as theology</a:t>
            </a:r>
          </a:p>
          <a:p>
            <a:pPr lvl="1"/>
            <a:r>
              <a:rPr lang="en-US" i="1" dirty="0"/>
              <a:t>Jesus and John Wayne</a:t>
            </a:r>
          </a:p>
          <a:p>
            <a:pPr lvl="1"/>
            <a:r>
              <a:rPr lang="en-US" i="1" dirty="0"/>
              <a:t>Taking America Back for God</a:t>
            </a:r>
          </a:p>
          <a:p>
            <a:pPr lvl="1"/>
            <a:r>
              <a:rPr lang="en-US" dirty="0"/>
              <a:t>Also: </a:t>
            </a:r>
            <a:r>
              <a:rPr lang="en-US" i="1" dirty="0"/>
              <a:t>The Rise of Biblical Womanhood</a:t>
            </a:r>
            <a:r>
              <a:rPr lang="en-US" dirty="0"/>
              <a:t>, </a:t>
            </a:r>
            <a:r>
              <a:rPr lang="en-US" i="1" dirty="0"/>
              <a:t>White Evangelical Racism</a:t>
            </a:r>
          </a:p>
          <a:p>
            <a:r>
              <a:rPr lang="en-US" dirty="0"/>
              <a:t>Conclusions</a:t>
            </a:r>
          </a:p>
        </p:txBody>
      </p:sp>
      <p:sp>
        <p:nvSpPr>
          <p:cNvPr id="4" name="Rectangle 3">
            <a:extLst>
              <a:ext uri="{FF2B5EF4-FFF2-40B4-BE49-F238E27FC236}">
                <a16:creationId xmlns:a16="http://schemas.microsoft.com/office/drawing/2014/main" id="{A9A019BC-F4A8-461F-A508-E870AA192488}"/>
              </a:ext>
            </a:extLst>
          </p:cNvPr>
          <p:cNvSpPr/>
          <p:nvPr/>
        </p:nvSpPr>
        <p:spPr>
          <a:xfrm>
            <a:off x="485192" y="2480712"/>
            <a:ext cx="8210939" cy="319089"/>
          </a:xfrm>
          <a:prstGeom prst="rect">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94970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27026"/>
            <a:ext cx="7886700" cy="1325563"/>
          </a:xfrm>
        </p:spPr>
        <p:txBody>
          <a:bodyPr/>
          <a:lstStyle/>
          <a:p>
            <a:r>
              <a:rPr lang="en-US" b="1" dirty="0" err="1"/>
              <a:t>DiAngelo’s</a:t>
            </a:r>
            <a:r>
              <a:rPr lang="en-US" b="1" dirty="0"/>
              <a:t> </a:t>
            </a:r>
            <a:r>
              <a:rPr lang="en-US" b="1" i="1" dirty="0"/>
              <a:t>White Fragility</a:t>
            </a:r>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28649" y="1870961"/>
            <a:ext cx="3404335" cy="4172534"/>
          </a:xfrm>
          <a:prstGeom prst="rect">
            <a:avLst/>
          </a:prstGeom>
        </p:spPr>
      </p:pic>
      <p:pic>
        <p:nvPicPr>
          <p:cNvPr id="1026" name="Picture 2" descr="White Fragility: Why It's So Hard for White People to Talk About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89559" y="1870961"/>
            <a:ext cx="2775438" cy="41725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98243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CBE71-CC9A-46A0-BEFF-B65175CB87A7}"/>
              </a:ext>
            </a:extLst>
          </p:cNvPr>
          <p:cNvSpPr>
            <a:spLocks noGrp="1"/>
          </p:cNvSpPr>
          <p:nvPr>
            <p:ph type="title"/>
          </p:nvPr>
        </p:nvSpPr>
        <p:spPr/>
        <p:txBody>
          <a:bodyPr/>
          <a:lstStyle/>
          <a:p>
            <a:r>
              <a:rPr lang="en-US" b="1" dirty="0" err="1"/>
              <a:t>DiAngelo’s</a:t>
            </a:r>
            <a:r>
              <a:rPr lang="en-US" b="1" dirty="0"/>
              <a:t> </a:t>
            </a:r>
            <a:r>
              <a:rPr lang="en-US" b="1" i="1" dirty="0"/>
              <a:t>White Fragility</a:t>
            </a:r>
          </a:p>
        </p:txBody>
      </p:sp>
      <p:sp>
        <p:nvSpPr>
          <p:cNvPr id="3" name="Content Placeholder 2">
            <a:extLst>
              <a:ext uri="{FF2B5EF4-FFF2-40B4-BE49-F238E27FC236}">
                <a16:creationId xmlns:a16="http://schemas.microsoft.com/office/drawing/2014/main" id="{402D8159-7440-4017-AAB0-6F143A9A17D7}"/>
              </a:ext>
            </a:extLst>
          </p:cNvPr>
          <p:cNvSpPr>
            <a:spLocks noGrp="1"/>
          </p:cNvSpPr>
          <p:nvPr>
            <p:ph idx="1"/>
          </p:nvPr>
        </p:nvSpPr>
        <p:spPr/>
        <p:txBody>
          <a:bodyPr/>
          <a:lstStyle/>
          <a:p>
            <a:pPr marL="0" indent="0">
              <a:buNone/>
            </a:pPr>
            <a:r>
              <a:rPr lang="en-US" b="1" dirty="0"/>
              <a:t>Positives:</a:t>
            </a:r>
          </a:p>
          <a:p>
            <a:r>
              <a:rPr lang="en-US" dirty="0"/>
              <a:t>Easy to read</a:t>
            </a:r>
          </a:p>
          <a:p>
            <a:r>
              <a:rPr lang="en-US" dirty="0"/>
              <a:t>Recognizably insane</a:t>
            </a:r>
          </a:p>
        </p:txBody>
      </p:sp>
      <p:pic>
        <p:nvPicPr>
          <p:cNvPr id="4" name="Picture 3">
            <a:extLst>
              <a:ext uri="{FF2B5EF4-FFF2-40B4-BE49-F238E27FC236}">
                <a16:creationId xmlns:a16="http://schemas.microsoft.com/office/drawing/2014/main" id="{7CE72FE0-EE45-415A-9353-DAD6C00D6E1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646325" y="116925"/>
            <a:ext cx="1284021" cy="1573764"/>
          </a:xfrm>
          <a:prstGeom prst="rect">
            <a:avLst/>
          </a:prstGeom>
        </p:spPr>
      </p:pic>
    </p:spTree>
    <p:extLst>
      <p:ext uri="{BB962C8B-B14F-4D97-AF65-F5344CB8AC3E}">
        <p14:creationId xmlns:p14="http://schemas.microsoft.com/office/powerpoint/2010/main" val="3730372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Critical Social Justice</a:t>
            </a:r>
          </a:p>
        </p:txBody>
      </p:sp>
      <p:pic>
        <p:nvPicPr>
          <p:cNvPr id="4" name="Picture 3"/>
          <p:cNvPicPr>
            <a:picLocks noChangeAspect="1"/>
          </p:cNvPicPr>
          <p:nvPr/>
        </p:nvPicPr>
        <p:blipFill rotWithShape="1">
          <a:blip r:embed="rId3" cstate="print"/>
          <a:srcRect r="1485"/>
          <a:stretch/>
        </p:blipFill>
        <p:spPr>
          <a:xfrm>
            <a:off x="760395" y="1384515"/>
            <a:ext cx="4957011" cy="4982596"/>
          </a:xfrm>
          <a:prstGeom prst="rect">
            <a:avLst/>
          </a:prstGeom>
        </p:spPr>
      </p:pic>
      <p:sp>
        <p:nvSpPr>
          <p:cNvPr id="5" name="Rectangle 4"/>
          <p:cNvSpPr/>
          <p:nvPr/>
        </p:nvSpPr>
        <p:spPr>
          <a:xfrm>
            <a:off x="106218" y="6369469"/>
            <a:ext cx="8409132" cy="369332"/>
          </a:xfrm>
          <a:prstGeom prst="rect">
            <a:avLst/>
          </a:prstGeom>
        </p:spPr>
        <p:txBody>
          <a:bodyPr wrap="square">
            <a:spAutoFit/>
          </a:bodyPr>
          <a:lstStyle/>
          <a:p>
            <a:r>
              <a:rPr lang="en-US" dirty="0"/>
              <a:t>Robin </a:t>
            </a:r>
            <a:r>
              <a:rPr lang="en-US" dirty="0" err="1"/>
              <a:t>DiAngelo</a:t>
            </a:r>
            <a:r>
              <a:rPr lang="en-US" dirty="0"/>
              <a:t>, </a:t>
            </a:r>
            <a:r>
              <a:rPr lang="en-US" i="1" dirty="0"/>
              <a:t>What Does It Mean to Be White</a:t>
            </a:r>
            <a:r>
              <a:rPr lang="en-US" dirty="0"/>
              <a:t>, (2016), p. 64</a:t>
            </a:r>
          </a:p>
        </p:txBody>
      </p:sp>
      <p:pic>
        <p:nvPicPr>
          <p:cNvPr id="6" name="Picture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646325" y="116925"/>
            <a:ext cx="1284021" cy="1573764"/>
          </a:xfrm>
          <a:prstGeom prst="rect">
            <a:avLst/>
          </a:prstGeom>
        </p:spPr>
      </p:pic>
    </p:spTree>
    <p:extLst>
      <p:ext uri="{BB962C8B-B14F-4D97-AF65-F5344CB8AC3E}">
        <p14:creationId xmlns:p14="http://schemas.microsoft.com/office/powerpoint/2010/main" val="25527089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All whites are racist</a:t>
            </a:r>
          </a:p>
        </p:txBody>
      </p:sp>
      <p:sp>
        <p:nvSpPr>
          <p:cNvPr id="3" name="Content Placeholder 2"/>
          <p:cNvSpPr>
            <a:spLocks noGrp="1"/>
          </p:cNvSpPr>
          <p:nvPr>
            <p:ph idx="1"/>
          </p:nvPr>
        </p:nvSpPr>
        <p:spPr/>
        <p:txBody>
          <a:bodyPr/>
          <a:lstStyle/>
          <a:p>
            <a:pPr marL="0" indent="0">
              <a:buNone/>
            </a:pPr>
            <a:r>
              <a:rPr lang="en-US" dirty="0"/>
              <a:t>“a positive white identity is an impossible goal. </a:t>
            </a:r>
            <a:r>
              <a:rPr lang="en-US" b="1" dirty="0"/>
              <a:t>White identity is inherently racist; white people do not exist outside the system of white supremacy.</a:t>
            </a:r>
            <a:r>
              <a:rPr lang="en-US" dirty="0"/>
              <a:t> This does not mean that we should stop identifying as white and start claiming only to be Italian or Irish. To do so is to deny the reality of racism in the here and now, and this denial would simply be color-blind racism. Rather, I strive to be ‘less white.’ </a:t>
            </a:r>
            <a:r>
              <a:rPr lang="en-US" b="1" dirty="0"/>
              <a:t>To be less white is to be less racially oppressive. </a:t>
            </a:r>
            <a:r>
              <a:rPr lang="en-US" dirty="0"/>
              <a:t>I can build a wide range of authentic and sustained relationships across race and accept that I have racist patterns.”</a:t>
            </a:r>
          </a:p>
        </p:txBody>
      </p:sp>
      <p:sp>
        <p:nvSpPr>
          <p:cNvPr id="4" name="Rectangle 3"/>
          <p:cNvSpPr/>
          <p:nvPr/>
        </p:nvSpPr>
        <p:spPr>
          <a:xfrm>
            <a:off x="106218" y="6369469"/>
            <a:ext cx="8409132" cy="369332"/>
          </a:xfrm>
          <a:prstGeom prst="rect">
            <a:avLst/>
          </a:prstGeom>
        </p:spPr>
        <p:txBody>
          <a:bodyPr wrap="square">
            <a:spAutoFit/>
          </a:bodyPr>
          <a:lstStyle/>
          <a:p>
            <a:r>
              <a:rPr lang="en-US" dirty="0"/>
              <a:t>Robin </a:t>
            </a:r>
            <a:r>
              <a:rPr lang="en-US" dirty="0" err="1"/>
              <a:t>DiAngelo</a:t>
            </a:r>
            <a:r>
              <a:rPr lang="en-US" dirty="0"/>
              <a:t>, </a:t>
            </a:r>
            <a:r>
              <a:rPr lang="en-US" i="1" dirty="0"/>
              <a:t>White Fragility</a:t>
            </a:r>
            <a:r>
              <a:rPr lang="en-US" dirty="0"/>
              <a:t>, (2018), p. 149-150</a:t>
            </a:r>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646325" y="116925"/>
            <a:ext cx="1284021" cy="1573764"/>
          </a:xfrm>
          <a:prstGeom prst="rect">
            <a:avLst/>
          </a:prstGeom>
        </p:spPr>
      </p:pic>
    </p:spTree>
    <p:extLst>
      <p:ext uri="{BB962C8B-B14F-4D97-AF65-F5344CB8AC3E}">
        <p14:creationId xmlns:p14="http://schemas.microsoft.com/office/powerpoint/2010/main" val="12163702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The white fragility </a:t>
            </a:r>
            <a:r>
              <a:rPr lang="en-US" b="1" dirty="0" err="1"/>
              <a:t>Kafkatrap</a:t>
            </a:r>
            <a:endParaRPr lang="en-US" b="1" dirty="0"/>
          </a:p>
        </p:txBody>
      </p:sp>
      <p:sp>
        <p:nvSpPr>
          <p:cNvPr id="3" name="Content Placeholder 2"/>
          <p:cNvSpPr>
            <a:spLocks noGrp="1"/>
          </p:cNvSpPr>
          <p:nvPr>
            <p:ph idx="1"/>
          </p:nvPr>
        </p:nvSpPr>
        <p:spPr>
          <a:xfrm>
            <a:off x="628650" y="1819959"/>
            <a:ext cx="7886700" cy="445937"/>
          </a:xfrm>
        </p:spPr>
        <p:txBody>
          <a:bodyPr>
            <a:noAutofit/>
          </a:bodyPr>
          <a:lstStyle/>
          <a:p>
            <a:pPr marL="0" indent="0">
              <a:buNone/>
            </a:pPr>
            <a:r>
              <a:rPr lang="en-US" sz="2000" dirty="0"/>
              <a:t>White fragility is  “a state in which even a minimum amount of racial stress … becomes intolerable, triggering a range of defensive moves” (p. 103). Manifestations of white fragility include:</a:t>
            </a:r>
          </a:p>
        </p:txBody>
      </p:sp>
      <p:sp>
        <p:nvSpPr>
          <p:cNvPr id="4" name="Content Placeholder 2"/>
          <p:cNvSpPr txBox="1">
            <a:spLocks/>
          </p:cNvSpPr>
          <p:nvPr/>
        </p:nvSpPr>
        <p:spPr>
          <a:xfrm>
            <a:off x="628650" y="2868074"/>
            <a:ext cx="2220428" cy="3099153"/>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Feelings</a:t>
            </a:r>
            <a:r>
              <a:rPr lang="en-US" dirty="0"/>
              <a:t>:</a:t>
            </a:r>
          </a:p>
          <a:p>
            <a:pPr marL="0" indent="0">
              <a:buNone/>
            </a:pPr>
            <a:r>
              <a:rPr lang="en-US" dirty="0"/>
              <a:t>Singled out</a:t>
            </a:r>
          </a:p>
          <a:p>
            <a:pPr marL="0" indent="0">
              <a:buNone/>
            </a:pPr>
            <a:r>
              <a:rPr lang="en-US" dirty="0"/>
              <a:t>Attacked</a:t>
            </a:r>
          </a:p>
          <a:p>
            <a:pPr marL="0" indent="0">
              <a:buNone/>
            </a:pPr>
            <a:r>
              <a:rPr lang="en-US" dirty="0"/>
              <a:t>Silenced</a:t>
            </a:r>
          </a:p>
          <a:p>
            <a:pPr marL="0" indent="0">
              <a:buNone/>
            </a:pPr>
            <a:r>
              <a:rPr lang="en-US" dirty="0"/>
              <a:t>Guilty</a:t>
            </a:r>
          </a:p>
          <a:p>
            <a:pPr marL="0" indent="0">
              <a:buNone/>
            </a:pPr>
            <a:r>
              <a:rPr lang="en-US" dirty="0"/>
              <a:t>Accused</a:t>
            </a:r>
          </a:p>
          <a:p>
            <a:pPr marL="0" indent="0">
              <a:buNone/>
            </a:pPr>
            <a:r>
              <a:rPr lang="en-US" dirty="0"/>
              <a:t>Judged</a:t>
            </a:r>
          </a:p>
          <a:p>
            <a:pPr marL="0" indent="0">
              <a:buNone/>
            </a:pPr>
            <a:r>
              <a:rPr lang="en-US" dirty="0"/>
              <a:t>Angry</a:t>
            </a:r>
          </a:p>
          <a:p>
            <a:pPr marL="0" indent="0">
              <a:buNone/>
            </a:pPr>
            <a:r>
              <a:rPr lang="en-US" dirty="0"/>
              <a:t>Scared</a:t>
            </a:r>
          </a:p>
        </p:txBody>
      </p:sp>
      <p:sp>
        <p:nvSpPr>
          <p:cNvPr id="5" name="Content Placeholder 2"/>
          <p:cNvSpPr txBox="1">
            <a:spLocks/>
          </p:cNvSpPr>
          <p:nvPr/>
        </p:nvSpPr>
        <p:spPr>
          <a:xfrm>
            <a:off x="2927583" y="2868074"/>
            <a:ext cx="2624691" cy="29547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dirty="0"/>
              <a:t>Behaviors:</a:t>
            </a:r>
          </a:p>
          <a:p>
            <a:pPr marL="0" indent="0">
              <a:buNone/>
            </a:pPr>
            <a:r>
              <a:rPr lang="en-US" sz="2000" dirty="0"/>
              <a:t>Crying</a:t>
            </a:r>
          </a:p>
          <a:p>
            <a:pPr marL="0" indent="0">
              <a:buNone/>
            </a:pPr>
            <a:r>
              <a:rPr lang="en-US" sz="2000" dirty="0"/>
              <a:t>Physically leaving</a:t>
            </a:r>
          </a:p>
          <a:p>
            <a:pPr marL="0" indent="0">
              <a:buNone/>
            </a:pPr>
            <a:r>
              <a:rPr lang="en-US" sz="2000" dirty="0"/>
              <a:t>Emotionally withdrawing</a:t>
            </a:r>
          </a:p>
          <a:p>
            <a:pPr marL="0" indent="0">
              <a:buNone/>
            </a:pPr>
            <a:r>
              <a:rPr lang="en-US" sz="2000" dirty="0"/>
              <a:t>Arguing</a:t>
            </a:r>
          </a:p>
          <a:p>
            <a:pPr marL="0" indent="0">
              <a:buNone/>
            </a:pPr>
            <a:r>
              <a:rPr lang="en-US" sz="2000" dirty="0"/>
              <a:t>Denying</a:t>
            </a:r>
          </a:p>
          <a:p>
            <a:pPr marL="0" indent="0">
              <a:buNone/>
            </a:pPr>
            <a:r>
              <a:rPr lang="en-US" sz="2000" dirty="0"/>
              <a:t>Seeking absolution</a:t>
            </a:r>
          </a:p>
        </p:txBody>
      </p:sp>
      <p:sp>
        <p:nvSpPr>
          <p:cNvPr id="6" name="Content Placeholder 2"/>
          <p:cNvSpPr txBox="1">
            <a:spLocks/>
          </p:cNvSpPr>
          <p:nvPr/>
        </p:nvSpPr>
        <p:spPr>
          <a:xfrm>
            <a:off x="5630779" y="2861806"/>
            <a:ext cx="2884571" cy="27749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dirty="0"/>
              <a:t>Claims:</a:t>
            </a:r>
          </a:p>
          <a:p>
            <a:pPr marL="0" indent="0">
              <a:buNone/>
            </a:pPr>
            <a:r>
              <a:rPr lang="en-US" sz="2000" dirty="0"/>
              <a:t>I already know all this.</a:t>
            </a:r>
          </a:p>
          <a:p>
            <a:pPr marL="0" indent="0">
              <a:buNone/>
            </a:pPr>
            <a:r>
              <a:rPr lang="en-US" sz="2000" dirty="0"/>
              <a:t>You are judging me</a:t>
            </a:r>
          </a:p>
          <a:p>
            <a:pPr marL="0" indent="0">
              <a:buNone/>
            </a:pPr>
            <a:r>
              <a:rPr lang="en-US" sz="2000" dirty="0"/>
              <a:t>You are generalizing</a:t>
            </a:r>
          </a:p>
          <a:p>
            <a:pPr marL="0" indent="0">
              <a:buNone/>
            </a:pPr>
            <a:r>
              <a:rPr lang="en-US" sz="2000" dirty="0"/>
              <a:t>I disagree</a:t>
            </a:r>
          </a:p>
          <a:p>
            <a:pPr marL="0" indent="0">
              <a:buNone/>
            </a:pPr>
            <a:r>
              <a:rPr lang="en-US" sz="2000" dirty="0"/>
              <a:t>Some people find offense where there is none.</a:t>
            </a:r>
          </a:p>
        </p:txBody>
      </p:sp>
      <p:sp>
        <p:nvSpPr>
          <p:cNvPr id="7" name="Rectangle 6"/>
          <p:cNvSpPr/>
          <p:nvPr/>
        </p:nvSpPr>
        <p:spPr>
          <a:xfrm>
            <a:off x="106218" y="6369469"/>
            <a:ext cx="8409132" cy="369332"/>
          </a:xfrm>
          <a:prstGeom prst="rect">
            <a:avLst/>
          </a:prstGeom>
        </p:spPr>
        <p:txBody>
          <a:bodyPr wrap="square">
            <a:spAutoFit/>
          </a:bodyPr>
          <a:lstStyle/>
          <a:p>
            <a:r>
              <a:rPr lang="en-US" dirty="0"/>
              <a:t>Robin </a:t>
            </a:r>
            <a:r>
              <a:rPr lang="en-US" dirty="0" err="1"/>
              <a:t>DiAngelo</a:t>
            </a:r>
            <a:r>
              <a:rPr lang="en-US" dirty="0"/>
              <a:t>, </a:t>
            </a:r>
            <a:r>
              <a:rPr lang="en-US" i="1" dirty="0"/>
              <a:t>White Fragility</a:t>
            </a:r>
            <a:r>
              <a:rPr lang="en-US" dirty="0"/>
              <a:t>, (2018), p. 103</a:t>
            </a:r>
          </a:p>
        </p:txBody>
      </p:sp>
      <p:sp>
        <p:nvSpPr>
          <p:cNvPr id="8" name="Rectangle 7"/>
          <p:cNvSpPr/>
          <p:nvPr/>
        </p:nvSpPr>
        <p:spPr>
          <a:xfrm>
            <a:off x="628650" y="4517695"/>
            <a:ext cx="1055771" cy="29838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28650" y="5580059"/>
            <a:ext cx="1055771" cy="29838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2927583" y="4100107"/>
            <a:ext cx="1451912" cy="60046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927583" y="5143336"/>
            <a:ext cx="1451912" cy="33084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5621152" y="4501463"/>
            <a:ext cx="1451912" cy="33084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5621151" y="3257445"/>
            <a:ext cx="2454445" cy="33084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646325" y="116925"/>
            <a:ext cx="1284021" cy="1573764"/>
          </a:xfrm>
          <a:prstGeom prst="rect">
            <a:avLst/>
          </a:prstGeom>
        </p:spPr>
      </p:pic>
    </p:spTree>
    <p:extLst>
      <p:ext uri="{BB962C8B-B14F-4D97-AF65-F5344CB8AC3E}">
        <p14:creationId xmlns:p14="http://schemas.microsoft.com/office/powerpoint/2010/main" val="27843241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Roadmap to Alienation</a:t>
            </a:r>
          </a:p>
        </p:txBody>
      </p:sp>
      <p:sp>
        <p:nvSpPr>
          <p:cNvPr id="3" name="Content Placeholder 2"/>
          <p:cNvSpPr>
            <a:spLocks noGrp="1"/>
          </p:cNvSpPr>
          <p:nvPr>
            <p:ph idx="1"/>
          </p:nvPr>
        </p:nvSpPr>
        <p:spPr>
          <a:xfrm>
            <a:off x="628650" y="1825625"/>
            <a:ext cx="7886700" cy="859823"/>
          </a:xfrm>
        </p:spPr>
        <p:txBody>
          <a:bodyPr>
            <a:normAutofit/>
          </a:bodyPr>
          <a:lstStyle/>
          <a:p>
            <a:pPr marL="0" indent="0">
              <a:buNone/>
            </a:pPr>
            <a:r>
              <a:rPr lang="en-US" sz="2400" dirty="0"/>
              <a:t>“…the question is not ‘Did racism take place?’ but rather, </a:t>
            </a:r>
            <a:r>
              <a:rPr lang="en-US" sz="2400" b="1" dirty="0"/>
              <a:t>‘In which ways did racism manifest in this specific context?’”</a:t>
            </a:r>
            <a:r>
              <a:rPr lang="en-US" sz="2400" b="1" baseline="30000" dirty="0"/>
              <a:t>1</a:t>
            </a:r>
            <a:endParaRPr lang="en-US" sz="2400" dirty="0"/>
          </a:p>
        </p:txBody>
      </p:sp>
      <p:sp>
        <p:nvSpPr>
          <p:cNvPr id="4" name="Rectangle 3"/>
          <p:cNvSpPr/>
          <p:nvPr/>
        </p:nvSpPr>
        <p:spPr>
          <a:xfrm>
            <a:off x="106217" y="5752733"/>
            <a:ext cx="8903029" cy="584775"/>
          </a:xfrm>
          <a:prstGeom prst="rect">
            <a:avLst/>
          </a:prstGeom>
        </p:spPr>
        <p:txBody>
          <a:bodyPr wrap="square">
            <a:spAutoFit/>
          </a:bodyPr>
          <a:lstStyle/>
          <a:p>
            <a:r>
              <a:rPr lang="en-US" sz="1600" baseline="30000" dirty="0"/>
              <a:t>1 </a:t>
            </a:r>
            <a:r>
              <a:rPr lang="en-US" sz="1600" dirty="0"/>
              <a:t>Schroeder &amp; </a:t>
            </a:r>
            <a:r>
              <a:rPr lang="en-US" sz="1600" dirty="0" err="1"/>
              <a:t>DiAngelo</a:t>
            </a:r>
            <a:r>
              <a:rPr lang="en-US" sz="1600" dirty="0"/>
              <a:t>. (2010). Addressing Whiteness in Nursing Education: The Sociopolitical Climate Project at the University of Washington School of Nursing. </a:t>
            </a:r>
            <a:r>
              <a:rPr lang="en-US" sz="1600" i="1" dirty="0"/>
              <a:t>Advances in Nursing Science, </a:t>
            </a:r>
            <a:r>
              <a:rPr lang="en-US" sz="1600" dirty="0"/>
              <a:t>33 (3) 244-255.</a:t>
            </a:r>
          </a:p>
        </p:txBody>
      </p:sp>
      <p:sp>
        <p:nvSpPr>
          <p:cNvPr id="5" name="Content Placeholder 2"/>
          <p:cNvSpPr txBox="1">
            <a:spLocks/>
          </p:cNvSpPr>
          <p:nvPr/>
        </p:nvSpPr>
        <p:spPr>
          <a:xfrm>
            <a:off x="628650" y="2894029"/>
            <a:ext cx="7886700" cy="265012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t>Cross-racial friendships do not block out the dynamics of racism in the society at large, and these dynamics continue unabated… </a:t>
            </a:r>
            <a:r>
              <a:rPr lang="en-US" sz="2400" b="1" dirty="0"/>
              <a:t>Racism cannot be absent from your friendship. </a:t>
            </a:r>
            <a:r>
              <a:rPr lang="en-US" sz="2400" dirty="0"/>
              <a:t>No person of color whom I’ve met has said that racism isn’t at play in his or her friendships with white people. Some whites are more thoughtful, aware, and receptive to feedback than others, but </a:t>
            </a:r>
            <a:r>
              <a:rPr lang="en-US" sz="2400" b="1" dirty="0"/>
              <a:t>no cross-racial relationship is free from the dynamics of racism in this society</a:t>
            </a:r>
            <a:r>
              <a:rPr lang="en-US" sz="2400" dirty="0"/>
              <a:t>.</a:t>
            </a:r>
            <a:r>
              <a:rPr lang="en-US" sz="2400" b="1" dirty="0"/>
              <a:t>”</a:t>
            </a:r>
            <a:r>
              <a:rPr lang="en-US" sz="2400" b="1" baseline="30000" dirty="0"/>
              <a:t>2</a:t>
            </a:r>
            <a:endParaRPr lang="en-US" sz="2400" dirty="0"/>
          </a:p>
        </p:txBody>
      </p:sp>
      <p:sp>
        <p:nvSpPr>
          <p:cNvPr id="6" name="Rectangle 5"/>
          <p:cNvSpPr/>
          <p:nvPr/>
        </p:nvSpPr>
        <p:spPr>
          <a:xfrm>
            <a:off x="106218" y="6369469"/>
            <a:ext cx="8409132" cy="369332"/>
          </a:xfrm>
          <a:prstGeom prst="rect">
            <a:avLst/>
          </a:prstGeom>
        </p:spPr>
        <p:txBody>
          <a:bodyPr wrap="square">
            <a:spAutoFit/>
          </a:bodyPr>
          <a:lstStyle/>
          <a:p>
            <a:r>
              <a:rPr lang="en-US" baseline="30000" dirty="0"/>
              <a:t>2 </a:t>
            </a:r>
            <a:r>
              <a:rPr lang="en-US" dirty="0"/>
              <a:t>Robin </a:t>
            </a:r>
            <a:r>
              <a:rPr lang="en-US" dirty="0" err="1"/>
              <a:t>DiAngelo</a:t>
            </a:r>
            <a:r>
              <a:rPr lang="en-US" dirty="0"/>
              <a:t>, </a:t>
            </a:r>
            <a:r>
              <a:rPr lang="en-US" i="1" dirty="0"/>
              <a:t>White Fragility</a:t>
            </a:r>
            <a:r>
              <a:rPr lang="en-US" dirty="0"/>
              <a:t>, (2018), p. 80-81</a:t>
            </a:r>
          </a:p>
        </p:txBody>
      </p:sp>
      <p:pic>
        <p:nvPicPr>
          <p:cNvPr id="7" name="Picture 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646325" y="116925"/>
            <a:ext cx="1284021" cy="1573764"/>
          </a:xfrm>
          <a:prstGeom prst="rect">
            <a:avLst/>
          </a:prstGeom>
        </p:spPr>
      </p:pic>
    </p:spTree>
    <p:extLst>
      <p:ext uri="{BB962C8B-B14F-4D97-AF65-F5344CB8AC3E}">
        <p14:creationId xmlns:p14="http://schemas.microsoft.com/office/powerpoint/2010/main" val="17305221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8A327-51E7-44C7-9000-C6C20D9D762E}"/>
              </a:ext>
            </a:extLst>
          </p:cNvPr>
          <p:cNvSpPr>
            <a:spLocks noGrp="1"/>
          </p:cNvSpPr>
          <p:nvPr>
            <p:ph type="title"/>
          </p:nvPr>
        </p:nvSpPr>
        <p:spPr/>
        <p:txBody>
          <a:bodyPr/>
          <a:lstStyle/>
          <a:p>
            <a:r>
              <a:rPr lang="en-US" b="1" dirty="0"/>
              <a:t>Outline</a:t>
            </a:r>
          </a:p>
        </p:txBody>
      </p:sp>
      <p:sp>
        <p:nvSpPr>
          <p:cNvPr id="3" name="Content Placeholder 2">
            <a:extLst>
              <a:ext uri="{FF2B5EF4-FFF2-40B4-BE49-F238E27FC236}">
                <a16:creationId xmlns:a16="http://schemas.microsoft.com/office/drawing/2014/main" id="{2D4253C9-D4D7-4D42-A375-38C6B88E64C5}"/>
              </a:ext>
            </a:extLst>
          </p:cNvPr>
          <p:cNvSpPr>
            <a:spLocks noGrp="1"/>
          </p:cNvSpPr>
          <p:nvPr>
            <p:ph idx="1"/>
          </p:nvPr>
        </p:nvSpPr>
        <p:spPr>
          <a:xfrm>
            <a:off x="628650" y="1474238"/>
            <a:ext cx="7886700" cy="5169158"/>
          </a:xfrm>
        </p:spPr>
        <p:txBody>
          <a:bodyPr>
            <a:normAutofit fontScale="77500" lnSpcReduction="20000"/>
          </a:bodyPr>
          <a:lstStyle/>
          <a:p>
            <a:r>
              <a:rPr lang="en-US" dirty="0"/>
              <a:t>Review of contemporary critical theory</a:t>
            </a:r>
          </a:p>
          <a:p>
            <a:r>
              <a:rPr lang="en-US" dirty="0"/>
              <a:t>Review of critical race theory</a:t>
            </a:r>
          </a:p>
          <a:p>
            <a:r>
              <a:rPr lang="en-US" dirty="0"/>
              <a:t>Secular books about race</a:t>
            </a:r>
          </a:p>
          <a:p>
            <a:pPr lvl="1"/>
            <a:r>
              <a:rPr lang="en-US" i="1" dirty="0"/>
              <a:t>White Fragility</a:t>
            </a:r>
          </a:p>
          <a:p>
            <a:pPr lvl="1"/>
            <a:r>
              <a:rPr lang="en-US" i="1" dirty="0"/>
              <a:t>How to Be An Antiracist</a:t>
            </a:r>
          </a:p>
          <a:p>
            <a:pPr lvl="1"/>
            <a:r>
              <a:rPr lang="en-US" dirty="0"/>
              <a:t>Also: </a:t>
            </a:r>
            <a:r>
              <a:rPr lang="en-US" i="1" dirty="0"/>
              <a:t>So You Want to Talk About Race</a:t>
            </a:r>
            <a:r>
              <a:rPr lang="en-US" dirty="0"/>
              <a:t>, </a:t>
            </a:r>
            <a:r>
              <a:rPr lang="en-US" i="1" dirty="0"/>
              <a:t>Why I’m No Longer Talking to White People About Race</a:t>
            </a:r>
            <a:r>
              <a:rPr lang="en-US" dirty="0"/>
              <a:t>, </a:t>
            </a:r>
            <a:r>
              <a:rPr lang="en-US" i="1" dirty="0"/>
              <a:t>Me and White Supremacy</a:t>
            </a:r>
          </a:p>
          <a:p>
            <a:r>
              <a:rPr lang="en-US" dirty="0"/>
              <a:t>Christian books about race</a:t>
            </a:r>
          </a:p>
          <a:p>
            <a:pPr lvl="1"/>
            <a:r>
              <a:rPr lang="en-US" i="1" dirty="0"/>
              <a:t>White Awake</a:t>
            </a:r>
          </a:p>
          <a:p>
            <a:pPr lvl="1"/>
            <a:r>
              <a:rPr lang="en-US" i="1" dirty="0"/>
              <a:t>Be The Bridge</a:t>
            </a:r>
          </a:p>
          <a:p>
            <a:pPr lvl="1"/>
            <a:r>
              <a:rPr lang="en-US" dirty="0"/>
              <a:t>Also: </a:t>
            </a:r>
            <a:r>
              <a:rPr lang="en-US" i="1" dirty="0" err="1"/>
              <a:t>Rediscipling</a:t>
            </a:r>
            <a:r>
              <a:rPr lang="en-US" i="1" dirty="0"/>
              <a:t> the White Church</a:t>
            </a:r>
            <a:r>
              <a:rPr lang="en-US" dirty="0"/>
              <a:t>, </a:t>
            </a:r>
            <a:r>
              <a:rPr lang="en-US" i="1" dirty="0"/>
              <a:t>Reconstructing the Gospel</a:t>
            </a:r>
            <a:r>
              <a:rPr lang="en-US" dirty="0"/>
              <a:t>, </a:t>
            </a:r>
            <a:r>
              <a:rPr lang="en-US" i="1" dirty="0"/>
              <a:t>We Need to Talk About Race</a:t>
            </a:r>
            <a:r>
              <a:rPr lang="en-US" dirty="0"/>
              <a:t>, </a:t>
            </a:r>
            <a:r>
              <a:rPr lang="en-US" i="1" dirty="0"/>
              <a:t>How to Fight Racism, After Whiteness</a:t>
            </a:r>
            <a:r>
              <a:rPr lang="en-US" dirty="0"/>
              <a:t>, </a:t>
            </a:r>
            <a:r>
              <a:rPr lang="en-US" i="1" dirty="0"/>
              <a:t>Can ‘White’ People Be Saved?</a:t>
            </a:r>
          </a:p>
          <a:p>
            <a:r>
              <a:rPr lang="en-US" dirty="0"/>
              <a:t>Sociology as theology</a:t>
            </a:r>
          </a:p>
          <a:p>
            <a:pPr lvl="1"/>
            <a:r>
              <a:rPr lang="en-US" i="1" dirty="0"/>
              <a:t>Jesus and John Wayne</a:t>
            </a:r>
          </a:p>
          <a:p>
            <a:pPr lvl="1"/>
            <a:r>
              <a:rPr lang="en-US" i="1" dirty="0"/>
              <a:t>Taking America Back for God</a:t>
            </a:r>
          </a:p>
          <a:p>
            <a:pPr lvl="1"/>
            <a:r>
              <a:rPr lang="en-US" dirty="0"/>
              <a:t>Also: </a:t>
            </a:r>
            <a:r>
              <a:rPr lang="en-US" i="1" dirty="0"/>
              <a:t>The Rise of Biblical Womanhood</a:t>
            </a:r>
            <a:r>
              <a:rPr lang="en-US" dirty="0"/>
              <a:t>, </a:t>
            </a:r>
            <a:r>
              <a:rPr lang="en-US" i="1" dirty="0"/>
              <a:t>White Evangelical Racism</a:t>
            </a:r>
          </a:p>
          <a:p>
            <a:r>
              <a:rPr lang="en-US" dirty="0"/>
              <a:t>Conclusions</a:t>
            </a:r>
          </a:p>
        </p:txBody>
      </p:sp>
      <p:sp>
        <p:nvSpPr>
          <p:cNvPr id="4" name="Rectangle 3">
            <a:extLst>
              <a:ext uri="{FF2B5EF4-FFF2-40B4-BE49-F238E27FC236}">
                <a16:creationId xmlns:a16="http://schemas.microsoft.com/office/drawing/2014/main" id="{A9A019BC-F4A8-461F-A508-E870AA192488}"/>
              </a:ext>
            </a:extLst>
          </p:cNvPr>
          <p:cNvSpPr/>
          <p:nvPr/>
        </p:nvSpPr>
        <p:spPr>
          <a:xfrm>
            <a:off x="485192" y="2723308"/>
            <a:ext cx="8210939" cy="319089"/>
          </a:xfrm>
          <a:prstGeom prst="rect">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479885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Kendi’s</a:t>
            </a:r>
            <a:r>
              <a:rPr lang="en-US" b="1" dirty="0"/>
              <a:t> </a:t>
            </a:r>
            <a:r>
              <a:rPr lang="en-US" b="1" i="1" dirty="0"/>
              <a:t>How to Be An Antiracist</a:t>
            </a:r>
          </a:p>
        </p:txBody>
      </p:sp>
      <p:pic>
        <p:nvPicPr>
          <p:cNvPr id="6146" name="Picture 2" descr="Ibram X. Kendi - The Rise of An AntiRacist - FAMU Forward">
            <a:extLst>
              <a:ext uri="{FF2B5EF4-FFF2-40B4-BE49-F238E27FC236}">
                <a16:creationId xmlns:a16="http://schemas.microsoft.com/office/drawing/2014/main" id="{BE7556DD-C0D1-401B-964F-B11ADA9F81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49" y="1452323"/>
            <a:ext cx="3610705" cy="492981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F1AEA4AF-65E6-41D8-98C7-91D198FC84A0}"/>
              </a:ext>
            </a:extLst>
          </p:cNvPr>
          <p:cNvPicPr>
            <a:picLocks noChangeAspect="1"/>
          </p:cNvPicPr>
          <p:nvPr/>
        </p:nvPicPr>
        <p:blipFill>
          <a:blip r:embed="rId4"/>
          <a:stretch>
            <a:fillRect/>
          </a:stretch>
        </p:blipFill>
        <p:spPr>
          <a:xfrm>
            <a:off x="5034168" y="1452323"/>
            <a:ext cx="3270077" cy="4929814"/>
          </a:xfrm>
          <a:prstGeom prst="rect">
            <a:avLst/>
          </a:prstGeom>
        </p:spPr>
      </p:pic>
    </p:spTree>
    <p:extLst>
      <p:ext uri="{BB962C8B-B14F-4D97-AF65-F5344CB8AC3E}">
        <p14:creationId xmlns:p14="http://schemas.microsoft.com/office/powerpoint/2010/main" val="16410156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CBE71-CC9A-46A0-BEFF-B65175CB87A7}"/>
              </a:ext>
            </a:extLst>
          </p:cNvPr>
          <p:cNvSpPr>
            <a:spLocks noGrp="1"/>
          </p:cNvSpPr>
          <p:nvPr>
            <p:ph type="title"/>
          </p:nvPr>
        </p:nvSpPr>
        <p:spPr>
          <a:xfrm>
            <a:off x="628650" y="365126"/>
            <a:ext cx="6639897" cy="1325563"/>
          </a:xfrm>
        </p:spPr>
        <p:txBody>
          <a:bodyPr/>
          <a:lstStyle/>
          <a:p>
            <a:r>
              <a:rPr lang="en-US" b="1" dirty="0" err="1"/>
              <a:t>Kendi’s</a:t>
            </a:r>
            <a:r>
              <a:rPr lang="en-US" b="1" dirty="0"/>
              <a:t> </a:t>
            </a:r>
            <a:r>
              <a:rPr lang="en-US" b="1" i="1" dirty="0"/>
              <a:t>How to be An Antiracist</a:t>
            </a:r>
          </a:p>
        </p:txBody>
      </p:sp>
      <p:sp>
        <p:nvSpPr>
          <p:cNvPr id="3" name="Content Placeholder 2">
            <a:extLst>
              <a:ext uri="{FF2B5EF4-FFF2-40B4-BE49-F238E27FC236}">
                <a16:creationId xmlns:a16="http://schemas.microsoft.com/office/drawing/2014/main" id="{402D8159-7440-4017-AAB0-6F143A9A17D7}"/>
              </a:ext>
            </a:extLst>
          </p:cNvPr>
          <p:cNvSpPr>
            <a:spLocks noGrp="1"/>
          </p:cNvSpPr>
          <p:nvPr>
            <p:ph idx="1"/>
          </p:nvPr>
        </p:nvSpPr>
        <p:spPr/>
        <p:txBody>
          <a:bodyPr/>
          <a:lstStyle/>
          <a:p>
            <a:pPr marL="0" indent="0">
              <a:buNone/>
            </a:pPr>
            <a:r>
              <a:rPr lang="en-US" b="1" dirty="0"/>
              <a:t>Positives:</a:t>
            </a:r>
          </a:p>
          <a:p>
            <a:r>
              <a:rPr lang="en-US" dirty="0"/>
              <a:t>Easy to read</a:t>
            </a:r>
          </a:p>
          <a:p>
            <a:r>
              <a:rPr lang="en-US" dirty="0"/>
              <a:t>Clear definitions</a:t>
            </a:r>
          </a:p>
          <a:p>
            <a:r>
              <a:rPr lang="en-US" dirty="0"/>
              <a:t>Rejects the idea that “Blacks can’t be racist”</a:t>
            </a:r>
          </a:p>
        </p:txBody>
      </p:sp>
      <p:pic>
        <p:nvPicPr>
          <p:cNvPr id="4" name="Picture 2" descr="Ibram X. Kendi - The Rise of An AntiRacist - FAMU Forward">
            <a:extLst>
              <a:ext uri="{FF2B5EF4-FFF2-40B4-BE49-F238E27FC236}">
                <a16:creationId xmlns:a16="http://schemas.microsoft.com/office/drawing/2014/main" id="{AB99FBAA-D757-456A-93CD-C3D3FC8D381E}"/>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0120" b="24210"/>
          <a:stretch/>
        </p:blipFill>
        <p:spPr bwMode="auto">
          <a:xfrm>
            <a:off x="7557796" y="110483"/>
            <a:ext cx="1372550" cy="1580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62582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629DF7B-988A-483C-AFBF-43FA99141A50}"/>
              </a:ext>
            </a:extLst>
          </p:cNvPr>
          <p:cNvSpPr txBox="1"/>
          <p:nvPr/>
        </p:nvSpPr>
        <p:spPr>
          <a:xfrm>
            <a:off x="36618" y="6460576"/>
            <a:ext cx="8799471" cy="369332"/>
          </a:xfrm>
          <a:prstGeom prst="rect">
            <a:avLst/>
          </a:prstGeom>
          <a:noFill/>
        </p:spPr>
        <p:txBody>
          <a:bodyPr wrap="square" rtlCol="0">
            <a:spAutoFit/>
          </a:bodyPr>
          <a:lstStyle/>
          <a:p>
            <a:r>
              <a:rPr lang="en-US" dirty="0" err="1"/>
              <a:t>Ibram</a:t>
            </a:r>
            <a:r>
              <a:rPr lang="en-US" dirty="0"/>
              <a:t> X. </a:t>
            </a:r>
            <a:r>
              <a:rPr lang="en-US" dirty="0" err="1"/>
              <a:t>Kendi</a:t>
            </a:r>
            <a:r>
              <a:rPr lang="en-US" dirty="0"/>
              <a:t>, </a:t>
            </a:r>
            <a:r>
              <a:rPr lang="en-US" i="1" dirty="0"/>
              <a:t>How to Be An Antiracist</a:t>
            </a:r>
            <a:r>
              <a:rPr lang="en-US" dirty="0"/>
              <a:t>, p. 9-10</a:t>
            </a:r>
          </a:p>
        </p:txBody>
      </p:sp>
      <p:sp>
        <p:nvSpPr>
          <p:cNvPr id="2" name="Title 1"/>
          <p:cNvSpPr>
            <a:spLocks noGrp="1"/>
          </p:cNvSpPr>
          <p:nvPr>
            <p:ph type="title"/>
          </p:nvPr>
        </p:nvSpPr>
        <p:spPr/>
        <p:txBody>
          <a:bodyPr/>
          <a:lstStyle/>
          <a:p>
            <a:r>
              <a:rPr lang="en-US" b="1" dirty="0"/>
              <a:t>No neutrality</a:t>
            </a:r>
          </a:p>
        </p:txBody>
      </p:sp>
      <p:sp>
        <p:nvSpPr>
          <p:cNvPr id="4" name="Rectangle 3"/>
          <p:cNvSpPr/>
          <p:nvPr/>
        </p:nvSpPr>
        <p:spPr>
          <a:xfrm>
            <a:off x="697831" y="1631783"/>
            <a:ext cx="7737042" cy="4524315"/>
          </a:xfrm>
          <a:prstGeom prst="rect">
            <a:avLst/>
          </a:prstGeom>
        </p:spPr>
        <p:txBody>
          <a:bodyPr wrap="square">
            <a:spAutoFit/>
          </a:bodyPr>
          <a:lstStyle/>
          <a:p>
            <a:r>
              <a:rPr lang="en-US" sz="2400" dirty="0"/>
              <a:t>“</a:t>
            </a:r>
            <a:r>
              <a:rPr lang="en-US" sz="2400" b="1" dirty="0">
                <a:effectLst/>
              </a:rPr>
              <a:t>there is no neutrality in the racism struggle.</a:t>
            </a:r>
            <a:r>
              <a:rPr lang="en-US" sz="2400" b="0" dirty="0">
                <a:effectLst/>
              </a:rPr>
              <a:t> The opposite of ‘racist’ isn’t ‘not racist.’ It is ‘anti-racist.’ What’s the difference? One endorses either the idea of a racial hierarchy as a racist, or racial equality as an antiracist. One either believes problems are rooted in groups of people as a racist, or locates the roots of problems in power and policies, as an antiracist. One either allows racial inequities to persevere, as a racist, or confronts racial inequities, as an antiracist. </a:t>
            </a:r>
            <a:r>
              <a:rPr lang="en-US" sz="2400" b="1" dirty="0">
                <a:effectLst/>
              </a:rPr>
              <a:t>There is no in-between safe space of ‘not racist.’…The claim of ‘not racist’ neutrality is a mask for racism</a:t>
            </a:r>
            <a:r>
              <a:rPr lang="en-US" sz="2400" b="0" dirty="0">
                <a:effectLst/>
              </a:rPr>
              <a:t>… The language of colorblindness –like the langue of ‘not racist’ — is a mask to hide racism.”</a:t>
            </a:r>
            <a:endParaRPr lang="en-US" sz="2400" dirty="0"/>
          </a:p>
        </p:txBody>
      </p:sp>
      <p:pic>
        <p:nvPicPr>
          <p:cNvPr id="7" name="Picture 2" descr="Ibram X. Kendi - The Rise of An AntiRacist - FAMU Forward">
            <a:extLst>
              <a:ext uri="{FF2B5EF4-FFF2-40B4-BE49-F238E27FC236}">
                <a16:creationId xmlns:a16="http://schemas.microsoft.com/office/drawing/2014/main" id="{167EDC94-E2A7-4475-8E70-3006026C48F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120" b="24210"/>
          <a:stretch/>
        </p:blipFill>
        <p:spPr bwMode="auto">
          <a:xfrm>
            <a:off x="7557796" y="110483"/>
            <a:ext cx="1372550" cy="1580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13194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629DF7B-988A-483C-AFBF-43FA99141A50}"/>
              </a:ext>
            </a:extLst>
          </p:cNvPr>
          <p:cNvSpPr txBox="1"/>
          <p:nvPr/>
        </p:nvSpPr>
        <p:spPr>
          <a:xfrm>
            <a:off x="36618" y="6460576"/>
            <a:ext cx="8799471" cy="369332"/>
          </a:xfrm>
          <a:prstGeom prst="rect">
            <a:avLst/>
          </a:prstGeom>
          <a:noFill/>
        </p:spPr>
        <p:txBody>
          <a:bodyPr wrap="square" rtlCol="0">
            <a:spAutoFit/>
          </a:bodyPr>
          <a:lstStyle/>
          <a:p>
            <a:r>
              <a:rPr lang="en-US" dirty="0" err="1"/>
              <a:t>Ibram</a:t>
            </a:r>
            <a:r>
              <a:rPr lang="en-US" dirty="0"/>
              <a:t> X. </a:t>
            </a:r>
            <a:r>
              <a:rPr lang="en-US" dirty="0" err="1"/>
              <a:t>Kendi</a:t>
            </a:r>
            <a:r>
              <a:rPr lang="en-US" dirty="0"/>
              <a:t>, </a:t>
            </a:r>
            <a:r>
              <a:rPr lang="en-US" i="1" dirty="0"/>
              <a:t>How to Be An Antiracist</a:t>
            </a:r>
            <a:r>
              <a:rPr lang="en-US" dirty="0"/>
              <a:t>, p. 14-17</a:t>
            </a:r>
          </a:p>
        </p:txBody>
      </p:sp>
      <p:sp>
        <p:nvSpPr>
          <p:cNvPr id="2" name="Title 1"/>
          <p:cNvSpPr>
            <a:spLocks noGrp="1"/>
          </p:cNvSpPr>
          <p:nvPr>
            <p:ph type="title"/>
          </p:nvPr>
        </p:nvSpPr>
        <p:spPr/>
        <p:txBody>
          <a:bodyPr/>
          <a:lstStyle/>
          <a:p>
            <a:r>
              <a:rPr lang="en-US" b="1" dirty="0"/>
              <a:t>Antiracism as religion</a:t>
            </a:r>
          </a:p>
        </p:txBody>
      </p:sp>
      <p:sp>
        <p:nvSpPr>
          <p:cNvPr id="4" name="Rectangle 3"/>
          <p:cNvSpPr/>
          <p:nvPr/>
        </p:nvSpPr>
        <p:spPr>
          <a:xfrm>
            <a:off x="697831" y="1813475"/>
            <a:ext cx="7737042" cy="4524315"/>
          </a:xfrm>
          <a:prstGeom prst="rect">
            <a:avLst/>
          </a:prstGeom>
        </p:spPr>
        <p:txBody>
          <a:bodyPr wrap="square">
            <a:spAutoFit/>
          </a:bodyPr>
          <a:lstStyle/>
          <a:p>
            <a:r>
              <a:rPr lang="en-US" sz="2400" dirty="0"/>
              <a:t>“</a:t>
            </a:r>
            <a:r>
              <a:rPr lang="en-US" sz="2400" b="0" dirty="0">
                <a:effectLst/>
              </a:rPr>
              <a:t>At Urbana ’70, Ma and Dad found themselves leaving the civilizing and conserving and racist church they realized they’d been part of. </a:t>
            </a:r>
            <a:r>
              <a:rPr lang="en-US" sz="2400" b="1" dirty="0">
                <a:effectLst/>
              </a:rPr>
              <a:t>They were saved into Black liberation theology and joined the churchless church of the Black Power movement</a:t>
            </a:r>
            <a:r>
              <a:rPr lang="en-US" sz="2400" b="0" dirty="0">
                <a:effectLst/>
              </a:rPr>
              <a:t>… </a:t>
            </a:r>
            <a:r>
              <a:rPr lang="en-US" sz="2400" b="1" dirty="0">
                <a:effectLst/>
              </a:rPr>
              <a:t>My parents now had, separately, arrived at a creed with which to shape their lives, to be the type of Christians that Jesus the revolutionary inspired them to be.</a:t>
            </a:r>
            <a:r>
              <a:rPr lang="en-US" sz="2400" b="0" dirty="0">
                <a:effectLst/>
              </a:rPr>
              <a:t>.. This new definition of the Christian life became the creed that grounded my parents’ lives and the lives of their children. </a:t>
            </a:r>
            <a:r>
              <a:rPr lang="en-US" sz="2400" b="1" dirty="0">
                <a:effectLst/>
              </a:rPr>
              <a:t>I cannot disconnect my parents’ religious strivings to be Christian from my secular striving to be an antiracist.”</a:t>
            </a:r>
            <a:endParaRPr lang="en-US" sz="2400" dirty="0"/>
          </a:p>
        </p:txBody>
      </p:sp>
      <p:pic>
        <p:nvPicPr>
          <p:cNvPr id="7" name="Picture 2" descr="Ibram X. Kendi - The Rise of An AntiRacist - FAMU Forward">
            <a:extLst>
              <a:ext uri="{FF2B5EF4-FFF2-40B4-BE49-F238E27FC236}">
                <a16:creationId xmlns:a16="http://schemas.microsoft.com/office/drawing/2014/main" id="{167EDC94-E2A7-4475-8E70-3006026C48F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120" b="24210"/>
          <a:stretch/>
        </p:blipFill>
        <p:spPr bwMode="auto">
          <a:xfrm>
            <a:off x="7557796" y="110483"/>
            <a:ext cx="1372550" cy="1580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07878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629DF7B-988A-483C-AFBF-43FA99141A50}"/>
              </a:ext>
            </a:extLst>
          </p:cNvPr>
          <p:cNvSpPr txBox="1"/>
          <p:nvPr/>
        </p:nvSpPr>
        <p:spPr>
          <a:xfrm>
            <a:off x="36618" y="6460576"/>
            <a:ext cx="8799471" cy="369332"/>
          </a:xfrm>
          <a:prstGeom prst="rect">
            <a:avLst/>
          </a:prstGeom>
          <a:noFill/>
        </p:spPr>
        <p:txBody>
          <a:bodyPr wrap="square" rtlCol="0">
            <a:spAutoFit/>
          </a:bodyPr>
          <a:lstStyle/>
          <a:p>
            <a:r>
              <a:rPr lang="en-US" dirty="0" err="1"/>
              <a:t>Ibram</a:t>
            </a:r>
            <a:r>
              <a:rPr lang="en-US" dirty="0"/>
              <a:t> X. </a:t>
            </a:r>
            <a:r>
              <a:rPr lang="en-US" dirty="0" err="1"/>
              <a:t>Kendi</a:t>
            </a:r>
            <a:r>
              <a:rPr lang="en-US" dirty="0"/>
              <a:t>, </a:t>
            </a:r>
            <a:r>
              <a:rPr lang="en-US" i="1" dirty="0"/>
              <a:t>How to Be An Antiracist</a:t>
            </a:r>
            <a:r>
              <a:rPr lang="en-US" dirty="0"/>
              <a:t>, p. 159, 189, 197</a:t>
            </a:r>
          </a:p>
        </p:txBody>
      </p:sp>
      <p:sp>
        <p:nvSpPr>
          <p:cNvPr id="2" name="Title 1"/>
          <p:cNvSpPr>
            <a:spLocks noGrp="1"/>
          </p:cNvSpPr>
          <p:nvPr>
            <p:ph type="title"/>
          </p:nvPr>
        </p:nvSpPr>
        <p:spPr/>
        <p:txBody>
          <a:bodyPr/>
          <a:lstStyle/>
          <a:p>
            <a:r>
              <a:rPr lang="en-US" b="1" dirty="0"/>
              <a:t>Interlocking oppressions</a:t>
            </a:r>
          </a:p>
        </p:txBody>
      </p:sp>
      <p:sp>
        <p:nvSpPr>
          <p:cNvPr id="4" name="Rectangle 3"/>
          <p:cNvSpPr/>
          <p:nvPr/>
        </p:nvSpPr>
        <p:spPr>
          <a:xfrm>
            <a:off x="697831" y="1631783"/>
            <a:ext cx="7737042" cy="4154984"/>
          </a:xfrm>
          <a:prstGeom prst="rect">
            <a:avLst/>
          </a:prstGeom>
        </p:spPr>
        <p:txBody>
          <a:bodyPr wrap="square">
            <a:spAutoFit/>
          </a:bodyPr>
          <a:lstStyle/>
          <a:p>
            <a:r>
              <a:rPr lang="en-US" sz="2400" dirty="0"/>
              <a:t> “</a:t>
            </a:r>
            <a:r>
              <a:rPr lang="en-US" sz="2400" b="1" dirty="0"/>
              <a:t>Antiracist policies cannot eliminate class racism without anticapitalism policies. </a:t>
            </a:r>
            <a:r>
              <a:rPr lang="en-US" sz="2400" dirty="0"/>
              <a:t>Anticapitalism cannot eliminate class racism without antiracism.”</a:t>
            </a:r>
            <a:br>
              <a:rPr lang="en-US" sz="2400" dirty="0"/>
            </a:br>
            <a:br>
              <a:rPr lang="en-US" sz="2400" dirty="0"/>
            </a:br>
            <a:r>
              <a:rPr lang="en-US" sz="2400" dirty="0"/>
              <a:t>“</a:t>
            </a:r>
            <a:r>
              <a:rPr lang="en-US" sz="2400" b="1" dirty="0"/>
              <a:t>To truly be antiracist is to be feminist</a:t>
            </a:r>
            <a:r>
              <a:rPr lang="en-US" sz="2400" dirty="0"/>
              <a:t>. To truly be feminist is to be antiracist” </a:t>
            </a:r>
          </a:p>
          <a:p>
            <a:br>
              <a:rPr lang="en-US" sz="2400" dirty="0"/>
            </a:br>
            <a:r>
              <a:rPr lang="en-US" sz="2400" dirty="0"/>
              <a:t>“</a:t>
            </a:r>
            <a:r>
              <a:rPr lang="en-US" sz="2400" b="1" dirty="0"/>
              <a:t>We cannot be antiracist if we are homophobic or transphobic</a:t>
            </a:r>
            <a:r>
              <a:rPr lang="en-US" sz="2400" dirty="0"/>
              <a:t>… To be queer antiracist is to understand the privileges of my cisgender, of my masculinity, of my heterosexuality, of their intersections”</a:t>
            </a:r>
          </a:p>
        </p:txBody>
      </p:sp>
      <p:pic>
        <p:nvPicPr>
          <p:cNvPr id="7" name="Picture 2" descr="Ibram X. Kendi - The Rise of An AntiRacist - FAMU Forward">
            <a:extLst>
              <a:ext uri="{FF2B5EF4-FFF2-40B4-BE49-F238E27FC236}">
                <a16:creationId xmlns:a16="http://schemas.microsoft.com/office/drawing/2014/main" id="{167EDC94-E2A7-4475-8E70-3006026C48F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120" b="24210"/>
          <a:stretch/>
        </p:blipFill>
        <p:spPr bwMode="auto">
          <a:xfrm>
            <a:off x="7557796" y="110483"/>
            <a:ext cx="1372550" cy="1580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22717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629DF7B-988A-483C-AFBF-43FA99141A50}"/>
              </a:ext>
            </a:extLst>
          </p:cNvPr>
          <p:cNvSpPr txBox="1"/>
          <p:nvPr/>
        </p:nvSpPr>
        <p:spPr>
          <a:xfrm>
            <a:off x="36618" y="6460576"/>
            <a:ext cx="8799471" cy="369332"/>
          </a:xfrm>
          <a:prstGeom prst="rect">
            <a:avLst/>
          </a:prstGeom>
          <a:noFill/>
        </p:spPr>
        <p:txBody>
          <a:bodyPr wrap="square" rtlCol="0">
            <a:spAutoFit/>
          </a:bodyPr>
          <a:lstStyle/>
          <a:p>
            <a:r>
              <a:rPr lang="en-US" dirty="0" err="1"/>
              <a:t>Ibram</a:t>
            </a:r>
            <a:r>
              <a:rPr lang="en-US" dirty="0"/>
              <a:t> X. </a:t>
            </a:r>
            <a:r>
              <a:rPr lang="en-US" dirty="0" err="1"/>
              <a:t>Kendi</a:t>
            </a:r>
            <a:r>
              <a:rPr lang="en-US" dirty="0"/>
              <a:t>, </a:t>
            </a:r>
            <a:r>
              <a:rPr lang="en-US" i="1" dirty="0"/>
              <a:t>Stamped from the Beginning</a:t>
            </a:r>
            <a:r>
              <a:rPr lang="en-US" dirty="0"/>
              <a:t>, p. 2, 11</a:t>
            </a:r>
          </a:p>
        </p:txBody>
      </p:sp>
      <p:sp>
        <p:nvSpPr>
          <p:cNvPr id="2" name="Title 1"/>
          <p:cNvSpPr>
            <a:spLocks noGrp="1"/>
          </p:cNvSpPr>
          <p:nvPr>
            <p:ph type="title"/>
          </p:nvPr>
        </p:nvSpPr>
        <p:spPr/>
        <p:txBody>
          <a:bodyPr/>
          <a:lstStyle/>
          <a:p>
            <a:r>
              <a:rPr lang="en-US" b="1" dirty="0"/>
              <a:t>Disparities = discrimination</a:t>
            </a:r>
          </a:p>
        </p:txBody>
      </p:sp>
      <p:sp>
        <p:nvSpPr>
          <p:cNvPr id="4" name="Rectangle 3"/>
          <p:cNvSpPr/>
          <p:nvPr/>
        </p:nvSpPr>
        <p:spPr>
          <a:xfrm>
            <a:off x="697831" y="1631783"/>
            <a:ext cx="7737042" cy="4524315"/>
          </a:xfrm>
          <a:prstGeom prst="rect">
            <a:avLst/>
          </a:prstGeom>
        </p:spPr>
        <p:txBody>
          <a:bodyPr wrap="square">
            <a:spAutoFit/>
          </a:bodyPr>
          <a:lstStyle/>
          <a:p>
            <a:r>
              <a:rPr lang="en-US" sz="2400" b="0" i="0" dirty="0">
                <a:effectLst/>
              </a:rPr>
              <a:t>““A group we can call </a:t>
            </a:r>
            <a:r>
              <a:rPr lang="en-US" sz="2400" b="1" i="0" dirty="0">
                <a:effectLst/>
              </a:rPr>
              <a:t>segregationists</a:t>
            </a:r>
            <a:r>
              <a:rPr lang="en-US" sz="2400" b="0" i="0" dirty="0">
                <a:effectLst/>
              </a:rPr>
              <a:t> has </a:t>
            </a:r>
            <a:r>
              <a:rPr lang="en-US" sz="2400" b="1" i="0" dirty="0">
                <a:effectLst/>
              </a:rPr>
              <a:t>blamed Black people themselves for racial disparities.</a:t>
            </a:r>
            <a:r>
              <a:rPr lang="en-US" sz="2400" b="0" i="0" dirty="0">
                <a:effectLst/>
              </a:rPr>
              <a:t> A group we can call </a:t>
            </a:r>
            <a:r>
              <a:rPr lang="en-US" sz="2400" b="1" i="0" dirty="0">
                <a:effectLst/>
              </a:rPr>
              <a:t>antiracists </a:t>
            </a:r>
            <a:r>
              <a:rPr lang="en-US" sz="2400" b="0" i="0" dirty="0">
                <a:effectLst/>
              </a:rPr>
              <a:t>has pointed to </a:t>
            </a:r>
            <a:r>
              <a:rPr lang="en-US" sz="2400" b="1" i="0" dirty="0">
                <a:effectLst/>
              </a:rPr>
              <a:t>racial discrimination</a:t>
            </a:r>
            <a:r>
              <a:rPr lang="en-US" sz="2400" b="0" i="0" dirty="0">
                <a:effectLst/>
              </a:rPr>
              <a:t>. A group we can call </a:t>
            </a:r>
            <a:r>
              <a:rPr lang="en-US" sz="2400" b="1" i="0" dirty="0">
                <a:effectLst/>
              </a:rPr>
              <a:t>assimilationists</a:t>
            </a:r>
            <a:r>
              <a:rPr lang="en-US" sz="2400" b="0" i="0" dirty="0">
                <a:effectLst/>
              </a:rPr>
              <a:t> has tried to </a:t>
            </a:r>
            <a:r>
              <a:rPr lang="en-US" sz="2400" b="1" i="0" dirty="0">
                <a:effectLst/>
              </a:rPr>
              <a:t>argue for both</a:t>
            </a:r>
            <a:r>
              <a:rPr lang="en-US" sz="2400" b="0" i="0" dirty="0">
                <a:effectLst/>
              </a:rPr>
              <a:t>, saying that Black people </a:t>
            </a:r>
            <a:r>
              <a:rPr lang="en-US" sz="2400" b="0" i="1" dirty="0">
                <a:effectLst/>
              </a:rPr>
              <a:t>and</a:t>
            </a:r>
            <a:r>
              <a:rPr lang="en-US" sz="2400" b="0" i="0" dirty="0">
                <a:effectLst/>
              </a:rPr>
              <a:t> racial discrimination were to blame for racial disparities.”</a:t>
            </a:r>
          </a:p>
          <a:p>
            <a:endParaRPr lang="en-US" sz="2400" dirty="0"/>
          </a:p>
          <a:p>
            <a:r>
              <a:rPr lang="en-US" sz="2400" b="0" i="0" dirty="0">
                <a:effectLst/>
              </a:rPr>
              <a:t>“racial discrimination is the</a:t>
            </a:r>
            <a:r>
              <a:rPr lang="en-US" sz="2400" b="1" i="0" dirty="0">
                <a:effectLst/>
              </a:rPr>
              <a:t> sole cause</a:t>
            </a:r>
            <a:r>
              <a:rPr lang="en-US" sz="2400" b="0" i="0" dirty="0">
                <a:effectLst/>
              </a:rPr>
              <a:t> of racial disparities in this country and in the world at large… “When you truly believe that the racial groups are equal, then you also believe that racial disparities must be the result of racial discrimination” </a:t>
            </a:r>
            <a:endParaRPr lang="en-US" sz="2400" dirty="0"/>
          </a:p>
        </p:txBody>
      </p:sp>
      <p:pic>
        <p:nvPicPr>
          <p:cNvPr id="7" name="Picture 2" descr="Ibram X. Kendi - The Rise of An AntiRacist - FAMU Forward">
            <a:extLst>
              <a:ext uri="{FF2B5EF4-FFF2-40B4-BE49-F238E27FC236}">
                <a16:creationId xmlns:a16="http://schemas.microsoft.com/office/drawing/2014/main" id="{167EDC94-E2A7-4475-8E70-3006026C48F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120" b="24210"/>
          <a:stretch/>
        </p:blipFill>
        <p:spPr bwMode="auto">
          <a:xfrm>
            <a:off x="7557796" y="110483"/>
            <a:ext cx="1372550" cy="1580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86383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8A327-51E7-44C7-9000-C6C20D9D762E}"/>
              </a:ext>
            </a:extLst>
          </p:cNvPr>
          <p:cNvSpPr>
            <a:spLocks noGrp="1"/>
          </p:cNvSpPr>
          <p:nvPr>
            <p:ph type="title"/>
          </p:nvPr>
        </p:nvSpPr>
        <p:spPr/>
        <p:txBody>
          <a:bodyPr/>
          <a:lstStyle/>
          <a:p>
            <a:r>
              <a:rPr lang="en-US" b="1" dirty="0"/>
              <a:t>Outline</a:t>
            </a:r>
          </a:p>
        </p:txBody>
      </p:sp>
      <p:sp>
        <p:nvSpPr>
          <p:cNvPr id="3" name="Content Placeholder 2">
            <a:extLst>
              <a:ext uri="{FF2B5EF4-FFF2-40B4-BE49-F238E27FC236}">
                <a16:creationId xmlns:a16="http://schemas.microsoft.com/office/drawing/2014/main" id="{2D4253C9-D4D7-4D42-A375-38C6B88E64C5}"/>
              </a:ext>
            </a:extLst>
          </p:cNvPr>
          <p:cNvSpPr>
            <a:spLocks noGrp="1"/>
          </p:cNvSpPr>
          <p:nvPr>
            <p:ph idx="1"/>
          </p:nvPr>
        </p:nvSpPr>
        <p:spPr>
          <a:xfrm>
            <a:off x="628650" y="1474238"/>
            <a:ext cx="7886700" cy="5169158"/>
          </a:xfrm>
        </p:spPr>
        <p:txBody>
          <a:bodyPr>
            <a:normAutofit fontScale="77500" lnSpcReduction="20000"/>
          </a:bodyPr>
          <a:lstStyle/>
          <a:p>
            <a:r>
              <a:rPr lang="en-US" dirty="0"/>
              <a:t>Review of contemporary critical theory</a:t>
            </a:r>
          </a:p>
          <a:p>
            <a:r>
              <a:rPr lang="en-US" dirty="0"/>
              <a:t>Review of critical race theory</a:t>
            </a:r>
          </a:p>
          <a:p>
            <a:r>
              <a:rPr lang="en-US" dirty="0"/>
              <a:t>Secular books about race</a:t>
            </a:r>
          </a:p>
          <a:p>
            <a:pPr lvl="1"/>
            <a:r>
              <a:rPr lang="en-US" i="1" dirty="0"/>
              <a:t>White Fragility</a:t>
            </a:r>
          </a:p>
          <a:p>
            <a:pPr lvl="1"/>
            <a:r>
              <a:rPr lang="en-US" i="1" dirty="0"/>
              <a:t>How to Be An Antiracist</a:t>
            </a:r>
          </a:p>
          <a:p>
            <a:pPr lvl="1"/>
            <a:r>
              <a:rPr lang="en-US" dirty="0"/>
              <a:t>Also: </a:t>
            </a:r>
            <a:r>
              <a:rPr lang="en-US" i="1" dirty="0"/>
              <a:t>So You Want to Talk About Race</a:t>
            </a:r>
            <a:r>
              <a:rPr lang="en-US" dirty="0"/>
              <a:t>, </a:t>
            </a:r>
            <a:r>
              <a:rPr lang="en-US" i="1" dirty="0"/>
              <a:t>Why I’m No Longer Talking to White People About Race</a:t>
            </a:r>
            <a:r>
              <a:rPr lang="en-US" dirty="0"/>
              <a:t>, </a:t>
            </a:r>
            <a:r>
              <a:rPr lang="en-US" i="1" dirty="0"/>
              <a:t>Me and White Supremacy</a:t>
            </a:r>
          </a:p>
          <a:p>
            <a:r>
              <a:rPr lang="en-US" dirty="0"/>
              <a:t>Christian books about race</a:t>
            </a:r>
          </a:p>
          <a:p>
            <a:pPr lvl="1"/>
            <a:r>
              <a:rPr lang="en-US" i="1" dirty="0"/>
              <a:t>White Awake</a:t>
            </a:r>
          </a:p>
          <a:p>
            <a:pPr lvl="1"/>
            <a:r>
              <a:rPr lang="en-US" i="1" dirty="0"/>
              <a:t>Be The Bridge</a:t>
            </a:r>
          </a:p>
          <a:p>
            <a:pPr lvl="1"/>
            <a:r>
              <a:rPr lang="en-US" dirty="0"/>
              <a:t>Also: </a:t>
            </a:r>
            <a:r>
              <a:rPr lang="en-US" i="1" dirty="0" err="1"/>
              <a:t>Rediscipling</a:t>
            </a:r>
            <a:r>
              <a:rPr lang="en-US" i="1" dirty="0"/>
              <a:t> the White Church</a:t>
            </a:r>
            <a:r>
              <a:rPr lang="en-US" dirty="0"/>
              <a:t>, </a:t>
            </a:r>
            <a:r>
              <a:rPr lang="en-US" i="1" dirty="0"/>
              <a:t>Reconstructing the Gospel</a:t>
            </a:r>
            <a:r>
              <a:rPr lang="en-US" dirty="0"/>
              <a:t>, </a:t>
            </a:r>
            <a:r>
              <a:rPr lang="en-US" i="1" dirty="0"/>
              <a:t>We Need to Talk About Race</a:t>
            </a:r>
            <a:r>
              <a:rPr lang="en-US" dirty="0"/>
              <a:t>, </a:t>
            </a:r>
            <a:r>
              <a:rPr lang="en-US" i="1" dirty="0"/>
              <a:t>How to Fight Racism, After Whiteness</a:t>
            </a:r>
            <a:r>
              <a:rPr lang="en-US" dirty="0"/>
              <a:t>, </a:t>
            </a:r>
            <a:r>
              <a:rPr lang="en-US" i="1" dirty="0"/>
              <a:t>Can ‘White’ People Be Saved?</a:t>
            </a:r>
          </a:p>
          <a:p>
            <a:r>
              <a:rPr lang="en-US" dirty="0"/>
              <a:t>Sociology as theology</a:t>
            </a:r>
          </a:p>
          <a:p>
            <a:pPr lvl="1"/>
            <a:r>
              <a:rPr lang="en-US" i="1" dirty="0"/>
              <a:t>Jesus and John Wayne</a:t>
            </a:r>
          </a:p>
          <a:p>
            <a:pPr lvl="1"/>
            <a:r>
              <a:rPr lang="en-US" i="1" dirty="0"/>
              <a:t>Taking America Back for God</a:t>
            </a:r>
          </a:p>
          <a:p>
            <a:pPr lvl="1"/>
            <a:r>
              <a:rPr lang="en-US" dirty="0"/>
              <a:t>Also: </a:t>
            </a:r>
            <a:r>
              <a:rPr lang="en-US" i="1" dirty="0"/>
              <a:t>The Rise of Biblical Womanhood</a:t>
            </a:r>
            <a:r>
              <a:rPr lang="en-US" dirty="0"/>
              <a:t>, </a:t>
            </a:r>
            <a:r>
              <a:rPr lang="en-US" i="1" dirty="0"/>
              <a:t>White Evangelical Racism</a:t>
            </a:r>
          </a:p>
          <a:p>
            <a:r>
              <a:rPr lang="en-US" dirty="0"/>
              <a:t>Conclusions</a:t>
            </a:r>
          </a:p>
        </p:txBody>
      </p:sp>
      <p:sp>
        <p:nvSpPr>
          <p:cNvPr id="4" name="Rectangle 3">
            <a:extLst>
              <a:ext uri="{FF2B5EF4-FFF2-40B4-BE49-F238E27FC236}">
                <a16:creationId xmlns:a16="http://schemas.microsoft.com/office/drawing/2014/main" id="{A9A019BC-F4A8-461F-A508-E870AA192488}"/>
              </a:ext>
            </a:extLst>
          </p:cNvPr>
          <p:cNvSpPr/>
          <p:nvPr/>
        </p:nvSpPr>
        <p:spPr>
          <a:xfrm>
            <a:off x="485192" y="3819960"/>
            <a:ext cx="8210939" cy="319089"/>
          </a:xfrm>
          <a:prstGeom prst="rect">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32001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Hill’s </a:t>
            </a:r>
            <a:r>
              <a:rPr lang="en-US" b="1" i="1" dirty="0"/>
              <a:t>White Awake</a:t>
            </a:r>
          </a:p>
        </p:txBody>
      </p:sp>
      <p:pic>
        <p:nvPicPr>
          <p:cNvPr id="1026" name="Picture 2" descr="Daniel Hill - InterVarsity Press">
            <a:extLst>
              <a:ext uri="{FF2B5EF4-FFF2-40B4-BE49-F238E27FC236}">
                <a16:creationId xmlns:a16="http://schemas.microsoft.com/office/drawing/2014/main" id="{4AB472C1-A58D-4E99-B929-79C5BFB5EA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9755" y="1518986"/>
            <a:ext cx="3130119" cy="497388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WhiteAwake">
            <a:extLst>
              <a:ext uri="{FF2B5EF4-FFF2-40B4-BE49-F238E27FC236}">
                <a16:creationId xmlns:a16="http://schemas.microsoft.com/office/drawing/2014/main" id="{B99193D5-E170-42B2-AD9D-FA4814C914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3837" y="1518986"/>
            <a:ext cx="3343375" cy="4973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81233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CBE71-CC9A-46A0-BEFF-B65175CB87A7}"/>
              </a:ext>
            </a:extLst>
          </p:cNvPr>
          <p:cNvSpPr>
            <a:spLocks noGrp="1"/>
          </p:cNvSpPr>
          <p:nvPr>
            <p:ph type="title"/>
          </p:nvPr>
        </p:nvSpPr>
        <p:spPr/>
        <p:txBody>
          <a:bodyPr/>
          <a:lstStyle/>
          <a:p>
            <a:r>
              <a:rPr lang="en-US" b="1" dirty="0"/>
              <a:t>Hill’s </a:t>
            </a:r>
            <a:r>
              <a:rPr lang="en-US" b="1" i="1" dirty="0"/>
              <a:t>White Awake</a:t>
            </a:r>
          </a:p>
        </p:txBody>
      </p:sp>
      <p:sp>
        <p:nvSpPr>
          <p:cNvPr id="3" name="Content Placeholder 2">
            <a:extLst>
              <a:ext uri="{FF2B5EF4-FFF2-40B4-BE49-F238E27FC236}">
                <a16:creationId xmlns:a16="http://schemas.microsoft.com/office/drawing/2014/main" id="{402D8159-7440-4017-AAB0-6F143A9A17D7}"/>
              </a:ext>
            </a:extLst>
          </p:cNvPr>
          <p:cNvSpPr>
            <a:spLocks noGrp="1"/>
          </p:cNvSpPr>
          <p:nvPr>
            <p:ph idx="1"/>
          </p:nvPr>
        </p:nvSpPr>
        <p:spPr/>
        <p:txBody>
          <a:bodyPr/>
          <a:lstStyle/>
          <a:p>
            <a:pPr marL="0" indent="0">
              <a:buNone/>
            </a:pPr>
            <a:r>
              <a:rPr lang="en-US" b="1" dirty="0"/>
              <a:t>Positives:</a:t>
            </a:r>
          </a:p>
          <a:p>
            <a:r>
              <a:rPr lang="en-US" dirty="0"/>
              <a:t>Evangelical theology</a:t>
            </a:r>
          </a:p>
          <a:p>
            <a:r>
              <a:rPr lang="en-US" dirty="0"/>
              <a:t>Good motivation</a:t>
            </a:r>
          </a:p>
          <a:p>
            <a:r>
              <a:rPr lang="en-US" dirty="0"/>
              <a:t>Pastoral tone</a:t>
            </a:r>
          </a:p>
        </p:txBody>
      </p:sp>
      <p:pic>
        <p:nvPicPr>
          <p:cNvPr id="4" name="Picture 2" descr="Daniel Hill - InterVarsity Press">
            <a:extLst>
              <a:ext uri="{FF2B5EF4-FFF2-40B4-BE49-F238E27FC236}">
                <a16:creationId xmlns:a16="http://schemas.microsoft.com/office/drawing/2014/main" id="{0D721EAF-7985-4264-B7E5-2F2C51B9B72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27548"/>
          <a:stretch/>
        </p:blipFill>
        <p:spPr bwMode="auto">
          <a:xfrm>
            <a:off x="7557796" y="110483"/>
            <a:ext cx="1372550" cy="1580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8005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629DF7B-988A-483C-AFBF-43FA99141A50}"/>
              </a:ext>
            </a:extLst>
          </p:cNvPr>
          <p:cNvSpPr txBox="1"/>
          <p:nvPr/>
        </p:nvSpPr>
        <p:spPr>
          <a:xfrm>
            <a:off x="36618" y="6460576"/>
            <a:ext cx="8799471" cy="369332"/>
          </a:xfrm>
          <a:prstGeom prst="rect">
            <a:avLst/>
          </a:prstGeom>
          <a:noFill/>
        </p:spPr>
        <p:txBody>
          <a:bodyPr wrap="square" rtlCol="0">
            <a:spAutoFit/>
          </a:bodyPr>
          <a:lstStyle/>
          <a:p>
            <a:r>
              <a:rPr lang="en-US" dirty="0"/>
              <a:t>Daniel Hill, </a:t>
            </a:r>
            <a:r>
              <a:rPr lang="en-US" i="1" dirty="0"/>
              <a:t>White Awake</a:t>
            </a:r>
            <a:r>
              <a:rPr lang="en-US" dirty="0"/>
              <a:t>, p. 154, 72, 23</a:t>
            </a:r>
          </a:p>
        </p:txBody>
      </p:sp>
      <p:sp>
        <p:nvSpPr>
          <p:cNvPr id="2" name="Title 1"/>
          <p:cNvSpPr>
            <a:spLocks noGrp="1"/>
          </p:cNvSpPr>
          <p:nvPr>
            <p:ph type="title"/>
          </p:nvPr>
        </p:nvSpPr>
        <p:spPr/>
        <p:txBody>
          <a:bodyPr/>
          <a:lstStyle/>
          <a:p>
            <a:r>
              <a:rPr lang="en-US" b="1" dirty="0"/>
              <a:t>Whiteness = blindness</a:t>
            </a:r>
          </a:p>
        </p:txBody>
      </p:sp>
      <p:sp>
        <p:nvSpPr>
          <p:cNvPr id="4" name="Rectangle 3"/>
          <p:cNvSpPr/>
          <p:nvPr/>
        </p:nvSpPr>
        <p:spPr>
          <a:xfrm>
            <a:off x="697831" y="1631783"/>
            <a:ext cx="7737042" cy="4493538"/>
          </a:xfrm>
          <a:prstGeom prst="rect">
            <a:avLst/>
          </a:prstGeom>
        </p:spPr>
        <p:txBody>
          <a:bodyPr wrap="square">
            <a:spAutoFit/>
          </a:bodyPr>
          <a:lstStyle/>
          <a:p>
            <a:r>
              <a:rPr lang="en-US" sz="2200" b="0" i="0" dirty="0">
                <a:solidFill>
                  <a:srgbClr val="383838"/>
                </a:solidFill>
                <a:effectLst/>
              </a:rPr>
              <a:t>“The greatest problem of all [for whites is] our conditioned blindness…</a:t>
            </a:r>
            <a:r>
              <a:rPr lang="en-US" sz="2200" b="1" i="0" dirty="0">
                <a:solidFill>
                  <a:srgbClr val="383838"/>
                </a:solidFill>
                <a:effectLst/>
              </a:rPr>
              <a:t> we are blind wanderers who need help to see a world that functions according to a different set of rules than what we’ve been raised with.</a:t>
            </a:r>
            <a:r>
              <a:rPr lang="en-US" sz="2200" b="0" i="0" dirty="0">
                <a:solidFill>
                  <a:srgbClr val="383838"/>
                </a:solidFill>
                <a:effectLst/>
              </a:rPr>
              <a:t>”</a:t>
            </a:r>
          </a:p>
          <a:p>
            <a:endParaRPr lang="en-US" sz="2200" dirty="0"/>
          </a:p>
          <a:p>
            <a:r>
              <a:rPr lang="en-US" sz="2200" b="0" i="0" dirty="0">
                <a:solidFill>
                  <a:srgbClr val="383838"/>
                </a:solidFill>
                <a:effectLst/>
              </a:rPr>
              <a:t> “it’s impossible to be complicit with centuries of traumatizing oppression without becoming traumatized oneself” </a:t>
            </a:r>
          </a:p>
          <a:p>
            <a:br>
              <a:rPr lang="en-US" sz="2200" b="0" i="0" dirty="0">
                <a:solidFill>
                  <a:srgbClr val="383838"/>
                </a:solidFill>
                <a:effectLst/>
              </a:rPr>
            </a:br>
            <a:r>
              <a:rPr lang="en-US" sz="2200" b="0" i="0" dirty="0">
                <a:solidFill>
                  <a:srgbClr val="383838"/>
                </a:solidFill>
                <a:effectLst/>
              </a:rPr>
              <a:t>“[Whites’] goal must be sight. Our goal must be transformation. </a:t>
            </a:r>
            <a:r>
              <a:rPr lang="en-US" sz="2200" b="1" i="0" dirty="0">
                <a:solidFill>
                  <a:srgbClr val="383838"/>
                </a:solidFill>
                <a:effectLst/>
              </a:rPr>
              <a:t>Our goal must be a renewed consciousness</a:t>
            </a:r>
            <a:r>
              <a:rPr lang="en-US" sz="2200" b="0" i="0" dirty="0">
                <a:solidFill>
                  <a:srgbClr val="383838"/>
                </a:solidFill>
                <a:effectLst/>
              </a:rPr>
              <a:t>… we need a revelation from Jesus Christ in order to see what the kingdom of God is… Let’s pray like the blind man: ‘Lord, help me to see.'”</a:t>
            </a:r>
            <a:endParaRPr lang="en-US" sz="2200" dirty="0"/>
          </a:p>
        </p:txBody>
      </p:sp>
      <p:pic>
        <p:nvPicPr>
          <p:cNvPr id="8" name="Picture 2" descr="Daniel Hill - InterVarsity Press">
            <a:extLst>
              <a:ext uri="{FF2B5EF4-FFF2-40B4-BE49-F238E27FC236}">
                <a16:creationId xmlns:a16="http://schemas.microsoft.com/office/drawing/2014/main" id="{9BA103E3-1B53-4338-A64B-F8A4288E6F4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7548"/>
          <a:stretch/>
        </p:blipFill>
        <p:spPr bwMode="auto">
          <a:xfrm>
            <a:off x="7557796" y="110483"/>
            <a:ext cx="1372550" cy="1580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32955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White Fragility</a:t>
            </a:r>
          </a:p>
        </p:txBody>
      </p:sp>
      <p:sp>
        <p:nvSpPr>
          <p:cNvPr id="4" name="Rectangle 3"/>
          <p:cNvSpPr/>
          <p:nvPr/>
        </p:nvSpPr>
        <p:spPr>
          <a:xfrm>
            <a:off x="697831" y="1631783"/>
            <a:ext cx="7737042" cy="3016210"/>
          </a:xfrm>
          <a:prstGeom prst="rect">
            <a:avLst/>
          </a:prstGeom>
        </p:spPr>
        <p:txBody>
          <a:bodyPr wrap="square">
            <a:spAutoFit/>
          </a:bodyPr>
          <a:lstStyle/>
          <a:p>
            <a:r>
              <a:rPr lang="en-US" sz="2200" b="0" i="0" dirty="0">
                <a:effectLst/>
              </a:rPr>
              <a:t>“</a:t>
            </a:r>
            <a:r>
              <a:rPr lang="en-US" sz="2400" b="0" i="0" dirty="0">
                <a:effectLst/>
                <a:latin typeface="Georgia" panose="02040502050405020303" pitchFamily="18" charset="0"/>
              </a:rPr>
              <a:t>Denial” is the earliest stage of the racial awakening process for a white person who has encountered racism (p. 67-79) </a:t>
            </a:r>
          </a:p>
          <a:p>
            <a:endParaRPr lang="en-US" sz="2400" dirty="0">
              <a:latin typeface="Georgia" panose="02040502050405020303" pitchFamily="18" charset="0"/>
            </a:endParaRPr>
          </a:p>
          <a:p>
            <a:r>
              <a:rPr lang="en-US" sz="2400" b="0" i="0" dirty="0">
                <a:effectLst/>
                <a:latin typeface="Georgia" panose="02040502050405020303" pitchFamily="18" charset="0"/>
              </a:rPr>
              <a:t>“it’s impossible to be complicit with centuries of traumatizing oppression without becoming traumatized oneself” - Hill, </a:t>
            </a:r>
            <a:r>
              <a:rPr lang="en-US" sz="2400" b="0" i="1" dirty="0">
                <a:effectLst/>
                <a:latin typeface="Georgia" panose="02040502050405020303" pitchFamily="18" charset="0"/>
              </a:rPr>
              <a:t>White Awake</a:t>
            </a:r>
            <a:r>
              <a:rPr lang="en-US" sz="2400" b="0" dirty="0">
                <a:effectLst/>
                <a:latin typeface="Georgia" panose="02040502050405020303" pitchFamily="18" charset="0"/>
              </a:rPr>
              <a:t>, p. 72</a:t>
            </a:r>
            <a:endParaRPr lang="en-US" sz="2400" b="0" i="0" dirty="0">
              <a:effectLst/>
              <a:latin typeface="Georgia" panose="02040502050405020303" pitchFamily="18" charset="0"/>
            </a:endParaRPr>
          </a:p>
          <a:p>
            <a:endParaRPr lang="en-US" sz="2200" dirty="0"/>
          </a:p>
        </p:txBody>
      </p:sp>
      <p:pic>
        <p:nvPicPr>
          <p:cNvPr id="8" name="Picture 2" descr="Daniel Hill - InterVarsity Press">
            <a:extLst>
              <a:ext uri="{FF2B5EF4-FFF2-40B4-BE49-F238E27FC236}">
                <a16:creationId xmlns:a16="http://schemas.microsoft.com/office/drawing/2014/main" id="{9BA103E3-1B53-4338-A64B-F8A4288E6F4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7548"/>
          <a:stretch/>
        </p:blipFill>
        <p:spPr bwMode="auto">
          <a:xfrm>
            <a:off x="7557796" y="110483"/>
            <a:ext cx="1372550" cy="1580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60894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Questions</a:t>
            </a:r>
          </a:p>
        </p:txBody>
      </p:sp>
      <p:sp>
        <p:nvSpPr>
          <p:cNvPr id="4" name="Rectangle 3"/>
          <p:cNvSpPr/>
          <p:nvPr/>
        </p:nvSpPr>
        <p:spPr>
          <a:xfrm>
            <a:off x="697831" y="1631783"/>
            <a:ext cx="7737042" cy="1815882"/>
          </a:xfrm>
          <a:prstGeom prst="rect">
            <a:avLst/>
          </a:prstGeom>
        </p:spPr>
        <p:txBody>
          <a:bodyPr wrap="square">
            <a:spAutoFit/>
          </a:bodyPr>
          <a:lstStyle/>
          <a:p>
            <a:pPr algn="l"/>
            <a:r>
              <a:rPr lang="en-US" sz="2800" i="0" dirty="0">
                <a:solidFill>
                  <a:srgbClr val="333332"/>
                </a:solidFill>
                <a:effectLst/>
              </a:rPr>
              <a:t>1. How do we handle disagreement?</a:t>
            </a:r>
          </a:p>
          <a:p>
            <a:r>
              <a:rPr lang="en-US" sz="2800" i="0" dirty="0">
                <a:solidFill>
                  <a:srgbClr val="333332"/>
                </a:solidFill>
                <a:effectLst/>
              </a:rPr>
              <a:t>2. Why only race?</a:t>
            </a:r>
          </a:p>
          <a:p>
            <a:r>
              <a:rPr lang="en-US" sz="2800" i="0" dirty="0">
                <a:solidFill>
                  <a:srgbClr val="333332"/>
                </a:solidFill>
                <a:effectLst/>
              </a:rPr>
              <a:t>3. How woke is woke enough?</a:t>
            </a:r>
          </a:p>
          <a:p>
            <a:r>
              <a:rPr lang="en-US" sz="2800" i="0" dirty="0">
                <a:solidFill>
                  <a:srgbClr val="333332"/>
                </a:solidFill>
                <a:effectLst/>
              </a:rPr>
              <a:t>4. What has the ultimate authority?</a:t>
            </a:r>
          </a:p>
        </p:txBody>
      </p:sp>
      <p:pic>
        <p:nvPicPr>
          <p:cNvPr id="8" name="Picture 2" descr="Daniel Hill - InterVarsity Press">
            <a:extLst>
              <a:ext uri="{FF2B5EF4-FFF2-40B4-BE49-F238E27FC236}">
                <a16:creationId xmlns:a16="http://schemas.microsoft.com/office/drawing/2014/main" id="{9BA103E3-1B53-4338-A64B-F8A4288E6F4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7548"/>
          <a:stretch/>
        </p:blipFill>
        <p:spPr bwMode="auto">
          <a:xfrm>
            <a:off x="7557796" y="110483"/>
            <a:ext cx="1372550" cy="1580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88988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8A327-51E7-44C7-9000-C6C20D9D762E}"/>
              </a:ext>
            </a:extLst>
          </p:cNvPr>
          <p:cNvSpPr>
            <a:spLocks noGrp="1"/>
          </p:cNvSpPr>
          <p:nvPr>
            <p:ph type="title"/>
          </p:nvPr>
        </p:nvSpPr>
        <p:spPr/>
        <p:txBody>
          <a:bodyPr/>
          <a:lstStyle/>
          <a:p>
            <a:r>
              <a:rPr lang="en-US" b="1" dirty="0"/>
              <a:t>Outline</a:t>
            </a:r>
          </a:p>
        </p:txBody>
      </p:sp>
      <p:sp>
        <p:nvSpPr>
          <p:cNvPr id="3" name="Content Placeholder 2">
            <a:extLst>
              <a:ext uri="{FF2B5EF4-FFF2-40B4-BE49-F238E27FC236}">
                <a16:creationId xmlns:a16="http://schemas.microsoft.com/office/drawing/2014/main" id="{2D4253C9-D4D7-4D42-A375-38C6B88E64C5}"/>
              </a:ext>
            </a:extLst>
          </p:cNvPr>
          <p:cNvSpPr>
            <a:spLocks noGrp="1"/>
          </p:cNvSpPr>
          <p:nvPr>
            <p:ph idx="1"/>
          </p:nvPr>
        </p:nvSpPr>
        <p:spPr>
          <a:xfrm>
            <a:off x="628650" y="1474238"/>
            <a:ext cx="7886700" cy="5169158"/>
          </a:xfrm>
        </p:spPr>
        <p:txBody>
          <a:bodyPr>
            <a:normAutofit fontScale="77500" lnSpcReduction="20000"/>
          </a:bodyPr>
          <a:lstStyle/>
          <a:p>
            <a:r>
              <a:rPr lang="en-US" dirty="0"/>
              <a:t>Review of contemporary critical theory</a:t>
            </a:r>
          </a:p>
          <a:p>
            <a:r>
              <a:rPr lang="en-US" dirty="0"/>
              <a:t>Review of critical race theory</a:t>
            </a:r>
          </a:p>
          <a:p>
            <a:r>
              <a:rPr lang="en-US" dirty="0"/>
              <a:t>Secular books about race</a:t>
            </a:r>
          </a:p>
          <a:p>
            <a:pPr lvl="1"/>
            <a:r>
              <a:rPr lang="en-US" i="1" dirty="0"/>
              <a:t>White Fragility</a:t>
            </a:r>
          </a:p>
          <a:p>
            <a:pPr lvl="1"/>
            <a:r>
              <a:rPr lang="en-US" i="1" dirty="0"/>
              <a:t>How to Be An Antiracist</a:t>
            </a:r>
          </a:p>
          <a:p>
            <a:pPr lvl="1"/>
            <a:r>
              <a:rPr lang="en-US" dirty="0"/>
              <a:t>Also: </a:t>
            </a:r>
            <a:r>
              <a:rPr lang="en-US" i="1" dirty="0"/>
              <a:t>So You Want to Talk About Race</a:t>
            </a:r>
            <a:r>
              <a:rPr lang="en-US" dirty="0"/>
              <a:t>, </a:t>
            </a:r>
            <a:r>
              <a:rPr lang="en-US" i="1" dirty="0"/>
              <a:t>Why I’m No Longer Talking to White People About Race</a:t>
            </a:r>
            <a:r>
              <a:rPr lang="en-US" dirty="0"/>
              <a:t>, </a:t>
            </a:r>
            <a:r>
              <a:rPr lang="en-US" i="1" dirty="0"/>
              <a:t>Me and White Supremacy</a:t>
            </a:r>
          </a:p>
          <a:p>
            <a:r>
              <a:rPr lang="en-US" dirty="0"/>
              <a:t>Christian books about race</a:t>
            </a:r>
          </a:p>
          <a:p>
            <a:pPr lvl="1"/>
            <a:r>
              <a:rPr lang="en-US" i="1" dirty="0"/>
              <a:t>White Awake</a:t>
            </a:r>
          </a:p>
          <a:p>
            <a:pPr lvl="1"/>
            <a:r>
              <a:rPr lang="en-US" i="1" dirty="0"/>
              <a:t>Be The Bridge</a:t>
            </a:r>
          </a:p>
          <a:p>
            <a:pPr lvl="1"/>
            <a:r>
              <a:rPr lang="en-US" dirty="0"/>
              <a:t>Also: </a:t>
            </a:r>
            <a:r>
              <a:rPr lang="en-US" i="1" dirty="0" err="1"/>
              <a:t>Rediscipling</a:t>
            </a:r>
            <a:r>
              <a:rPr lang="en-US" i="1" dirty="0"/>
              <a:t> the White Church</a:t>
            </a:r>
            <a:r>
              <a:rPr lang="en-US" dirty="0"/>
              <a:t>, </a:t>
            </a:r>
            <a:r>
              <a:rPr lang="en-US" i="1" dirty="0"/>
              <a:t>Reconstructing the Gospel</a:t>
            </a:r>
            <a:r>
              <a:rPr lang="en-US" dirty="0"/>
              <a:t>, </a:t>
            </a:r>
            <a:r>
              <a:rPr lang="en-US" i="1" dirty="0"/>
              <a:t>We Need to Talk About Race</a:t>
            </a:r>
            <a:r>
              <a:rPr lang="en-US" dirty="0"/>
              <a:t>, </a:t>
            </a:r>
            <a:r>
              <a:rPr lang="en-US" i="1" dirty="0"/>
              <a:t>How to Fight Racism, After Whiteness</a:t>
            </a:r>
            <a:r>
              <a:rPr lang="en-US" dirty="0"/>
              <a:t>, </a:t>
            </a:r>
            <a:r>
              <a:rPr lang="en-US" i="1" dirty="0"/>
              <a:t>Can ‘White’ People Be Saved?</a:t>
            </a:r>
          </a:p>
          <a:p>
            <a:r>
              <a:rPr lang="en-US" dirty="0"/>
              <a:t>Sociology as theology</a:t>
            </a:r>
          </a:p>
          <a:p>
            <a:pPr lvl="1"/>
            <a:r>
              <a:rPr lang="en-US" i="1" dirty="0"/>
              <a:t>Jesus and John Wayne</a:t>
            </a:r>
          </a:p>
          <a:p>
            <a:pPr lvl="1"/>
            <a:r>
              <a:rPr lang="en-US" i="1" dirty="0"/>
              <a:t>Taking America Back for God</a:t>
            </a:r>
          </a:p>
          <a:p>
            <a:pPr lvl="1"/>
            <a:r>
              <a:rPr lang="en-US" dirty="0"/>
              <a:t>Also: </a:t>
            </a:r>
            <a:r>
              <a:rPr lang="en-US" i="1" dirty="0"/>
              <a:t>The Rise of Biblical Womanhood</a:t>
            </a:r>
            <a:r>
              <a:rPr lang="en-US" dirty="0"/>
              <a:t>, </a:t>
            </a:r>
            <a:r>
              <a:rPr lang="en-US" i="1" dirty="0"/>
              <a:t>White Evangelical Racism</a:t>
            </a:r>
          </a:p>
          <a:p>
            <a:r>
              <a:rPr lang="en-US" dirty="0"/>
              <a:t>Conclusions</a:t>
            </a:r>
          </a:p>
        </p:txBody>
      </p:sp>
      <p:sp>
        <p:nvSpPr>
          <p:cNvPr id="4" name="Rectangle 3">
            <a:extLst>
              <a:ext uri="{FF2B5EF4-FFF2-40B4-BE49-F238E27FC236}">
                <a16:creationId xmlns:a16="http://schemas.microsoft.com/office/drawing/2014/main" id="{A9A019BC-F4A8-461F-A508-E870AA192488}"/>
              </a:ext>
            </a:extLst>
          </p:cNvPr>
          <p:cNvSpPr/>
          <p:nvPr/>
        </p:nvSpPr>
        <p:spPr>
          <a:xfrm>
            <a:off x="485192" y="4068148"/>
            <a:ext cx="8210939" cy="319089"/>
          </a:xfrm>
          <a:prstGeom prst="rect">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544223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Morrison’s </a:t>
            </a:r>
            <a:r>
              <a:rPr lang="en-US" b="1" i="1" dirty="0"/>
              <a:t>Be the Bridge</a:t>
            </a:r>
          </a:p>
        </p:txBody>
      </p:sp>
      <p:pic>
        <p:nvPicPr>
          <p:cNvPr id="2050" name="Picture 2" descr="Latasha Morrison | EDGE Mentoring">
            <a:extLst>
              <a:ext uri="{FF2B5EF4-FFF2-40B4-BE49-F238E27FC236}">
                <a16:creationId xmlns:a16="http://schemas.microsoft.com/office/drawing/2014/main" id="{719EF05D-BB84-4920-9EDA-C6FA94B536A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8650" y="1514320"/>
            <a:ext cx="3731568" cy="497388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BeTheBridge">
            <a:extLst>
              <a:ext uri="{FF2B5EF4-FFF2-40B4-BE49-F238E27FC236}">
                <a16:creationId xmlns:a16="http://schemas.microsoft.com/office/drawing/2014/main" id="{41597EBE-A62E-487F-BB91-2E00D6BAF2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4555" y="1514320"/>
            <a:ext cx="3219571" cy="49738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78210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CBE71-CC9A-46A0-BEFF-B65175CB87A7}"/>
              </a:ext>
            </a:extLst>
          </p:cNvPr>
          <p:cNvSpPr>
            <a:spLocks noGrp="1"/>
          </p:cNvSpPr>
          <p:nvPr>
            <p:ph type="title"/>
          </p:nvPr>
        </p:nvSpPr>
        <p:spPr/>
        <p:txBody>
          <a:bodyPr/>
          <a:lstStyle/>
          <a:p>
            <a:r>
              <a:rPr lang="en-US" b="1" dirty="0"/>
              <a:t>Morrison’s </a:t>
            </a:r>
            <a:r>
              <a:rPr lang="en-US" b="1" i="1" dirty="0"/>
              <a:t>Be the Bridge</a:t>
            </a:r>
          </a:p>
        </p:txBody>
      </p:sp>
      <p:sp>
        <p:nvSpPr>
          <p:cNvPr id="3" name="Content Placeholder 2">
            <a:extLst>
              <a:ext uri="{FF2B5EF4-FFF2-40B4-BE49-F238E27FC236}">
                <a16:creationId xmlns:a16="http://schemas.microsoft.com/office/drawing/2014/main" id="{402D8159-7440-4017-AAB0-6F143A9A17D7}"/>
              </a:ext>
            </a:extLst>
          </p:cNvPr>
          <p:cNvSpPr>
            <a:spLocks noGrp="1"/>
          </p:cNvSpPr>
          <p:nvPr>
            <p:ph idx="1"/>
          </p:nvPr>
        </p:nvSpPr>
        <p:spPr/>
        <p:txBody>
          <a:bodyPr/>
          <a:lstStyle/>
          <a:p>
            <a:pPr marL="0" indent="0">
              <a:buNone/>
            </a:pPr>
            <a:r>
              <a:rPr lang="en-US" b="1" dirty="0"/>
              <a:t>Positives:</a:t>
            </a:r>
          </a:p>
          <a:p>
            <a:r>
              <a:rPr lang="en-US" dirty="0"/>
              <a:t>Personal experiences</a:t>
            </a:r>
          </a:p>
          <a:p>
            <a:r>
              <a:rPr lang="en-US" dirty="0"/>
              <a:t>Good motivation</a:t>
            </a:r>
          </a:p>
        </p:txBody>
      </p:sp>
      <p:pic>
        <p:nvPicPr>
          <p:cNvPr id="6" name="Picture 2" descr="Latasha Morrison | EDGE Mentoring">
            <a:extLst>
              <a:ext uri="{FF2B5EF4-FFF2-40B4-BE49-F238E27FC236}">
                <a16:creationId xmlns:a16="http://schemas.microsoft.com/office/drawing/2014/main" id="{93C98F92-4FF4-41CD-994B-C856C45D8D7F}"/>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2628" t="11477" r="24665" b="57582"/>
          <a:stretch/>
        </p:blipFill>
        <p:spPr bwMode="auto">
          <a:xfrm>
            <a:off x="7557796" y="105954"/>
            <a:ext cx="1372550" cy="13255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22820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White Repentance</a:t>
            </a:r>
          </a:p>
        </p:txBody>
      </p:sp>
      <p:sp>
        <p:nvSpPr>
          <p:cNvPr id="4" name="Rectangle 3"/>
          <p:cNvSpPr/>
          <p:nvPr/>
        </p:nvSpPr>
        <p:spPr>
          <a:xfrm>
            <a:off x="697831" y="1431518"/>
            <a:ext cx="7737042" cy="4493538"/>
          </a:xfrm>
          <a:prstGeom prst="rect">
            <a:avLst/>
          </a:prstGeom>
        </p:spPr>
        <p:txBody>
          <a:bodyPr wrap="square">
            <a:spAutoFit/>
          </a:bodyPr>
          <a:lstStyle/>
          <a:p>
            <a:r>
              <a:rPr lang="en-US" sz="2200" b="1" i="0" dirty="0">
                <a:effectLst/>
              </a:rPr>
              <a:t>“shame and guilt often compel majority culture to cover up and whitewash sins</a:t>
            </a:r>
            <a:r>
              <a:rPr lang="en-US" sz="2200" b="0" i="0" dirty="0">
                <a:effectLst/>
              </a:rPr>
              <a:t>”</a:t>
            </a:r>
            <a:br>
              <a:rPr lang="en-US" sz="2200" b="0" i="0" dirty="0">
                <a:effectLst/>
              </a:rPr>
            </a:br>
            <a:br>
              <a:rPr lang="en-US" sz="2200" b="0" i="0" dirty="0">
                <a:effectLst/>
              </a:rPr>
            </a:br>
            <a:r>
              <a:rPr lang="en-US" sz="2200" b="0" i="0" dirty="0">
                <a:effectLst/>
              </a:rPr>
              <a:t> “Our Western society is highly individualized, and our measure of morality is based on individual guilt or innocence. We’ve all heard the justification: </a:t>
            </a:r>
            <a:r>
              <a:rPr lang="en-US" sz="2200" b="0" i="1" dirty="0">
                <a:effectLst/>
              </a:rPr>
              <a:t>Why should I repent of racism? I never owned slaves. </a:t>
            </a:r>
            <a:r>
              <a:rPr lang="en-US" sz="2200" b="0" i="0" dirty="0">
                <a:effectLst/>
              </a:rPr>
              <a:t>But in the Bible, guilt and shame .. are often communal and point to the need for corporate repentance”</a:t>
            </a:r>
            <a:br>
              <a:rPr lang="en-US" sz="2200" b="0" i="0" dirty="0">
                <a:effectLst/>
              </a:rPr>
            </a:br>
            <a:endParaRPr lang="en-US" sz="2200" dirty="0"/>
          </a:p>
          <a:p>
            <a:r>
              <a:rPr lang="en-US" sz="2200" b="0" i="0" dirty="0">
                <a:effectLst/>
              </a:rPr>
              <a:t>“Dealing with that guilt and shame [of our collective past], really owning it, can be a tear-filled, painful process… </a:t>
            </a:r>
            <a:r>
              <a:rPr lang="en-US" sz="2200" b="1" i="0" dirty="0">
                <a:effectLst/>
              </a:rPr>
              <a:t>We can’t bypass the weight of our guilt and shame if we intend to arrive at true reconciliation and justice”</a:t>
            </a:r>
            <a:endParaRPr lang="en-US" sz="2200" dirty="0"/>
          </a:p>
        </p:txBody>
      </p:sp>
      <p:pic>
        <p:nvPicPr>
          <p:cNvPr id="5" name="Picture 2" descr="Latasha Morrison | EDGE Mentoring">
            <a:extLst>
              <a:ext uri="{FF2B5EF4-FFF2-40B4-BE49-F238E27FC236}">
                <a16:creationId xmlns:a16="http://schemas.microsoft.com/office/drawing/2014/main" id="{8D9C986A-65C5-4F8D-B8B2-83BC60D3B40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2628" t="11477" r="24665" b="57582"/>
          <a:stretch/>
        </p:blipFill>
        <p:spPr bwMode="auto">
          <a:xfrm>
            <a:off x="7557796" y="105954"/>
            <a:ext cx="1372550" cy="13255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B4681F6-9F4E-476C-90AD-DD395F17C365}"/>
              </a:ext>
            </a:extLst>
          </p:cNvPr>
          <p:cNvSpPr txBox="1"/>
          <p:nvPr/>
        </p:nvSpPr>
        <p:spPr>
          <a:xfrm>
            <a:off x="36618" y="6460576"/>
            <a:ext cx="8799471" cy="369332"/>
          </a:xfrm>
          <a:prstGeom prst="rect">
            <a:avLst/>
          </a:prstGeom>
          <a:noFill/>
        </p:spPr>
        <p:txBody>
          <a:bodyPr wrap="square" rtlCol="0">
            <a:spAutoFit/>
          </a:bodyPr>
          <a:lstStyle/>
          <a:p>
            <a:r>
              <a:rPr lang="en-US" dirty="0"/>
              <a:t>Latasha Morrison, </a:t>
            </a:r>
            <a:r>
              <a:rPr lang="en-US" i="1" dirty="0"/>
              <a:t>Be the Bridge</a:t>
            </a:r>
            <a:r>
              <a:rPr lang="en-US" dirty="0"/>
              <a:t>, p. 67-69</a:t>
            </a:r>
          </a:p>
        </p:txBody>
      </p:sp>
    </p:spTree>
    <p:extLst>
      <p:ext uri="{BB962C8B-B14F-4D97-AF65-F5344CB8AC3E}">
        <p14:creationId xmlns:p14="http://schemas.microsoft.com/office/powerpoint/2010/main" val="26319420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Unity requires reparations</a:t>
            </a:r>
          </a:p>
        </p:txBody>
      </p:sp>
      <p:sp>
        <p:nvSpPr>
          <p:cNvPr id="4" name="Rectangle 3"/>
          <p:cNvSpPr/>
          <p:nvPr/>
        </p:nvSpPr>
        <p:spPr>
          <a:xfrm>
            <a:off x="697831" y="1431518"/>
            <a:ext cx="7737042" cy="4493538"/>
          </a:xfrm>
          <a:prstGeom prst="rect">
            <a:avLst/>
          </a:prstGeom>
        </p:spPr>
        <p:txBody>
          <a:bodyPr wrap="square">
            <a:spAutoFit/>
          </a:bodyPr>
          <a:lstStyle/>
          <a:p>
            <a:r>
              <a:rPr lang="en-US" sz="2400" b="0" i="0" dirty="0">
                <a:effectLst/>
              </a:rPr>
              <a:t>“If repentance requires turning and walking away from the sins of our past, doesn’t it require walking toward something more reparative? So</a:t>
            </a:r>
            <a:r>
              <a:rPr lang="en-US" sz="2400" b="1" i="0" dirty="0">
                <a:effectLst/>
              </a:rPr>
              <a:t> reparations and repentance are inextricably intertwined</a:t>
            </a:r>
            <a:r>
              <a:rPr lang="en-US" sz="2400" b="0" i="0" dirty="0">
                <a:effectLst/>
              </a:rPr>
              <a:t>, and those who’ve inherited the power and benefits of past wrongs should work to make it right for those who’ve inherited the burdens and oppression of the past.”</a:t>
            </a:r>
            <a:br>
              <a:rPr lang="en-US" sz="2200" b="0" i="0" dirty="0">
                <a:effectLst/>
              </a:rPr>
            </a:br>
            <a:br>
              <a:rPr lang="en-US" sz="2200" b="0" i="0" dirty="0">
                <a:effectLst/>
              </a:rPr>
            </a:br>
            <a:r>
              <a:rPr lang="en-US" sz="2200" b="0" i="0" dirty="0">
                <a:effectLst/>
              </a:rPr>
              <a:t>“</a:t>
            </a:r>
            <a:r>
              <a:rPr lang="en-US" sz="2400" b="1" i="0" dirty="0">
                <a:effectLst/>
              </a:rPr>
              <a:t>Reparations require sacrifice.</a:t>
            </a:r>
            <a:r>
              <a:rPr lang="en-US" sz="2400" b="0" i="0" dirty="0">
                <a:effectLst/>
              </a:rPr>
              <a:t> But effective bridge builders don’t shy away from Jesus’s call to ‘go and sin no more,’ a call that includes making things right. Like Zacchaeus, effective bridge builders must return what was taken, even if it hurts”</a:t>
            </a:r>
            <a:endParaRPr lang="en-US" sz="2200" dirty="0"/>
          </a:p>
        </p:txBody>
      </p:sp>
      <p:pic>
        <p:nvPicPr>
          <p:cNvPr id="5" name="Picture 2" descr="Latasha Morrison | EDGE Mentoring">
            <a:extLst>
              <a:ext uri="{FF2B5EF4-FFF2-40B4-BE49-F238E27FC236}">
                <a16:creationId xmlns:a16="http://schemas.microsoft.com/office/drawing/2014/main" id="{8D9C986A-65C5-4F8D-B8B2-83BC60D3B40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2628" t="11477" r="24665" b="57582"/>
          <a:stretch/>
        </p:blipFill>
        <p:spPr bwMode="auto">
          <a:xfrm>
            <a:off x="7557796" y="105954"/>
            <a:ext cx="1372550" cy="13255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B4681F6-9F4E-476C-90AD-DD395F17C365}"/>
              </a:ext>
            </a:extLst>
          </p:cNvPr>
          <p:cNvSpPr txBox="1"/>
          <p:nvPr/>
        </p:nvSpPr>
        <p:spPr>
          <a:xfrm>
            <a:off x="36618" y="6460576"/>
            <a:ext cx="8799471" cy="369332"/>
          </a:xfrm>
          <a:prstGeom prst="rect">
            <a:avLst/>
          </a:prstGeom>
          <a:noFill/>
        </p:spPr>
        <p:txBody>
          <a:bodyPr wrap="square" rtlCol="0">
            <a:spAutoFit/>
          </a:bodyPr>
          <a:lstStyle/>
          <a:p>
            <a:r>
              <a:rPr lang="en-US" dirty="0"/>
              <a:t>Latasha Morrison, </a:t>
            </a:r>
            <a:r>
              <a:rPr lang="en-US" i="1" dirty="0"/>
              <a:t>Be the Bridge</a:t>
            </a:r>
            <a:r>
              <a:rPr lang="en-US" dirty="0"/>
              <a:t>, p. 155, 164</a:t>
            </a:r>
          </a:p>
        </p:txBody>
      </p:sp>
    </p:spTree>
    <p:extLst>
      <p:ext uri="{BB962C8B-B14F-4D97-AF65-F5344CB8AC3E}">
        <p14:creationId xmlns:p14="http://schemas.microsoft.com/office/powerpoint/2010/main" val="777996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Be the Bridge </a:t>
            </a:r>
            <a:r>
              <a:rPr lang="en-US" b="1" dirty="0"/>
              <a:t>in practice</a:t>
            </a:r>
          </a:p>
        </p:txBody>
      </p:sp>
      <p:sp>
        <p:nvSpPr>
          <p:cNvPr id="4" name="Rectangle 3"/>
          <p:cNvSpPr/>
          <p:nvPr/>
        </p:nvSpPr>
        <p:spPr>
          <a:xfrm>
            <a:off x="697831" y="1431518"/>
            <a:ext cx="7737042" cy="5047536"/>
          </a:xfrm>
          <a:prstGeom prst="rect">
            <a:avLst/>
          </a:prstGeom>
        </p:spPr>
        <p:txBody>
          <a:bodyPr wrap="square">
            <a:spAutoFit/>
          </a:bodyPr>
          <a:lstStyle/>
          <a:p>
            <a:pPr algn="l">
              <a:buFont typeface="Arial" panose="020B0604020202020204" pitchFamily="34" charset="0"/>
              <a:buChar char="•"/>
            </a:pPr>
            <a:r>
              <a:rPr lang="en-US" sz="1400" b="0" i="0" dirty="0">
                <a:effectLst/>
              </a:rPr>
              <a:t> Don’t “whitesplain.” Do not explain racism to a POC. Do not explain how the microaggression they just experienced was actually just someone being nice. Do not explain how a particular injustice is more about class than race. It’s an easy trap to fall into, but you can avoid it by </a:t>
            </a:r>
            <a:r>
              <a:rPr lang="en-US" sz="1400" b="1" i="0" dirty="0">
                <a:effectLst/>
              </a:rPr>
              <a:t>maintaining a posture of active listening.</a:t>
            </a:r>
          </a:p>
          <a:p>
            <a:pPr algn="l">
              <a:buFont typeface="Arial" panose="020B0604020202020204" pitchFamily="34" charset="0"/>
              <a:buChar char="•"/>
            </a:pPr>
            <a:endParaRPr lang="en-US" sz="1400" b="0" i="0" dirty="0">
              <a:effectLst/>
            </a:endParaRPr>
          </a:p>
          <a:p>
            <a:pPr algn="l">
              <a:buFont typeface="Arial" panose="020B0604020202020204" pitchFamily="34" charset="0"/>
              <a:buChar char="•"/>
            </a:pPr>
            <a:r>
              <a:rPr lang="en-US" sz="1400" b="0" i="0" dirty="0">
                <a:effectLst/>
              </a:rPr>
              <a:t> Don’t equate impact with intent. Yes, we all know your heart was in the right place and you meant well. But your words or behavior had a negative impact on those around you, and that’s what matters. </a:t>
            </a:r>
            <a:r>
              <a:rPr lang="en-US" sz="1400" b="1" i="0" dirty="0">
                <a:effectLst/>
              </a:rPr>
              <a:t>Apologize and do better next time.</a:t>
            </a:r>
          </a:p>
          <a:p>
            <a:pPr algn="l">
              <a:buFont typeface="Arial" panose="020B0604020202020204" pitchFamily="34" charset="0"/>
              <a:buChar char="•"/>
            </a:pPr>
            <a:endParaRPr lang="en-US" sz="1400" b="0" i="0" dirty="0">
              <a:effectLst/>
            </a:endParaRPr>
          </a:p>
          <a:p>
            <a:pPr algn="l">
              <a:buFont typeface="Arial" panose="020B0604020202020204" pitchFamily="34" charset="0"/>
              <a:buChar char="•"/>
            </a:pPr>
            <a:r>
              <a:rPr lang="en-US" sz="1400" b="1" i="0" dirty="0">
                <a:effectLst/>
              </a:rPr>
              <a:t> Don’t demand proof of a POC’s lived experience or try to counter their narrative with the experience of another POC.</a:t>
            </a:r>
            <a:r>
              <a:rPr lang="en-US" sz="1400" b="0" i="0" dirty="0">
                <a:effectLst/>
              </a:rPr>
              <a:t> The experiences and opinions of POC are as diverse as its people. We can believe their stories. But keep in mind: just because one POC doesn’t feel oppressed, that doesn’t mean systemic, institutional racism isn’t real.</a:t>
            </a:r>
          </a:p>
          <a:p>
            <a:pPr algn="l">
              <a:buFont typeface="Arial" panose="020B0604020202020204" pitchFamily="34" charset="0"/>
              <a:buChar char="•"/>
            </a:pPr>
            <a:r>
              <a:rPr lang="en-US" sz="1400" b="0" i="0" dirty="0">
                <a:effectLst/>
              </a:rPr>
              <a:t> Do not chastise POCs (or dismiss their message) because they express their grief, fear, or anger in ways you deem “inappropriate.” Understand that historically, we white people have silenced voices of dissent and lament with our cultural idol of “niceness.” </a:t>
            </a:r>
            <a:r>
              <a:rPr lang="en-US" sz="1400" b="1" i="0" dirty="0">
                <a:effectLst/>
              </a:rPr>
              <a:t>Provide space for POCs to wail, cuss, or even yell at you.</a:t>
            </a:r>
            <a:r>
              <a:rPr lang="en-US" sz="1400" b="0" i="0" dirty="0">
                <a:effectLst/>
              </a:rPr>
              <a:t> Jesus didn’t hold back when he saw hypocrisy and oppression; POCs shouldn’t have to either.</a:t>
            </a:r>
          </a:p>
          <a:p>
            <a:pPr algn="l">
              <a:buFont typeface="Arial" panose="020B0604020202020204" pitchFamily="34" charset="0"/>
              <a:buChar char="•"/>
            </a:pPr>
            <a:endParaRPr lang="en-US" sz="1400" b="0" i="0" dirty="0">
              <a:effectLst/>
            </a:endParaRPr>
          </a:p>
          <a:p>
            <a:pPr algn="l">
              <a:buFont typeface="Arial" panose="020B0604020202020204" pitchFamily="34" charset="0"/>
              <a:buChar char="•"/>
            </a:pPr>
            <a:r>
              <a:rPr lang="en-US" sz="1400" b="0" i="0" dirty="0">
                <a:effectLst/>
              </a:rPr>
              <a:t> Don’t get defensive when you are called out for any of the above. When a POC tells you that your words/tone/behavior are racist/oppressive/triggering, </a:t>
            </a:r>
            <a:r>
              <a:rPr lang="en-US" sz="1400" b="1" i="0" dirty="0">
                <a:effectLst/>
              </a:rPr>
              <a:t>you stop.</a:t>
            </a:r>
            <a:r>
              <a:rPr lang="en-US" sz="1400" b="0" i="0" dirty="0">
                <a:effectLst/>
              </a:rPr>
              <a:t> </a:t>
            </a:r>
            <a:r>
              <a:rPr lang="en-US" sz="1400" b="1" i="0" dirty="0">
                <a:effectLst/>
              </a:rPr>
              <a:t>Don’t try to explain yourself (see #6.)</a:t>
            </a:r>
            <a:r>
              <a:rPr lang="en-US" sz="1400" b="0" i="0" dirty="0">
                <a:effectLst/>
              </a:rPr>
              <a:t> Don’t become passive-aggressive or sarcastic. Don’t leave in a huff. (It may be helpful, however, to inconspicuously step outside/go to the restroom and take a deep breath.) Remain cognizant of the dynamics of white fragility, and take note of how it usually shows up in you.</a:t>
            </a:r>
          </a:p>
        </p:txBody>
      </p:sp>
      <p:pic>
        <p:nvPicPr>
          <p:cNvPr id="5" name="Picture 2" descr="Latasha Morrison | EDGE Mentoring">
            <a:extLst>
              <a:ext uri="{FF2B5EF4-FFF2-40B4-BE49-F238E27FC236}">
                <a16:creationId xmlns:a16="http://schemas.microsoft.com/office/drawing/2014/main" id="{8D9C986A-65C5-4F8D-B8B2-83BC60D3B40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2628" t="11477" r="24665" b="57582"/>
          <a:stretch/>
        </p:blipFill>
        <p:spPr bwMode="auto">
          <a:xfrm>
            <a:off x="7557796" y="105954"/>
            <a:ext cx="1372550" cy="13255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B4681F6-9F4E-476C-90AD-DD395F17C365}"/>
              </a:ext>
            </a:extLst>
          </p:cNvPr>
          <p:cNvSpPr txBox="1"/>
          <p:nvPr/>
        </p:nvSpPr>
        <p:spPr>
          <a:xfrm>
            <a:off x="36618" y="6460576"/>
            <a:ext cx="8799471" cy="369332"/>
          </a:xfrm>
          <a:prstGeom prst="rect">
            <a:avLst/>
          </a:prstGeom>
          <a:noFill/>
        </p:spPr>
        <p:txBody>
          <a:bodyPr wrap="square" rtlCol="0">
            <a:spAutoFit/>
          </a:bodyPr>
          <a:lstStyle/>
          <a:p>
            <a:r>
              <a:rPr lang="en-US" dirty="0"/>
              <a:t>From Whiteness 101 for the Be the Bridge Facebook Group</a:t>
            </a:r>
          </a:p>
        </p:txBody>
      </p:sp>
    </p:spTree>
    <p:extLst>
      <p:ext uri="{BB962C8B-B14F-4D97-AF65-F5344CB8AC3E}">
        <p14:creationId xmlns:p14="http://schemas.microsoft.com/office/powerpoint/2010/main" val="207081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8A327-51E7-44C7-9000-C6C20D9D762E}"/>
              </a:ext>
            </a:extLst>
          </p:cNvPr>
          <p:cNvSpPr>
            <a:spLocks noGrp="1"/>
          </p:cNvSpPr>
          <p:nvPr>
            <p:ph type="title"/>
          </p:nvPr>
        </p:nvSpPr>
        <p:spPr/>
        <p:txBody>
          <a:bodyPr/>
          <a:lstStyle/>
          <a:p>
            <a:r>
              <a:rPr lang="en-US" b="1" dirty="0"/>
              <a:t>Outline</a:t>
            </a:r>
          </a:p>
        </p:txBody>
      </p:sp>
      <p:sp>
        <p:nvSpPr>
          <p:cNvPr id="3" name="Content Placeholder 2">
            <a:extLst>
              <a:ext uri="{FF2B5EF4-FFF2-40B4-BE49-F238E27FC236}">
                <a16:creationId xmlns:a16="http://schemas.microsoft.com/office/drawing/2014/main" id="{2D4253C9-D4D7-4D42-A375-38C6B88E64C5}"/>
              </a:ext>
            </a:extLst>
          </p:cNvPr>
          <p:cNvSpPr>
            <a:spLocks noGrp="1"/>
          </p:cNvSpPr>
          <p:nvPr>
            <p:ph idx="1"/>
          </p:nvPr>
        </p:nvSpPr>
        <p:spPr>
          <a:xfrm>
            <a:off x="628650" y="1474238"/>
            <a:ext cx="7886700" cy="5169158"/>
          </a:xfrm>
        </p:spPr>
        <p:txBody>
          <a:bodyPr>
            <a:normAutofit fontScale="77500" lnSpcReduction="20000"/>
          </a:bodyPr>
          <a:lstStyle/>
          <a:p>
            <a:r>
              <a:rPr lang="en-US" dirty="0"/>
              <a:t>Review of contemporary critical theory</a:t>
            </a:r>
          </a:p>
          <a:p>
            <a:r>
              <a:rPr lang="en-US" dirty="0"/>
              <a:t>Review of critical race theory</a:t>
            </a:r>
          </a:p>
          <a:p>
            <a:r>
              <a:rPr lang="en-US" dirty="0"/>
              <a:t>Secular books about race</a:t>
            </a:r>
          </a:p>
          <a:p>
            <a:pPr lvl="1"/>
            <a:r>
              <a:rPr lang="en-US" i="1" dirty="0"/>
              <a:t>White Fragility</a:t>
            </a:r>
          </a:p>
          <a:p>
            <a:pPr lvl="1"/>
            <a:r>
              <a:rPr lang="en-US" i="1" dirty="0"/>
              <a:t>How to Be An Antiracist</a:t>
            </a:r>
          </a:p>
          <a:p>
            <a:pPr lvl="1"/>
            <a:r>
              <a:rPr lang="en-US" dirty="0"/>
              <a:t>Also: </a:t>
            </a:r>
            <a:r>
              <a:rPr lang="en-US" i="1" dirty="0"/>
              <a:t>So You Want to Talk About Race</a:t>
            </a:r>
            <a:r>
              <a:rPr lang="en-US" dirty="0"/>
              <a:t>, </a:t>
            </a:r>
            <a:r>
              <a:rPr lang="en-US" i="1" dirty="0"/>
              <a:t>Why I’m No Longer Talking to White People About Race</a:t>
            </a:r>
            <a:r>
              <a:rPr lang="en-US" dirty="0"/>
              <a:t>, </a:t>
            </a:r>
            <a:r>
              <a:rPr lang="en-US" i="1" dirty="0"/>
              <a:t>Me and White Supremacy</a:t>
            </a:r>
          </a:p>
          <a:p>
            <a:r>
              <a:rPr lang="en-US" dirty="0"/>
              <a:t>Christian books about race</a:t>
            </a:r>
          </a:p>
          <a:p>
            <a:pPr lvl="1"/>
            <a:r>
              <a:rPr lang="en-US" i="1" dirty="0"/>
              <a:t>White Awake</a:t>
            </a:r>
          </a:p>
          <a:p>
            <a:pPr lvl="1"/>
            <a:r>
              <a:rPr lang="en-US" i="1" dirty="0"/>
              <a:t>Be The Bridge</a:t>
            </a:r>
          </a:p>
          <a:p>
            <a:pPr lvl="1"/>
            <a:r>
              <a:rPr lang="en-US" dirty="0"/>
              <a:t>Also: </a:t>
            </a:r>
            <a:r>
              <a:rPr lang="en-US" i="1" dirty="0" err="1"/>
              <a:t>Rediscipling</a:t>
            </a:r>
            <a:r>
              <a:rPr lang="en-US" i="1" dirty="0"/>
              <a:t> the White Church</a:t>
            </a:r>
            <a:r>
              <a:rPr lang="en-US" dirty="0"/>
              <a:t>, </a:t>
            </a:r>
            <a:r>
              <a:rPr lang="en-US" i="1" dirty="0"/>
              <a:t>Reconstructing the Gospel</a:t>
            </a:r>
            <a:r>
              <a:rPr lang="en-US" dirty="0"/>
              <a:t>, </a:t>
            </a:r>
            <a:r>
              <a:rPr lang="en-US" i="1" dirty="0"/>
              <a:t>We Need to Talk About Race</a:t>
            </a:r>
            <a:r>
              <a:rPr lang="en-US" dirty="0"/>
              <a:t>, </a:t>
            </a:r>
            <a:r>
              <a:rPr lang="en-US" i="1" dirty="0"/>
              <a:t>How to Fight Racism, After Whiteness</a:t>
            </a:r>
            <a:r>
              <a:rPr lang="en-US" dirty="0"/>
              <a:t>, </a:t>
            </a:r>
            <a:r>
              <a:rPr lang="en-US" i="1" dirty="0"/>
              <a:t>Can ‘White’ People Be Saved?</a:t>
            </a:r>
          </a:p>
          <a:p>
            <a:r>
              <a:rPr lang="en-US" dirty="0"/>
              <a:t>Sociology as theology</a:t>
            </a:r>
          </a:p>
          <a:p>
            <a:pPr lvl="1"/>
            <a:r>
              <a:rPr lang="en-US" i="1" dirty="0"/>
              <a:t>Jesus and John Wayne</a:t>
            </a:r>
          </a:p>
          <a:p>
            <a:pPr lvl="1"/>
            <a:r>
              <a:rPr lang="en-US" i="1" dirty="0"/>
              <a:t>Taking America Back for God</a:t>
            </a:r>
          </a:p>
          <a:p>
            <a:pPr lvl="1"/>
            <a:r>
              <a:rPr lang="en-US" dirty="0"/>
              <a:t>Also: </a:t>
            </a:r>
            <a:r>
              <a:rPr lang="en-US" i="1" dirty="0"/>
              <a:t>The Rise of Biblical Womanhood</a:t>
            </a:r>
            <a:r>
              <a:rPr lang="en-US" dirty="0"/>
              <a:t>, </a:t>
            </a:r>
            <a:r>
              <a:rPr lang="en-US" i="1" dirty="0"/>
              <a:t>White Evangelical Racism</a:t>
            </a:r>
          </a:p>
          <a:p>
            <a:r>
              <a:rPr lang="en-US" dirty="0"/>
              <a:t>Conclusions</a:t>
            </a:r>
          </a:p>
        </p:txBody>
      </p:sp>
      <p:sp>
        <p:nvSpPr>
          <p:cNvPr id="4" name="Rectangle 3">
            <a:extLst>
              <a:ext uri="{FF2B5EF4-FFF2-40B4-BE49-F238E27FC236}">
                <a16:creationId xmlns:a16="http://schemas.microsoft.com/office/drawing/2014/main" id="{A9A019BC-F4A8-461F-A508-E870AA192488}"/>
              </a:ext>
            </a:extLst>
          </p:cNvPr>
          <p:cNvSpPr/>
          <p:nvPr/>
        </p:nvSpPr>
        <p:spPr>
          <a:xfrm>
            <a:off x="332403" y="5383762"/>
            <a:ext cx="8210939" cy="319089"/>
          </a:xfrm>
          <a:prstGeom prst="rect">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145940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Du </a:t>
            </a:r>
            <a:r>
              <a:rPr lang="en-US" b="1" dirty="0" err="1"/>
              <a:t>Mez’s</a:t>
            </a:r>
            <a:r>
              <a:rPr lang="en-US" b="1" dirty="0"/>
              <a:t> </a:t>
            </a:r>
            <a:r>
              <a:rPr lang="en-US" b="1" i="1" dirty="0"/>
              <a:t>Jesus and John Wayne</a:t>
            </a:r>
          </a:p>
        </p:txBody>
      </p:sp>
      <p:pic>
        <p:nvPicPr>
          <p:cNvPr id="7170" name="Picture 2">
            <a:extLst>
              <a:ext uri="{FF2B5EF4-FFF2-40B4-BE49-F238E27FC236}">
                <a16:creationId xmlns:a16="http://schemas.microsoft.com/office/drawing/2014/main" id="{F5C8D2A8-2DF6-48F2-84C7-580B702B4F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4555" y="1514320"/>
            <a:ext cx="3458792" cy="4974028"/>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Kristin Kobes Du Mez">
            <a:extLst>
              <a:ext uri="{FF2B5EF4-FFF2-40B4-BE49-F238E27FC236}">
                <a16:creationId xmlns:a16="http://schemas.microsoft.com/office/drawing/2014/main" id="{2EBB9720-6FB1-4B5C-A0E4-2E3FA11C806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959" r="4959"/>
          <a:stretch/>
        </p:blipFill>
        <p:spPr bwMode="auto">
          <a:xfrm>
            <a:off x="730653" y="1514320"/>
            <a:ext cx="3733900" cy="49740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13566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Kristin Kobes Du Mez">
            <a:extLst>
              <a:ext uri="{FF2B5EF4-FFF2-40B4-BE49-F238E27FC236}">
                <a16:creationId xmlns:a16="http://schemas.microsoft.com/office/drawing/2014/main" id="{A4C11BB8-B389-4532-A0D3-32C9C639E81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210" t="2060" r="9782" b="32744"/>
          <a:stretch/>
        </p:blipFill>
        <p:spPr bwMode="auto">
          <a:xfrm>
            <a:off x="7557794" y="105954"/>
            <a:ext cx="1372551" cy="132556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28650" y="365126"/>
            <a:ext cx="6462615" cy="1325563"/>
          </a:xfrm>
        </p:spPr>
        <p:txBody>
          <a:bodyPr/>
          <a:lstStyle/>
          <a:p>
            <a:r>
              <a:rPr lang="en-US" b="1" dirty="0"/>
              <a:t>Du </a:t>
            </a:r>
            <a:r>
              <a:rPr lang="en-US" b="1" dirty="0" err="1"/>
              <a:t>Mez’s</a:t>
            </a:r>
            <a:r>
              <a:rPr lang="en-US" b="1" dirty="0"/>
              <a:t> Jesus and John Wayne</a:t>
            </a:r>
          </a:p>
        </p:txBody>
      </p:sp>
      <p:sp>
        <p:nvSpPr>
          <p:cNvPr id="8" name="Content Placeholder 2">
            <a:extLst>
              <a:ext uri="{FF2B5EF4-FFF2-40B4-BE49-F238E27FC236}">
                <a16:creationId xmlns:a16="http://schemas.microsoft.com/office/drawing/2014/main" id="{B96CB0DD-4AAD-4A97-AE58-4919BC629375}"/>
              </a:ext>
            </a:extLst>
          </p:cNvPr>
          <p:cNvSpPr>
            <a:spLocks noGrp="1"/>
          </p:cNvSpPr>
          <p:nvPr>
            <p:ph idx="1"/>
          </p:nvPr>
        </p:nvSpPr>
        <p:spPr>
          <a:xfrm>
            <a:off x="628650" y="1825625"/>
            <a:ext cx="7886700" cy="4351338"/>
          </a:xfrm>
        </p:spPr>
        <p:txBody>
          <a:bodyPr/>
          <a:lstStyle/>
          <a:p>
            <a:pPr marL="0" indent="0">
              <a:buNone/>
            </a:pPr>
            <a:r>
              <a:rPr lang="en-US" b="1" dirty="0"/>
              <a:t>Positives:</a:t>
            </a:r>
          </a:p>
          <a:p>
            <a:r>
              <a:rPr lang="en-US" dirty="0" err="1"/>
              <a:t>Megapastor</a:t>
            </a:r>
            <a:r>
              <a:rPr lang="en-US" dirty="0"/>
              <a:t> failures</a:t>
            </a:r>
          </a:p>
          <a:p>
            <a:r>
              <a:rPr lang="en-US" dirty="0"/>
              <a:t>Sex abuse scandals</a:t>
            </a:r>
          </a:p>
          <a:p>
            <a:r>
              <a:rPr lang="en-US" dirty="0"/>
              <a:t>“Christian nationalism”</a:t>
            </a:r>
          </a:p>
        </p:txBody>
      </p:sp>
    </p:spTree>
    <p:extLst>
      <p:ext uri="{BB962C8B-B14F-4D97-AF65-F5344CB8AC3E}">
        <p14:creationId xmlns:p14="http://schemas.microsoft.com/office/powerpoint/2010/main" val="32003646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Kristin Kobes Du Mez">
            <a:extLst>
              <a:ext uri="{FF2B5EF4-FFF2-40B4-BE49-F238E27FC236}">
                <a16:creationId xmlns:a16="http://schemas.microsoft.com/office/drawing/2014/main" id="{A4C11BB8-B389-4532-A0D3-32C9C639E81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210" t="2060" r="9782" b="32744"/>
          <a:stretch/>
        </p:blipFill>
        <p:spPr bwMode="auto">
          <a:xfrm>
            <a:off x="7557794" y="105954"/>
            <a:ext cx="1372551" cy="132556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28650" y="365126"/>
            <a:ext cx="6462615" cy="1325563"/>
          </a:xfrm>
        </p:spPr>
        <p:txBody>
          <a:bodyPr/>
          <a:lstStyle/>
          <a:p>
            <a:r>
              <a:rPr lang="en-US" b="1" dirty="0"/>
              <a:t>Is Versus Ought</a:t>
            </a:r>
          </a:p>
        </p:txBody>
      </p:sp>
      <p:sp>
        <p:nvSpPr>
          <p:cNvPr id="8" name="Content Placeholder 2">
            <a:extLst>
              <a:ext uri="{FF2B5EF4-FFF2-40B4-BE49-F238E27FC236}">
                <a16:creationId xmlns:a16="http://schemas.microsoft.com/office/drawing/2014/main" id="{B96CB0DD-4AAD-4A97-AE58-4919BC629375}"/>
              </a:ext>
            </a:extLst>
          </p:cNvPr>
          <p:cNvSpPr>
            <a:spLocks noGrp="1"/>
          </p:cNvSpPr>
          <p:nvPr>
            <p:ph idx="1"/>
          </p:nvPr>
        </p:nvSpPr>
        <p:spPr>
          <a:xfrm>
            <a:off x="628650" y="1825625"/>
            <a:ext cx="7886700" cy="4351338"/>
          </a:xfrm>
        </p:spPr>
        <p:txBody>
          <a:bodyPr>
            <a:normAutofit/>
          </a:bodyPr>
          <a:lstStyle/>
          <a:p>
            <a:pPr marL="0" indent="0">
              <a:buNone/>
            </a:pPr>
            <a:r>
              <a:rPr lang="en-US" sz="2000" b="0" i="0" dirty="0">
                <a:effectLst/>
              </a:rPr>
              <a:t> Subtitle: “How White Evangelicals Corrupted a Faith and Fractured a Nation.”</a:t>
            </a:r>
          </a:p>
          <a:p>
            <a:pPr marL="0" indent="0">
              <a:buNone/>
            </a:pPr>
            <a:endParaRPr lang="en-US" sz="2000" dirty="0"/>
          </a:p>
          <a:p>
            <a:pPr marL="0" indent="0">
              <a:buNone/>
            </a:pPr>
            <a:r>
              <a:rPr lang="en-US" sz="2000" b="0" i="0" dirty="0">
                <a:effectLst/>
              </a:rPr>
              <a:t>“Doug Wilson, John Piper, Mark Driscoll, James Dobson, Doug Phillips, and John Eldredge all preached a mutually reinforcing vision of Christian masculinity–of patriarchy and submission, sex and power </a:t>
            </a:r>
            <a:r>
              <a:rPr lang="en-US" sz="2000" b="1" i="0" dirty="0">
                <a:effectLst/>
              </a:rPr>
              <a:t>[which] transformed the Jesus of the Gospels into an image of their own making</a:t>
            </a:r>
            <a:r>
              <a:rPr lang="en-US" sz="2000" b="0" i="0" dirty="0">
                <a:effectLst/>
              </a:rPr>
              <a:t>” </a:t>
            </a:r>
          </a:p>
          <a:p>
            <a:pPr marL="0" indent="0">
              <a:buNone/>
            </a:pPr>
            <a:endParaRPr lang="en-US" sz="2000" b="0" i="0" dirty="0">
              <a:effectLst/>
            </a:endParaRPr>
          </a:p>
          <a:p>
            <a:pPr marL="0" indent="0">
              <a:buNone/>
            </a:pPr>
            <a:r>
              <a:rPr lang="en-US" sz="2000" b="0" i="0" dirty="0">
                <a:effectLst/>
              </a:rPr>
              <a:t>“Although the evangelical cult of masculinity stretches back decades, its emergence was never inevitable…Appreciating how this ideology developed over time is… essential for </a:t>
            </a:r>
            <a:r>
              <a:rPr lang="en-US" sz="2000" b="1" i="0" dirty="0">
                <a:effectLst/>
              </a:rPr>
              <a:t>those who wish to dismantle it. What was once done might be undone</a:t>
            </a:r>
            <a:r>
              <a:rPr lang="en-US" sz="2000" b="0" i="0" dirty="0">
                <a:effectLst/>
              </a:rPr>
              <a:t>.” </a:t>
            </a:r>
            <a:endParaRPr lang="en-US" sz="2000" dirty="0"/>
          </a:p>
        </p:txBody>
      </p:sp>
      <p:sp>
        <p:nvSpPr>
          <p:cNvPr id="5" name="TextBox 4">
            <a:extLst>
              <a:ext uri="{FF2B5EF4-FFF2-40B4-BE49-F238E27FC236}">
                <a16:creationId xmlns:a16="http://schemas.microsoft.com/office/drawing/2014/main" id="{9AAF4DBF-B169-46B0-87B5-B04CC6E7849A}"/>
              </a:ext>
            </a:extLst>
          </p:cNvPr>
          <p:cNvSpPr txBox="1"/>
          <p:nvPr/>
        </p:nvSpPr>
        <p:spPr>
          <a:xfrm>
            <a:off x="36618" y="6460576"/>
            <a:ext cx="8799471" cy="369332"/>
          </a:xfrm>
          <a:prstGeom prst="rect">
            <a:avLst/>
          </a:prstGeom>
          <a:noFill/>
        </p:spPr>
        <p:txBody>
          <a:bodyPr wrap="square" rtlCol="0">
            <a:spAutoFit/>
          </a:bodyPr>
          <a:lstStyle/>
          <a:p>
            <a:r>
              <a:rPr lang="en-US" dirty="0"/>
              <a:t>Du </a:t>
            </a:r>
            <a:r>
              <a:rPr lang="en-US" dirty="0" err="1"/>
              <a:t>Mez</a:t>
            </a:r>
            <a:r>
              <a:rPr lang="en-US" dirty="0"/>
              <a:t>, </a:t>
            </a:r>
            <a:r>
              <a:rPr lang="en-US" i="1" dirty="0"/>
              <a:t>Jesus and John Wayne</a:t>
            </a:r>
            <a:r>
              <a:rPr lang="en-US" dirty="0"/>
              <a:t>, p. 294, 304</a:t>
            </a:r>
          </a:p>
        </p:txBody>
      </p:sp>
    </p:spTree>
    <p:extLst>
      <p:ext uri="{BB962C8B-B14F-4D97-AF65-F5344CB8AC3E}">
        <p14:creationId xmlns:p14="http://schemas.microsoft.com/office/powerpoint/2010/main" val="37672010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Kristin Kobes Du Mez">
            <a:extLst>
              <a:ext uri="{FF2B5EF4-FFF2-40B4-BE49-F238E27FC236}">
                <a16:creationId xmlns:a16="http://schemas.microsoft.com/office/drawing/2014/main" id="{A4C11BB8-B389-4532-A0D3-32C9C639E81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210" t="2060" r="9782" b="32744"/>
          <a:stretch/>
        </p:blipFill>
        <p:spPr bwMode="auto">
          <a:xfrm>
            <a:off x="7557794" y="105954"/>
            <a:ext cx="1372551" cy="132556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28650" y="365126"/>
            <a:ext cx="6817179" cy="1325563"/>
          </a:xfrm>
        </p:spPr>
        <p:txBody>
          <a:bodyPr/>
          <a:lstStyle/>
          <a:p>
            <a:r>
              <a:rPr lang="en-US" b="1" dirty="0"/>
              <a:t>Non-egalitarian = patriarchal</a:t>
            </a:r>
          </a:p>
        </p:txBody>
      </p:sp>
      <p:sp>
        <p:nvSpPr>
          <p:cNvPr id="8" name="Content Placeholder 2">
            <a:extLst>
              <a:ext uri="{FF2B5EF4-FFF2-40B4-BE49-F238E27FC236}">
                <a16:creationId xmlns:a16="http://schemas.microsoft.com/office/drawing/2014/main" id="{B96CB0DD-4AAD-4A97-AE58-4919BC629375}"/>
              </a:ext>
            </a:extLst>
          </p:cNvPr>
          <p:cNvSpPr>
            <a:spLocks noGrp="1"/>
          </p:cNvSpPr>
          <p:nvPr>
            <p:ph idx="1"/>
          </p:nvPr>
        </p:nvSpPr>
        <p:spPr>
          <a:xfrm>
            <a:off x="628650" y="1690689"/>
            <a:ext cx="7886700" cy="3968685"/>
          </a:xfrm>
        </p:spPr>
        <p:txBody>
          <a:bodyPr>
            <a:noAutofit/>
          </a:bodyPr>
          <a:lstStyle/>
          <a:p>
            <a:pPr marL="0" indent="0">
              <a:lnSpc>
                <a:spcPct val="100000"/>
              </a:lnSpc>
              <a:buNone/>
            </a:pPr>
            <a:r>
              <a:rPr lang="en-US" sz="2000" b="1" i="0" dirty="0">
                <a:effectLst/>
              </a:rPr>
              <a:t>“At the center of Dobson’s worldview–and that of many conservative evangelicals–was the strict enforcement of patriarchal authority” </a:t>
            </a:r>
            <a:endParaRPr lang="en-US" sz="2000" dirty="0"/>
          </a:p>
          <a:p>
            <a:pPr marL="0" indent="0">
              <a:lnSpc>
                <a:spcPct val="100000"/>
              </a:lnSpc>
              <a:buNone/>
            </a:pPr>
            <a:r>
              <a:rPr lang="en-US" sz="2000" b="0" i="0" dirty="0">
                <a:effectLst/>
              </a:rPr>
              <a:t>Promise Keepers offered a  “patriarchal bargain”</a:t>
            </a:r>
          </a:p>
          <a:p>
            <a:pPr marL="0" indent="0">
              <a:lnSpc>
                <a:spcPct val="100000"/>
              </a:lnSpc>
              <a:buNone/>
            </a:pPr>
            <a:r>
              <a:rPr lang="en-US" sz="2000" b="1" i="0" dirty="0">
                <a:effectLst/>
              </a:rPr>
              <a:t>The Council for Biblical Manhood and Womanhood attempts to “fashion a scriptural defense of patriarchy”</a:t>
            </a:r>
            <a:endParaRPr lang="en-US" sz="2000" b="0" i="0" dirty="0">
              <a:effectLst/>
            </a:endParaRPr>
          </a:p>
          <a:p>
            <a:pPr marL="0" indent="0">
              <a:lnSpc>
                <a:spcPct val="100000"/>
              </a:lnSpc>
              <a:buNone/>
            </a:pPr>
            <a:endParaRPr lang="en-US" sz="2000" b="0" i="0" dirty="0">
              <a:effectLst/>
            </a:endParaRPr>
          </a:p>
          <a:p>
            <a:pPr marL="0" indent="0">
              <a:lnSpc>
                <a:spcPct val="100000"/>
              </a:lnSpc>
              <a:buNone/>
            </a:pPr>
            <a:r>
              <a:rPr lang="en-US" sz="2000" b="0" i="0" dirty="0">
                <a:effectLst/>
              </a:rPr>
              <a:t>The Danvers Statement is “a biblical defense of patriarchy and gender difference”</a:t>
            </a:r>
          </a:p>
          <a:p>
            <a:pPr marL="0" indent="0">
              <a:lnSpc>
                <a:spcPct val="100000"/>
              </a:lnSpc>
              <a:buNone/>
            </a:pPr>
            <a:endParaRPr lang="en-US" sz="2000" dirty="0"/>
          </a:p>
          <a:p>
            <a:pPr marL="0" indent="0">
              <a:lnSpc>
                <a:spcPct val="100000"/>
              </a:lnSpc>
              <a:buNone/>
            </a:pPr>
            <a:r>
              <a:rPr lang="en-US" sz="2000" b="0" i="0" dirty="0">
                <a:effectLst/>
              </a:rPr>
              <a:t>“CBMW and [Southern Baptist] seminaries [helped] build a network of evangelicals committed to advancing a patriarchal version of Christianity”</a:t>
            </a:r>
            <a:endParaRPr lang="en-US" sz="2000" dirty="0"/>
          </a:p>
        </p:txBody>
      </p:sp>
      <p:sp>
        <p:nvSpPr>
          <p:cNvPr id="6" name="TextBox 5">
            <a:extLst>
              <a:ext uri="{FF2B5EF4-FFF2-40B4-BE49-F238E27FC236}">
                <a16:creationId xmlns:a16="http://schemas.microsoft.com/office/drawing/2014/main" id="{A06818B3-0B15-4698-BA6E-E09915596053}"/>
              </a:ext>
            </a:extLst>
          </p:cNvPr>
          <p:cNvSpPr txBox="1"/>
          <p:nvPr/>
        </p:nvSpPr>
        <p:spPr>
          <a:xfrm>
            <a:off x="36618" y="6460576"/>
            <a:ext cx="8799471" cy="369332"/>
          </a:xfrm>
          <a:prstGeom prst="rect">
            <a:avLst/>
          </a:prstGeom>
          <a:noFill/>
        </p:spPr>
        <p:txBody>
          <a:bodyPr wrap="square" rtlCol="0">
            <a:spAutoFit/>
          </a:bodyPr>
          <a:lstStyle/>
          <a:p>
            <a:r>
              <a:rPr lang="en-US" dirty="0"/>
              <a:t>Du </a:t>
            </a:r>
            <a:r>
              <a:rPr lang="en-US" dirty="0" err="1"/>
              <a:t>Mez</a:t>
            </a:r>
            <a:r>
              <a:rPr lang="en-US" dirty="0"/>
              <a:t>, </a:t>
            </a:r>
            <a:r>
              <a:rPr lang="en-US" i="1" dirty="0"/>
              <a:t>Jesus and John Wayne</a:t>
            </a:r>
            <a:r>
              <a:rPr lang="en-US" dirty="0"/>
              <a:t>, p. 86, 153, 166, 167, 168</a:t>
            </a:r>
          </a:p>
        </p:txBody>
      </p:sp>
    </p:spTree>
    <p:extLst>
      <p:ext uri="{BB962C8B-B14F-4D97-AF65-F5344CB8AC3E}">
        <p14:creationId xmlns:p14="http://schemas.microsoft.com/office/powerpoint/2010/main" val="2828765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Kristin Kobes Du Mez">
            <a:extLst>
              <a:ext uri="{FF2B5EF4-FFF2-40B4-BE49-F238E27FC236}">
                <a16:creationId xmlns:a16="http://schemas.microsoft.com/office/drawing/2014/main" id="{A4C11BB8-B389-4532-A0D3-32C9C639E81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210" t="2060" r="9782" b="32744"/>
          <a:stretch/>
        </p:blipFill>
        <p:spPr bwMode="auto">
          <a:xfrm>
            <a:off x="7557794" y="105954"/>
            <a:ext cx="1372551" cy="132556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28650" y="365126"/>
            <a:ext cx="6817179" cy="1325563"/>
          </a:xfrm>
        </p:spPr>
        <p:txBody>
          <a:bodyPr/>
          <a:lstStyle/>
          <a:p>
            <a:r>
              <a:rPr lang="en-US" b="1" dirty="0"/>
              <a:t>Deconstruction</a:t>
            </a:r>
          </a:p>
        </p:txBody>
      </p:sp>
      <p:sp>
        <p:nvSpPr>
          <p:cNvPr id="8" name="Content Placeholder 2">
            <a:extLst>
              <a:ext uri="{FF2B5EF4-FFF2-40B4-BE49-F238E27FC236}">
                <a16:creationId xmlns:a16="http://schemas.microsoft.com/office/drawing/2014/main" id="{B96CB0DD-4AAD-4A97-AE58-4919BC629375}"/>
              </a:ext>
            </a:extLst>
          </p:cNvPr>
          <p:cNvSpPr>
            <a:spLocks noGrp="1"/>
          </p:cNvSpPr>
          <p:nvPr>
            <p:ph idx="1"/>
          </p:nvPr>
        </p:nvSpPr>
        <p:spPr>
          <a:xfrm>
            <a:off x="628650" y="1461357"/>
            <a:ext cx="7886700" cy="3968685"/>
          </a:xfrm>
        </p:spPr>
        <p:txBody>
          <a:bodyPr>
            <a:noAutofit/>
          </a:bodyPr>
          <a:lstStyle/>
          <a:p>
            <a:pPr marL="0" indent="0">
              <a:lnSpc>
                <a:spcPct val="100000"/>
              </a:lnSpc>
              <a:buNone/>
            </a:pPr>
            <a:r>
              <a:rPr lang="en-US" sz="2200" b="0" dirty="0">
                <a:solidFill>
                  <a:srgbClr val="383838"/>
                </a:solidFill>
                <a:effectLst/>
              </a:rPr>
              <a:t>“</a:t>
            </a:r>
            <a:r>
              <a:rPr lang="en-US" sz="2200" b="0" i="0" dirty="0">
                <a:solidFill>
                  <a:srgbClr val="383838"/>
                </a:solidFill>
                <a:effectLst/>
              </a:rPr>
              <a:t>the battle over inerrancy was in part a proxy fight over gender”</a:t>
            </a:r>
            <a:endParaRPr lang="en-US" sz="2200" i="0" dirty="0">
              <a:solidFill>
                <a:srgbClr val="383838"/>
              </a:solidFill>
            </a:endParaRPr>
          </a:p>
          <a:p>
            <a:pPr marL="0" indent="0">
              <a:lnSpc>
                <a:spcPct val="100000"/>
              </a:lnSpc>
              <a:buNone/>
            </a:pPr>
            <a:r>
              <a:rPr lang="en-US" sz="2200" b="0" dirty="0">
                <a:solidFill>
                  <a:srgbClr val="383838"/>
                </a:solidFill>
                <a:effectLst/>
              </a:rPr>
              <a:t>“Within this expanding [evangelical] network, differences…could be smoothed over in the interest of promoting ‘watershed issues’ like </a:t>
            </a:r>
            <a:r>
              <a:rPr lang="en-US" sz="2200" b="1" dirty="0">
                <a:solidFill>
                  <a:srgbClr val="383838"/>
                </a:solidFill>
                <a:effectLst/>
              </a:rPr>
              <a:t>complementarianism, the prohibition of homosexuality, the existence of hell, and substitutionary atonement</a:t>
            </a:r>
            <a:r>
              <a:rPr lang="en-US" sz="2200" b="0" dirty="0">
                <a:solidFill>
                  <a:srgbClr val="383838"/>
                </a:solidFill>
                <a:effectLst/>
              </a:rPr>
              <a:t>. Most foundationally, they were united in a mutual commitment to patriarchal power… </a:t>
            </a:r>
            <a:r>
              <a:rPr lang="en-US" sz="2200" b="1" dirty="0">
                <a:solidFill>
                  <a:srgbClr val="383838"/>
                </a:solidFill>
                <a:effectLst/>
              </a:rPr>
              <a:t>Over time, a common commitment to patriarchal power began to define the boundaries of the evangelical movement itself, as those who ran afoul of these orthodoxies quickly discovered. </a:t>
            </a:r>
            <a:r>
              <a:rPr lang="en-US" sz="2200" b="0" dirty="0">
                <a:solidFill>
                  <a:srgbClr val="383838"/>
                </a:solidFill>
                <a:effectLst/>
              </a:rPr>
              <a:t>Evangelicals who offered </a:t>
            </a:r>
            <a:r>
              <a:rPr lang="en-US" sz="2200" b="1" dirty="0">
                <a:solidFill>
                  <a:srgbClr val="383838"/>
                </a:solidFill>
                <a:effectLst/>
              </a:rPr>
              <a:t>competing visions of sexuality, gender, or the existence of hell </a:t>
            </a:r>
            <a:r>
              <a:rPr lang="en-US" sz="2200" b="0" dirty="0">
                <a:solidFill>
                  <a:srgbClr val="383838"/>
                </a:solidFill>
                <a:effectLst/>
              </a:rPr>
              <a:t>found themselves excluded from conferences and associations, and their writings banned from popular evangelical bookstores and distribution channels.”</a:t>
            </a:r>
            <a:endParaRPr lang="en-US" sz="2200" dirty="0"/>
          </a:p>
        </p:txBody>
      </p:sp>
      <p:sp>
        <p:nvSpPr>
          <p:cNvPr id="6" name="TextBox 5">
            <a:extLst>
              <a:ext uri="{FF2B5EF4-FFF2-40B4-BE49-F238E27FC236}">
                <a16:creationId xmlns:a16="http://schemas.microsoft.com/office/drawing/2014/main" id="{A06818B3-0B15-4698-BA6E-E09915596053}"/>
              </a:ext>
            </a:extLst>
          </p:cNvPr>
          <p:cNvSpPr txBox="1"/>
          <p:nvPr/>
        </p:nvSpPr>
        <p:spPr>
          <a:xfrm>
            <a:off x="36618" y="6460576"/>
            <a:ext cx="8799471" cy="369332"/>
          </a:xfrm>
          <a:prstGeom prst="rect">
            <a:avLst/>
          </a:prstGeom>
          <a:noFill/>
        </p:spPr>
        <p:txBody>
          <a:bodyPr wrap="square" rtlCol="0">
            <a:spAutoFit/>
          </a:bodyPr>
          <a:lstStyle/>
          <a:p>
            <a:r>
              <a:rPr lang="en-US" dirty="0"/>
              <a:t>Du </a:t>
            </a:r>
            <a:r>
              <a:rPr lang="en-US" dirty="0" err="1"/>
              <a:t>Mez</a:t>
            </a:r>
            <a:r>
              <a:rPr lang="en-US" dirty="0"/>
              <a:t>, </a:t>
            </a:r>
            <a:r>
              <a:rPr lang="en-US" i="1" dirty="0"/>
              <a:t>Jesus and John Wayne</a:t>
            </a:r>
            <a:r>
              <a:rPr lang="en-US" dirty="0"/>
              <a:t>, p. 108, 204</a:t>
            </a:r>
          </a:p>
        </p:txBody>
      </p:sp>
    </p:spTree>
    <p:extLst>
      <p:ext uri="{BB962C8B-B14F-4D97-AF65-F5344CB8AC3E}">
        <p14:creationId xmlns:p14="http://schemas.microsoft.com/office/powerpoint/2010/main" val="16269952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8A327-51E7-44C7-9000-C6C20D9D762E}"/>
              </a:ext>
            </a:extLst>
          </p:cNvPr>
          <p:cNvSpPr>
            <a:spLocks noGrp="1"/>
          </p:cNvSpPr>
          <p:nvPr>
            <p:ph type="title"/>
          </p:nvPr>
        </p:nvSpPr>
        <p:spPr/>
        <p:txBody>
          <a:bodyPr/>
          <a:lstStyle/>
          <a:p>
            <a:r>
              <a:rPr lang="en-US" b="1" dirty="0"/>
              <a:t>Outline</a:t>
            </a:r>
          </a:p>
        </p:txBody>
      </p:sp>
      <p:sp>
        <p:nvSpPr>
          <p:cNvPr id="3" name="Content Placeholder 2">
            <a:extLst>
              <a:ext uri="{FF2B5EF4-FFF2-40B4-BE49-F238E27FC236}">
                <a16:creationId xmlns:a16="http://schemas.microsoft.com/office/drawing/2014/main" id="{2D4253C9-D4D7-4D42-A375-38C6B88E64C5}"/>
              </a:ext>
            </a:extLst>
          </p:cNvPr>
          <p:cNvSpPr>
            <a:spLocks noGrp="1"/>
          </p:cNvSpPr>
          <p:nvPr>
            <p:ph idx="1"/>
          </p:nvPr>
        </p:nvSpPr>
        <p:spPr>
          <a:xfrm>
            <a:off x="628650" y="1474238"/>
            <a:ext cx="7886700" cy="5169158"/>
          </a:xfrm>
        </p:spPr>
        <p:txBody>
          <a:bodyPr>
            <a:normAutofit fontScale="77500" lnSpcReduction="20000"/>
          </a:bodyPr>
          <a:lstStyle/>
          <a:p>
            <a:r>
              <a:rPr lang="en-US" dirty="0"/>
              <a:t>Review of contemporary critical theory</a:t>
            </a:r>
          </a:p>
          <a:p>
            <a:r>
              <a:rPr lang="en-US" dirty="0"/>
              <a:t>Review of critical race theory</a:t>
            </a:r>
          </a:p>
          <a:p>
            <a:r>
              <a:rPr lang="en-US" dirty="0"/>
              <a:t>Secular books about race</a:t>
            </a:r>
          </a:p>
          <a:p>
            <a:pPr lvl="1"/>
            <a:r>
              <a:rPr lang="en-US" i="1" dirty="0"/>
              <a:t>White Fragility</a:t>
            </a:r>
          </a:p>
          <a:p>
            <a:pPr lvl="1"/>
            <a:r>
              <a:rPr lang="en-US" i="1" dirty="0"/>
              <a:t>How to Be An Antiracist</a:t>
            </a:r>
          </a:p>
          <a:p>
            <a:pPr lvl="1"/>
            <a:r>
              <a:rPr lang="en-US" dirty="0"/>
              <a:t>Also: </a:t>
            </a:r>
            <a:r>
              <a:rPr lang="en-US" i="1" dirty="0"/>
              <a:t>So You Want to Talk About Race</a:t>
            </a:r>
            <a:r>
              <a:rPr lang="en-US" dirty="0"/>
              <a:t>, </a:t>
            </a:r>
            <a:r>
              <a:rPr lang="en-US" i="1" dirty="0"/>
              <a:t>Why I’m No Longer Talking to White People About Race</a:t>
            </a:r>
            <a:r>
              <a:rPr lang="en-US" dirty="0"/>
              <a:t>, </a:t>
            </a:r>
            <a:r>
              <a:rPr lang="en-US" i="1" dirty="0"/>
              <a:t>Me and White Supremacy</a:t>
            </a:r>
          </a:p>
          <a:p>
            <a:r>
              <a:rPr lang="en-US" dirty="0"/>
              <a:t>Christian books about race</a:t>
            </a:r>
          </a:p>
          <a:p>
            <a:pPr lvl="1"/>
            <a:r>
              <a:rPr lang="en-US" i="1" dirty="0"/>
              <a:t>White Awake</a:t>
            </a:r>
          </a:p>
          <a:p>
            <a:pPr lvl="1"/>
            <a:r>
              <a:rPr lang="en-US" i="1" dirty="0"/>
              <a:t>Be The Bridge</a:t>
            </a:r>
          </a:p>
          <a:p>
            <a:pPr lvl="1"/>
            <a:r>
              <a:rPr lang="en-US" dirty="0"/>
              <a:t>Also: </a:t>
            </a:r>
            <a:r>
              <a:rPr lang="en-US" i="1" dirty="0" err="1"/>
              <a:t>Rediscipling</a:t>
            </a:r>
            <a:r>
              <a:rPr lang="en-US" i="1" dirty="0"/>
              <a:t> the White Church</a:t>
            </a:r>
            <a:r>
              <a:rPr lang="en-US" dirty="0"/>
              <a:t>, </a:t>
            </a:r>
            <a:r>
              <a:rPr lang="en-US" i="1" dirty="0"/>
              <a:t>Reconstructing the Gospel</a:t>
            </a:r>
            <a:r>
              <a:rPr lang="en-US" dirty="0"/>
              <a:t>, </a:t>
            </a:r>
            <a:r>
              <a:rPr lang="en-US" i="1" dirty="0"/>
              <a:t>We Need to Talk About Race</a:t>
            </a:r>
            <a:r>
              <a:rPr lang="en-US" dirty="0"/>
              <a:t>, </a:t>
            </a:r>
            <a:r>
              <a:rPr lang="en-US" i="1" dirty="0"/>
              <a:t>How to Fight Racism, After Whiteness</a:t>
            </a:r>
            <a:r>
              <a:rPr lang="en-US" dirty="0"/>
              <a:t>, </a:t>
            </a:r>
            <a:r>
              <a:rPr lang="en-US" i="1" dirty="0"/>
              <a:t>Can ‘White’ People Be Saved?</a:t>
            </a:r>
          </a:p>
          <a:p>
            <a:r>
              <a:rPr lang="en-US" dirty="0"/>
              <a:t>Sociology as theology</a:t>
            </a:r>
          </a:p>
          <a:p>
            <a:pPr lvl="1"/>
            <a:r>
              <a:rPr lang="en-US" i="1" dirty="0"/>
              <a:t>Jesus and John Wayne</a:t>
            </a:r>
          </a:p>
          <a:p>
            <a:pPr lvl="1"/>
            <a:r>
              <a:rPr lang="en-US" i="1" dirty="0"/>
              <a:t>Taking America Back for God</a:t>
            </a:r>
          </a:p>
          <a:p>
            <a:pPr lvl="1"/>
            <a:r>
              <a:rPr lang="en-US" dirty="0"/>
              <a:t>Also: </a:t>
            </a:r>
            <a:r>
              <a:rPr lang="en-US" i="1" dirty="0"/>
              <a:t>The Rise of Biblical Womanhood</a:t>
            </a:r>
            <a:r>
              <a:rPr lang="en-US" dirty="0"/>
              <a:t>, </a:t>
            </a:r>
            <a:r>
              <a:rPr lang="en-US" i="1" dirty="0"/>
              <a:t>White Evangelical Racism</a:t>
            </a:r>
          </a:p>
          <a:p>
            <a:r>
              <a:rPr lang="en-US" dirty="0"/>
              <a:t>Conclusions</a:t>
            </a:r>
          </a:p>
        </p:txBody>
      </p:sp>
      <p:sp>
        <p:nvSpPr>
          <p:cNvPr id="4" name="Rectangle 3">
            <a:extLst>
              <a:ext uri="{FF2B5EF4-FFF2-40B4-BE49-F238E27FC236}">
                <a16:creationId xmlns:a16="http://schemas.microsoft.com/office/drawing/2014/main" id="{A9A019BC-F4A8-461F-A508-E870AA192488}"/>
              </a:ext>
            </a:extLst>
          </p:cNvPr>
          <p:cNvSpPr/>
          <p:nvPr/>
        </p:nvSpPr>
        <p:spPr>
          <a:xfrm>
            <a:off x="332403" y="5663680"/>
            <a:ext cx="8210939" cy="319089"/>
          </a:xfrm>
          <a:prstGeom prst="rect">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8849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Whitehead’s and Perry’s </a:t>
            </a:r>
            <a:r>
              <a:rPr lang="en-US" b="1" i="1" dirty="0"/>
              <a:t>Taking America Back for God</a:t>
            </a:r>
          </a:p>
        </p:txBody>
      </p:sp>
      <p:pic>
        <p:nvPicPr>
          <p:cNvPr id="13314" name="Picture 2">
            <a:extLst>
              <a:ext uri="{FF2B5EF4-FFF2-40B4-BE49-F238E27FC236}">
                <a16:creationId xmlns:a16="http://schemas.microsoft.com/office/drawing/2014/main" id="{A5AEE384-A360-457A-8909-3B2936616D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9037" y="1767190"/>
            <a:ext cx="2944292" cy="4465659"/>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Andrew Whitehead &amp;amp; Samuel Perry: Christian Nationalism in the USA">
            <a:extLst>
              <a:ext uri="{FF2B5EF4-FFF2-40B4-BE49-F238E27FC236}">
                <a16:creationId xmlns:a16="http://schemas.microsoft.com/office/drawing/2014/main" id="{1BB22622-ED78-47B0-81BE-917030301FA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0671" y="1796143"/>
            <a:ext cx="4436706" cy="44367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558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ndrew Whitehead &amp;amp; Samuel Perry: Christian Nationalism in the USA">
            <a:extLst>
              <a:ext uri="{FF2B5EF4-FFF2-40B4-BE49-F238E27FC236}">
                <a16:creationId xmlns:a16="http://schemas.microsoft.com/office/drawing/2014/main" id="{10BD1A90-DD47-4771-9D80-38F99BD18C3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57793" y="105954"/>
            <a:ext cx="1372551" cy="137255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28650" y="365126"/>
            <a:ext cx="6462615" cy="1325563"/>
          </a:xfrm>
        </p:spPr>
        <p:txBody>
          <a:bodyPr>
            <a:normAutofit/>
          </a:bodyPr>
          <a:lstStyle/>
          <a:p>
            <a:r>
              <a:rPr lang="en-US" b="1" dirty="0"/>
              <a:t>Whitehead’s and Perry’s </a:t>
            </a:r>
            <a:r>
              <a:rPr lang="en-US" b="1" i="1" dirty="0"/>
              <a:t>Taking America Back for God</a:t>
            </a:r>
          </a:p>
        </p:txBody>
      </p:sp>
      <p:sp>
        <p:nvSpPr>
          <p:cNvPr id="8" name="Content Placeholder 2">
            <a:extLst>
              <a:ext uri="{FF2B5EF4-FFF2-40B4-BE49-F238E27FC236}">
                <a16:creationId xmlns:a16="http://schemas.microsoft.com/office/drawing/2014/main" id="{B96CB0DD-4AAD-4A97-AE58-4919BC629375}"/>
              </a:ext>
            </a:extLst>
          </p:cNvPr>
          <p:cNvSpPr>
            <a:spLocks noGrp="1"/>
          </p:cNvSpPr>
          <p:nvPr>
            <p:ph idx="1"/>
          </p:nvPr>
        </p:nvSpPr>
        <p:spPr>
          <a:xfrm>
            <a:off x="628650" y="1825625"/>
            <a:ext cx="7886700" cy="4351338"/>
          </a:xfrm>
        </p:spPr>
        <p:txBody>
          <a:bodyPr/>
          <a:lstStyle/>
          <a:p>
            <a:pPr marL="0" indent="0">
              <a:buNone/>
            </a:pPr>
            <a:r>
              <a:rPr lang="en-US" b="1" dirty="0"/>
              <a:t>Positives:</a:t>
            </a:r>
          </a:p>
          <a:p>
            <a:r>
              <a:rPr lang="en-US" dirty="0"/>
              <a:t>Empirical data</a:t>
            </a:r>
          </a:p>
          <a:p>
            <a:r>
              <a:rPr lang="en-US" dirty="0"/>
              <a:t>Real problem: </a:t>
            </a:r>
            <a:r>
              <a:rPr lang="en-US" b="0" i="0" dirty="0">
                <a:effectLst/>
              </a:rPr>
              <a:t>68.4% of white born-again or evangelical Christians affirmed that “I consider founding documents like the Declaration of Independence and the Constitution to be divinely inspired.”</a:t>
            </a:r>
            <a:endParaRPr lang="en-US" dirty="0"/>
          </a:p>
        </p:txBody>
      </p:sp>
    </p:spTree>
    <p:extLst>
      <p:ext uri="{BB962C8B-B14F-4D97-AF65-F5344CB8AC3E}">
        <p14:creationId xmlns:p14="http://schemas.microsoft.com/office/powerpoint/2010/main" val="23259132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ndrew Whitehead &amp;amp; Samuel Perry: Christian Nationalism in the USA">
            <a:extLst>
              <a:ext uri="{FF2B5EF4-FFF2-40B4-BE49-F238E27FC236}">
                <a16:creationId xmlns:a16="http://schemas.microsoft.com/office/drawing/2014/main" id="{10BD1A90-DD47-4771-9D80-38F99BD18C3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57793" y="105954"/>
            <a:ext cx="1372551" cy="137255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28650" y="365126"/>
            <a:ext cx="6462615" cy="1325563"/>
          </a:xfrm>
        </p:spPr>
        <p:txBody>
          <a:bodyPr>
            <a:normAutofit/>
          </a:bodyPr>
          <a:lstStyle/>
          <a:p>
            <a:r>
              <a:rPr lang="en-US" b="1" dirty="0"/>
              <a:t>Defining “Christian nationalism”</a:t>
            </a:r>
          </a:p>
        </p:txBody>
      </p:sp>
      <p:sp>
        <p:nvSpPr>
          <p:cNvPr id="8" name="Content Placeholder 2">
            <a:extLst>
              <a:ext uri="{FF2B5EF4-FFF2-40B4-BE49-F238E27FC236}">
                <a16:creationId xmlns:a16="http://schemas.microsoft.com/office/drawing/2014/main" id="{B96CB0DD-4AAD-4A97-AE58-4919BC629375}"/>
              </a:ext>
            </a:extLst>
          </p:cNvPr>
          <p:cNvSpPr>
            <a:spLocks noGrp="1"/>
          </p:cNvSpPr>
          <p:nvPr>
            <p:ph idx="1"/>
          </p:nvPr>
        </p:nvSpPr>
        <p:spPr>
          <a:xfrm>
            <a:off x="628650" y="5520432"/>
            <a:ext cx="8515350" cy="1204242"/>
          </a:xfrm>
        </p:spPr>
        <p:txBody>
          <a:bodyPr>
            <a:normAutofit/>
          </a:bodyPr>
          <a:lstStyle/>
          <a:p>
            <a:pPr marL="0" indent="0">
              <a:buNone/>
            </a:pPr>
            <a:r>
              <a:rPr lang="en-US" sz="2000" b="0" i="0" dirty="0">
                <a:effectLst/>
              </a:rPr>
              <a:t>Whitehead’s and Perry’s methods entail that 38% of Democrats, 67% of Black Protestants, and 21% of Jews are supportive of “Christian Nationalism,” that 38% of people who were supportive of Christian nationalism didn’t vote for Trump, and that Blacks are more supportive of “Christian nationalism” than Whites</a:t>
            </a:r>
            <a:r>
              <a:rPr lang="en-US" sz="2000" b="1" i="0" dirty="0">
                <a:effectLst/>
              </a:rPr>
              <a:t>. </a:t>
            </a:r>
            <a:endParaRPr lang="en-US" sz="2000" dirty="0"/>
          </a:p>
        </p:txBody>
      </p:sp>
      <p:pic>
        <p:nvPicPr>
          <p:cNvPr id="18434" name="Picture 2">
            <a:extLst>
              <a:ext uri="{FF2B5EF4-FFF2-40B4-BE49-F238E27FC236}">
                <a16:creationId xmlns:a16="http://schemas.microsoft.com/office/drawing/2014/main" id="{39D6A74C-A465-40B9-BBAD-5D8B9DEE51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7481" y="1787927"/>
            <a:ext cx="5589037" cy="35979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73568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ndrew Whitehead &amp;amp; Samuel Perry: Christian Nationalism in the USA">
            <a:extLst>
              <a:ext uri="{FF2B5EF4-FFF2-40B4-BE49-F238E27FC236}">
                <a16:creationId xmlns:a16="http://schemas.microsoft.com/office/drawing/2014/main" id="{10BD1A90-DD47-4771-9D80-38F99BD18C3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57793" y="105954"/>
            <a:ext cx="1372551" cy="137255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28650" y="365126"/>
            <a:ext cx="6462615" cy="1325563"/>
          </a:xfrm>
        </p:spPr>
        <p:txBody>
          <a:bodyPr>
            <a:normAutofit/>
          </a:bodyPr>
          <a:lstStyle/>
          <a:p>
            <a:r>
              <a:rPr lang="en-US" b="1" dirty="0"/>
              <a:t>Implicit normative views</a:t>
            </a:r>
          </a:p>
        </p:txBody>
      </p:sp>
      <p:sp>
        <p:nvSpPr>
          <p:cNvPr id="9" name="Content Placeholder 2">
            <a:extLst>
              <a:ext uri="{FF2B5EF4-FFF2-40B4-BE49-F238E27FC236}">
                <a16:creationId xmlns:a16="http://schemas.microsoft.com/office/drawing/2014/main" id="{C2DEE930-A25F-437D-9BB5-FF7B8EDF91DD}"/>
              </a:ext>
            </a:extLst>
          </p:cNvPr>
          <p:cNvSpPr>
            <a:spLocks noGrp="1"/>
          </p:cNvSpPr>
          <p:nvPr>
            <p:ph idx="1"/>
          </p:nvPr>
        </p:nvSpPr>
        <p:spPr>
          <a:xfrm>
            <a:off x="628650" y="1690689"/>
            <a:ext cx="7886700" cy="3968685"/>
          </a:xfrm>
        </p:spPr>
        <p:txBody>
          <a:bodyPr>
            <a:noAutofit/>
          </a:bodyPr>
          <a:lstStyle/>
          <a:p>
            <a:pPr marL="0" indent="0">
              <a:lnSpc>
                <a:spcPct val="100000"/>
              </a:lnSpc>
              <a:buNone/>
            </a:pPr>
            <a:r>
              <a:rPr lang="en-US" sz="2400" b="1" i="0" dirty="0">
                <a:effectLst/>
              </a:rPr>
              <a:t>“only religious commitment is more predictive of [peoples’] views [on abortion] than Christian nationalism”</a:t>
            </a:r>
          </a:p>
          <a:p>
            <a:pPr marL="0" indent="0">
              <a:lnSpc>
                <a:spcPct val="100000"/>
              </a:lnSpc>
              <a:buNone/>
            </a:pPr>
            <a:endParaRPr lang="en-US" sz="2400" b="1" dirty="0"/>
          </a:p>
          <a:p>
            <a:pPr marL="0" indent="0">
              <a:lnSpc>
                <a:spcPct val="100000"/>
              </a:lnSpc>
              <a:buNone/>
            </a:pPr>
            <a:r>
              <a:rPr lang="en-US" sz="2400" b="0" i="0" dirty="0">
                <a:effectLst/>
              </a:rPr>
              <a:t>Christian nationalism is strongly correlated with opposition to same-sex marriage (p. 133).</a:t>
            </a:r>
            <a:endParaRPr lang="en-US" sz="2400" b="1" i="0" dirty="0">
              <a:effectLst/>
            </a:endParaRPr>
          </a:p>
          <a:p>
            <a:pPr marL="0" indent="0">
              <a:lnSpc>
                <a:spcPct val="100000"/>
              </a:lnSpc>
              <a:buNone/>
            </a:pPr>
            <a:endParaRPr lang="en-US" sz="2400" b="1" dirty="0"/>
          </a:p>
          <a:p>
            <a:pPr marL="0" indent="0">
              <a:lnSpc>
                <a:spcPct val="100000"/>
              </a:lnSpc>
              <a:buNone/>
            </a:pPr>
            <a:r>
              <a:rPr lang="en-US" sz="2400" b="1" i="0" dirty="0">
                <a:effectLst/>
              </a:rPr>
              <a:t>Christian nationalism “glorifies the patriarchal, heterosexual family as not only God’s biblical standard, but the cornerstone of all thriving civilizations”</a:t>
            </a:r>
            <a:endParaRPr lang="en-US" sz="2400" b="1" dirty="0"/>
          </a:p>
          <a:p>
            <a:pPr marL="0" indent="0">
              <a:lnSpc>
                <a:spcPct val="100000"/>
              </a:lnSpc>
              <a:buNone/>
            </a:pPr>
            <a:endParaRPr lang="en-US" sz="2400" dirty="0"/>
          </a:p>
        </p:txBody>
      </p:sp>
      <p:sp>
        <p:nvSpPr>
          <p:cNvPr id="10" name="TextBox 9">
            <a:extLst>
              <a:ext uri="{FF2B5EF4-FFF2-40B4-BE49-F238E27FC236}">
                <a16:creationId xmlns:a16="http://schemas.microsoft.com/office/drawing/2014/main" id="{2BC41EF6-135E-4178-9CB5-E82531AC853E}"/>
              </a:ext>
            </a:extLst>
          </p:cNvPr>
          <p:cNvSpPr txBox="1"/>
          <p:nvPr/>
        </p:nvSpPr>
        <p:spPr>
          <a:xfrm>
            <a:off x="36618" y="6460576"/>
            <a:ext cx="8799471" cy="369332"/>
          </a:xfrm>
          <a:prstGeom prst="rect">
            <a:avLst/>
          </a:prstGeom>
          <a:noFill/>
        </p:spPr>
        <p:txBody>
          <a:bodyPr wrap="square" rtlCol="0">
            <a:spAutoFit/>
          </a:bodyPr>
          <a:lstStyle/>
          <a:p>
            <a:r>
              <a:rPr lang="en-US" dirty="0"/>
              <a:t>Whitehead and Perry, </a:t>
            </a:r>
            <a:r>
              <a:rPr lang="en-US" i="1" dirty="0"/>
              <a:t>Taking America Back for God</a:t>
            </a:r>
            <a:r>
              <a:rPr lang="en-US" dirty="0"/>
              <a:t>, p. 75, 133, 152</a:t>
            </a:r>
          </a:p>
        </p:txBody>
      </p:sp>
    </p:spTree>
    <p:extLst>
      <p:ext uri="{BB962C8B-B14F-4D97-AF65-F5344CB8AC3E}">
        <p14:creationId xmlns:p14="http://schemas.microsoft.com/office/powerpoint/2010/main" val="3927638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8A327-51E7-44C7-9000-C6C20D9D762E}"/>
              </a:ext>
            </a:extLst>
          </p:cNvPr>
          <p:cNvSpPr>
            <a:spLocks noGrp="1"/>
          </p:cNvSpPr>
          <p:nvPr>
            <p:ph type="title"/>
          </p:nvPr>
        </p:nvSpPr>
        <p:spPr/>
        <p:txBody>
          <a:bodyPr/>
          <a:lstStyle/>
          <a:p>
            <a:r>
              <a:rPr lang="en-US" b="1" dirty="0"/>
              <a:t>Outline</a:t>
            </a:r>
          </a:p>
        </p:txBody>
      </p:sp>
      <p:sp>
        <p:nvSpPr>
          <p:cNvPr id="3" name="Content Placeholder 2">
            <a:extLst>
              <a:ext uri="{FF2B5EF4-FFF2-40B4-BE49-F238E27FC236}">
                <a16:creationId xmlns:a16="http://schemas.microsoft.com/office/drawing/2014/main" id="{2D4253C9-D4D7-4D42-A375-38C6B88E64C5}"/>
              </a:ext>
            </a:extLst>
          </p:cNvPr>
          <p:cNvSpPr>
            <a:spLocks noGrp="1"/>
          </p:cNvSpPr>
          <p:nvPr>
            <p:ph idx="1"/>
          </p:nvPr>
        </p:nvSpPr>
        <p:spPr>
          <a:xfrm>
            <a:off x="628650" y="1474238"/>
            <a:ext cx="7886700" cy="5169158"/>
          </a:xfrm>
        </p:spPr>
        <p:txBody>
          <a:bodyPr>
            <a:normAutofit fontScale="77500" lnSpcReduction="20000"/>
          </a:bodyPr>
          <a:lstStyle/>
          <a:p>
            <a:r>
              <a:rPr lang="en-US" dirty="0"/>
              <a:t>Review of contemporary critical theory</a:t>
            </a:r>
          </a:p>
          <a:p>
            <a:r>
              <a:rPr lang="en-US" dirty="0"/>
              <a:t>Review of critical race theory</a:t>
            </a:r>
          </a:p>
          <a:p>
            <a:r>
              <a:rPr lang="en-US" dirty="0"/>
              <a:t>Secular books about race</a:t>
            </a:r>
          </a:p>
          <a:p>
            <a:pPr lvl="1"/>
            <a:r>
              <a:rPr lang="en-US" i="1" dirty="0"/>
              <a:t>White Fragility</a:t>
            </a:r>
          </a:p>
          <a:p>
            <a:pPr lvl="1"/>
            <a:r>
              <a:rPr lang="en-US" i="1" dirty="0"/>
              <a:t>How to Be An Antiracist</a:t>
            </a:r>
          </a:p>
          <a:p>
            <a:pPr lvl="1"/>
            <a:r>
              <a:rPr lang="en-US" dirty="0"/>
              <a:t>Also: </a:t>
            </a:r>
            <a:r>
              <a:rPr lang="en-US" i="1" dirty="0"/>
              <a:t>So You Want to Talk About Race</a:t>
            </a:r>
            <a:r>
              <a:rPr lang="en-US" dirty="0"/>
              <a:t>, </a:t>
            </a:r>
            <a:r>
              <a:rPr lang="en-US" i="1" dirty="0"/>
              <a:t>Why I’m No Longer Talking to White People About Race</a:t>
            </a:r>
            <a:r>
              <a:rPr lang="en-US" dirty="0"/>
              <a:t>, </a:t>
            </a:r>
            <a:r>
              <a:rPr lang="en-US" i="1" dirty="0"/>
              <a:t>Me and White Supremacy</a:t>
            </a:r>
          </a:p>
          <a:p>
            <a:r>
              <a:rPr lang="en-US" dirty="0"/>
              <a:t>Christian books about race</a:t>
            </a:r>
          </a:p>
          <a:p>
            <a:pPr lvl="1"/>
            <a:r>
              <a:rPr lang="en-US" i="1" dirty="0"/>
              <a:t>White Awake</a:t>
            </a:r>
          </a:p>
          <a:p>
            <a:pPr lvl="1"/>
            <a:r>
              <a:rPr lang="en-US" i="1" dirty="0"/>
              <a:t>Be The Bridge</a:t>
            </a:r>
          </a:p>
          <a:p>
            <a:pPr lvl="1"/>
            <a:r>
              <a:rPr lang="en-US" dirty="0"/>
              <a:t>Also: </a:t>
            </a:r>
            <a:r>
              <a:rPr lang="en-US" i="1" dirty="0" err="1"/>
              <a:t>Rediscipling</a:t>
            </a:r>
            <a:r>
              <a:rPr lang="en-US" i="1" dirty="0"/>
              <a:t> the White Church</a:t>
            </a:r>
            <a:r>
              <a:rPr lang="en-US" dirty="0"/>
              <a:t>, </a:t>
            </a:r>
            <a:r>
              <a:rPr lang="en-US" i="1" dirty="0"/>
              <a:t>Reconstructing the Gospel</a:t>
            </a:r>
            <a:r>
              <a:rPr lang="en-US" dirty="0"/>
              <a:t>, </a:t>
            </a:r>
            <a:r>
              <a:rPr lang="en-US" i="1" dirty="0"/>
              <a:t>We Need to Talk About Race</a:t>
            </a:r>
            <a:r>
              <a:rPr lang="en-US" dirty="0"/>
              <a:t>, </a:t>
            </a:r>
            <a:r>
              <a:rPr lang="en-US" i="1" dirty="0"/>
              <a:t>How to Fight Racism, After Whiteness</a:t>
            </a:r>
            <a:r>
              <a:rPr lang="en-US" dirty="0"/>
              <a:t>, </a:t>
            </a:r>
            <a:r>
              <a:rPr lang="en-US" i="1" dirty="0"/>
              <a:t>Can ‘White’ People Be Saved?</a:t>
            </a:r>
          </a:p>
          <a:p>
            <a:r>
              <a:rPr lang="en-US" dirty="0"/>
              <a:t>Sociology as theology</a:t>
            </a:r>
          </a:p>
          <a:p>
            <a:pPr lvl="1"/>
            <a:r>
              <a:rPr lang="en-US" i="1" dirty="0"/>
              <a:t>Jesus and John Wayne</a:t>
            </a:r>
          </a:p>
          <a:p>
            <a:pPr lvl="1"/>
            <a:r>
              <a:rPr lang="en-US" i="1" dirty="0"/>
              <a:t>Taking America Back for God</a:t>
            </a:r>
          </a:p>
          <a:p>
            <a:pPr lvl="1"/>
            <a:r>
              <a:rPr lang="en-US" dirty="0"/>
              <a:t>Also: </a:t>
            </a:r>
            <a:r>
              <a:rPr lang="en-US" i="1" dirty="0"/>
              <a:t>The Rise of Biblical Womanhood</a:t>
            </a:r>
            <a:r>
              <a:rPr lang="en-US" dirty="0"/>
              <a:t>, </a:t>
            </a:r>
            <a:r>
              <a:rPr lang="en-US" i="1" dirty="0"/>
              <a:t>White Evangelical Racism</a:t>
            </a:r>
          </a:p>
          <a:p>
            <a:r>
              <a:rPr lang="en-US" dirty="0"/>
              <a:t>Conclusions</a:t>
            </a:r>
          </a:p>
        </p:txBody>
      </p:sp>
      <p:sp>
        <p:nvSpPr>
          <p:cNvPr id="4" name="Rectangle 3">
            <a:extLst>
              <a:ext uri="{FF2B5EF4-FFF2-40B4-BE49-F238E27FC236}">
                <a16:creationId xmlns:a16="http://schemas.microsoft.com/office/drawing/2014/main" id="{A9A019BC-F4A8-461F-A508-E870AA192488}"/>
              </a:ext>
            </a:extLst>
          </p:cNvPr>
          <p:cNvSpPr/>
          <p:nvPr/>
        </p:nvSpPr>
        <p:spPr>
          <a:xfrm>
            <a:off x="332403" y="6260840"/>
            <a:ext cx="8210939" cy="319089"/>
          </a:xfrm>
          <a:prstGeom prst="rect">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20930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37DC0-81A0-4DF0-9D69-B1A60EE59942}"/>
              </a:ext>
            </a:extLst>
          </p:cNvPr>
          <p:cNvSpPr>
            <a:spLocks noGrp="1"/>
          </p:cNvSpPr>
          <p:nvPr>
            <p:ph type="title"/>
          </p:nvPr>
        </p:nvSpPr>
        <p:spPr/>
        <p:txBody>
          <a:bodyPr/>
          <a:lstStyle/>
          <a:p>
            <a:r>
              <a:rPr lang="en-US" b="1" dirty="0"/>
              <a:t>Conclusions</a:t>
            </a:r>
          </a:p>
        </p:txBody>
      </p:sp>
      <p:sp>
        <p:nvSpPr>
          <p:cNvPr id="3" name="Content Placeholder 2">
            <a:extLst>
              <a:ext uri="{FF2B5EF4-FFF2-40B4-BE49-F238E27FC236}">
                <a16:creationId xmlns:a16="http://schemas.microsoft.com/office/drawing/2014/main" id="{A7163A89-AD27-41B4-B6FF-F058588BAF40}"/>
              </a:ext>
            </a:extLst>
          </p:cNvPr>
          <p:cNvSpPr>
            <a:spLocks noGrp="1"/>
          </p:cNvSpPr>
          <p:nvPr>
            <p:ph idx="1"/>
          </p:nvPr>
        </p:nvSpPr>
        <p:spPr/>
        <p:txBody>
          <a:bodyPr/>
          <a:lstStyle/>
          <a:p>
            <a:r>
              <a:rPr lang="en-US" dirty="0"/>
              <a:t>Contemporary critical theory functions as an all-encompassing worldview</a:t>
            </a:r>
          </a:p>
          <a:p>
            <a:r>
              <a:rPr lang="en-US" dirty="0"/>
              <a:t>The ideas of critical theory are far more pervasive than most people realize</a:t>
            </a:r>
          </a:p>
          <a:p>
            <a:r>
              <a:rPr lang="en-US" dirty="0"/>
              <a:t>If Christians aren’t equipped to think biblically about race, gender, and justice, the culture will teach them to think unbiblically</a:t>
            </a:r>
          </a:p>
          <a:p>
            <a:r>
              <a:rPr lang="en-US" dirty="0"/>
              <a:t>Do not categorize books as “Christian = safe” vs. “non-Christian = unsafe”</a:t>
            </a:r>
          </a:p>
        </p:txBody>
      </p:sp>
    </p:spTree>
    <p:extLst>
      <p:ext uri="{BB962C8B-B14F-4D97-AF65-F5344CB8AC3E}">
        <p14:creationId xmlns:p14="http://schemas.microsoft.com/office/powerpoint/2010/main" val="21540578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Acknowledgements and additional resources</a:t>
            </a: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8650" y="2152354"/>
            <a:ext cx="2694025" cy="2694025"/>
          </a:xfrm>
          <a:prstGeom prst="rect">
            <a:avLst/>
          </a:prstGeom>
        </p:spPr>
      </p:pic>
      <p:pic>
        <p:nvPicPr>
          <p:cNvPr id="6" name="Picture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804540" y="2152354"/>
            <a:ext cx="2591287" cy="2694025"/>
          </a:xfrm>
          <a:prstGeom prst="rect">
            <a:avLst/>
          </a:prstGeom>
        </p:spPr>
      </p:pic>
      <p:sp>
        <p:nvSpPr>
          <p:cNvPr id="7" name="TextBox 6"/>
          <p:cNvSpPr txBox="1"/>
          <p:nvPr/>
        </p:nvSpPr>
        <p:spPr>
          <a:xfrm>
            <a:off x="628650" y="1690689"/>
            <a:ext cx="2591287" cy="461665"/>
          </a:xfrm>
          <a:prstGeom prst="rect">
            <a:avLst/>
          </a:prstGeom>
          <a:noFill/>
        </p:spPr>
        <p:txBody>
          <a:bodyPr wrap="none" rtlCol="0">
            <a:spAutoFit/>
          </a:bodyPr>
          <a:lstStyle/>
          <a:p>
            <a:r>
              <a:rPr lang="en-US" sz="2400" dirty="0"/>
              <a:t>Dr. Christina </a:t>
            </a:r>
            <a:r>
              <a:rPr lang="en-US" sz="2400" dirty="0" err="1"/>
              <a:t>Shenvi</a:t>
            </a:r>
            <a:endParaRPr lang="en-US" sz="2400" dirty="0"/>
          </a:p>
        </p:txBody>
      </p:sp>
      <p:sp>
        <p:nvSpPr>
          <p:cNvPr id="8" name="TextBox 7"/>
          <p:cNvSpPr txBox="1"/>
          <p:nvPr/>
        </p:nvSpPr>
        <p:spPr>
          <a:xfrm>
            <a:off x="4804540" y="1690689"/>
            <a:ext cx="1969129" cy="461665"/>
          </a:xfrm>
          <a:prstGeom prst="rect">
            <a:avLst/>
          </a:prstGeom>
          <a:noFill/>
        </p:spPr>
        <p:txBody>
          <a:bodyPr wrap="none" rtlCol="0">
            <a:spAutoFit/>
          </a:bodyPr>
          <a:lstStyle/>
          <a:p>
            <a:r>
              <a:rPr lang="en-US" sz="2400" dirty="0"/>
              <a:t>Dr. Pat Sawyer</a:t>
            </a:r>
          </a:p>
        </p:txBody>
      </p:sp>
      <p:sp>
        <p:nvSpPr>
          <p:cNvPr id="3" name="TextBox 2"/>
          <p:cNvSpPr txBox="1"/>
          <p:nvPr/>
        </p:nvSpPr>
        <p:spPr>
          <a:xfrm>
            <a:off x="628650" y="5001209"/>
            <a:ext cx="4080156" cy="923330"/>
          </a:xfrm>
          <a:prstGeom prst="rect">
            <a:avLst/>
          </a:prstGeom>
          <a:noFill/>
        </p:spPr>
        <p:txBody>
          <a:bodyPr wrap="none" rtlCol="0">
            <a:spAutoFit/>
          </a:bodyPr>
          <a:lstStyle/>
          <a:p>
            <a:pPr marL="285750" indent="-285750">
              <a:buFont typeface="Arial" panose="020B0604020202020204" pitchFamily="34" charset="0"/>
              <a:buChar char="•"/>
            </a:pPr>
            <a:r>
              <a:rPr lang="en-US" dirty="0"/>
              <a:t>Shenviapologetics.com/book-reviews/</a:t>
            </a:r>
          </a:p>
          <a:p>
            <a:pPr marL="285750" indent="-285750">
              <a:buFont typeface="Arial" panose="020B0604020202020204" pitchFamily="34" charset="0"/>
              <a:buChar char="•"/>
            </a:pPr>
            <a:r>
              <a:rPr lang="en-US" dirty="0"/>
              <a:t>Google: “Shenvi” + book title</a:t>
            </a:r>
          </a:p>
          <a:p>
            <a:pPr marL="285750" indent="-285750">
              <a:buFont typeface="Arial" panose="020B0604020202020204" pitchFamily="34" charset="0"/>
              <a:buChar char="•"/>
            </a:pPr>
            <a:r>
              <a:rPr lang="en-US" dirty="0"/>
              <a:t>Twitter @</a:t>
            </a:r>
            <a:r>
              <a:rPr lang="en-US" dirty="0" err="1"/>
              <a:t>NeilShenvi</a:t>
            </a:r>
            <a:r>
              <a:rPr lang="en-US" dirty="0"/>
              <a:t>, @</a:t>
            </a:r>
            <a:r>
              <a:rPr lang="en-US" dirty="0" err="1"/>
              <a:t>RealPatSawyer</a:t>
            </a:r>
            <a:endParaRPr lang="en-US" dirty="0"/>
          </a:p>
        </p:txBody>
      </p:sp>
    </p:spTree>
    <p:extLst>
      <p:ext uri="{BB962C8B-B14F-4D97-AF65-F5344CB8AC3E}">
        <p14:creationId xmlns:p14="http://schemas.microsoft.com/office/powerpoint/2010/main" val="305907072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54400</TotalTime>
  <Words>4241</Words>
  <Application>Microsoft Office PowerPoint</Application>
  <PresentationFormat>On-screen Show (4:3)</PresentationFormat>
  <Paragraphs>377</Paragraphs>
  <Slides>53</Slides>
  <Notes>39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53</vt:i4>
      </vt:variant>
    </vt:vector>
  </HeadingPairs>
  <TitlesOfParts>
    <vt:vector size="60" baseType="lpstr">
      <vt:lpstr>Arial</vt:lpstr>
      <vt:lpstr>Calibri</vt:lpstr>
      <vt:lpstr>Calibri Light</vt:lpstr>
      <vt:lpstr>Georgia</vt:lpstr>
      <vt:lpstr>Showcard Gothic</vt:lpstr>
      <vt:lpstr>Times New Roman</vt:lpstr>
      <vt:lpstr>Office Theme</vt:lpstr>
      <vt:lpstr>PowerPoint Presentation</vt:lpstr>
      <vt:lpstr>Outline</vt:lpstr>
      <vt:lpstr>The central premises of contemporary critical theory?</vt:lpstr>
      <vt:lpstr>Premise #1: Society is divided into oppressed and oppressor groups</vt:lpstr>
      <vt:lpstr>Premise #2: Oppression occurs through hegemonic power</vt:lpstr>
      <vt:lpstr>Premise #3: ‘Lived experience’ gives oppressed groups privileged access to truth</vt:lpstr>
      <vt:lpstr>Premise #4: Social justice demands the liberation of oppressed groups</vt:lpstr>
      <vt:lpstr>Outline</vt:lpstr>
      <vt:lpstr>The Core Tenets of CRT</vt:lpstr>
      <vt:lpstr>Racism is normal, permanent, and pervasive</vt:lpstr>
      <vt:lpstr>Racism is concealed beneath principles like colorblindness, meritocracy, and objectivity</vt:lpstr>
      <vt:lpstr>Lived experience is critical to fully understand racism</vt:lpstr>
      <vt:lpstr>Racism is part of interlocking systems of oppression</vt:lpstr>
      <vt:lpstr>Outline</vt:lpstr>
      <vt:lpstr>DiAngelo’s White Fragility</vt:lpstr>
      <vt:lpstr>DiAngelo’s White Fragility</vt:lpstr>
      <vt:lpstr>Critical Social Justice</vt:lpstr>
      <vt:lpstr>All whites are racist</vt:lpstr>
      <vt:lpstr>The white fragility Kafkatrap</vt:lpstr>
      <vt:lpstr>Roadmap to Alienation</vt:lpstr>
      <vt:lpstr>Outline</vt:lpstr>
      <vt:lpstr>Kendi’s How to Be An Antiracist</vt:lpstr>
      <vt:lpstr>Kendi’s How to be An Antiracist</vt:lpstr>
      <vt:lpstr>No neutrality</vt:lpstr>
      <vt:lpstr>Antiracism as religion</vt:lpstr>
      <vt:lpstr>Interlocking oppressions</vt:lpstr>
      <vt:lpstr>Disparities = discrimination</vt:lpstr>
      <vt:lpstr>Outline</vt:lpstr>
      <vt:lpstr>Hill’s White Awake</vt:lpstr>
      <vt:lpstr>Hill’s White Awake</vt:lpstr>
      <vt:lpstr>Whiteness = blindness</vt:lpstr>
      <vt:lpstr>White Fragility</vt:lpstr>
      <vt:lpstr>Questions</vt:lpstr>
      <vt:lpstr>Outline</vt:lpstr>
      <vt:lpstr>Morrison’s Be the Bridge</vt:lpstr>
      <vt:lpstr>Morrison’s Be the Bridge</vt:lpstr>
      <vt:lpstr>White Repentance</vt:lpstr>
      <vt:lpstr>Unity requires reparations</vt:lpstr>
      <vt:lpstr>Be the Bridge in practice</vt:lpstr>
      <vt:lpstr>Outline</vt:lpstr>
      <vt:lpstr>Du Mez’s Jesus and John Wayne</vt:lpstr>
      <vt:lpstr>Du Mez’s Jesus and John Wayne</vt:lpstr>
      <vt:lpstr>Is Versus Ought</vt:lpstr>
      <vt:lpstr>Non-egalitarian = patriarchal</vt:lpstr>
      <vt:lpstr>Deconstruction</vt:lpstr>
      <vt:lpstr>Outline</vt:lpstr>
      <vt:lpstr>Whitehead’s and Perry’s Taking America Back for God</vt:lpstr>
      <vt:lpstr>Whitehead’s and Perry’s Taking America Back for God</vt:lpstr>
      <vt:lpstr>Defining “Christian nationalism”</vt:lpstr>
      <vt:lpstr>Implicit normative views</vt:lpstr>
      <vt:lpstr>Outline</vt:lpstr>
      <vt:lpstr>Conclusions</vt:lpstr>
      <vt:lpstr>Acknowledgements and additional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Justice, Critical Theory, and Christianity: Are They Compatible?</dc:title>
  <dc:creator>Neil Shenvi</dc:creator>
  <cp:lastModifiedBy>Shenvi, Christina L</cp:lastModifiedBy>
  <cp:revision>601</cp:revision>
  <dcterms:created xsi:type="dcterms:W3CDTF">2018-10-14T04:17:44Z</dcterms:created>
  <dcterms:modified xsi:type="dcterms:W3CDTF">2022-03-24T21:51:37Z</dcterms:modified>
</cp:coreProperties>
</file>