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handoutMasterIdLst>
    <p:handoutMasterId r:id="rId65"/>
  </p:handoutMasterIdLst>
  <p:sldIdLst>
    <p:sldId id="256" r:id="rId2"/>
    <p:sldId id="395" r:id="rId3"/>
    <p:sldId id="509" r:id="rId4"/>
    <p:sldId id="684" r:id="rId5"/>
    <p:sldId id="605" r:id="rId6"/>
    <p:sldId id="670" r:id="rId7"/>
    <p:sldId id="610" r:id="rId8"/>
    <p:sldId id="671" r:id="rId9"/>
    <p:sldId id="612" r:id="rId10"/>
    <p:sldId id="613" r:id="rId11"/>
    <p:sldId id="614" r:id="rId12"/>
    <p:sldId id="672" r:id="rId13"/>
    <p:sldId id="616" r:id="rId14"/>
    <p:sldId id="617" r:id="rId15"/>
    <p:sldId id="620" r:id="rId16"/>
    <p:sldId id="686" r:id="rId17"/>
    <p:sldId id="622" r:id="rId18"/>
    <p:sldId id="623" r:id="rId19"/>
    <p:sldId id="687" r:id="rId20"/>
    <p:sldId id="625" r:id="rId21"/>
    <p:sldId id="626" r:id="rId22"/>
    <p:sldId id="627" r:id="rId23"/>
    <p:sldId id="688" r:id="rId24"/>
    <p:sldId id="651" r:id="rId25"/>
    <p:sldId id="689" r:id="rId26"/>
    <p:sldId id="632" r:id="rId27"/>
    <p:sldId id="633" r:id="rId28"/>
    <p:sldId id="665" r:id="rId29"/>
    <p:sldId id="678" r:id="rId30"/>
    <p:sldId id="664" r:id="rId31"/>
    <p:sldId id="655" r:id="rId32"/>
    <p:sldId id="679" r:id="rId33"/>
    <p:sldId id="634" r:id="rId34"/>
    <p:sldId id="662" r:id="rId35"/>
    <p:sldId id="680" r:id="rId36"/>
    <p:sldId id="635" r:id="rId37"/>
    <p:sldId id="666" r:id="rId38"/>
    <p:sldId id="681" r:id="rId39"/>
    <p:sldId id="667" r:id="rId40"/>
    <p:sldId id="636" r:id="rId41"/>
    <p:sldId id="682" r:id="rId42"/>
    <p:sldId id="597" r:id="rId43"/>
    <p:sldId id="598" r:id="rId44"/>
    <p:sldId id="599" r:id="rId45"/>
    <p:sldId id="690" r:id="rId46"/>
    <p:sldId id="638" r:id="rId47"/>
    <p:sldId id="640" r:id="rId48"/>
    <p:sldId id="639" r:id="rId49"/>
    <p:sldId id="641" r:id="rId50"/>
    <p:sldId id="642" r:id="rId51"/>
    <p:sldId id="643" r:id="rId52"/>
    <p:sldId id="644" r:id="rId53"/>
    <p:sldId id="645" r:id="rId54"/>
    <p:sldId id="691" r:id="rId55"/>
    <p:sldId id="386" r:id="rId56"/>
    <p:sldId id="669" r:id="rId57"/>
    <p:sldId id="487" r:id="rId58"/>
    <p:sldId id="685" r:id="rId59"/>
    <p:sldId id="668" r:id="rId60"/>
    <p:sldId id="590" r:id="rId61"/>
    <p:sldId id="692" r:id="rId62"/>
    <p:sldId id="492"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18F"/>
    <a:srgbClr val="FFFFFF"/>
    <a:srgbClr val="1E4AA4"/>
    <a:srgbClr val="5B9BD5"/>
    <a:srgbClr val="00D148"/>
    <a:srgbClr val="1D4AA5"/>
    <a:srgbClr val="EBE7DA"/>
    <a:srgbClr val="EEEADE"/>
    <a:srgbClr val="CAC2B5"/>
    <a:srgbClr val="39A1F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44" autoAdjust="0"/>
    <p:restoredTop sz="88493" autoAdjust="0"/>
  </p:normalViewPr>
  <p:slideViewPr>
    <p:cSldViewPr snapToGrid="0">
      <p:cViewPr varScale="1">
        <p:scale>
          <a:sx n="73" d="100"/>
          <a:sy n="73" d="100"/>
        </p:scale>
        <p:origin x="-1416" y="-102"/>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924" y="96"/>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ED26DC-55C9-4D3F-A5CE-1AAA51796BA3}" type="datetimeFigureOut">
              <a:rPr lang="en-US" smtClean="0"/>
              <a:pPr/>
              <a:t>10/9/2021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xmlns=""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10/9/2021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xmlns=""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xmlns=""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extLst>
      <p:ext uri="{BB962C8B-B14F-4D97-AF65-F5344CB8AC3E}">
        <p14:creationId xmlns:p14="http://schemas.microsoft.com/office/powerpoint/2010/main" xmlns="" val="4191809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extLst>
      <p:ext uri="{BB962C8B-B14F-4D97-AF65-F5344CB8AC3E}">
        <p14:creationId xmlns:p14="http://schemas.microsoft.com/office/powerpoint/2010/main" xmlns="" val="3931812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extLst>
      <p:ext uri="{BB962C8B-B14F-4D97-AF65-F5344CB8AC3E}">
        <p14:creationId xmlns:p14="http://schemas.microsoft.com/office/powerpoint/2010/main" xmlns="" val="181487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extLst>
      <p:ext uri="{BB962C8B-B14F-4D97-AF65-F5344CB8AC3E}">
        <p14:creationId xmlns:p14="http://schemas.microsoft.com/office/powerpoint/2010/main" xmlns="" val="3821319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extLst>
      <p:ext uri="{BB962C8B-B14F-4D97-AF65-F5344CB8AC3E}">
        <p14:creationId xmlns:p14="http://schemas.microsoft.com/office/powerpoint/2010/main" xmlns="" val="3961032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extLst>
      <p:ext uri="{BB962C8B-B14F-4D97-AF65-F5344CB8AC3E}">
        <p14:creationId xmlns:p14="http://schemas.microsoft.com/office/powerpoint/2010/main" xmlns="" val="462764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extLst>
      <p:ext uri="{BB962C8B-B14F-4D97-AF65-F5344CB8AC3E}">
        <p14:creationId xmlns:p14="http://schemas.microsoft.com/office/powerpoint/2010/main" xmlns="" val="283243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xmlns="" val="1530237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xmlns="" val="3718794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extLst>
      <p:ext uri="{BB962C8B-B14F-4D97-AF65-F5344CB8AC3E}">
        <p14:creationId xmlns:p14="http://schemas.microsoft.com/office/powerpoint/2010/main" xmlns="" val="3354010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extLst>
      <p:ext uri="{BB962C8B-B14F-4D97-AF65-F5344CB8AC3E}">
        <p14:creationId xmlns:p14="http://schemas.microsoft.com/office/powerpoint/2010/main" xmlns="" val="25622159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extLst>
      <p:ext uri="{BB962C8B-B14F-4D97-AF65-F5344CB8AC3E}">
        <p14:creationId xmlns:p14="http://schemas.microsoft.com/office/powerpoint/2010/main" xmlns="" val="1629446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extLst>
      <p:ext uri="{BB962C8B-B14F-4D97-AF65-F5344CB8AC3E}">
        <p14:creationId xmlns:p14="http://schemas.microsoft.com/office/powerpoint/2010/main" xmlns="" val="678517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extLst>
      <p:ext uri="{BB962C8B-B14F-4D97-AF65-F5344CB8AC3E}">
        <p14:creationId xmlns:p14="http://schemas.microsoft.com/office/powerpoint/2010/main" xmlns="" val="4117414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extLst>
      <p:ext uri="{BB962C8B-B14F-4D97-AF65-F5344CB8AC3E}">
        <p14:creationId xmlns:p14="http://schemas.microsoft.com/office/powerpoint/2010/main" xmlns="" val="38612863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extLst>
      <p:ext uri="{BB962C8B-B14F-4D97-AF65-F5344CB8AC3E}">
        <p14:creationId xmlns:p14="http://schemas.microsoft.com/office/powerpoint/2010/main" xmlns="" val="28706189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extLst>
      <p:ext uri="{BB962C8B-B14F-4D97-AF65-F5344CB8AC3E}">
        <p14:creationId xmlns:p14="http://schemas.microsoft.com/office/powerpoint/2010/main" xmlns="" val="13273731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extLst>
      <p:ext uri="{BB962C8B-B14F-4D97-AF65-F5344CB8AC3E}">
        <p14:creationId xmlns:p14="http://schemas.microsoft.com/office/powerpoint/2010/main" xmlns="" val="1481516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extLst>
      <p:ext uri="{BB962C8B-B14F-4D97-AF65-F5344CB8AC3E}">
        <p14:creationId xmlns:p14="http://schemas.microsoft.com/office/powerpoint/2010/main" xmlns="" val="1874787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extLst>
      <p:ext uri="{BB962C8B-B14F-4D97-AF65-F5344CB8AC3E}">
        <p14:creationId xmlns:p14="http://schemas.microsoft.com/office/powerpoint/2010/main" xmlns="" val="2152290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xmlns="" val="28299689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extLst>
      <p:ext uri="{BB962C8B-B14F-4D97-AF65-F5344CB8AC3E}">
        <p14:creationId xmlns:p14="http://schemas.microsoft.com/office/powerpoint/2010/main" xmlns="" val="31381530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52</a:t>
            </a:fld>
            <a:endParaRPr lang="en-US"/>
          </a:p>
        </p:txBody>
      </p:sp>
    </p:spTree>
    <p:extLst>
      <p:ext uri="{BB962C8B-B14F-4D97-AF65-F5344CB8AC3E}">
        <p14:creationId xmlns:p14="http://schemas.microsoft.com/office/powerpoint/2010/main" xmlns="" val="1826705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extLst>
      <p:ext uri="{BB962C8B-B14F-4D97-AF65-F5344CB8AC3E}">
        <p14:creationId xmlns:p14="http://schemas.microsoft.com/office/powerpoint/2010/main" xmlns="" val="37957153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extLst>
      <p:ext uri="{BB962C8B-B14F-4D97-AF65-F5344CB8AC3E}">
        <p14:creationId xmlns:p14="http://schemas.microsoft.com/office/powerpoint/2010/main" xmlns="" val="1379817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extLst>
      <p:ext uri="{BB962C8B-B14F-4D97-AF65-F5344CB8AC3E}">
        <p14:creationId xmlns:p14="http://schemas.microsoft.com/office/powerpoint/2010/main" xmlns="" val="22778247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extLst>
      <p:ext uri="{BB962C8B-B14F-4D97-AF65-F5344CB8AC3E}">
        <p14:creationId xmlns:p14="http://schemas.microsoft.com/office/powerpoint/2010/main" xmlns="" val="13033052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10/9/2021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10/9/2021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10/9/2021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10/9/2021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10/9/2021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10/9/2021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xmlns=""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10/9/2021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solidFill>
                <a:schemeClr val="tx1"/>
              </a:solidFill>
            </a:endParaRPr>
          </a:p>
        </p:txBody>
      </p:sp>
    </p:spTree>
    <p:extLst>
      <p:ext uri="{BB962C8B-B14F-4D97-AF65-F5344CB8AC3E}">
        <p14:creationId xmlns:p14="http://schemas.microsoft.com/office/powerpoint/2010/main" xmlns=""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hyperlink" Target="https://files.eric.ed.gov/fulltext/ED506735.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6.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descr="The Ambassadors Forum is the NW Leading resource for Christian Apologetics">
            <a:extLst>
              <a:ext uri="{FF2B5EF4-FFF2-40B4-BE49-F238E27FC236}">
                <a16:creationId xmlns:a16="http://schemas.microsoft.com/office/drawing/2014/main" xmlns="" id="{8AB0448D-368C-487E-AF73-1FC48DB9840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81780"/>
            <a:ext cx="5257800" cy="1506141"/>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Rectangle 2">
            <a:extLst>
              <a:ext uri="{FF2B5EF4-FFF2-40B4-BE49-F238E27FC236}">
                <a16:creationId xmlns:a16="http://schemas.microsoft.com/office/drawing/2014/main" xmlns="" id="{FB5FD599-F233-4BBA-B001-E3065EB7872A}"/>
              </a:ext>
            </a:extLst>
          </p:cNvPr>
          <p:cNvSpPr txBox="1">
            <a:spLocks noChangeArrowheads="1"/>
          </p:cNvSpPr>
          <p:nvPr/>
        </p:nvSpPr>
        <p:spPr>
          <a:xfrm>
            <a:off x="533400" y="2857500"/>
            <a:ext cx="8229600"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dirty="0">
                <a:latin typeface="+mn-lt"/>
              </a:rPr>
              <a:t>Christianity and Critical Race Theory</a:t>
            </a:r>
          </a:p>
        </p:txBody>
      </p:sp>
      <p:sp>
        <p:nvSpPr>
          <p:cNvPr id="15" name="Text Box 6">
            <a:extLst>
              <a:ext uri="{FF2B5EF4-FFF2-40B4-BE49-F238E27FC236}">
                <a16:creationId xmlns:a16="http://schemas.microsoft.com/office/drawing/2014/main" xmlns="" id="{043CB025-689B-49BC-98D2-6DDD1051CBAE}"/>
              </a:ext>
            </a:extLst>
          </p:cNvPr>
          <p:cNvSpPr txBox="1">
            <a:spLocks noChangeArrowheads="1"/>
          </p:cNvSpPr>
          <p:nvPr/>
        </p:nvSpPr>
        <p:spPr bwMode="auto">
          <a:xfrm>
            <a:off x="2315739" y="4789488"/>
            <a:ext cx="4441088" cy="156966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dirty="0">
                <a:solidFill>
                  <a:srgbClr val="5D6D7C"/>
                </a:solidFill>
                <a:latin typeface="+mn-lt"/>
              </a:rPr>
              <a:t>Dr. Neil Shenvi</a:t>
            </a:r>
          </a:p>
          <a:p>
            <a:pPr algn="ctr">
              <a:spcBef>
                <a:spcPct val="0"/>
              </a:spcBef>
              <a:buFontTx/>
              <a:buNone/>
            </a:pPr>
            <a:r>
              <a:rPr lang="en-US" altLang="en-US" dirty="0">
                <a:solidFill>
                  <a:srgbClr val="5D6D7C"/>
                </a:solidFill>
                <a:latin typeface="+mn-lt"/>
              </a:rPr>
              <a:t>The Ambassadors Forum</a:t>
            </a:r>
          </a:p>
          <a:p>
            <a:pPr algn="ctr">
              <a:spcBef>
                <a:spcPct val="0"/>
              </a:spcBef>
              <a:buFontTx/>
              <a:buNone/>
            </a:pPr>
            <a:r>
              <a:rPr lang="en-US" altLang="en-US" dirty="0">
                <a:solidFill>
                  <a:srgbClr val="5D6D7C"/>
                </a:solidFill>
                <a:latin typeface="+mn-lt"/>
              </a:rPr>
              <a:t>Oct. 8-9, 2021</a:t>
            </a:r>
            <a:endParaRPr lang="en-US" altLang="en-US" sz="2400" dirty="0">
              <a:solidFill>
                <a:srgbClr val="5D6D7C"/>
              </a:solidFill>
              <a:latin typeface="+mn-lt"/>
            </a:endParaRPr>
          </a:p>
        </p:txBody>
      </p:sp>
    </p:spTree>
    <p:extLst>
      <p:ext uri="{BB962C8B-B14F-4D97-AF65-F5344CB8AC3E}">
        <p14:creationId xmlns:p14="http://schemas.microsoft.com/office/powerpoint/2010/main" xmlns=""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Critical Theory and Critical Race Theory</a:t>
            </a:r>
          </a:p>
          <a:p>
            <a:r>
              <a:rPr lang="en-US" dirty="0"/>
              <a:t>What is Critical Race Theory?</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4" name="Rectangle 3"/>
          <p:cNvSpPr/>
          <p:nvPr/>
        </p:nvSpPr>
        <p:spPr>
          <a:xfrm>
            <a:off x="246184" y="1992366"/>
            <a:ext cx="8651631" cy="38767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01073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5315"/>
            <a:ext cx="7886700" cy="1325563"/>
          </a:xfrm>
        </p:spPr>
        <p:txBody>
          <a:bodyPr>
            <a:normAutofit/>
          </a:bodyPr>
          <a:lstStyle/>
          <a:p>
            <a:r>
              <a:rPr lang="en-US" sz="4000" dirty="0"/>
              <a:t>The Taxonomy of Critical Theory</a:t>
            </a:r>
          </a:p>
        </p:txBody>
      </p:sp>
      <p:sp>
        <p:nvSpPr>
          <p:cNvPr id="4" name="Freeform 3"/>
          <p:cNvSpPr/>
          <p:nvPr/>
        </p:nvSpPr>
        <p:spPr>
          <a:xfrm>
            <a:off x="263611" y="1219200"/>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366436" y="3137622"/>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740588" y="2351981"/>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79509" y="4706431"/>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4569171" y="2044089"/>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6108356" y="4501080"/>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3744266" y="5257859"/>
            <a:ext cx="1918187" cy="384955"/>
          </a:xfrm>
          <a:prstGeom prst="rect">
            <a:avLst/>
          </a:prstGeom>
          <a:ln>
            <a:solidFill>
              <a:schemeClr val="tx1"/>
            </a:solidFill>
          </a:ln>
        </p:spPr>
      </p:pic>
      <p:grpSp>
        <p:nvGrpSpPr>
          <p:cNvPr id="22" name="Group 21"/>
          <p:cNvGrpSpPr/>
          <p:nvPr/>
        </p:nvGrpSpPr>
        <p:grpSpPr>
          <a:xfrm>
            <a:off x="3243585" y="2870943"/>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412280"/>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xmlns=""/>
              </a:ext>
            </a:extLst>
          </a:blip>
          <a:srcRect/>
          <a:stretch/>
        </p:blipFill>
        <p:spPr bwMode="auto">
          <a:xfrm>
            <a:off x="1269957" y="3627869"/>
            <a:ext cx="1724025" cy="87321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178010" y="6205033"/>
            <a:ext cx="7027308" cy="461665"/>
          </a:xfrm>
          <a:prstGeom prst="rect">
            <a:avLst/>
          </a:prstGeom>
          <a:noFill/>
          <a:ln w="28575">
            <a:solidFill>
              <a:srgbClr val="FF0000"/>
            </a:solidFill>
          </a:ln>
        </p:spPr>
        <p:txBody>
          <a:bodyPr wrap="none" rtlCol="0">
            <a:spAutoFit/>
          </a:bodyPr>
          <a:lstStyle/>
          <a:p>
            <a:r>
              <a:rPr lang="en-US" sz="2400" dirty="0">
                <a:solidFill>
                  <a:srgbClr val="FF0000"/>
                </a:solidFill>
              </a:rPr>
              <a:t>Critical theory resists essentialism (it is hard to define!)</a:t>
            </a:r>
          </a:p>
        </p:txBody>
      </p:sp>
    </p:spTree>
    <p:extLst>
      <p:ext uri="{BB962C8B-B14F-4D97-AF65-F5344CB8AC3E}">
        <p14:creationId xmlns:p14="http://schemas.microsoft.com/office/powerpoint/2010/main" xmlns="" val="383315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DA8056C8-E062-4851-ADC5-405313AE0D51}"/>
              </a:ext>
            </a:extLst>
          </p:cNvPr>
          <p:cNvPicPr>
            <a:picLocks noChangeAspect="1"/>
          </p:cNvPicPr>
          <p:nvPr/>
        </p:nvPicPr>
        <p:blipFill>
          <a:blip r:embed="rId2" cstate="print"/>
          <a:stretch>
            <a:fillRect/>
          </a:stretch>
        </p:blipFill>
        <p:spPr>
          <a:xfrm>
            <a:off x="597160" y="225374"/>
            <a:ext cx="7725747" cy="4070686"/>
          </a:xfrm>
          <a:prstGeom prst="rect">
            <a:avLst/>
          </a:prstGeom>
        </p:spPr>
      </p:pic>
      <p:sp>
        <p:nvSpPr>
          <p:cNvPr id="7" name="TextBox 6">
            <a:extLst>
              <a:ext uri="{FF2B5EF4-FFF2-40B4-BE49-F238E27FC236}">
                <a16:creationId xmlns:a16="http://schemas.microsoft.com/office/drawing/2014/main" xmlns="" id="{B901456B-19C1-4CB3-B94F-58569E06229E}"/>
              </a:ext>
            </a:extLst>
          </p:cNvPr>
          <p:cNvSpPr txBox="1"/>
          <p:nvPr/>
        </p:nvSpPr>
        <p:spPr>
          <a:xfrm>
            <a:off x="597160" y="4498540"/>
            <a:ext cx="8210938" cy="1754326"/>
          </a:xfrm>
          <a:prstGeom prst="rect">
            <a:avLst/>
          </a:prstGeom>
          <a:noFill/>
        </p:spPr>
        <p:txBody>
          <a:bodyPr wrap="square">
            <a:spAutoFit/>
          </a:bodyPr>
          <a:lstStyle/>
          <a:p>
            <a:r>
              <a:rPr lang="en-US" dirty="0">
                <a:solidFill>
                  <a:srgbClr val="0F1419"/>
                </a:solidFill>
                <a:latin typeface="-apple-system"/>
              </a:rPr>
              <a:t>Crenshaw: “These refusals [to recruit scholars of color] led to our eventual self-declaration as an offshoot of Critical Legal Studies. We discovered ourselves to be c</a:t>
            </a:r>
            <a:r>
              <a:rPr lang="en-US" b="0" i="0" dirty="0">
                <a:solidFill>
                  <a:srgbClr val="0F1419"/>
                </a:solidFill>
                <a:effectLst/>
                <a:latin typeface="-apple-system"/>
              </a:rPr>
              <a:t>ritical </a:t>
            </a:r>
            <a:r>
              <a:rPr lang="en-US" dirty="0">
                <a:solidFill>
                  <a:srgbClr val="0F1419"/>
                </a:solidFill>
                <a:latin typeface="-apple-system"/>
              </a:rPr>
              <a:t>t</a:t>
            </a:r>
            <a:r>
              <a:rPr lang="en-US" b="0" i="0" dirty="0">
                <a:solidFill>
                  <a:srgbClr val="0F1419"/>
                </a:solidFill>
                <a:effectLst/>
                <a:latin typeface="-apple-system"/>
              </a:rPr>
              <a:t>heorists who did race and we were racial justice advocates who did critical </a:t>
            </a:r>
            <a:r>
              <a:rPr lang="en-US" dirty="0">
                <a:solidFill>
                  <a:srgbClr val="0F1419"/>
                </a:solidFill>
                <a:latin typeface="-apple-system"/>
              </a:rPr>
              <a:t>t</a:t>
            </a:r>
            <a:r>
              <a:rPr lang="en-US" b="0" i="0" dirty="0">
                <a:solidFill>
                  <a:srgbClr val="0F1419"/>
                </a:solidFill>
                <a:effectLst/>
                <a:latin typeface="-apple-system"/>
              </a:rPr>
              <a:t>heory. … I sent out a call to attend a retreat called ‘New Developments in Critical Race Theory’… [At that time] there were no ‘new events’ in critical race theory because CRT hadn’t had any old ones. It didn’t exist. It was made up as a name.”</a:t>
            </a:r>
            <a:endParaRPr lang="en-US" dirty="0"/>
          </a:p>
        </p:txBody>
      </p:sp>
      <p:sp>
        <p:nvSpPr>
          <p:cNvPr id="11" name="TextBox 10">
            <a:extLst>
              <a:ext uri="{FF2B5EF4-FFF2-40B4-BE49-F238E27FC236}">
                <a16:creationId xmlns:a16="http://schemas.microsoft.com/office/drawing/2014/main" xmlns="" id="{4E921CBB-42DF-4220-BFD5-EF32EACEC04D}"/>
              </a:ext>
            </a:extLst>
          </p:cNvPr>
          <p:cNvSpPr txBox="1"/>
          <p:nvPr/>
        </p:nvSpPr>
        <p:spPr>
          <a:xfrm>
            <a:off x="65315" y="6455346"/>
            <a:ext cx="6335485" cy="338554"/>
          </a:xfrm>
          <a:prstGeom prst="rect">
            <a:avLst/>
          </a:prstGeom>
          <a:noFill/>
        </p:spPr>
        <p:txBody>
          <a:bodyPr wrap="square">
            <a:spAutoFit/>
          </a:bodyPr>
          <a:lstStyle/>
          <a:p>
            <a:r>
              <a:rPr lang="en-US" sz="1600" dirty="0"/>
              <a:t>#2019ASA Presidential Session: Intersectionality and Critical Race Theory</a:t>
            </a:r>
          </a:p>
        </p:txBody>
      </p:sp>
    </p:spTree>
    <p:extLst>
      <p:ext uri="{BB962C8B-B14F-4D97-AF65-F5344CB8AC3E}">
        <p14:creationId xmlns:p14="http://schemas.microsoft.com/office/powerpoint/2010/main" xmlns="" val="16231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Origins of Critical Race Theory</a:t>
            </a:r>
          </a:p>
        </p:txBody>
      </p:sp>
      <p:pic>
        <p:nvPicPr>
          <p:cNvPr id="3" name="Picture 2"/>
          <p:cNvPicPr>
            <a:picLocks noChangeAspect="1"/>
          </p:cNvPicPr>
          <p:nvPr/>
        </p:nvPicPr>
        <p:blipFill>
          <a:blip r:embed="rId3" cstate="print"/>
          <a:stretch>
            <a:fillRect/>
          </a:stretch>
        </p:blipFill>
        <p:spPr>
          <a:xfrm>
            <a:off x="628650" y="2053258"/>
            <a:ext cx="2444460" cy="1276957"/>
          </a:xfrm>
          <a:prstGeom prst="rect">
            <a:avLst/>
          </a:prstGeom>
        </p:spPr>
      </p:pic>
      <p:pic>
        <p:nvPicPr>
          <p:cNvPr id="1026" name="Picture 2" descr="Civil Rights Scholar Kimberle Crenshaw Speaks February 28 2019 ..."/>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9724" r="13041" b="9875"/>
          <a:stretch/>
        </p:blipFill>
        <p:spPr bwMode="auto">
          <a:xfrm>
            <a:off x="3206503" y="1998401"/>
            <a:ext cx="1476076" cy="1577373"/>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Neil Gotanda | Western State College of Law"/>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16816" y="4232779"/>
            <a:ext cx="1405504" cy="140550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4" descr="Image result for richard delgado"/>
          <p:cNvPicPr>
            <a:picLocks noChangeAspect="1" noChangeArrowheads="1"/>
          </p:cNvPicPr>
          <p:nvPr/>
        </p:nvPicPr>
        <p:blipFill rotWithShape="1">
          <a:blip r:embed="rId6" cstate="screen">
            <a:extLst>
              <a:ext uri="{28A0092B-C50C-407E-A947-70E740481C1C}">
                <a14:useLocalDpi xmlns:a14="http://schemas.microsoft.com/office/drawing/2010/main" xmlns=""/>
              </a:ext>
            </a:extLst>
          </a:blip>
          <a:srcRect/>
          <a:stretch/>
        </p:blipFill>
        <p:spPr bwMode="auto">
          <a:xfrm>
            <a:off x="972037" y="4219425"/>
            <a:ext cx="1131216" cy="1347582"/>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Mari J. Matsuda '80 | William S. Richardson School of Law"/>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354697" y="4256745"/>
            <a:ext cx="1092646" cy="1246872"/>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Gloria Ladson-Billings - National Academy of Education"/>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383502" y="1690689"/>
            <a:ext cx="1782182" cy="1782183"/>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William F. Tate IV - Department of Sociology | University of South ..."/>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165684" y="1690689"/>
            <a:ext cx="1514855" cy="178218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Straight Arrow Connector 4"/>
          <p:cNvCxnSpPr/>
          <p:nvPr/>
        </p:nvCxnSpPr>
        <p:spPr>
          <a:xfrm>
            <a:off x="335685" y="6456218"/>
            <a:ext cx="82888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3965900" y="6382327"/>
            <a:ext cx="147782" cy="14778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702541" y="3472872"/>
            <a:ext cx="0" cy="2909455"/>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541" y="3410230"/>
            <a:ext cx="1309974" cy="646331"/>
          </a:xfrm>
          <a:prstGeom prst="rect">
            <a:avLst/>
          </a:prstGeom>
          <a:noFill/>
        </p:spPr>
        <p:txBody>
          <a:bodyPr wrap="none" rtlCol="0">
            <a:spAutoFit/>
          </a:bodyPr>
          <a:lstStyle/>
          <a:p>
            <a:r>
              <a:rPr lang="en-US" dirty="0"/>
              <a:t>Derrick Bell </a:t>
            </a:r>
            <a:br>
              <a:rPr lang="en-US" dirty="0"/>
            </a:br>
            <a:endParaRPr lang="en-US" dirty="0"/>
          </a:p>
        </p:txBody>
      </p:sp>
      <p:sp>
        <p:nvSpPr>
          <p:cNvPr id="17" name="Oval 16"/>
          <p:cNvSpPr/>
          <p:nvPr/>
        </p:nvSpPr>
        <p:spPr>
          <a:xfrm>
            <a:off x="628650" y="6382327"/>
            <a:ext cx="147782" cy="14778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a:off x="4039791" y="3594896"/>
            <a:ext cx="0" cy="2787431"/>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080078" y="3560097"/>
            <a:ext cx="2042162" cy="369332"/>
          </a:xfrm>
          <a:prstGeom prst="rect">
            <a:avLst/>
          </a:prstGeom>
          <a:noFill/>
        </p:spPr>
        <p:txBody>
          <a:bodyPr wrap="none" rtlCol="0">
            <a:spAutoFit/>
          </a:bodyPr>
          <a:lstStyle/>
          <a:p>
            <a:r>
              <a:rPr lang="en-US" dirty="0" err="1"/>
              <a:t>Kimberle</a:t>
            </a:r>
            <a:r>
              <a:rPr lang="en-US" dirty="0"/>
              <a:t> Crenshaw</a:t>
            </a:r>
          </a:p>
        </p:txBody>
      </p:sp>
      <p:sp>
        <p:nvSpPr>
          <p:cNvPr id="21" name="TextBox 20"/>
          <p:cNvSpPr txBox="1"/>
          <p:nvPr/>
        </p:nvSpPr>
        <p:spPr>
          <a:xfrm>
            <a:off x="5374188" y="3410230"/>
            <a:ext cx="1979729" cy="646331"/>
          </a:xfrm>
          <a:prstGeom prst="rect">
            <a:avLst/>
          </a:prstGeom>
          <a:noFill/>
        </p:spPr>
        <p:txBody>
          <a:bodyPr wrap="square" rtlCol="0">
            <a:spAutoFit/>
          </a:bodyPr>
          <a:lstStyle/>
          <a:p>
            <a:r>
              <a:rPr lang="en-US" dirty="0"/>
              <a:t>Gloria Ladson-Billings</a:t>
            </a:r>
          </a:p>
        </p:txBody>
      </p:sp>
      <p:sp>
        <p:nvSpPr>
          <p:cNvPr id="22" name="TextBox 21"/>
          <p:cNvSpPr txBox="1"/>
          <p:nvPr/>
        </p:nvSpPr>
        <p:spPr>
          <a:xfrm>
            <a:off x="7174998" y="3410230"/>
            <a:ext cx="1979729" cy="369332"/>
          </a:xfrm>
          <a:prstGeom prst="rect">
            <a:avLst/>
          </a:prstGeom>
          <a:noFill/>
        </p:spPr>
        <p:txBody>
          <a:bodyPr wrap="square" rtlCol="0">
            <a:spAutoFit/>
          </a:bodyPr>
          <a:lstStyle/>
          <a:p>
            <a:r>
              <a:rPr lang="en-US" dirty="0"/>
              <a:t>William Tate</a:t>
            </a:r>
          </a:p>
        </p:txBody>
      </p:sp>
      <p:sp>
        <p:nvSpPr>
          <p:cNvPr id="23" name="Oval 22"/>
          <p:cNvSpPr/>
          <p:nvPr/>
        </p:nvSpPr>
        <p:spPr>
          <a:xfrm>
            <a:off x="6502894" y="6382327"/>
            <a:ext cx="147782" cy="14778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6576785" y="3472872"/>
            <a:ext cx="0" cy="2909455"/>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3871" y="5567007"/>
            <a:ext cx="1820949" cy="646331"/>
          </a:xfrm>
          <a:prstGeom prst="rect">
            <a:avLst/>
          </a:prstGeom>
          <a:noFill/>
        </p:spPr>
        <p:txBody>
          <a:bodyPr wrap="square" rtlCol="0">
            <a:spAutoFit/>
          </a:bodyPr>
          <a:lstStyle/>
          <a:p>
            <a:r>
              <a:rPr lang="en-US" dirty="0"/>
              <a:t>Richard </a:t>
            </a:r>
            <a:br>
              <a:rPr lang="en-US" dirty="0"/>
            </a:br>
            <a:r>
              <a:rPr lang="en-US" dirty="0"/>
              <a:t>Delgado</a:t>
            </a:r>
          </a:p>
        </p:txBody>
      </p:sp>
      <p:sp>
        <p:nvSpPr>
          <p:cNvPr id="35" name="Oval 34"/>
          <p:cNvSpPr/>
          <p:nvPr/>
        </p:nvSpPr>
        <p:spPr>
          <a:xfrm>
            <a:off x="2196252" y="6382327"/>
            <a:ext cx="147782" cy="14778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382621" y="6498728"/>
            <a:ext cx="652743" cy="369332"/>
          </a:xfrm>
          <a:prstGeom prst="rect">
            <a:avLst/>
          </a:prstGeom>
          <a:noFill/>
        </p:spPr>
        <p:txBody>
          <a:bodyPr wrap="none" rtlCol="0">
            <a:spAutoFit/>
          </a:bodyPr>
          <a:lstStyle/>
          <a:p>
            <a:r>
              <a:rPr lang="en-US" dirty="0"/>
              <a:t>1980</a:t>
            </a:r>
          </a:p>
        </p:txBody>
      </p:sp>
      <p:sp>
        <p:nvSpPr>
          <p:cNvPr id="39" name="TextBox 38"/>
          <p:cNvSpPr txBox="1"/>
          <p:nvPr/>
        </p:nvSpPr>
        <p:spPr>
          <a:xfrm>
            <a:off x="1869880" y="6498728"/>
            <a:ext cx="652743" cy="369332"/>
          </a:xfrm>
          <a:prstGeom prst="rect">
            <a:avLst/>
          </a:prstGeom>
          <a:noFill/>
        </p:spPr>
        <p:txBody>
          <a:bodyPr wrap="none" rtlCol="0">
            <a:spAutoFit/>
          </a:bodyPr>
          <a:lstStyle/>
          <a:p>
            <a:r>
              <a:rPr lang="en-US" dirty="0"/>
              <a:t>1984</a:t>
            </a:r>
          </a:p>
        </p:txBody>
      </p:sp>
      <p:sp>
        <p:nvSpPr>
          <p:cNvPr id="40" name="Oval 39"/>
          <p:cNvSpPr/>
          <p:nvPr/>
        </p:nvSpPr>
        <p:spPr>
          <a:xfrm>
            <a:off x="3170784" y="6382327"/>
            <a:ext cx="147782" cy="14778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2844412" y="6498728"/>
            <a:ext cx="652743" cy="369332"/>
          </a:xfrm>
          <a:prstGeom prst="rect">
            <a:avLst/>
          </a:prstGeom>
          <a:noFill/>
        </p:spPr>
        <p:txBody>
          <a:bodyPr wrap="none" rtlCol="0">
            <a:spAutoFit/>
          </a:bodyPr>
          <a:lstStyle/>
          <a:p>
            <a:r>
              <a:rPr lang="en-US" dirty="0"/>
              <a:t>1987</a:t>
            </a:r>
          </a:p>
        </p:txBody>
      </p:sp>
      <p:sp>
        <p:nvSpPr>
          <p:cNvPr id="42" name="TextBox 41"/>
          <p:cNvSpPr txBox="1"/>
          <p:nvPr/>
        </p:nvSpPr>
        <p:spPr>
          <a:xfrm>
            <a:off x="3679026" y="6498728"/>
            <a:ext cx="652743" cy="369332"/>
          </a:xfrm>
          <a:prstGeom prst="rect">
            <a:avLst/>
          </a:prstGeom>
          <a:noFill/>
        </p:spPr>
        <p:txBody>
          <a:bodyPr wrap="none" rtlCol="0">
            <a:spAutoFit/>
          </a:bodyPr>
          <a:lstStyle/>
          <a:p>
            <a:r>
              <a:rPr lang="en-US" dirty="0"/>
              <a:t>1989</a:t>
            </a:r>
          </a:p>
        </p:txBody>
      </p:sp>
      <p:sp>
        <p:nvSpPr>
          <p:cNvPr id="43" name="TextBox 42"/>
          <p:cNvSpPr txBox="1"/>
          <p:nvPr/>
        </p:nvSpPr>
        <p:spPr>
          <a:xfrm>
            <a:off x="6250413" y="6498728"/>
            <a:ext cx="652743" cy="369332"/>
          </a:xfrm>
          <a:prstGeom prst="rect">
            <a:avLst/>
          </a:prstGeom>
          <a:noFill/>
        </p:spPr>
        <p:txBody>
          <a:bodyPr wrap="none" rtlCol="0">
            <a:spAutoFit/>
          </a:bodyPr>
          <a:lstStyle/>
          <a:p>
            <a:r>
              <a:rPr lang="en-US" dirty="0"/>
              <a:t>1996</a:t>
            </a:r>
          </a:p>
        </p:txBody>
      </p:sp>
      <p:sp>
        <p:nvSpPr>
          <p:cNvPr id="44" name="TextBox 43"/>
          <p:cNvSpPr txBox="1"/>
          <p:nvPr/>
        </p:nvSpPr>
        <p:spPr>
          <a:xfrm>
            <a:off x="2280859" y="5567007"/>
            <a:ext cx="1820949" cy="369332"/>
          </a:xfrm>
          <a:prstGeom prst="rect">
            <a:avLst/>
          </a:prstGeom>
          <a:noFill/>
        </p:spPr>
        <p:txBody>
          <a:bodyPr wrap="square" rtlCol="0">
            <a:spAutoFit/>
          </a:bodyPr>
          <a:lstStyle/>
          <a:p>
            <a:r>
              <a:rPr lang="en-US" dirty="0"/>
              <a:t>Mari Matsuda</a:t>
            </a:r>
          </a:p>
        </p:txBody>
      </p:sp>
      <p:sp>
        <p:nvSpPr>
          <p:cNvPr id="45" name="TextBox 44"/>
          <p:cNvSpPr txBox="1"/>
          <p:nvPr/>
        </p:nvSpPr>
        <p:spPr>
          <a:xfrm>
            <a:off x="4881548" y="5567007"/>
            <a:ext cx="1820949" cy="646331"/>
          </a:xfrm>
          <a:prstGeom prst="rect">
            <a:avLst/>
          </a:prstGeom>
          <a:noFill/>
        </p:spPr>
        <p:txBody>
          <a:bodyPr wrap="square" rtlCol="0">
            <a:spAutoFit/>
          </a:bodyPr>
          <a:lstStyle/>
          <a:p>
            <a:r>
              <a:rPr lang="en-US" dirty="0"/>
              <a:t>Neil </a:t>
            </a:r>
            <a:br>
              <a:rPr lang="en-US" dirty="0"/>
            </a:br>
            <a:r>
              <a:rPr lang="en-US" dirty="0" err="1"/>
              <a:t>Gotanda</a:t>
            </a:r>
            <a:endParaRPr lang="en-US" dirty="0"/>
          </a:p>
        </p:txBody>
      </p:sp>
      <p:sp>
        <p:nvSpPr>
          <p:cNvPr id="46" name="Oval 45"/>
          <p:cNvSpPr/>
          <p:nvPr/>
        </p:nvSpPr>
        <p:spPr>
          <a:xfrm>
            <a:off x="4733766" y="6382327"/>
            <a:ext cx="147782" cy="14778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520217" y="6498728"/>
            <a:ext cx="652743" cy="369332"/>
          </a:xfrm>
          <a:prstGeom prst="rect">
            <a:avLst/>
          </a:prstGeom>
          <a:noFill/>
        </p:spPr>
        <p:txBody>
          <a:bodyPr wrap="none" rtlCol="0">
            <a:spAutoFit/>
          </a:bodyPr>
          <a:lstStyle/>
          <a:p>
            <a:r>
              <a:rPr lang="en-US" dirty="0"/>
              <a:t>1991</a:t>
            </a:r>
          </a:p>
        </p:txBody>
      </p:sp>
      <p:cxnSp>
        <p:nvCxnSpPr>
          <p:cNvPr id="32" name="Elbow Connector 31"/>
          <p:cNvCxnSpPr>
            <a:endCxn id="35" idx="0"/>
          </p:cNvCxnSpPr>
          <p:nvPr/>
        </p:nvCxnSpPr>
        <p:spPr>
          <a:xfrm rot="16200000" flipH="1">
            <a:off x="1503492" y="5615676"/>
            <a:ext cx="804940" cy="728362"/>
          </a:xfrm>
          <a:prstGeom prst="bentConnector3">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3244675" y="5503617"/>
            <a:ext cx="0" cy="87871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4807657" y="5638283"/>
            <a:ext cx="0" cy="744044"/>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73709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4" name="Rectangle 3"/>
          <p:cNvSpPr/>
          <p:nvPr/>
        </p:nvSpPr>
        <p:spPr>
          <a:xfrm>
            <a:off x="246184" y="2290945"/>
            <a:ext cx="8651631" cy="38767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150204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Core Tenets of CRT</a:t>
            </a:r>
          </a:p>
        </p:txBody>
      </p:sp>
      <p:sp>
        <p:nvSpPr>
          <p:cNvPr id="3" name="Content Placeholder 2"/>
          <p:cNvSpPr>
            <a:spLocks noGrp="1"/>
          </p:cNvSpPr>
          <p:nvPr>
            <p:ph idx="1"/>
          </p:nvPr>
        </p:nvSpPr>
        <p:spPr/>
        <p:txBody>
          <a:bodyPr/>
          <a:lstStyle/>
          <a:p>
            <a:r>
              <a:rPr lang="en-US" dirty="0"/>
              <a:t>Racism is normal, permanent, and pervasive</a:t>
            </a:r>
          </a:p>
          <a:p>
            <a:r>
              <a:rPr lang="en-US" dirty="0"/>
              <a:t>Racism is concealed beneath principles like colorblindness, meritocracy, and objectivity</a:t>
            </a:r>
          </a:p>
          <a:p>
            <a:r>
              <a:rPr lang="en-US" dirty="0"/>
              <a:t>Lived experience is necessary to fully understand racism</a:t>
            </a:r>
          </a:p>
          <a:p>
            <a:r>
              <a:rPr lang="en-US" dirty="0"/>
              <a:t>Racism is part of interlocking systems of oppression</a:t>
            </a:r>
          </a:p>
        </p:txBody>
      </p:sp>
    </p:spTree>
    <p:extLst>
      <p:ext uri="{BB962C8B-B14F-4D97-AF65-F5344CB8AC3E}">
        <p14:creationId xmlns:p14="http://schemas.microsoft.com/office/powerpoint/2010/main" xmlns="" val="37035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4" name="Rectangle 3"/>
          <p:cNvSpPr/>
          <p:nvPr/>
        </p:nvSpPr>
        <p:spPr>
          <a:xfrm>
            <a:off x="246184" y="2631230"/>
            <a:ext cx="8651631" cy="30790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136104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 </a:t>
            </a:r>
            <a:r>
              <a:rPr lang="en-US" b="1" dirty="0"/>
              <a:t>normal part of American life</a:t>
            </a:r>
            <a:r>
              <a:rPr lang="en-US" dirty="0"/>
              <a:t>, often lacking the ability to be distinctively recognized… A CRT lens unveils the various forms in which racism </a:t>
            </a:r>
            <a:r>
              <a:rPr lang="en-US" b="1" dirty="0"/>
              <a:t>continually manifests itself</a:t>
            </a:r>
            <a:r>
              <a:rPr lang="en-US" dirty="0"/>
              <a:t>, despite espoused institutional values regarding equity and social justice.” – Harper, Patton, and Wooden</a:t>
            </a:r>
          </a:p>
        </p:txBody>
      </p:sp>
      <p:sp>
        <p:nvSpPr>
          <p:cNvPr id="4" name="Rectangle 3"/>
          <p:cNvSpPr/>
          <p:nvPr/>
        </p:nvSpPr>
        <p:spPr>
          <a:xfrm>
            <a:off x="69272" y="5850234"/>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xmlns=""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93405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4731C17C-8D0B-43AB-895E-4072EBCE3715}"/>
              </a:ext>
            </a:extLst>
          </p:cNvPr>
          <p:cNvSpPr txBox="1"/>
          <p:nvPr/>
        </p:nvSpPr>
        <p:spPr>
          <a:xfrm>
            <a:off x="36618" y="6460576"/>
            <a:ext cx="879947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The Cutting Edge</a:t>
            </a:r>
            <a:r>
              <a:rPr lang="en-US" dirty="0"/>
              <a:t>, 3</a:t>
            </a:r>
            <a:r>
              <a:rPr lang="en-US" baseline="30000" dirty="0"/>
              <a:t>rd</a:t>
            </a:r>
            <a:r>
              <a:rPr lang="en-US" dirty="0"/>
              <a:t> edition, p. 2</a:t>
            </a:r>
          </a:p>
        </p:txBody>
      </p:sp>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t>
            </a:r>
            <a:r>
              <a:rPr lang="en-US" b="1" dirty="0"/>
              <a:t>normal, not aberrant</a:t>
            </a:r>
            <a:r>
              <a:rPr lang="en-US" dirty="0"/>
              <a:t>, in American society. Because it is an </a:t>
            </a:r>
            <a:r>
              <a:rPr lang="en-US" b="1" dirty="0"/>
              <a:t>ingrained feature of our landscape</a:t>
            </a:r>
            <a:r>
              <a:rPr lang="en-US" dirty="0"/>
              <a:t>, racism looks </a:t>
            </a:r>
            <a:r>
              <a:rPr lang="en-US" b="1" dirty="0"/>
              <a:t>ordinary and natural </a:t>
            </a:r>
            <a:r>
              <a:rPr lang="en-US" dirty="0"/>
              <a:t>to persons in our culture.” – Delgado and </a:t>
            </a:r>
            <a:r>
              <a:rPr lang="en-US" dirty="0" err="1"/>
              <a:t>Stefancic</a:t>
            </a:r>
            <a:endParaRPr lang="en-US"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94332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460586" cy="4351338"/>
          </a:xfrm>
        </p:spPr>
        <p:txBody>
          <a:bodyPr/>
          <a:lstStyle/>
          <a:p>
            <a:pPr marL="0" indent="0">
              <a:buNone/>
            </a:pPr>
            <a:r>
              <a:rPr lang="en-US" dirty="0"/>
              <a:t>“Race: the characteristics ascribed to a particular race </a:t>
            </a:r>
            <a:r>
              <a:rPr lang="en-US" b="1" dirty="0"/>
              <a:t>can and will change to fit a dominant group’s interest</a:t>
            </a:r>
            <a:r>
              <a:rPr lang="en-US" dirty="0"/>
              <a:t>. In this way, </a:t>
            </a:r>
            <a:r>
              <a:rPr lang="en-US" b="1" dirty="0"/>
              <a:t>racist behavior is not an aberration in everyday life</a:t>
            </a:r>
            <a:r>
              <a:rPr lang="en-US" dirty="0"/>
              <a:t>; it is often normal practice in </a:t>
            </a:r>
            <a:r>
              <a:rPr lang="en-US" b="1" dirty="0"/>
              <a:t>deeply racialized </a:t>
            </a:r>
            <a:r>
              <a:rPr lang="en-US" dirty="0"/>
              <a:t>social systems.”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8662"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solidFill>
                  <a:srgbClr val="0563C1"/>
                </a:solidFill>
                <a:hlinkClick r:id="rId4">
                  <a:extLst>
                    <a:ext uri="{A12FA001-AC4F-418D-AE19-62706E023703}">
                      <ahyp:hlinkClr xmlns:ahyp="http://schemas.microsoft.com/office/drawing/2018/hyperlinkcolor" xmlns="" val="tx"/>
                    </a:ext>
                  </a:extLst>
                </a:hlinkClick>
              </a:rPr>
              <a:t>Beyond</a:t>
            </a:r>
            <a:r>
              <a:rPr lang="en-US" dirty="0">
                <a:solidFill>
                  <a:srgbClr val="0563C1"/>
                </a:solidFill>
                <a:hlinkClick r:id="rId4">
                  <a:extLst>
                    <a:ext uri="{A12FA001-AC4F-418D-AE19-62706E023703}">
                      <ahyp:hlinkClr xmlns:ahyp="http://schemas.microsoft.com/office/drawing/2018/hyperlinkcolor" xmlns="" val="tx"/>
                    </a:ext>
                  </a:extLst>
                </a:hlinkClick>
              </a:rPr>
              <a:t> </a:t>
            </a:r>
            <a:r>
              <a:rPr lang="en-US" i="1" dirty="0">
                <a:solidFill>
                  <a:srgbClr val="0563C1"/>
                </a:solidFill>
                <a:hlinkClick r:id="rId4">
                  <a:extLst>
                    <a:ext uri="{A12FA001-AC4F-418D-AE19-62706E023703}">
                      <ahyp:hlinkClr xmlns:ahyp="http://schemas.microsoft.com/office/drawing/2018/hyperlinkcolor" xmlns="" val="tx"/>
                    </a:ext>
                  </a:extLst>
                </a:hlinkClick>
              </a:rPr>
              <a:t>Critique</a:t>
            </a:r>
            <a:r>
              <a:rPr lang="en-US" dirty="0">
                <a:hlinkClick r:id="rId4">
                  <a:extLst>
                    <a:ext uri="{A12FA001-AC4F-418D-AE19-62706E023703}">
                      <ahyp:hlinkClr xmlns:ahyp="http://schemas.microsoft.com/office/drawing/2018/hyperlinkcolor" xmlns="" val="tx"/>
                    </a:ext>
                  </a:extLst>
                </a:hlinkClick>
              </a:rPr>
              <a:t> </a:t>
            </a:r>
            <a:r>
              <a:rPr lang="en-US" dirty="0"/>
              <a:t>(p. 209-213).</a:t>
            </a:r>
          </a:p>
        </p:txBody>
      </p:sp>
    </p:spTree>
    <p:extLst>
      <p:ext uri="{BB962C8B-B14F-4D97-AF65-F5344CB8AC3E}">
        <p14:creationId xmlns:p14="http://schemas.microsoft.com/office/powerpoint/2010/main" xmlns="" val="3846045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2925145"/>
            <a:ext cx="8651631" cy="28925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820706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2294839"/>
            <a:ext cx="4700732" cy="4351338"/>
          </a:xfrm>
        </p:spPr>
        <p:txBody>
          <a:bodyPr/>
          <a:lstStyle/>
          <a:p>
            <a:pPr marL="0" indent="0">
              <a:buNone/>
            </a:pPr>
            <a:r>
              <a:rPr lang="en-US" dirty="0"/>
              <a:t>“</a:t>
            </a:r>
            <a:r>
              <a:rPr lang="en-US" b="1" dirty="0"/>
              <a:t>liberalism, neutrality, objectivity, colorblindness, and meritocracy</a:t>
            </a:r>
            <a:r>
              <a:rPr lang="en-US" dirty="0"/>
              <a:t>… camouflage [how] racial advantage propels the self-interests, power, and privileges of the dominant group.” – Harper, Patton, and Wooden</a:t>
            </a:r>
          </a:p>
        </p:txBody>
      </p:sp>
      <p:sp>
        <p:nvSpPr>
          <p:cNvPr id="4" name="Rectangle 3"/>
          <p:cNvSpPr/>
          <p:nvPr/>
        </p:nvSpPr>
        <p:spPr>
          <a:xfrm>
            <a:off x="69272" y="5803739"/>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xmlns=""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415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“the overall ethos of majority culture promotes and promulgates a notion </a:t>
            </a:r>
            <a:r>
              <a:rPr lang="en-US" b="1" dirty="0"/>
              <a:t>of ‘color-blindness’ and ‘meritocracy.’ </a:t>
            </a:r>
            <a:r>
              <a:rPr lang="en-US" dirty="0"/>
              <a:t>These two notions are mutually intertwined and serve to marginalize certain enclaves of people—predominately people of color.” – </a:t>
            </a:r>
            <a:r>
              <a:rPr lang="en-US" dirty="0" err="1"/>
              <a:t>Hartlep</a:t>
            </a:r>
            <a:endParaRPr lang="en-US" dirty="0"/>
          </a:p>
        </p:txBody>
      </p:sp>
      <p:sp>
        <p:nvSpPr>
          <p:cNvPr id="4" name="Rectangle 3"/>
          <p:cNvSpPr/>
          <p:nvPr/>
        </p:nvSpPr>
        <p:spPr>
          <a:xfrm>
            <a:off x="69272" y="6169708"/>
            <a:ext cx="8862292" cy="646331"/>
          </a:xfrm>
          <a:prstGeom prst="rect">
            <a:avLst/>
          </a:prstGeom>
        </p:spPr>
        <p:txBody>
          <a:bodyPr wrap="square">
            <a:spAutoFit/>
          </a:bodyPr>
          <a:lstStyle/>
          <a:p>
            <a:r>
              <a:rPr lang="en-US" dirty="0"/>
              <a:t>Nicholas </a:t>
            </a:r>
            <a:r>
              <a:rPr lang="en-US" dirty="0" err="1"/>
              <a:t>Hartlep</a:t>
            </a:r>
            <a:r>
              <a:rPr lang="en-US" dirty="0"/>
              <a:t>, </a:t>
            </a:r>
            <a:r>
              <a:rPr lang="en-US" dirty="0">
                <a:hlinkClick r:id="rId3">
                  <a:extLst>
                    <a:ext uri="{A12FA001-AC4F-418D-AE19-62706E023703}">
                      <ahyp:hlinkClr xmlns:ahyp="http://schemas.microsoft.com/office/drawing/2018/hyperlinkcolor" xmlns="" val="tx"/>
                    </a:ext>
                  </a:extLst>
                </a:hlinkClick>
              </a:rPr>
              <a:t>“Critical Race Theory: An Examination of its Past, Present, and Future Implications,”</a:t>
            </a:r>
            <a:r>
              <a:rPr lang="en-US" dirty="0"/>
              <a:t> ERIC Document Reproduction Service No. ED 506 735, 2009</a:t>
            </a:r>
          </a:p>
        </p:txBody>
      </p:sp>
      <p:pic>
        <p:nvPicPr>
          <p:cNvPr id="5" name="Picture 2" descr="Berea College appoints chair of education studies - Lane Report ..."/>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02192" y="1916545"/>
            <a:ext cx="2309957" cy="34649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94296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1" y="2023198"/>
            <a:ext cx="4488296" cy="4351338"/>
          </a:xfrm>
        </p:spPr>
        <p:txBody>
          <a:bodyPr>
            <a:noAutofit/>
          </a:bodyPr>
          <a:lstStyle/>
          <a:p>
            <a:pPr marL="0" indent="0">
              <a:buNone/>
            </a:pPr>
            <a:r>
              <a:rPr lang="en-US" sz="2400" dirty="0"/>
              <a:t>“critical race scholars are </a:t>
            </a:r>
            <a:r>
              <a:rPr lang="en-US" sz="2400" b="1" dirty="0"/>
              <a:t>discontented with liberalism</a:t>
            </a:r>
            <a:r>
              <a:rPr lang="en-US" sz="2400" dirty="0"/>
              <a:t>… </a:t>
            </a:r>
            <a:r>
              <a:rPr lang="en-US" sz="2400" b="1" dirty="0"/>
              <a:t>Colorblindness</a:t>
            </a:r>
            <a:r>
              <a:rPr lang="en-US" sz="2400" dirty="0"/>
              <a:t> can be admirable… But it </a:t>
            </a:r>
            <a:r>
              <a:rPr lang="en-US" sz="2400" b="1" dirty="0"/>
              <a:t>can be perverse</a:t>
            </a:r>
            <a:r>
              <a:rPr lang="en-US" sz="2400" dirty="0"/>
              <a:t>, for example, when it stands in the way of taking account of different in order to help people in need… </a:t>
            </a:r>
            <a:r>
              <a:rPr lang="en-US" sz="2400" b="1" dirty="0"/>
              <a:t>Crits are suspicious of another liberal mainstay, namely, rights</a:t>
            </a:r>
            <a:r>
              <a:rPr lang="en-US" sz="2400" dirty="0"/>
              <a:t>. – Delgado and </a:t>
            </a:r>
            <a:r>
              <a:rPr lang="en-US" sz="2400" dirty="0" err="1"/>
              <a:t>Stefancic</a:t>
            </a:r>
            <a:endParaRPr lang="en-US" sz="2400"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a:extLst>
              <a:ext uri="{FF2B5EF4-FFF2-40B4-BE49-F238E27FC236}">
                <a16:creationId xmlns:a16="http://schemas.microsoft.com/office/drawing/2014/main" xmlns="" id="{4B097B7A-6E69-439A-B6EF-C9DF21AC78CA}"/>
              </a:ext>
            </a:extLst>
          </p:cNvPr>
          <p:cNvSpPr txBox="1"/>
          <p:nvPr/>
        </p:nvSpPr>
        <p:spPr>
          <a:xfrm>
            <a:off x="36618" y="6460576"/>
            <a:ext cx="713080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An Introduction</a:t>
            </a:r>
            <a:r>
              <a:rPr lang="en-US" dirty="0"/>
              <a:t>, p. 27</a:t>
            </a:r>
          </a:p>
        </p:txBody>
      </p:sp>
    </p:spTree>
    <p:extLst>
      <p:ext uri="{BB962C8B-B14F-4D97-AF65-F5344CB8AC3E}">
        <p14:creationId xmlns:p14="http://schemas.microsoft.com/office/powerpoint/2010/main" xmlns="" val="1233513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3247051"/>
            <a:ext cx="8651631" cy="28925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1385164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dirty="0"/>
              <a:t>Lived experience is critical to fully understand racism</a:t>
            </a:r>
          </a:p>
        </p:txBody>
      </p:sp>
      <p:sp>
        <p:nvSpPr>
          <p:cNvPr id="3" name="Content Placeholder 2"/>
          <p:cNvSpPr>
            <a:spLocks noGrp="1"/>
          </p:cNvSpPr>
          <p:nvPr>
            <p:ph idx="1"/>
          </p:nvPr>
        </p:nvSpPr>
        <p:spPr>
          <a:xfrm>
            <a:off x="628650" y="1758157"/>
            <a:ext cx="4700732" cy="4351338"/>
          </a:xfrm>
        </p:spPr>
        <p:txBody>
          <a:bodyPr>
            <a:normAutofit lnSpcReduction="10000"/>
          </a:bodyPr>
          <a:lstStyle/>
          <a:p>
            <a:pPr marL="0" indent="0">
              <a:buNone/>
            </a:pPr>
            <a:r>
              <a:rPr lang="en-US" dirty="0"/>
              <a:t>“CRT gives voice to the unique perspectives and </a:t>
            </a:r>
            <a:r>
              <a:rPr lang="en-US" b="1" dirty="0"/>
              <a:t>lived experiences of people of color</a:t>
            </a:r>
            <a:r>
              <a:rPr lang="en-US" dirty="0"/>
              <a:t>… CRT uses counternarratives as a way to highlight discrimination, offer racially different interpretations of policy, and challenge the universality of assumptions made about people of color.” – Harper, Patton, and Wooden</a:t>
            </a:r>
          </a:p>
        </p:txBody>
      </p:sp>
      <p:sp>
        <p:nvSpPr>
          <p:cNvPr id="4" name="Rectangle 3"/>
          <p:cNvSpPr/>
          <p:nvPr/>
        </p:nvSpPr>
        <p:spPr>
          <a:xfrm>
            <a:off x="69272" y="5934670"/>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xmlns=""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31839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Lived experience is critical to fully understand racism</a:t>
            </a:r>
          </a:p>
        </p:txBody>
      </p:sp>
      <p:sp>
        <p:nvSpPr>
          <p:cNvPr id="3" name="Content Placeholder 2"/>
          <p:cNvSpPr>
            <a:spLocks noGrp="1"/>
          </p:cNvSpPr>
          <p:nvPr>
            <p:ph idx="1"/>
          </p:nvPr>
        </p:nvSpPr>
        <p:spPr>
          <a:xfrm>
            <a:off x="628650" y="1825625"/>
            <a:ext cx="4460586" cy="4351338"/>
          </a:xfrm>
        </p:spPr>
        <p:txBody>
          <a:bodyPr>
            <a:normAutofit lnSpcReduction="10000"/>
          </a:bodyPr>
          <a:lstStyle/>
          <a:p>
            <a:pPr marL="0" indent="0">
              <a:buNone/>
            </a:pPr>
            <a:r>
              <a:rPr lang="en-US" dirty="0"/>
              <a:t>“</a:t>
            </a:r>
            <a:r>
              <a:rPr lang="en-US" b="1" dirty="0"/>
              <a:t>blacks experience the power of second sight from the perspective of </a:t>
            </a:r>
            <a:r>
              <a:rPr lang="en-US" b="1" dirty="0" err="1"/>
              <a:t>antiblack</a:t>
            </a:r>
            <a:r>
              <a:rPr lang="en-US" b="1" dirty="0"/>
              <a:t> prejudice</a:t>
            </a:r>
            <a:r>
              <a:rPr lang="en-US" dirty="0"/>
              <a:t>… A CRT framework recognizes the </a:t>
            </a:r>
            <a:r>
              <a:rPr lang="en-US" b="1" dirty="0"/>
              <a:t>centrality of experiential knowledge </a:t>
            </a:r>
            <a:r>
              <a:rPr lang="en-US" dirty="0"/>
              <a:t>of people of color and views this knowledge as </a:t>
            </a:r>
            <a:r>
              <a:rPr lang="en-US" b="1" dirty="0"/>
              <a:t>legitimate, appropriate, and critical </a:t>
            </a:r>
            <a:r>
              <a:rPr lang="en-US" dirty="0"/>
              <a:t>to understanding, analyzing, and teaching about racial subordination.”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06218"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hlinkClick r:id="rId4">
                  <a:extLst>
                    <a:ext uri="{A12FA001-AC4F-418D-AE19-62706E023703}">
                      <ahyp:hlinkClr xmlns:ahyp="http://schemas.microsoft.com/office/drawing/2018/hyperlinkcolor" xmlns="" val="tx"/>
                    </a:ext>
                  </a:extLst>
                </a:hlinkClick>
              </a:rPr>
              <a:t>Beyond</a:t>
            </a:r>
            <a:r>
              <a:rPr lang="en-US" dirty="0">
                <a:hlinkClick r:id="rId4">
                  <a:extLst>
                    <a:ext uri="{A12FA001-AC4F-418D-AE19-62706E023703}">
                      <ahyp:hlinkClr xmlns:ahyp="http://schemas.microsoft.com/office/drawing/2018/hyperlinkcolor" xmlns="" val="tx"/>
                    </a:ext>
                  </a:extLst>
                </a:hlinkClick>
              </a:rPr>
              <a:t> </a:t>
            </a:r>
            <a:r>
              <a:rPr lang="en-US" i="1" dirty="0">
                <a:hlinkClick r:id="rId4">
                  <a:extLst>
                    <a:ext uri="{A12FA001-AC4F-418D-AE19-62706E023703}">
                      <ahyp:hlinkClr xmlns:ahyp="http://schemas.microsoft.com/office/drawing/2018/hyperlinkcolor" xmlns="" val="tx"/>
                    </a:ext>
                  </a:extLst>
                </a:hlinkClick>
              </a:rPr>
              <a:t>Critique</a:t>
            </a:r>
            <a:r>
              <a:rPr lang="en-US" dirty="0">
                <a:hlinkClick r:id="rId4">
                  <a:extLst>
                    <a:ext uri="{A12FA001-AC4F-418D-AE19-62706E023703}">
                      <ahyp:hlinkClr xmlns:ahyp="http://schemas.microsoft.com/office/drawing/2018/hyperlinkcolor" xmlns="" val="tx"/>
                    </a:ext>
                  </a:extLst>
                </a:hlinkClick>
              </a:rPr>
              <a:t> </a:t>
            </a:r>
            <a:r>
              <a:rPr lang="en-US" dirty="0"/>
              <a:t>(p. 209-213).</a:t>
            </a:r>
          </a:p>
        </p:txBody>
      </p:sp>
    </p:spTree>
    <p:extLst>
      <p:ext uri="{BB962C8B-B14F-4D97-AF65-F5344CB8AC3E}">
        <p14:creationId xmlns:p14="http://schemas.microsoft.com/office/powerpoint/2010/main" xmlns="" val="886810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3522303"/>
            <a:ext cx="8651631" cy="28925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1603784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758157"/>
            <a:ext cx="4700732" cy="4351338"/>
          </a:xfrm>
        </p:spPr>
        <p:txBody>
          <a:bodyPr>
            <a:normAutofit/>
          </a:bodyPr>
          <a:lstStyle/>
          <a:p>
            <a:pPr marL="0" indent="0">
              <a:buNone/>
            </a:pPr>
            <a:r>
              <a:rPr lang="en-US" dirty="0"/>
              <a:t>“CRT critiques [claims that]: one can fight racism without paying attention to </a:t>
            </a:r>
            <a:r>
              <a:rPr lang="en-US" b="1" dirty="0"/>
              <a:t>sexism, homophobia, economic exploitation</a:t>
            </a:r>
            <a:r>
              <a:rPr lang="en-US" dirty="0"/>
              <a:t>, and other forms of oppression or injustice.”– Harper, Patton, and Wooden</a:t>
            </a:r>
          </a:p>
        </p:txBody>
      </p:sp>
      <p:sp>
        <p:nvSpPr>
          <p:cNvPr id="4" name="Rectangle 3"/>
          <p:cNvSpPr/>
          <p:nvPr/>
        </p:nvSpPr>
        <p:spPr>
          <a:xfrm>
            <a:off x="0" y="5841575"/>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xmlns=""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84616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825625"/>
            <a:ext cx="4700732" cy="4351338"/>
          </a:xfrm>
        </p:spPr>
        <p:txBody>
          <a:bodyPr>
            <a:normAutofit/>
          </a:bodyPr>
          <a:lstStyle/>
          <a:p>
            <a:pPr marL="0" indent="0">
              <a:buNone/>
            </a:pPr>
            <a:r>
              <a:rPr lang="en-US" dirty="0"/>
              <a:t>“</a:t>
            </a:r>
            <a:r>
              <a:rPr lang="en-US" i="1" dirty="0"/>
              <a:t>The Commitment to Social Justice: </a:t>
            </a:r>
            <a:r>
              <a:rPr lang="en-US" dirty="0"/>
              <a:t>CRT is committed to social justice and offers a liberatory or transformative response to </a:t>
            </a:r>
            <a:r>
              <a:rPr lang="en-US" b="1" dirty="0"/>
              <a:t>racial, gender, and class oppression</a:t>
            </a:r>
            <a:r>
              <a:rPr lang="en-US" dirty="0"/>
              <a:t>… and works toward the elimination of </a:t>
            </a:r>
            <a:r>
              <a:rPr lang="en-US" b="1" dirty="0"/>
              <a:t>racism, sexism, and poverty as well as the empowerment of People of Color and other subordinated groups</a:t>
            </a:r>
            <a:r>
              <a:rPr lang="en-US" dirty="0"/>
              <a:t>” – </a:t>
            </a:r>
            <a:r>
              <a:rPr lang="en-US" dirty="0" err="1"/>
              <a:t>Yosso</a:t>
            </a:r>
            <a:endParaRPr lang="en-US" dirty="0"/>
          </a:p>
        </p:txBody>
      </p:sp>
      <p:pic>
        <p:nvPicPr>
          <p:cNvPr id="11266" name="Picture 2" descr="UCR Profiles - Search &amp; Browse">
            <a:extLst>
              <a:ext uri="{FF2B5EF4-FFF2-40B4-BE49-F238E27FC236}">
                <a16:creationId xmlns:a16="http://schemas.microsoft.com/office/drawing/2014/main" xmlns="" id="{B16F9EB5-9A43-41C1-918F-7D0848000D7B}"/>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9664" y="2439954"/>
            <a:ext cx="2894045" cy="289404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a:extLst>
              <a:ext uri="{FF2B5EF4-FFF2-40B4-BE49-F238E27FC236}">
                <a16:creationId xmlns:a16="http://schemas.microsoft.com/office/drawing/2014/main" xmlns="" id="{C12D90B7-BBC8-4762-9FE9-F8E32F525F53}"/>
              </a:ext>
            </a:extLst>
          </p:cNvPr>
          <p:cNvSpPr txBox="1"/>
          <p:nvPr/>
        </p:nvSpPr>
        <p:spPr>
          <a:xfrm>
            <a:off x="36618" y="6460576"/>
            <a:ext cx="8799471" cy="369332"/>
          </a:xfrm>
          <a:prstGeom prst="rect">
            <a:avLst/>
          </a:prstGeom>
          <a:noFill/>
        </p:spPr>
        <p:txBody>
          <a:bodyPr wrap="square" rtlCol="0">
            <a:spAutoFit/>
          </a:bodyPr>
          <a:lstStyle/>
          <a:p>
            <a:r>
              <a:rPr lang="en-US" dirty="0"/>
              <a:t>Tara </a:t>
            </a:r>
            <a:r>
              <a:rPr lang="en-US" dirty="0" err="1"/>
              <a:t>Yosso</a:t>
            </a:r>
            <a:r>
              <a:rPr lang="en-US" dirty="0"/>
              <a:t>, “Whose Culture Has Capital?” </a:t>
            </a:r>
            <a:r>
              <a:rPr lang="en-US" i="1" dirty="0"/>
              <a:t>Race ethnicity and education</a:t>
            </a:r>
            <a:r>
              <a:rPr lang="en-US" dirty="0"/>
              <a:t>, Vol. 8, 2005</a:t>
            </a:r>
          </a:p>
        </p:txBody>
      </p:sp>
    </p:spTree>
    <p:extLst>
      <p:ext uri="{BB962C8B-B14F-4D97-AF65-F5344CB8AC3E}">
        <p14:creationId xmlns:p14="http://schemas.microsoft.com/office/powerpoint/2010/main" xmlns="" val="4139920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part of interlocking systems of oppression</a:t>
            </a:r>
          </a:p>
        </p:txBody>
      </p:sp>
      <p:sp>
        <p:nvSpPr>
          <p:cNvPr id="3" name="Content Placeholder 2"/>
          <p:cNvSpPr>
            <a:spLocks noGrp="1"/>
          </p:cNvSpPr>
          <p:nvPr>
            <p:ph idx="1"/>
          </p:nvPr>
        </p:nvSpPr>
        <p:spPr>
          <a:xfrm>
            <a:off x="628650" y="1825625"/>
            <a:ext cx="4460586" cy="4351338"/>
          </a:xfrm>
        </p:spPr>
        <p:txBody>
          <a:bodyPr>
            <a:normAutofit/>
          </a:bodyPr>
          <a:lstStyle/>
          <a:p>
            <a:pPr marL="0" indent="0">
              <a:buNone/>
            </a:pPr>
            <a:r>
              <a:rPr lang="en-US" dirty="0"/>
              <a:t>“CRT scholars are critical of any sociological analyses that focus solely on race without recognizing that racial oppression exists in multiple layers based on </a:t>
            </a:r>
            <a:r>
              <a:rPr lang="en-US" b="1" dirty="0"/>
              <a:t>gender, class, immigration status, surname, phenotype, accent, and sexuality.</a:t>
            </a:r>
            <a:r>
              <a:rPr lang="en-US" dirty="0"/>
              <a:t>”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0"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solidFill>
                  <a:srgbClr val="0563C1"/>
                </a:solidFill>
                <a:hlinkClick r:id="rId4">
                  <a:extLst>
                    <a:ext uri="{A12FA001-AC4F-418D-AE19-62706E023703}">
                      <ahyp:hlinkClr xmlns:ahyp="http://schemas.microsoft.com/office/drawing/2018/hyperlinkcolor" xmlns="" val="tx"/>
                    </a:ext>
                  </a:extLst>
                </a:hlinkClick>
              </a:rPr>
              <a:t>Beyond</a:t>
            </a:r>
            <a:r>
              <a:rPr lang="en-US" dirty="0">
                <a:solidFill>
                  <a:srgbClr val="0563C1"/>
                </a:solidFill>
                <a:hlinkClick r:id="rId4">
                  <a:extLst>
                    <a:ext uri="{A12FA001-AC4F-418D-AE19-62706E023703}">
                      <ahyp:hlinkClr xmlns:ahyp="http://schemas.microsoft.com/office/drawing/2018/hyperlinkcolor" xmlns="" val="tx"/>
                    </a:ext>
                  </a:extLst>
                </a:hlinkClick>
              </a:rPr>
              <a:t> </a:t>
            </a:r>
            <a:r>
              <a:rPr lang="en-US" i="1" dirty="0">
                <a:solidFill>
                  <a:srgbClr val="0563C1"/>
                </a:solidFill>
                <a:hlinkClick r:id="rId4">
                  <a:extLst>
                    <a:ext uri="{A12FA001-AC4F-418D-AE19-62706E023703}">
                      <ahyp:hlinkClr xmlns:ahyp="http://schemas.microsoft.com/office/drawing/2018/hyperlinkcolor" xmlns="" val="tx"/>
                    </a:ext>
                  </a:extLst>
                </a:hlinkClick>
              </a:rPr>
              <a:t>Critique</a:t>
            </a:r>
            <a:r>
              <a:rPr lang="en-US" dirty="0">
                <a:hlinkClick r:id="rId4">
                  <a:extLst>
                    <a:ext uri="{A12FA001-AC4F-418D-AE19-62706E023703}">
                      <ahyp:hlinkClr xmlns:ahyp="http://schemas.microsoft.com/office/drawing/2018/hyperlinkcolor" xmlns="" val="tx"/>
                    </a:ext>
                  </a:extLst>
                </a:hlinkClick>
              </a:rPr>
              <a:t> </a:t>
            </a:r>
            <a:r>
              <a:rPr lang="en-US" dirty="0"/>
              <a:t>(p. 209-213).</a:t>
            </a:r>
          </a:p>
        </p:txBody>
      </p:sp>
    </p:spTree>
    <p:extLst>
      <p:ext uri="{BB962C8B-B14F-4D97-AF65-F5344CB8AC3E}">
        <p14:creationId xmlns:p14="http://schemas.microsoft.com/office/powerpoint/2010/main" xmlns="" val="3162264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3777754"/>
            <a:ext cx="8651631" cy="28925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175476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Positives of CRT</a:t>
            </a:r>
          </a:p>
        </p:txBody>
      </p:sp>
      <p:sp>
        <p:nvSpPr>
          <p:cNvPr id="3" name="Content Placeholder 2"/>
          <p:cNvSpPr>
            <a:spLocks noGrp="1"/>
          </p:cNvSpPr>
          <p:nvPr>
            <p:ph idx="1"/>
          </p:nvPr>
        </p:nvSpPr>
        <p:spPr>
          <a:xfrm>
            <a:off x="628650" y="1825625"/>
            <a:ext cx="4519820" cy="4351338"/>
          </a:xfrm>
        </p:spPr>
        <p:txBody>
          <a:bodyPr/>
          <a:lstStyle/>
          <a:p>
            <a:r>
              <a:rPr lang="en-US" dirty="0"/>
              <a:t>Race is a social construct</a:t>
            </a:r>
          </a:p>
          <a:p>
            <a:endParaRPr lang="en-US" dirty="0"/>
          </a:p>
          <a:p>
            <a:r>
              <a:rPr lang="en-US" dirty="0"/>
              <a:t>Racism has shaped our country’s history</a:t>
            </a:r>
          </a:p>
          <a:p>
            <a:endParaRPr lang="en-US" dirty="0"/>
          </a:p>
          <a:p>
            <a:r>
              <a:rPr lang="en-US" dirty="0"/>
              <a:t>Racism can infect systems</a:t>
            </a:r>
          </a:p>
          <a:p>
            <a:pPr marL="0" indent="0">
              <a:buNone/>
            </a:pPr>
            <a:endParaRPr lang="en-US" dirty="0"/>
          </a:p>
        </p:txBody>
      </p:sp>
      <p:pic>
        <p:nvPicPr>
          <p:cNvPr id="6146" name="Picture 2" descr="Critical Race Theory and Christianity – Neil Shenvi – Apologetic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65131" y="1825625"/>
            <a:ext cx="3151485" cy="43818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25184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4114800"/>
            <a:ext cx="8651631" cy="35342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896879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a:t>
            </a:r>
            <a:r>
              <a:rPr lang="en-US" dirty="0" smtClean="0"/>
              <a:t>oppression</a:t>
            </a:r>
            <a:endParaRPr lang="en-US" dirty="0"/>
          </a:p>
        </p:txBody>
      </p:sp>
      <p:pic>
        <p:nvPicPr>
          <p:cNvPr id="4" name="Picture 3">
            <a:extLst>
              <a:ext uri="{FF2B5EF4-FFF2-40B4-BE49-F238E27FC236}">
                <a16:creationId xmlns:a16="http://schemas.microsoft.com/office/drawing/2014/main" xmlns="" id="{F3D98650-48B4-40A0-8339-0EBD218F1DBC}"/>
              </a:ext>
            </a:extLst>
          </p:cNvPr>
          <p:cNvPicPr>
            <a:picLocks noChangeAspect="1"/>
          </p:cNvPicPr>
          <p:nvPr/>
        </p:nvPicPr>
        <p:blipFill>
          <a:blip r:embed="rId3" cstate="print"/>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xmlns="" id="{E6DE498A-6440-4EA7-BCCD-1622A567EDDF}"/>
              </a:ext>
            </a:extLst>
          </p:cNvPr>
          <p:cNvSpPr/>
          <p:nvPr/>
        </p:nvSpPr>
        <p:spPr>
          <a:xfrm>
            <a:off x="243244" y="1825625"/>
            <a:ext cx="5952283" cy="824269"/>
          </a:xfrm>
          <a:prstGeom prst="rect">
            <a:avLst/>
          </a:prstGeom>
          <a:noFill/>
          <a:ln w="28575">
            <a:solidFill>
              <a:srgbClr val="004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328602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as sin, not system</a:t>
            </a:r>
          </a:p>
        </p:txBody>
      </p:sp>
      <p:sp>
        <p:nvSpPr>
          <p:cNvPr id="4" name="Rectangle 3"/>
          <p:cNvSpPr/>
          <p:nvPr/>
        </p:nvSpPr>
        <p:spPr>
          <a:xfrm>
            <a:off x="697831" y="1879149"/>
            <a:ext cx="5741880" cy="2246769"/>
          </a:xfrm>
          <a:prstGeom prst="rect">
            <a:avLst/>
          </a:prstGeom>
        </p:spPr>
        <p:txBody>
          <a:bodyPr wrap="square">
            <a:spAutoFit/>
          </a:bodyPr>
          <a:lstStyle/>
          <a:p>
            <a:r>
              <a:rPr lang="en-US" sz="2800" dirty="0"/>
              <a:t>“</a:t>
            </a:r>
            <a:r>
              <a:rPr lang="en-US" sz="2800" b="1" i="0" dirty="0">
                <a:effectLst/>
              </a:rPr>
              <a:t>People of color are not racist </a:t>
            </a:r>
            <a:r>
              <a:rPr lang="en-US" sz="2800" i="0" dirty="0">
                <a:effectLst/>
              </a:rPr>
              <a:t>because they do not systematically benefit from racism… Using the same logic, I reserve the word </a:t>
            </a:r>
            <a:r>
              <a:rPr lang="en-US" sz="2800" i="1" dirty="0">
                <a:effectLst/>
              </a:rPr>
              <a:t>sexist</a:t>
            </a:r>
            <a:r>
              <a:rPr lang="en-US" sz="2800" i="0" dirty="0">
                <a:effectLst/>
              </a:rPr>
              <a:t> for men” - Tatum</a:t>
            </a:r>
            <a:endParaRPr lang="en-US" sz="2800" dirty="0"/>
          </a:p>
        </p:txBody>
      </p:sp>
      <p:pic>
        <p:nvPicPr>
          <p:cNvPr id="2050" name="Picture 2" descr="WhyAreAllTheBlackKids">
            <a:extLst>
              <a:ext uri="{FF2B5EF4-FFF2-40B4-BE49-F238E27FC236}">
                <a16:creationId xmlns:a16="http://schemas.microsoft.com/office/drawing/2014/main" xmlns="" id="{715F8458-B9B8-400F-A189-4895074F7B12}"/>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85484" y="1730918"/>
            <a:ext cx="2352675" cy="355282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a:extLst>
              <a:ext uri="{FF2B5EF4-FFF2-40B4-BE49-F238E27FC236}">
                <a16:creationId xmlns:a16="http://schemas.microsoft.com/office/drawing/2014/main" xmlns="" id="{FE722DD9-CA5E-45E8-9F3F-2F8056C0DECC}"/>
              </a:ext>
            </a:extLst>
          </p:cNvPr>
          <p:cNvSpPr txBox="1"/>
          <p:nvPr/>
        </p:nvSpPr>
        <p:spPr>
          <a:xfrm>
            <a:off x="36618" y="6460576"/>
            <a:ext cx="8799471" cy="369332"/>
          </a:xfrm>
          <a:prstGeom prst="rect">
            <a:avLst/>
          </a:prstGeom>
          <a:noFill/>
        </p:spPr>
        <p:txBody>
          <a:bodyPr wrap="square" rtlCol="0">
            <a:spAutoFit/>
          </a:bodyPr>
          <a:lstStyle/>
          <a:p>
            <a:r>
              <a:rPr lang="en-US" sz="1800" i="0" dirty="0">
                <a:effectLst/>
              </a:rPr>
              <a:t>Beverly Daniel Tatum, “</a:t>
            </a:r>
            <a:r>
              <a:rPr lang="en-US" sz="1800" i="1" dirty="0">
                <a:effectLst/>
              </a:rPr>
              <a:t>Why Ar</a:t>
            </a:r>
            <a:r>
              <a:rPr lang="en-US" sz="1800" i="1" dirty="0"/>
              <a:t>e All The Black Kids Sitting Together in the Cafeteria?”</a:t>
            </a:r>
            <a:r>
              <a:rPr lang="en-US" sz="1800" dirty="0"/>
              <a:t> </a:t>
            </a:r>
            <a:r>
              <a:rPr lang="en-US" sz="1800" i="0" dirty="0">
                <a:effectLst/>
              </a:rPr>
              <a:t>p. 10</a:t>
            </a:r>
            <a:endParaRPr lang="en-US" dirty="0"/>
          </a:p>
        </p:txBody>
      </p:sp>
    </p:spTree>
    <p:extLst>
      <p:ext uri="{BB962C8B-B14F-4D97-AF65-F5344CB8AC3E}">
        <p14:creationId xmlns:p14="http://schemas.microsoft.com/office/powerpoint/2010/main" xmlns="" val="3284414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495D2DF7-490A-4CED-BB9E-4D50DEF332C6}"/>
              </a:ext>
            </a:extLst>
          </p:cNvPr>
          <p:cNvSpPr txBox="1"/>
          <p:nvPr/>
        </p:nvSpPr>
        <p:spPr>
          <a:xfrm>
            <a:off x="36618" y="6460576"/>
            <a:ext cx="8799471" cy="369332"/>
          </a:xfrm>
          <a:prstGeom prst="rect">
            <a:avLst/>
          </a:prstGeom>
          <a:noFill/>
        </p:spPr>
        <p:txBody>
          <a:bodyPr wrap="square" rtlCol="0">
            <a:spAutoFit/>
          </a:bodyPr>
          <a:lstStyle/>
          <a:p>
            <a:r>
              <a:rPr lang="en-US" b="0" i="0" dirty="0" err="1">
                <a:effectLst/>
              </a:rPr>
              <a:t>Ijeoma</a:t>
            </a:r>
            <a:r>
              <a:rPr lang="en-US" b="0" i="0" dirty="0">
                <a:effectLst/>
              </a:rPr>
              <a:t> Oluo, </a:t>
            </a:r>
            <a:r>
              <a:rPr lang="en-US" b="0" i="1" dirty="0">
                <a:effectLst/>
              </a:rPr>
              <a:t>So You Want to Talk About Race? </a:t>
            </a:r>
            <a:r>
              <a:rPr lang="en-US" b="0" dirty="0">
                <a:effectLst/>
              </a:rPr>
              <a:t>p. 216-217</a:t>
            </a:r>
            <a:endParaRPr lang="en-US" dirty="0"/>
          </a:p>
        </p:txBody>
      </p:sp>
      <p:sp>
        <p:nvSpPr>
          <p:cNvPr id="2" name="Title 1">
            <a:extLst>
              <a:ext uri="{FF2B5EF4-FFF2-40B4-BE49-F238E27FC236}">
                <a16:creationId xmlns:a16="http://schemas.microsoft.com/office/drawing/2014/main" xmlns="" id="{3F1874A4-EE83-484F-989C-69E06FC7AC9F}"/>
              </a:ext>
            </a:extLst>
          </p:cNvPr>
          <p:cNvSpPr>
            <a:spLocks noGrp="1"/>
          </p:cNvSpPr>
          <p:nvPr>
            <p:ph type="title"/>
          </p:nvPr>
        </p:nvSpPr>
        <p:spPr/>
        <p:txBody>
          <a:bodyPr/>
          <a:lstStyle/>
          <a:p>
            <a:r>
              <a:rPr lang="en-US" dirty="0"/>
              <a:t>Racism as sin, not system</a:t>
            </a:r>
          </a:p>
        </p:txBody>
      </p:sp>
      <p:sp>
        <p:nvSpPr>
          <p:cNvPr id="3" name="Content Placeholder 2">
            <a:extLst>
              <a:ext uri="{FF2B5EF4-FFF2-40B4-BE49-F238E27FC236}">
                <a16:creationId xmlns:a16="http://schemas.microsoft.com/office/drawing/2014/main" xmlns="" id="{20CDA30D-31AF-4C05-8838-8E2500027DD5}"/>
              </a:ext>
            </a:extLst>
          </p:cNvPr>
          <p:cNvSpPr>
            <a:spLocks noGrp="1"/>
          </p:cNvSpPr>
          <p:nvPr>
            <p:ph idx="1"/>
          </p:nvPr>
        </p:nvSpPr>
        <p:spPr>
          <a:xfrm>
            <a:off x="628650" y="1825625"/>
            <a:ext cx="5363588" cy="4351338"/>
          </a:xfrm>
        </p:spPr>
        <p:txBody>
          <a:bodyPr>
            <a:normAutofit/>
          </a:bodyPr>
          <a:lstStyle/>
          <a:p>
            <a:pPr marL="0" indent="0">
              <a:buNone/>
            </a:pPr>
            <a:r>
              <a:rPr lang="en-US" b="1" i="0" dirty="0">
                <a:effectLst/>
              </a:rPr>
              <a:t>“if you are white in a white supremacist society, you are racist. If you are male in a patriarchy, you are sexist. If you are able-bodied, you are ableist. If you are anything above poverty in a capitalist society, you are classist. </a:t>
            </a:r>
            <a:r>
              <a:rPr lang="en-US" b="0" i="0" dirty="0">
                <a:effectLst/>
              </a:rPr>
              <a:t>You can sometimes be all of these things at one.” - Oluo</a:t>
            </a:r>
            <a:endParaRPr lang="en-US" dirty="0"/>
          </a:p>
        </p:txBody>
      </p:sp>
      <p:pic>
        <p:nvPicPr>
          <p:cNvPr id="4100" name="Picture 4" descr="Author Ijeoma Oluo's 'Mediocre' Confronts White Male Power In America |  Here &amp; Now">
            <a:extLst>
              <a:ext uri="{FF2B5EF4-FFF2-40B4-BE49-F238E27FC236}">
                <a16:creationId xmlns:a16="http://schemas.microsoft.com/office/drawing/2014/main" xmlns="" id="{4FB4117A-91F7-4543-868E-5FF2575DA87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53532" y="1849091"/>
            <a:ext cx="2490551" cy="31598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29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a:t>
            </a:r>
            <a:r>
              <a:rPr lang="en-US" dirty="0" smtClean="0"/>
              <a:t>oppression</a:t>
            </a:r>
            <a:endParaRPr lang="en-US" dirty="0"/>
          </a:p>
        </p:txBody>
      </p:sp>
      <p:pic>
        <p:nvPicPr>
          <p:cNvPr id="4" name="Picture 3">
            <a:extLst>
              <a:ext uri="{FF2B5EF4-FFF2-40B4-BE49-F238E27FC236}">
                <a16:creationId xmlns:a16="http://schemas.microsoft.com/office/drawing/2014/main" xmlns="" id="{F3D98650-48B4-40A0-8339-0EBD218F1DBC}"/>
              </a:ext>
            </a:extLst>
          </p:cNvPr>
          <p:cNvPicPr>
            <a:picLocks noChangeAspect="1"/>
          </p:cNvPicPr>
          <p:nvPr/>
        </p:nvPicPr>
        <p:blipFill>
          <a:blip r:embed="rId3" cstate="print"/>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xmlns="" id="{E6DE498A-6440-4EA7-BCCD-1622A567EDDF}"/>
              </a:ext>
            </a:extLst>
          </p:cNvPr>
          <p:cNvSpPr/>
          <p:nvPr/>
        </p:nvSpPr>
        <p:spPr>
          <a:xfrm>
            <a:off x="243244" y="2684041"/>
            <a:ext cx="5952283" cy="553681"/>
          </a:xfrm>
          <a:prstGeom prst="rect">
            <a:avLst/>
          </a:prstGeom>
          <a:noFill/>
          <a:ln w="28575">
            <a:solidFill>
              <a:srgbClr val="004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967511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not racism, is pervasive</a:t>
            </a:r>
          </a:p>
        </p:txBody>
      </p:sp>
      <p:sp>
        <p:nvSpPr>
          <p:cNvPr id="3" name="Content Placeholder 2"/>
          <p:cNvSpPr>
            <a:spLocks noGrp="1"/>
          </p:cNvSpPr>
          <p:nvPr>
            <p:ph idx="1"/>
          </p:nvPr>
        </p:nvSpPr>
        <p:spPr>
          <a:xfrm>
            <a:off x="628650" y="1825625"/>
            <a:ext cx="5921440" cy="859823"/>
          </a:xfrm>
        </p:spPr>
        <p:txBody>
          <a:bodyPr>
            <a:noAutofit/>
          </a:bodyPr>
          <a:lstStyle/>
          <a:p>
            <a:pPr marL="0" indent="0">
              <a:buNone/>
            </a:pPr>
            <a:r>
              <a:rPr lang="en-US" sz="2000" dirty="0"/>
              <a:t>“…the question is not ‘Did racism take place?’ but rather, </a:t>
            </a:r>
            <a:r>
              <a:rPr lang="en-US" sz="2000" b="1" dirty="0"/>
              <a:t>‘In which ways did racism manifest in this specific context?’”</a:t>
            </a:r>
            <a:r>
              <a:rPr lang="en-US" sz="2000" b="1" baseline="30000" dirty="0"/>
              <a:t>1</a:t>
            </a:r>
            <a:endParaRPr lang="en-US" sz="2000" dirty="0"/>
          </a:p>
        </p:txBody>
      </p:sp>
      <p:sp>
        <p:nvSpPr>
          <p:cNvPr id="4" name="Rectangle 3"/>
          <p:cNvSpPr/>
          <p:nvPr/>
        </p:nvSpPr>
        <p:spPr>
          <a:xfrm>
            <a:off x="320739" y="5752733"/>
            <a:ext cx="8104803" cy="523220"/>
          </a:xfrm>
          <a:prstGeom prst="rect">
            <a:avLst/>
          </a:prstGeom>
        </p:spPr>
        <p:txBody>
          <a:bodyPr wrap="square">
            <a:spAutoFit/>
          </a:bodyPr>
          <a:lstStyle/>
          <a:p>
            <a:r>
              <a:rPr lang="en-US" sz="1400" baseline="30000" dirty="0"/>
              <a:t>1 </a:t>
            </a:r>
            <a:r>
              <a:rPr lang="en-US" sz="1400" dirty="0"/>
              <a:t>Schroeder &amp; </a:t>
            </a:r>
            <a:r>
              <a:rPr lang="en-US" sz="1400" dirty="0" err="1"/>
              <a:t>DiAngelo</a:t>
            </a:r>
            <a:r>
              <a:rPr lang="en-US" sz="1400" dirty="0"/>
              <a:t>. (2010). Addressing Whiteness in Nursing Education: The Sociopolitical Climate Project at the University of Washington School of Nursing. </a:t>
            </a:r>
            <a:r>
              <a:rPr lang="en-US" sz="1400" i="1" dirty="0"/>
              <a:t>Advances in Nursing Science, </a:t>
            </a:r>
            <a:r>
              <a:rPr lang="en-US" sz="1400" dirty="0"/>
              <a:t>33 (3) 244-255.</a:t>
            </a:r>
          </a:p>
        </p:txBody>
      </p:sp>
      <p:sp>
        <p:nvSpPr>
          <p:cNvPr id="5" name="Content Placeholder 2"/>
          <p:cNvSpPr txBox="1">
            <a:spLocks/>
          </p:cNvSpPr>
          <p:nvPr/>
        </p:nvSpPr>
        <p:spPr>
          <a:xfrm>
            <a:off x="628650" y="3058496"/>
            <a:ext cx="5995886" cy="2650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“Cross-racial friendships do not block out the dynamics of racism in the society at large, and these dynamics continue unabated… </a:t>
            </a:r>
            <a:r>
              <a:rPr lang="en-US" sz="2000" b="1" dirty="0"/>
              <a:t>Racism cannot be absent from your friendship. </a:t>
            </a:r>
            <a:r>
              <a:rPr lang="en-US" sz="2000" dirty="0"/>
              <a:t>No person of color whom I’ve met has said that racism isn’t at play in his or her friendships with white people. Some whites are more thoughtful, aware, and receptive to feedback than others, but </a:t>
            </a:r>
            <a:r>
              <a:rPr lang="en-US" sz="2000" b="1" dirty="0"/>
              <a:t>no cross-racial relationship is free from the dynamics of racism in this society</a:t>
            </a:r>
            <a:r>
              <a:rPr lang="en-US" sz="2000" dirty="0"/>
              <a:t>.</a:t>
            </a:r>
            <a:r>
              <a:rPr lang="en-US" sz="2000" b="1" dirty="0"/>
              <a:t>”</a:t>
            </a:r>
            <a:r>
              <a:rPr lang="en-US" sz="2000" b="1" baseline="30000" dirty="0"/>
              <a:t>2</a:t>
            </a:r>
            <a:endParaRPr lang="en-US" sz="2000" dirty="0"/>
          </a:p>
        </p:txBody>
      </p:sp>
      <p:sp>
        <p:nvSpPr>
          <p:cNvPr id="6" name="Rectangle 5"/>
          <p:cNvSpPr/>
          <p:nvPr/>
        </p:nvSpPr>
        <p:spPr>
          <a:xfrm>
            <a:off x="320740" y="6369469"/>
            <a:ext cx="7655188" cy="307777"/>
          </a:xfrm>
          <a:prstGeom prst="rect">
            <a:avLst/>
          </a:prstGeom>
        </p:spPr>
        <p:txBody>
          <a:bodyPr wrap="square">
            <a:spAutoFit/>
          </a:bodyPr>
          <a:lstStyle/>
          <a:p>
            <a:r>
              <a:rPr lang="en-US" sz="1400" baseline="30000" dirty="0"/>
              <a:t>2 </a:t>
            </a:r>
            <a:r>
              <a:rPr lang="en-US" sz="1400" dirty="0"/>
              <a:t>Robin </a:t>
            </a:r>
            <a:r>
              <a:rPr lang="en-US" sz="1400" dirty="0" err="1"/>
              <a:t>DiAngelo</a:t>
            </a:r>
            <a:r>
              <a:rPr lang="en-US" sz="1400" dirty="0"/>
              <a:t>, </a:t>
            </a:r>
            <a:r>
              <a:rPr lang="en-US" sz="1400" i="1" dirty="0"/>
              <a:t>White Fragility</a:t>
            </a:r>
            <a:r>
              <a:rPr lang="en-US" sz="1400" dirty="0"/>
              <a:t>, (2018), p. 80-81</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6827202" y="2323323"/>
            <a:ext cx="1986413" cy="2434652"/>
          </a:xfrm>
          <a:prstGeom prst="rect">
            <a:avLst/>
          </a:prstGeom>
        </p:spPr>
      </p:pic>
    </p:spTree>
    <p:extLst>
      <p:ext uri="{BB962C8B-B14F-4D97-AF65-F5344CB8AC3E}">
        <p14:creationId xmlns:p14="http://schemas.microsoft.com/office/powerpoint/2010/main" xmlns="" val="3580413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CEB6E5-1DFB-4C4C-926A-DB06E7DF37C2}"/>
              </a:ext>
            </a:extLst>
          </p:cNvPr>
          <p:cNvSpPr>
            <a:spLocks noGrp="1"/>
          </p:cNvSpPr>
          <p:nvPr>
            <p:ph type="title"/>
          </p:nvPr>
        </p:nvSpPr>
        <p:spPr/>
        <p:txBody>
          <a:bodyPr/>
          <a:lstStyle/>
          <a:p>
            <a:r>
              <a:rPr lang="en-US" dirty="0"/>
              <a:t>Sin, not racism, is pervasive</a:t>
            </a:r>
          </a:p>
        </p:txBody>
      </p:sp>
      <p:sp>
        <p:nvSpPr>
          <p:cNvPr id="3" name="Content Placeholder 2">
            <a:extLst>
              <a:ext uri="{FF2B5EF4-FFF2-40B4-BE49-F238E27FC236}">
                <a16:creationId xmlns:a16="http://schemas.microsoft.com/office/drawing/2014/main" xmlns="" id="{47A861B7-C218-4BC3-9B07-3DF2B60D2B0A}"/>
              </a:ext>
            </a:extLst>
          </p:cNvPr>
          <p:cNvSpPr>
            <a:spLocks noGrp="1"/>
          </p:cNvSpPr>
          <p:nvPr>
            <p:ph idx="1"/>
          </p:nvPr>
        </p:nvSpPr>
        <p:spPr>
          <a:xfrm>
            <a:off x="628650" y="1825625"/>
            <a:ext cx="5240305" cy="4351338"/>
          </a:xfrm>
        </p:spPr>
        <p:txBody>
          <a:bodyPr>
            <a:normAutofit/>
          </a:bodyPr>
          <a:lstStyle/>
          <a:p>
            <a:pPr marL="0" indent="0">
              <a:buNone/>
            </a:pPr>
            <a:r>
              <a:rPr lang="en-US" sz="2400" b="0" i="0" dirty="0">
                <a:effectLst/>
              </a:rPr>
              <a:t>“</a:t>
            </a:r>
            <a:r>
              <a:rPr lang="en-US" sz="2400" b="1" i="0" dirty="0">
                <a:effectLst/>
              </a:rPr>
              <a:t>Whiteness positions itself as the norm. It refuses to recognize itself for what it is. Its so-called ‘objectivity’ and ‘reason’ is its most potent and insidious tool for maintaining power</a:t>
            </a:r>
            <a:r>
              <a:rPr lang="en-US" sz="2400" b="0" i="0" dirty="0">
                <a:effectLst/>
              </a:rPr>
              <a:t>”</a:t>
            </a:r>
            <a:br>
              <a:rPr lang="en-US" sz="2400" b="0" i="0" dirty="0">
                <a:effectLst/>
              </a:rPr>
            </a:br>
            <a:r>
              <a:rPr lang="en-US" sz="2400" b="0" i="0" dirty="0">
                <a:effectLst/>
              </a:rPr>
              <a:t/>
            </a:r>
            <a:br>
              <a:rPr lang="en-US" sz="2400" b="0" i="0" dirty="0">
                <a:effectLst/>
              </a:rPr>
            </a:br>
            <a:r>
              <a:rPr lang="en-US" sz="2400" b="0" i="0" dirty="0">
                <a:effectLst/>
              </a:rPr>
              <a:t>“We need to see racism as structural in order to see its insidiousness. We need to see how </a:t>
            </a:r>
            <a:r>
              <a:rPr lang="en-US" sz="2400" b="1" i="0" dirty="0">
                <a:effectLst/>
              </a:rPr>
              <a:t>it seeps, like a noxious gas, into everything</a:t>
            </a:r>
            <a:r>
              <a:rPr lang="en-US" sz="2400" b="0" i="0" dirty="0">
                <a:effectLst/>
              </a:rPr>
              <a:t>” – Eddo-Lodge</a:t>
            </a:r>
            <a:endParaRPr lang="en-US" sz="2400" dirty="0"/>
          </a:p>
        </p:txBody>
      </p:sp>
      <p:pic>
        <p:nvPicPr>
          <p:cNvPr id="2050" name="Picture 2" descr="Reni Eddo-Lodge (@renireni) | Twitter">
            <a:extLst>
              <a:ext uri="{FF2B5EF4-FFF2-40B4-BE49-F238E27FC236}">
                <a16:creationId xmlns:a16="http://schemas.microsoft.com/office/drawing/2014/main" xmlns="" id="{1A0E8F1D-5EF6-41F1-A001-8A80CF19B023}"/>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7717" t="3795" r="15178" b="2264"/>
          <a:stretch/>
        </p:blipFill>
        <p:spPr bwMode="auto">
          <a:xfrm>
            <a:off x="6344723" y="2376227"/>
            <a:ext cx="2463374" cy="300128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a:extLst>
              <a:ext uri="{FF2B5EF4-FFF2-40B4-BE49-F238E27FC236}">
                <a16:creationId xmlns:a16="http://schemas.microsoft.com/office/drawing/2014/main" xmlns="" id="{FE574503-9066-45E4-A9AD-380FB03F795C}"/>
              </a:ext>
            </a:extLst>
          </p:cNvPr>
          <p:cNvSpPr txBox="1"/>
          <p:nvPr/>
        </p:nvSpPr>
        <p:spPr>
          <a:xfrm>
            <a:off x="36618" y="6460576"/>
            <a:ext cx="8799471" cy="369332"/>
          </a:xfrm>
          <a:prstGeom prst="rect">
            <a:avLst/>
          </a:prstGeom>
          <a:noFill/>
        </p:spPr>
        <p:txBody>
          <a:bodyPr wrap="square" rtlCol="0">
            <a:spAutoFit/>
          </a:bodyPr>
          <a:lstStyle/>
          <a:p>
            <a:r>
              <a:rPr lang="en-US" dirty="0"/>
              <a:t>Reni Eddo-Lodge, </a:t>
            </a:r>
            <a:r>
              <a:rPr lang="en-US" b="0" i="0" dirty="0">
                <a:effectLst/>
              </a:rPr>
              <a:t> </a:t>
            </a:r>
            <a:r>
              <a:rPr lang="en-US" b="0" i="1" dirty="0">
                <a:effectLst/>
              </a:rPr>
              <a:t>Why I Am No Longer Talking to White People About Race, </a:t>
            </a:r>
            <a:r>
              <a:rPr lang="en-US" b="0" dirty="0">
                <a:effectLst/>
              </a:rPr>
              <a:t>p. 169, 222</a:t>
            </a:r>
            <a:r>
              <a:rPr lang="en-US" b="0" i="1" dirty="0">
                <a:effectLst/>
              </a:rPr>
              <a:t> </a:t>
            </a:r>
            <a:endParaRPr lang="en-US" i="1" dirty="0"/>
          </a:p>
        </p:txBody>
      </p:sp>
    </p:spTree>
    <p:extLst>
      <p:ext uri="{BB962C8B-B14F-4D97-AF65-F5344CB8AC3E}">
        <p14:creationId xmlns:p14="http://schemas.microsoft.com/office/powerpoint/2010/main" xmlns="" val="225096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a:t>
            </a:r>
            <a:r>
              <a:rPr lang="en-US" dirty="0" smtClean="0"/>
              <a:t>oppression</a:t>
            </a:r>
            <a:endParaRPr lang="en-US" dirty="0"/>
          </a:p>
        </p:txBody>
      </p:sp>
      <p:pic>
        <p:nvPicPr>
          <p:cNvPr id="4" name="Picture 3">
            <a:extLst>
              <a:ext uri="{FF2B5EF4-FFF2-40B4-BE49-F238E27FC236}">
                <a16:creationId xmlns:a16="http://schemas.microsoft.com/office/drawing/2014/main" xmlns="" id="{F3D98650-48B4-40A0-8339-0EBD218F1DBC}"/>
              </a:ext>
            </a:extLst>
          </p:cNvPr>
          <p:cNvPicPr>
            <a:picLocks noChangeAspect="1"/>
          </p:cNvPicPr>
          <p:nvPr/>
        </p:nvPicPr>
        <p:blipFill>
          <a:blip r:embed="rId3" cstate="print"/>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xmlns="" id="{E6DE498A-6440-4EA7-BCCD-1622A567EDDF}"/>
              </a:ext>
            </a:extLst>
          </p:cNvPr>
          <p:cNvSpPr/>
          <p:nvPr/>
        </p:nvSpPr>
        <p:spPr>
          <a:xfrm>
            <a:off x="243244" y="3294849"/>
            <a:ext cx="5952283" cy="754637"/>
          </a:xfrm>
          <a:prstGeom prst="rect">
            <a:avLst/>
          </a:prstGeom>
          <a:noFill/>
          <a:ln w="28575">
            <a:solidFill>
              <a:srgbClr val="004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1218684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in Christ, not ethnicity</a:t>
            </a:r>
          </a:p>
        </p:txBody>
      </p:sp>
      <p:sp>
        <p:nvSpPr>
          <p:cNvPr id="4" name="Rectangle 3"/>
          <p:cNvSpPr/>
          <p:nvPr/>
        </p:nvSpPr>
        <p:spPr>
          <a:xfrm>
            <a:off x="697831" y="1608562"/>
            <a:ext cx="4909867" cy="3416320"/>
          </a:xfrm>
          <a:prstGeom prst="rect">
            <a:avLst/>
          </a:prstGeom>
        </p:spPr>
        <p:txBody>
          <a:bodyPr wrap="square">
            <a:spAutoFit/>
          </a:bodyPr>
          <a:lstStyle/>
          <a:p>
            <a:r>
              <a:rPr lang="en-US" sz="2400" dirty="0"/>
              <a:t>“The binary terms </a:t>
            </a:r>
            <a:r>
              <a:rPr lang="en-US" sz="2400" i="1" dirty="0"/>
              <a:t>oppressor</a:t>
            </a:r>
            <a:r>
              <a:rPr lang="en-US" sz="2400" dirty="0"/>
              <a:t> and </a:t>
            </a:r>
            <a:r>
              <a:rPr lang="en-US" sz="2400" i="1" dirty="0"/>
              <a:t>oppressed</a:t>
            </a:r>
            <a:r>
              <a:rPr lang="en-US" sz="2400" dirty="0"/>
              <a:t>, for example, may raise </a:t>
            </a:r>
            <a:r>
              <a:rPr lang="en-US" sz="2400" b="1" dirty="0"/>
              <a:t>resistance from participants who cannot reconcile themselves as </a:t>
            </a:r>
            <a:r>
              <a:rPr lang="en-US" sz="2400" b="1" i="1" dirty="0"/>
              <a:t>oppressors</a:t>
            </a:r>
            <a:r>
              <a:rPr lang="en-US" sz="2400" b="1" dirty="0"/>
              <a:t>… or who resist the term </a:t>
            </a:r>
            <a:r>
              <a:rPr lang="en-US" sz="2400" b="1" i="1" dirty="0"/>
              <a:t>oppressed</a:t>
            </a:r>
            <a:r>
              <a:rPr lang="en-US" sz="2400" i="1" dirty="0"/>
              <a:t>... </a:t>
            </a:r>
            <a:r>
              <a:rPr lang="en-US" sz="2400" dirty="0"/>
              <a:t>On the other hand, we struggle to find other language that doesn’t trivialize the power and harm of the oppressive system” - Adams</a:t>
            </a:r>
          </a:p>
        </p:txBody>
      </p:sp>
      <p:sp>
        <p:nvSpPr>
          <p:cNvPr id="5" name="Rectangle 4"/>
          <p:cNvSpPr/>
          <p:nvPr/>
        </p:nvSpPr>
        <p:spPr>
          <a:xfrm>
            <a:off x="184648" y="6176963"/>
            <a:ext cx="7817519" cy="646331"/>
          </a:xfrm>
          <a:prstGeom prst="rect">
            <a:avLst/>
          </a:prstGeom>
        </p:spPr>
        <p:txBody>
          <a:bodyPr wrap="square">
            <a:spAutoFit/>
          </a:bodyPr>
          <a:lstStyle/>
          <a:p>
            <a:r>
              <a:rPr lang="en-US" dirty="0" err="1"/>
              <a:t>Maurianne</a:t>
            </a:r>
            <a:r>
              <a:rPr lang="en-US" dirty="0"/>
              <a:t> Adams, Lee Anne Bell, Pat Griffin, </a:t>
            </a:r>
            <a:r>
              <a:rPr lang="en-US" i="1" dirty="0"/>
              <a:t>Teachings for Diversity and Social Justice, </a:t>
            </a:r>
            <a:r>
              <a:rPr lang="en-US" dirty="0"/>
              <a:t>p. xxii, (2007)</a:t>
            </a:r>
          </a:p>
        </p:txBody>
      </p:sp>
      <p:pic>
        <p:nvPicPr>
          <p:cNvPr id="3074" name="Picture 2" descr="Teaching for Diversity and Social Justice: Adams, Maurianne, Bell, Lee  Anne: 9781138023345: Amazon.com: Books">
            <a:extLst>
              <a:ext uri="{FF2B5EF4-FFF2-40B4-BE49-F238E27FC236}">
                <a16:creationId xmlns:a16="http://schemas.microsoft.com/office/drawing/2014/main" xmlns="" id="{A610C0B4-5D20-4EFD-8F3B-8DBE1ADDA39B}"/>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49058" y="1608562"/>
            <a:ext cx="2413412" cy="34408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48191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in Christ, not ethnicity</a:t>
            </a:r>
          </a:p>
        </p:txBody>
      </p:sp>
      <p:sp>
        <p:nvSpPr>
          <p:cNvPr id="3" name="Content Placeholder 2"/>
          <p:cNvSpPr>
            <a:spLocks noGrp="1"/>
          </p:cNvSpPr>
          <p:nvPr>
            <p:ph idx="1"/>
          </p:nvPr>
        </p:nvSpPr>
        <p:spPr>
          <a:xfrm>
            <a:off x="628650" y="1825625"/>
            <a:ext cx="5902779" cy="4351338"/>
          </a:xfrm>
        </p:spPr>
        <p:txBody>
          <a:bodyPr>
            <a:normAutofit lnSpcReduction="10000"/>
          </a:bodyPr>
          <a:lstStyle/>
          <a:p>
            <a:pPr marL="0" indent="0">
              <a:buNone/>
            </a:pPr>
            <a:r>
              <a:rPr lang="en-US" sz="2400" dirty="0"/>
              <a:t>“a positive white identity is an impossible goal. </a:t>
            </a:r>
            <a:r>
              <a:rPr lang="en-US" sz="2400" b="1" dirty="0"/>
              <a:t>White identity is inherently racist; white people do not exist outside the system of white supremacy.</a:t>
            </a:r>
            <a:r>
              <a:rPr lang="en-US" sz="2400" dirty="0"/>
              <a:t> This does not mean that we should stop identifying as white and start claiming only to be Italian or Irish. To do so is to deny the reality of racism in the here and now, and this denial would simply be color-blind racism. Rather, I strive to be ‘less white.’ </a:t>
            </a:r>
            <a:r>
              <a:rPr lang="en-US" sz="2400" b="1" dirty="0"/>
              <a:t>To be less white is to be less racially oppressive. </a:t>
            </a:r>
            <a:r>
              <a:rPr lang="en-US" sz="2400" dirty="0"/>
              <a:t>I can build a wide range of authentic and sustained relationships across race and accept that I have racist patterns.” – </a:t>
            </a:r>
            <a:r>
              <a:rPr lang="en-US" sz="2400" dirty="0" err="1"/>
              <a:t>DiAngelo</a:t>
            </a:r>
            <a:endParaRPr lang="en-US" sz="2400" dirty="0"/>
          </a:p>
        </p:txBody>
      </p:sp>
      <p:pic>
        <p:nvPicPr>
          <p:cNvPr id="6" name="Picture 5">
            <a:extLst>
              <a:ext uri="{FF2B5EF4-FFF2-40B4-BE49-F238E27FC236}">
                <a16:creationId xmlns:a16="http://schemas.microsoft.com/office/drawing/2014/main" xmlns="" id="{37F38EF9-6153-4316-9814-3C7DD2A5F417}"/>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6827202" y="2323323"/>
            <a:ext cx="1986413" cy="2434652"/>
          </a:xfrm>
          <a:prstGeom prst="rect">
            <a:avLst/>
          </a:prstGeom>
        </p:spPr>
      </p:pic>
      <p:sp>
        <p:nvSpPr>
          <p:cNvPr id="7" name="TextBox 6">
            <a:extLst>
              <a:ext uri="{FF2B5EF4-FFF2-40B4-BE49-F238E27FC236}">
                <a16:creationId xmlns:a16="http://schemas.microsoft.com/office/drawing/2014/main" xmlns="" id="{5A8091B4-7BDA-4BA3-A873-4C565A7B9F60}"/>
              </a:ext>
            </a:extLst>
          </p:cNvPr>
          <p:cNvSpPr txBox="1"/>
          <p:nvPr/>
        </p:nvSpPr>
        <p:spPr>
          <a:xfrm>
            <a:off x="36618" y="6460576"/>
            <a:ext cx="8799471" cy="369332"/>
          </a:xfrm>
          <a:prstGeom prst="rect">
            <a:avLst/>
          </a:prstGeom>
          <a:noFill/>
        </p:spPr>
        <p:txBody>
          <a:bodyPr wrap="square" rtlCol="0">
            <a:spAutoFit/>
          </a:bodyPr>
          <a:lstStyle/>
          <a:p>
            <a:r>
              <a:rPr lang="en-US" dirty="0"/>
              <a:t>Robin </a:t>
            </a:r>
            <a:r>
              <a:rPr lang="en-US" dirty="0" err="1"/>
              <a:t>DiAngelo</a:t>
            </a:r>
            <a:r>
              <a:rPr lang="en-US" dirty="0"/>
              <a:t>, </a:t>
            </a:r>
            <a:r>
              <a:rPr lang="en-US" i="1" dirty="0"/>
              <a:t>White Fragility</a:t>
            </a:r>
            <a:r>
              <a:rPr lang="en-US" dirty="0"/>
              <a:t>, (2018), p. 149-150</a:t>
            </a:r>
          </a:p>
        </p:txBody>
      </p:sp>
    </p:spTree>
    <p:extLst>
      <p:ext uri="{BB962C8B-B14F-4D97-AF65-F5344CB8AC3E}">
        <p14:creationId xmlns:p14="http://schemas.microsoft.com/office/powerpoint/2010/main" xmlns="" val="1206811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a:t>
            </a:r>
            <a:r>
              <a:rPr lang="en-US" dirty="0" smtClean="0"/>
              <a:t>oppression</a:t>
            </a:r>
            <a:endParaRPr lang="en-US" dirty="0"/>
          </a:p>
        </p:txBody>
      </p:sp>
      <p:pic>
        <p:nvPicPr>
          <p:cNvPr id="4" name="Picture 3">
            <a:extLst>
              <a:ext uri="{FF2B5EF4-FFF2-40B4-BE49-F238E27FC236}">
                <a16:creationId xmlns:a16="http://schemas.microsoft.com/office/drawing/2014/main" xmlns="" id="{F3D98650-48B4-40A0-8339-0EBD218F1DBC}"/>
              </a:ext>
            </a:extLst>
          </p:cNvPr>
          <p:cNvPicPr>
            <a:picLocks noChangeAspect="1"/>
          </p:cNvPicPr>
          <p:nvPr/>
        </p:nvPicPr>
        <p:blipFill>
          <a:blip r:embed="rId3" cstate="print"/>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xmlns="" id="{E6DE498A-6440-4EA7-BCCD-1622A567EDDF}"/>
              </a:ext>
            </a:extLst>
          </p:cNvPr>
          <p:cNvSpPr/>
          <p:nvPr/>
        </p:nvSpPr>
        <p:spPr>
          <a:xfrm>
            <a:off x="243244" y="4078621"/>
            <a:ext cx="5952283" cy="894595"/>
          </a:xfrm>
          <a:prstGeom prst="rect">
            <a:avLst/>
          </a:prstGeom>
          <a:noFill/>
          <a:ln w="28575">
            <a:solidFill>
              <a:srgbClr val="004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965380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2B3CE5C-BA81-48DA-9572-AB603437B51A}"/>
              </a:ext>
            </a:extLst>
          </p:cNvPr>
          <p:cNvSpPr txBox="1"/>
          <p:nvPr/>
        </p:nvSpPr>
        <p:spPr>
          <a:xfrm>
            <a:off x="36618" y="6460576"/>
            <a:ext cx="8799471" cy="369332"/>
          </a:xfrm>
          <a:prstGeom prst="rect">
            <a:avLst/>
          </a:prstGeom>
          <a:noFill/>
        </p:spPr>
        <p:txBody>
          <a:bodyPr wrap="square" rtlCol="0">
            <a:spAutoFit/>
          </a:bodyPr>
          <a:lstStyle/>
          <a:p>
            <a:r>
              <a:rPr lang="en-US" dirty="0" err="1"/>
              <a:t>Ijeoma</a:t>
            </a:r>
            <a:r>
              <a:rPr lang="en-US" dirty="0"/>
              <a:t> Oluo, </a:t>
            </a:r>
            <a:r>
              <a:rPr lang="en-US" i="1" dirty="0"/>
              <a:t>So you want to talk about race, </a:t>
            </a:r>
            <a:r>
              <a:rPr lang="en-US" dirty="0"/>
              <a:t>p. 14-15</a:t>
            </a:r>
          </a:p>
        </p:txBody>
      </p:sp>
      <p:sp>
        <p:nvSpPr>
          <p:cNvPr id="2" name="Title 1"/>
          <p:cNvSpPr>
            <a:spLocks noGrp="1"/>
          </p:cNvSpPr>
          <p:nvPr>
            <p:ph type="title"/>
          </p:nvPr>
        </p:nvSpPr>
        <p:spPr/>
        <p:txBody>
          <a:bodyPr/>
          <a:lstStyle/>
          <a:p>
            <a:r>
              <a:rPr lang="en-US" dirty="0"/>
              <a:t>Truth in Scripture, not experience</a:t>
            </a:r>
          </a:p>
        </p:txBody>
      </p:sp>
      <p:sp>
        <p:nvSpPr>
          <p:cNvPr id="4" name="Rectangle 3"/>
          <p:cNvSpPr/>
          <p:nvPr/>
        </p:nvSpPr>
        <p:spPr>
          <a:xfrm>
            <a:off x="697831" y="1690689"/>
            <a:ext cx="5721630" cy="3108543"/>
          </a:xfrm>
          <a:prstGeom prst="rect">
            <a:avLst/>
          </a:prstGeom>
        </p:spPr>
        <p:txBody>
          <a:bodyPr wrap="square">
            <a:spAutoFit/>
          </a:bodyPr>
          <a:lstStyle/>
          <a:p>
            <a:r>
              <a:rPr lang="en-US" sz="2800" dirty="0"/>
              <a:t>“</a:t>
            </a:r>
            <a:r>
              <a:rPr lang="en-US" sz="2800" b="1" dirty="0"/>
              <a:t>It is about race if a person of color thinks it is about race</a:t>
            </a:r>
            <a:r>
              <a:rPr lang="en-US" sz="2800" dirty="0"/>
              <a:t>… whether or not someone is fallible is beside the point. We are, each and every one of us, a collection of our lived experiences…And </a:t>
            </a:r>
            <a:r>
              <a:rPr lang="en-US" sz="2800" b="1" dirty="0"/>
              <a:t>our experiences are valid</a:t>
            </a:r>
            <a:r>
              <a:rPr lang="en-US" sz="2800" dirty="0"/>
              <a:t>.” - Oluo</a:t>
            </a:r>
          </a:p>
        </p:txBody>
      </p:sp>
      <p:pic>
        <p:nvPicPr>
          <p:cNvPr id="9" name="Picture 4" descr="Author Ijeoma Oluo's 'Mediocre' Confronts White Male Power In America |  Here &amp; Now">
            <a:extLst>
              <a:ext uri="{FF2B5EF4-FFF2-40B4-BE49-F238E27FC236}">
                <a16:creationId xmlns:a16="http://schemas.microsoft.com/office/drawing/2014/main" xmlns="" id="{2FF3FD8C-02F3-4AA6-B438-645CCA83E6B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53532" y="1849091"/>
            <a:ext cx="2490551" cy="31598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15034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54E5B8FE-C7E2-4649-B67A-293267B4F9D6}"/>
              </a:ext>
            </a:extLst>
          </p:cNvPr>
          <p:cNvSpPr txBox="1"/>
          <p:nvPr/>
        </p:nvSpPr>
        <p:spPr>
          <a:xfrm>
            <a:off x="36618" y="6460576"/>
            <a:ext cx="8799471" cy="369332"/>
          </a:xfrm>
          <a:prstGeom prst="rect">
            <a:avLst/>
          </a:prstGeom>
          <a:noFill/>
        </p:spPr>
        <p:txBody>
          <a:bodyPr wrap="square" rtlCol="0">
            <a:spAutoFit/>
          </a:bodyPr>
          <a:lstStyle/>
          <a:p>
            <a:r>
              <a:rPr lang="en-US" dirty="0"/>
              <a:t>Patricia Hill Collins, </a:t>
            </a:r>
            <a:r>
              <a:rPr lang="en-US" i="1" dirty="0"/>
              <a:t>Intersectionality as Critical Social Theory, </a:t>
            </a:r>
            <a:r>
              <a:rPr lang="en-US" dirty="0"/>
              <a:t>p. 136</a:t>
            </a:r>
          </a:p>
        </p:txBody>
      </p:sp>
      <p:sp>
        <p:nvSpPr>
          <p:cNvPr id="2" name="Title 1">
            <a:extLst>
              <a:ext uri="{FF2B5EF4-FFF2-40B4-BE49-F238E27FC236}">
                <a16:creationId xmlns:a16="http://schemas.microsoft.com/office/drawing/2014/main" xmlns="" id="{BDBE276C-5618-4F4F-8ABA-C5166749121B}"/>
              </a:ext>
            </a:extLst>
          </p:cNvPr>
          <p:cNvSpPr>
            <a:spLocks noGrp="1"/>
          </p:cNvSpPr>
          <p:nvPr>
            <p:ph type="title"/>
          </p:nvPr>
        </p:nvSpPr>
        <p:spPr/>
        <p:txBody>
          <a:bodyPr/>
          <a:lstStyle/>
          <a:p>
            <a:r>
              <a:rPr lang="en-US" dirty="0"/>
              <a:t>Truth in Scripture, not experience</a:t>
            </a:r>
          </a:p>
        </p:txBody>
      </p:sp>
      <p:sp>
        <p:nvSpPr>
          <p:cNvPr id="3" name="Content Placeholder 2">
            <a:extLst>
              <a:ext uri="{FF2B5EF4-FFF2-40B4-BE49-F238E27FC236}">
                <a16:creationId xmlns:a16="http://schemas.microsoft.com/office/drawing/2014/main" xmlns="" id="{EC09479F-64B1-472D-85B8-BAFA0F2C5967}"/>
              </a:ext>
            </a:extLst>
          </p:cNvPr>
          <p:cNvSpPr>
            <a:spLocks noGrp="1"/>
          </p:cNvSpPr>
          <p:nvPr>
            <p:ph idx="1"/>
          </p:nvPr>
        </p:nvSpPr>
        <p:spPr>
          <a:xfrm>
            <a:off x="628650" y="1825625"/>
            <a:ext cx="5622860" cy="3698097"/>
          </a:xfrm>
        </p:spPr>
        <p:txBody>
          <a:bodyPr>
            <a:noAutofit/>
          </a:bodyPr>
          <a:lstStyle/>
          <a:p>
            <a:pPr marL="0" indent="0">
              <a:buNone/>
            </a:pPr>
            <a:r>
              <a:rPr lang="en-US" sz="2400" b="0" i="0" dirty="0">
                <a:effectLst/>
              </a:rPr>
              <a:t>“Identity politics and standpoint epistemology constitute two important dimensions of epistemic resistance for subordinated groups.</a:t>
            </a:r>
            <a:r>
              <a:rPr lang="en-US" sz="2400" b="1" i="0" dirty="0">
                <a:effectLst/>
              </a:rPr>
              <a:t> Identity politics valorizes the experiences of women, people of color, poor people, LGBTQ people, and similarly subordinated people as a source of epistemic agency</a:t>
            </a:r>
            <a:r>
              <a:rPr lang="en-US" sz="2400" b="0" i="0" dirty="0">
                <a:effectLst/>
              </a:rPr>
              <a:t>. By claiming the authority of experience, standpoint epistemology defends the integrity of individuals and groups in interpreting their own experiences.” - Collins</a:t>
            </a:r>
            <a:endParaRPr lang="en-US" sz="2400" dirty="0"/>
          </a:p>
        </p:txBody>
      </p:sp>
      <p:pic>
        <p:nvPicPr>
          <p:cNvPr id="4" name="Picture 3">
            <a:extLst>
              <a:ext uri="{FF2B5EF4-FFF2-40B4-BE49-F238E27FC236}">
                <a16:creationId xmlns:a16="http://schemas.microsoft.com/office/drawing/2014/main" xmlns="" id="{4B005B6D-386C-418D-B277-6D4769826839}"/>
              </a:ext>
            </a:extLst>
          </p:cNvPr>
          <p:cNvPicPr>
            <a:picLocks noChangeAspect="1"/>
          </p:cNvPicPr>
          <p:nvPr/>
        </p:nvPicPr>
        <p:blipFill rotWithShape="1">
          <a:blip r:embed="rId2" cstate="print"/>
          <a:srcRect l="22426" r="22426"/>
          <a:stretch/>
        </p:blipFill>
        <p:spPr>
          <a:xfrm>
            <a:off x="6459166" y="2034532"/>
            <a:ext cx="2305456" cy="2788935"/>
          </a:xfrm>
          <a:prstGeom prst="rect">
            <a:avLst/>
          </a:prstGeom>
        </p:spPr>
      </p:pic>
    </p:spTree>
    <p:extLst>
      <p:ext uri="{BB962C8B-B14F-4D97-AF65-F5344CB8AC3E}">
        <p14:creationId xmlns:p14="http://schemas.microsoft.com/office/powerpoint/2010/main" xmlns="" val="526270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a:t>
            </a:r>
            <a:r>
              <a:rPr lang="en-US" dirty="0" smtClean="0"/>
              <a:t>oppression</a:t>
            </a:r>
            <a:endParaRPr lang="en-US" dirty="0"/>
          </a:p>
        </p:txBody>
      </p:sp>
      <p:pic>
        <p:nvPicPr>
          <p:cNvPr id="4" name="Picture 3">
            <a:extLst>
              <a:ext uri="{FF2B5EF4-FFF2-40B4-BE49-F238E27FC236}">
                <a16:creationId xmlns:a16="http://schemas.microsoft.com/office/drawing/2014/main" xmlns="" id="{F3D98650-48B4-40A0-8339-0EBD218F1DBC}"/>
              </a:ext>
            </a:extLst>
          </p:cNvPr>
          <p:cNvPicPr>
            <a:picLocks noChangeAspect="1"/>
          </p:cNvPicPr>
          <p:nvPr/>
        </p:nvPicPr>
        <p:blipFill>
          <a:blip r:embed="rId3" cstate="print"/>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xmlns="" id="{E6DE498A-6440-4EA7-BCCD-1622A567EDDF}"/>
              </a:ext>
            </a:extLst>
          </p:cNvPr>
          <p:cNvSpPr/>
          <p:nvPr/>
        </p:nvSpPr>
        <p:spPr>
          <a:xfrm>
            <a:off x="243244" y="4976841"/>
            <a:ext cx="5952283" cy="894595"/>
          </a:xfrm>
          <a:prstGeom prst="rect">
            <a:avLst/>
          </a:prstGeom>
          <a:noFill/>
          <a:ln w="28575">
            <a:solidFill>
              <a:srgbClr val="004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2475686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as lawlessness, not oppression</a:t>
            </a:r>
          </a:p>
        </p:txBody>
      </p:sp>
      <p:pic>
        <p:nvPicPr>
          <p:cNvPr id="7" name="Picture 6">
            <a:extLst>
              <a:ext uri="{FF2B5EF4-FFF2-40B4-BE49-F238E27FC236}">
                <a16:creationId xmlns:a16="http://schemas.microsoft.com/office/drawing/2014/main" xmlns="" id="{F6A23644-621B-4D33-8DB8-477604A22294}"/>
              </a:ext>
            </a:extLst>
          </p:cNvPr>
          <p:cNvPicPr>
            <a:picLocks noChangeAspect="1"/>
          </p:cNvPicPr>
          <p:nvPr/>
        </p:nvPicPr>
        <p:blipFill rotWithShape="1">
          <a:blip r:embed="rId3" cstate="screen">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rcRect t="-1" b="6169"/>
          <a:stretch/>
        </p:blipFill>
        <p:spPr>
          <a:xfrm>
            <a:off x="531844" y="1354113"/>
            <a:ext cx="5467739" cy="4948573"/>
          </a:xfrm>
          <a:prstGeom prst="rect">
            <a:avLst/>
          </a:prstGeom>
        </p:spPr>
      </p:pic>
      <p:sp>
        <p:nvSpPr>
          <p:cNvPr id="8" name="TextBox 7">
            <a:extLst>
              <a:ext uri="{FF2B5EF4-FFF2-40B4-BE49-F238E27FC236}">
                <a16:creationId xmlns:a16="http://schemas.microsoft.com/office/drawing/2014/main" xmlns="" id="{A621C266-B477-44C8-8C09-1E15A1EB7C18}"/>
              </a:ext>
            </a:extLst>
          </p:cNvPr>
          <p:cNvSpPr txBox="1"/>
          <p:nvPr/>
        </p:nvSpPr>
        <p:spPr>
          <a:xfrm>
            <a:off x="16308" y="6474212"/>
            <a:ext cx="6258316" cy="369332"/>
          </a:xfrm>
          <a:prstGeom prst="rect">
            <a:avLst/>
          </a:prstGeom>
          <a:noFill/>
        </p:spPr>
        <p:txBody>
          <a:bodyPr wrap="none" rtlCol="0">
            <a:spAutoFit/>
          </a:bodyPr>
          <a:lstStyle/>
          <a:p>
            <a:r>
              <a:rPr lang="en-US" dirty="0"/>
              <a:t>Adams et al, </a:t>
            </a:r>
            <a:r>
              <a:rPr lang="en-US" i="1" dirty="0"/>
              <a:t>Teaching for Diversity and Social Justice</a:t>
            </a:r>
            <a:r>
              <a:rPr lang="en-US" dirty="0"/>
              <a:t>, Appendix C</a:t>
            </a:r>
          </a:p>
        </p:txBody>
      </p:sp>
      <p:pic>
        <p:nvPicPr>
          <p:cNvPr id="8194" name="Picture 2" descr="In Memoriam: Maurianne Adams, Social Justice Education Pioneer | Office of  News &amp; Media Relations | UMass Amherst">
            <a:extLst>
              <a:ext uri="{FF2B5EF4-FFF2-40B4-BE49-F238E27FC236}">
                <a16:creationId xmlns:a16="http://schemas.microsoft.com/office/drawing/2014/main" xmlns="" id="{007CF656-73BF-431B-9198-09DB4060BFD1}"/>
              </a:ext>
            </a:extLst>
          </p:cNvPr>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6437" t="9078" r="8797" b="15177"/>
          <a:stretch/>
        </p:blipFill>
        <p:spPr bwMode="auto">
          <a:xfrm>
            <a:off x="6410527" y="2642810"/>
            <a:ext cx="2553585" cy="25583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14414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159 189, 197</a:t>
            </a:r>
          </a:p>
        </p:txBody>
      </p:sp>
      <p:sp>
        <p:nvSpPr>
          <p:cNvPr id="2" name="Title 1"/>
          <p:cNvSpPr>
            <a:spLocks noGrp="1"/>
          </p:cNvSpPr>
          <p:nvPr>
            <p:ph type="title"/>
          </p:nvPr>
        </p:nvSpPr>
        <p:spPr/>
        <p:txBody>
          <a:bodyPr/>
          <a:lstStyle/>
          <a:p>
            <a:r>
              <a:rPr lang="en-US" dirty="0"/>
              <a:t>Sin as lawlessness, not oppression</a:t>
            </a:r>
          </a:p>
        </p:txBody>
      </p:sp>
      <p:sp>
        <p:nvSpPr>
          <p:cNvPr id="4" name="Rectangle 3"/>
          <p:cNvSpPr/>
          <p:nvPr/>
        </p:nvSpPr>
        <p:spPr>
          <a:xfrm>
            <a:off x="697831" y="1608562"/>
            <a:ext cx="4438373" cy="4401205"/>
          </a:xfrm>
          <a:prstGeom prst="rect">
            <a:avLst/>
          </a:prstGeom>
        </p:spPr>
        <p:txBody>
          <a:bodyPr wrap="square">
            <a:spAutoFit/>
          </a:bodyPr>
          <a:lstStyle/>
          <a:p>
            <a:r>
              <a:rPr lang="en-US" sz="2000" dirty="0"/>
              <a:t> “</a:t>
            </a:r>
            <a:r>
              <a:rPr lang="en-US" sz="2000" b="1" dirty="0"/>
              <a:t>Antiracist policies cannot eliminate class racism without anticapitalism policies. </a:t>
            </a:r>
            <a:r>
              <a:rPr lang="en-US" sz="2000" dirty="0"/>
              <a:t>Anticapitalism cannot eliminate class racism without antiracism.”</a:t>
            </a:r>
            <a:br>
              <a:rPr lang="en-US" sz="2000" dirty="0"/>
            </a:br>
            <a:r>
              <a:rPr lang="en-US" sz="2000" dirty="0"/>
              <a:t/>
            </a:r>
            <a:br>
              <a:rPr lang="en-US" sz="2000" dirty="0"/>
            </a:br>
            <a:r>
              <a:rPr lang="en-US" sz="2000" dirty="0"/>
              <a:t>“</a:t>
            </a:r>
            <a:r>
              <a:rPr lang="en-US" sz="2000" b="1" dirty="0"/>
              <a:t>To truly be antiracist is to be feminist</a:t>
            </a:r>
            <a:r>
              <a:rPr lang="en-US" sz="2000" dirty="0"/>
              <a:t>. To truly be feminist is to be antiracist” </a:t>
            </a:r>
          </a:p>
          <a:p>
            <a:r>
              <a:rPr lang="en-US" sz="2000" dirty="0"/>
              <a:t/>
            </a:r>
            <a:br>
              <a:rPr lang="en-US" sz="2000" dirty="0"/>
            </a:br>
            <a:r>
              <a:rPr lang="en-US" sz="2000" dirty="0"/>
              <a:t>“</a:t>
            </a:r>
            <a:r>
              <a:rPr lang="en-US" sz="2000" b="1" dirty="0"/>
              <a:t>We cannot be antiracist if we are homophobic or transphobic</a:t>
            </a:r>
            <a:r>
              <a:rPr lang="en-US" sz="2000" dirty="0"/>
              <a:t>… To be queer antiracist is to understand the privileges of my cisgender, of my masculinity, of my heterosexuality, of their intersections” - </a:t>
            </a:r>
            <a:r>
              <a:rPr lang="en-US" sz="2000" dirty="0" err="1"/>
              <a:t>Kendi</a:t>
            </a:r>
            <a:endParaRPr lang="en-US" sz="2000" dirty="0"/>
          </a:p>
        </p:txBody>
      </p:sp>
      <p:pic>
        <p:nvPicPr>
          <p:cNvPr id="6146" name="Picture 2" descr="Ibram X. Kendi - The Rise of An AntiRacist - FAMU Forward">
            <a:extLst>
              <a:ext uri="{FF2B5EF4-FFF2-40B4-BE49-F238E27FC236}">
                <a16:creationId xmlns:a16="http://schemas.microsoft.com/office/drawing/2014/main" xmlns="" id="{BE7556DD-C0D1-401B-964F-B11ADA9F814B}"/>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40315" y="1608562"/>
            <a:ext cx="2687219" cy="36689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022394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Mixing CRT and Christianity</a:t>
            </a:r>
          </a:p>
        </p:txBody>
      </p:sp>
      <p:pic>
        <p:nvPicPr>
          <p:cNvPr id="4" name="Picture 3">
            <a:extLst>
              <a:ext uri="{FF2B5EF4-FFF2-40B4-BE49-F238E27FC236}">
                <a16:creationId xmlns:a16="http://schemas.microsoft.com/office/drawing/2014/main" xmlns="" id="{F3D98650-48B4-40A0-8339-0EBD218F1DBC}"/>
              </a:ext>
            </a:extLst>
          </p:cNvPr>
          <p:cNvPicPr>
            <a:picLocks noChangeAspect="1"/>
          </p:cNvPicPr>
          <p:nvPr/>
        </p:nvPicPr>
        <p:blipFill>
          <a:blip r:embed="rId3" cstate="print"/>
          <a:stretch>
            <a:fillRect/>
          </a:stretch>
        </p:blipFill>
        <p:spPr>
          <a:xfrm>
            <a:off x="628650" y="1825625"/>
            <a:ext cx="2526048" cy="4027150"/>
          </a:xfrm>
          <a:prstGeom prst="rect">
            <a:avLst/>
          </a:prstGeom>
        </p:spPr>
      </p:pic>
      <p:pic>
        <p:nvPicPr>
          <p:cNvPr id="10242" name="Picture 2">
            <a:extLst>
              <a:ext uri="{FF2B5EF4-FFF2-40B4-BE49-F238E27FC236}">
                <a16:creationId xmlns:a16="http://schemas.microsoft.com/office/drawing/2014/main" xmlns="" id="{88550E09-61C7-438E-80BE-6ACC4E2C1C2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89302" y="1825625"/>
            <a:ext cx="2843482" cy="3979863"/>
          </a:xfrm>
          <a:prstGeom prst="rect">
            <a:avLst/>
          </a:prstGeom>
          <a:noFill/>
          <a:extLst>
            <a:ext uri="{909E8E84-426E-40DD-AFC4-6F175D3DCCD1}">
              <a14:hiddenFill xmlns:a14="http://schemas.microsoft.com/office/drawing/2010/main" xmlns="">
                <a:solidFill>
                  <a:srgbClr val="FFFFFF"/>
                </a:solidFill>
              </a14:hiddenFill>
            </a:ext>
          </a:extLst>
        </p:spPr>
      </p:pic>
      <p:pic>
        <p:nvPicPr>
          <p:cNvPr id="10246" name="Picture 6" descr="NIV, Holy Bible, Soft Touch Edition, Leathersoft, Brown, Comfort Print:  Zondervan: Amazon.com: Books">
            <a:extLst>
              <a:ext uri="{FF2B5EF4-FFF2-40B4-BE49-F238E27FC236}">
                <a16:creationId xmlns:a16="http://schemas.microsoft.com/office/drawing/2014/main" xmlns="" id="{4F936B97-056C-4651-9C33-6BB5B62A4869}"/>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73938" y="1825625"/>
            <a:ext cx="2596124" cy="39798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90738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657AF999-272F-4D82-A520-D7E719D5E569}"/>
              </a:ext>
            </a:extLst>
          </p:cNvPr>
          <p:cNvSpPr txBox="1"/>
          <p:nvPr/>
        </p:nvSpPr>
        <p:spPr>
          <a:xfrm>
            <a:off x="36618" y="6460576"/>
            <a:ext cx="8799471" cy="369332"/>
          </a:xfrm>
          <a:prstGeom prst="rect">
            <a:avLst/>
          </a:prstGeom>
          <a:noFill/>
        </p:spPr>
        <p:txBody>
          <a:bodyPr wrap="square" rtlCol="0">
            <a:spAutoFit/>
          </a:bodyPr>
          <a:lstStyle/>
          <a:p>
            <a:r>
              <a:rPr lang="en-US" dirty="0" err="1"/>
              <a:t>Sechrest</a:t>
            </a:r>
            <a:r>
              <a:rPr lang="en-US" dirty="0"/>
              <a:t>, </a:t>
            </a:r>
            <a:r>
              <a:rPr lang="en-US" i="1" dirty="0"/>
              <a:t>Can ‘White’ People Be Saved</a:t>
            </a:r>
            <a:r>
              <a:rPr lang="en-US" dirty="0"/>
              <a:t>, p. 10-11</a:t>
            </a:r>
          </a:p>
        </p:txBody>
      </p:sp>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628649" y="1873282"/>
            <a:ext cx="4988379" cy="3416320"/>
          </a:xfrm>
          <a:prstGeom prst="rect">
            <a:avLst/>
          </a:prstGeom>
        </p:spPr>
        <p:txBody>
          <a:bodyPr wrap="square">
            <a:spAutoFit/>
          </a:bodyPr>
          <a:lstStyle/>
          <a:p>
            <a:r>
              <a:rPr lang="en-US" sz="2400" dirty="0">
                <a:latin typeface="Georgia" panose="02040502050405020303" pitchFamily="18" charset="0"/>
              </a:rPr>
              <a:t> “the essays in this volume deftly deploy </a:t>
            </a:r>
            <a:r>
              <a:rPr lang="en-US" sz="2400" b="1" dirty="0">
                <a:latin typeface="Georgia" panose="02040502050405020303" pitchFamily="18" charset="0"/>
              </a:rPr>
              <a:t>cutting-edge theory in racial and ethnic studies</a:t>
            </a:r>
            <a:r>
              <a:rPr lang="en-US" sz="2400" dirty="0">
                <a:latin typeface="Georgia" panose="02040502050405020303" pitchFamily="18" charset="0"/>
              </a:rPr>
              <a:t>” and draw on </a:t>
            </a:r>
            <a:r>
              <a:rPr lang="en-US" sz="2400" b="1" dirty="0">
                <a:latin typeface="Georgia" panose="02040502050405020303" pitchFamily="18" charset="0"/>
              </a:rPr>
              <a:t>“critical theorists [who] advocate for analyses of racism</a:t>
            </a:r>
            <a:r>
              <a:rPr lang="en-US" sz="2400" dirty="0">
                <a:latin typeface="Georgia" panose="02040502050405020303" pitchFamily="18" charset="0"/>
              </a:rPr>
              <a:t> that explore how other communities of color [outside the Black/White binary] experience the effects of racialization” (p. 10-11).</a:t>
            </a:r>
            <a:endParaRPr lang="en-US" sz="2400" dirty="0"/>
          </a:p>
        </p:txBody>
      </p:sp>
    </p:spTree>
    <p:extLst>
      <p:ext uri="{BB962C8B-B14F-4D97-AF65-F5344CB8AC3E}">
        <p14:creationId xmlns:p14="http://schemas.microsoft.com/office/powerpoint/2010/main" xmlns="" val="25307092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628649" y="1457129"/>
            <a:ext cx="4988379" cy="5078313"/>
          </a:xfrm>
          <a:prstGeom prst="rect">
            <a:avLst/>
          </a:prstGeom>
        </p:spPr>
        <p:txBody>
          <a:bodyPr wrap="square">
            <a:spAutoFit/>
          </a:bodyPr>
          <a:lstStyle/>
          <a:p>
            <a:r>
              <a:rPr lang="en-US" dirty="0"/>
              <a:t>“Decolonizing Salvation” - Andrea Smith</a:t>
            </a:r>
            <a:br>
              <a:rPr lang="en-US" dirty="0"/>
            </a:br>
            <a:endParaRPr lang="en-US" dirty="0"/>
          </a:p>
          <a:p>
            <a:r>
              <a:rPr lang="en-US" dirty="0"/>
              <a:t>“what we presume to be true of the Bible is primarily the result of the history of European interpretation as translated into European languages… </a:t>
            </a:r>
            <a:r>
              <a:rPr lang="en-US" b="1" dirty="0"/>
              <a:t>we would have a completely different understanding of the Bible if we read it through Indigenous languages</a:t>
            </a:r>
            <a:r>
              <a:rPr lang="en-US" dirty="0"/>
              <a:t> translated directly from Greek and Hebrew.” (p. 54)</a:t>
            </a:r>
            <a:br>
              <a:rPr lang="en-US" dirty="0"/>
            </a:br>
            <a:r>
              <a:rPr lang="en-US" dirty="0"/>
              <a:t/>
            </a:r>
            <a:br>
              <a:rPr lang="en-US" dirty="0"/>
            </a:br>
            <a:r>
              <a:rPr lang="en-US" dirty="0"/>
              <a:t>“According to the European positivist grammar of truth, if proposition </a:t>
            </a:r>
            <a:r>
              <a:rPr lang="en-US" i="1" dirty="0"/>
              <a:t>p</a:t>
            </a:r>
            <a:r>
              <a:rPr lang="en-US" dirty="0"/>
              <a:t> is true, then not-</a:t>
            </a:r>
            <a:r>
              <a:rPr lang="en-US" i="1" dirty="0"/>
              <a:t>p</a:t>
            </a:r>
            <a:r>
              <a:rPr lang="en-US" dirty="0"/>
              <a:t> must be false. </a:t>
            </a:r>
            <a:r>
              <a:rPr lang="en-US" b="1" dirty="0"/>
              <a:t>Indigenous epistemologies are not beholden to such logic systems.</a:t>
            </a:r>
            <a:r>
              <a:rPr lang="en-US" dirty="0"/>
              <a:t> Beliefs, even systems of belief that seem contradictory to European and Euro-American culture–for example, Christianity and Indigenous religions–can coexist in Indigenous culture” (p. 62)</a:t>
            </a:r>
          </a:p>
        </p:txBody>
      </p:sp>
    </p:spTree>
    <p:extLst>
      <p:ext uri="{BB962C8B-B14F-4D97-AF65-F5344CB8AC3E}">
        <p14:creationId xmlns:p14="http://schemas.microsoft.com/office/powerpoint/2010/main" xmlns="" val="3004150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628649" y="1457129"/>
            <a:ext cx="4988379" cy="5078313"/>
          </a:xfrm>
          <a:prstGeom prst="rect">
            <a:avLst/>
          </a:prstGeom>
        </p:spPr>
        <p:txBody>
          <a:bodyPr wrap="square">
            <a:spAutoFit/>
          </a:bodyPr>
          <a:lstStyle/>
          <a:p>
            <a:r>
              <a:rPr lang="en-US" dirty="0"/>
              <a:t>“The End of ‘Mission’: Christian Witness and the Decentering of White Identity” – Andrew Draper</a:t>
            </a:r>
            <a:br>
              <a:rPr lang="en-US" dirty="0"/>
            </a:br>
            <a:r>
              <a:rPr lang="en-US" dirty="0"/>
              <a:t/>
            </a:r>
            <a:br>
              <a:rPr lang="en-US" dirty="0"/>
            </a:br>
            <a:r>
              <a:rPr lang="en-US" dirty="0"/>
              <a:t>“</a:t>
            </a:r>
            <a:r>
              <a:rPr lang="en-US" b="1" dirty="0"/>
              <a:t>whiteness is best understood as a religious system of pagan idol worship</a:t>
            </a:r>
            <a:r>
              <a:rPr lang="en-US" dirty="0"/>
              <a:t> that thrives on mutually reinforcing circularity between the image (the ideal or the form) and the social construction of those who worship it…As idolatry, whiteness must be dealt with like any such cultic system: </a:t>
            </a:r>
            <a:r>
              <a:rPr lang="en-US" b="1" dirty="0"/>
              <a:t>its high places must be torn down and its altars laid low</a:t>
            </a:r>
            <a:r>
              <a:rPr lang="en-US" dirty="0"/>
              <a:t>” (p. 177-178)</a:t>
            </a:r>
            <a:br>
              <a:rPr lang="en-US" dirty="0"/>
            </a:br>
            <a:r>
              <a:rPr lang="en-US" dirty="0"/>
              <a:t/>
            </a:r>
            <a:br>
              <a:rPr lang="en-US" dirty="0"/>
            </a:br>
            <a:r>
              <a:rPr lang="en-US" dirty="0"/>
              <a:t>“If… whiteness is a way of life into which its novitiates are </a:t>
            </a:r>
            <a:r>
              <a:rPr lang="en-US" dirty="0" err="1"/>
              <a:t>discipled</a:t>
            </a:r>
            <a:r>
              <a:rPr lang="en-US" dirty="0"/>
              <a:t>, then a </a:t>
            </a:r>
            <a:r>
              <a:rPr lang="en-US" b="1" dirty="0"/>
              <a:t>Christian discipleship that entails a </a:t>
            </a:r>
            <a:r>
              <a:rPr lang="en-US" b="1" dirty="0" err="1"/>
              <a:t>deconversion</a:t>
            </a:r>
            <a:r>
              <a:rPr lang="en-US" b="1" dirty="0"/>
              <a:t> from whiteness is necessary if any true experience of reconciliation with God, others, the creation, and ourselves is to take place.</a:t>
            </a:r>
            <a:r>
              <a:rPr lang="en-US" dirty="0"/>
              <a:t> (p. 181)</a:t>
            </a:r>
          </a:p>
        </p:txBody>
      </p:sp>
    </p:spTree>
    <p:extLst>
      <p:ext uri="{BB962C8B-B14F-4D97-AF65-F5344CB8AC3E}">
        <p14:creationId xmlns:p14="http://schemas.microsoft.com/office/powerpoint/2010/main" xmlns="" val="2206935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4488024"/>
            <a:ext cx="8651631" cy="35342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1857317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Robin </a:t>
            </a:r>
            <a:r>
              <a:rPr lang="en-US" dirty="0" err="1"/>
              <a:t>DiAngelo</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628649" y="1870961"/>
            <a:ext cx="3404335" cy="4172534"/>
          </a:xfrm>
          <a:prstGeom prst="rect">
            <a:avLst/>
          </a:prstGeom>
        </p:spPr>
      </p:pic>
      <p:pic>
        <p:nvPicPr>
          <p:cNvPr id="1026" name="Picture 2" descr="White Fragility: Why It's So Hard for White People to Talk About ..."/>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89559" y="1870961"/>
            <a:ext cx="2775438" cy="41725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79517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Robin </a:t>
            </a:r>
            <a:r>
              <a:rPr lang="en-US" dirty="0" err="1"/>
              <a:t>DiAngelo</a:t>
            </a:r>
            <a:endParaRPr lang="en-US" dirty="0"/>
          </a:p>
        </p:txBody>
      </p:sp>
      <p:sp>
        <p:nvSpPr>
          <p:cNvPr id="3" name="Content Placeholder 2"/>
          <p:cNvSpPr>
            <a:spLocks noGrp="1"/>
          </p:cNvSpPr>
          <p:nvPr>
            <p:ph idx="1"/>
          </p:nvPr>
        </p:nvSpPr>
        <p:spPr/>
        <p:txBody>
          <a:bodyPr/>
          <a:lstStyle/>
          <a:p>
            <a:r>
              <a:rPr lang="en-US" dirty="0"/>
              <a:t>Critical Social Justice</a:t>
            </a:r>
          </a:p>
          <a:p>
            <a:endParaRPr lang="en-US" dirty="0"/>
          </a:p>
          <a:p>
            <a:r>
              <a:rPr lang="en-US" dirty="0"/>
              <a:t>All whites are racist</a:t>
            </a:r>
          </a:p>
          <a:p>
            <a:endParaRPr lang="en-US" dirty="0"/>
          </a:p>
          <a:p>
            <a:r>
              <a:rPr lang="en-US" dirty="0"/>
              <a:t>The white fragility </a:t>
            </a:r>
            <a:r>
              <a:rPr lang="en-US" dirty="0" err="1"/>
              <a:t>Kafkatrap</a:t>
            </a:r>
            <a:endParaRPr lang="en-US" dirty="0"/>
          </a:p>
          <a:p>
            <a:endParaRPr lang="en-US" dirty="0"/>
          </a:p>
          <a:p>
            <a:r>
              <a:rPr lang="en-US" dirty="0"/>
              <a:t>Roadmap to alienation</a:t>
            </a:r>
          </a:p>
          <a:p>
            <a:endParaRPr lang="en-US" dirty="0"/>
          </a:p>
        </p:txBody>
      </p:sp>
      <p:pic>
        <p:nvPicPr>
          <p:cNvPr id="4" name="Picture 2" descr="White Fragility: Why It's So Hard for White People to Talk About ..."/>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84709" y="1825625"/>
            <a:ext cx="2775438" cy="41725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140107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Social Justice</a:t>
            </a:r>
          </a:p>
        </p:txBody>
      </p:sp>
      <p:pic>
        <p:nvPicPr>
          <p:cNvPr id="4" name="Picture 3"/>
          <p:cNvPicPr>
            <a:picLocks noChangeAspect="1"/>
          </p:cNvPicPr>
          <p:nvPr/>
        </p:nvPicPr>
        <p:blipFill rotWithShape="1">
          <a:blip r:embed="rId3" cstate="print"/>
          <a:srcRect r="1485"/>
          <a:stretch/>
        </p:blipFill>
        <p:spPr>
          <a:xfrm>
            <a:off x="760395" y="1384515"/>
            <a:ext cx="4957011" cy="4982596"/>
          </a:xfrm>
          <a:prstGeom prst="rect">
            <a:avLst/>
          </a:prstGeom>
        </p:spPr>
      </p:pic>
      <p:sp>
        <p:nvSpPr>
          <p:cNvPr id="5" name="Rectangle 4"/>
          <p:cNvSpPr/>
          <p:nvPr/>
        </p:nvSpPr>
        <p:spPr>
          <a:xfrm>
            <a:off x="106218" y="6369469"/>
            <a:ext cx="8409132" cy="369332"/>
          </a:xfrm>
          <a:prstGeom prst="rect">
            <a:avLst/>
          </a:prstGeom>
        </p:spPr>
        <p:txBody>
          <a:bodyPr wrap="square">
            <a:spAutoFit/>
          </a:bodyPr>
          <a:lstStyle/>
          <a:p>
            <a:r>
              <a:rPr lang="en-US" dirty="0">
                <a:solidFill>
                  <a:srgbClr val="383838"/>
                </a:solidFill>
                <a:latin typeface="Georgia" panose="02040502050405020303" pitchFamily="18" charset="0"/>
              </a:rPr>
              <a:t>Robin </a:t>
            </a:r>
            <a:r>
              <a:rPr lang="en-US" dirty="0" err="1">
                <a:solidFill>
                  <a:srgbClr val="383838"/>
                </a:solidFill>
                <a:latin typeface="Georgia" panose="02040502050405020303" pitchFamily="18" charset="0"/>
              </a:rPr>
              <a:t>DiAngelo</a:t>
            </a:r>
            <a:r>
              <a:rPr lang="en-US" dirty="0">
                <a:solidFill>
                  <a:srgbClr val="383838"/>
                </a:solidFill>
                <a:latin typeface="Georgia" panose="02040502050405020303" pitchFamily="18" charset="0"/>
              </a:rPr>
              <a:t>, </a:t>
            </a:r>
            <a:r>
              <a:rPr lang="en-US" i="1" dirty="0">
                <a:solidFill>
                  <a:srgbClr val="383838"/>
                </a:solidFill>
                <a:latin typeface="Georgia" panose="02040502050405020303" pitchFamily="18" charset="0"/>
              </a:rPr>
              <a:t>What Does It Mean to Be White</a:t>
            </a:r>
            <a:r>
              <a:rPr lang="en-US" dirty="0">
                <a:solidFill>
                  <a:srgbClr val="383838"/>
                </a:solidFill>
                <a:latin typeface="Georgia" panose="02040502050405020303" pitchFamily="18" charset="0"/>
              </a:rPr>
              <a:t>, (2016), p. 64</a:t>
            </a:r>
            <a:endParaRPr lang="en-US" dirty="0"/>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xmlns="" val="1928795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whites are racist</a:t>
            </a:r>
          </a:p>
        </p:txBody>
      </p:sp>
      <p:sp>
        <p:nvSpPr>
          <p:cNvPr id="3" name="Content Placeholder 2"/>
          <p:cNvSpPr>
            <a:spLocks noGrp="1"/>
          </p:cNvSpPr>
          <p:nvPr>
            <p:ph idx="1"/>
          </p:nvPr>
        </p:nvSpPr>
        <p:spPr/>
        <p:txBody>
          <a:bodyPr/>
          <a:lstStyle/>
          <a:p>
            <a:pPr marL="0" indent="0">
              <a:buNone/>
            </a:pPr>
            <a:r>
              <a:rPr lang="en-US" dirty="0"/>
              <a:t>“a positive white identity is an impossible goal. </a:t>
            </a:r>
            <a:r>
              <a:rPr lang="en-US" b="1" dirty="0"/>
              <a:t>White identity is inherently racist; white people do not exist outside the system of white supremacy.</a:t>
            </a:r>
            <a:r>
              <a:rPr lang="en-US" dirty="0"/>
              <a:t> This does not mean that we should stop identifying as white and start claiming only to be Italian or Irish. To do so is to deny the reality of racism in the here and now, and this denial would simply be color-blind racism. Rather, I strive to be ‘less white.’ </a:t>
            </a:r>
            <a:r>
              <a:rPr lang="en-US" b="1" dirty="0"/>
              <a:t>To be less white is to be less racially oppressive. </a:t>
            </a:r>
            <a:r>
              <a:rPr lang="en-US" dirty="0"/>
              <a:t>I can build a wide range of authentic and sustained relationships across race and accept that I have racist patterns.”</a:t>
            </a:r>
          </a:p>
        </p:txBody>
      </p:sp>
      <p:sp>
        <p:nvSpPr>
          <p:cNvPr id="4" name="Rectangle 3"/>
          <p:cNvSpPr/>
          <p:nvPr/>
        </p:nvSpPr>
        <p:spPr>
          <a:xfrm>
            <a:off x="106218" y="6369469"/>
            <a:ext cx="8409132" cy="369332"/>
          </a:xfrm>
          <a:prstGeom prst="rect">
            <a:avLst/>
          </a:prstGeom>
        </p:spPr>
        <p:txBody>
          <a:bodyPr wrap="square">
            <a:spAutoFit/>
          </a:bodyPr>
          <a:lstStyle/>
          <a:p>
            <a:r>
              <a:rPr lang="en-US" dirty="0">
                <a:solidFill>
                  <a:srgbClr val="383838"/>
                </a:solidFill>
                <a:latin typeface="Georgia" panose="02040502050405020303" pitchFamily="18" charset="0"/>
              </a:rPr>
              <a:t>Robin </a:t>
            </a:r>
            <a:r>
              <a:rPr lang="en-US" dirty="0" err="1">
                <a:solidFill>
                  <a:srgbClr val="383838"/>
                </a:solidFill>
                <a:latin typeface="Georgia" panose="02040502050405020303" pitchFamily="18" charset="0"/>
              </a:rPr>
              <a:t>DiAngelo</a:t>
            </a:r>
            <a:r>
              <a:rPr lang="en-US" dirty="0">
                <a:solidFill>
                  <a:srgbClr val="383838"/>
                </a:solidFill>
                <a:latin typeface="Georgia" panose="02040502050405020303" pitchFamily="18" charset="0"/>
              </a:rPr>
              <a:t>, </a:t>
            </a:r>
            <a:r>
              <a:rPr lang="en-US" i="1" dirty="0">
                <a:solidFill>
                  <a:srgbClr val="383838"/>
                </a:solidFill>
                <a:latin typeface="Georgia" panose="02040502050405020303" pitchFamily="18" charset="0"/>
              </a:rPr>
              <a:t>White Fragility</a:t>
            </a:r>
            <a:r>
              <a:rPr lang="en-US" dirty="0">
                <a:solidFill>
                  <a:srgbClr val="383838"/>
                </a:solidFill>
                <a:latin typeface="Georgia" panose="02040502050405020303" pitchFamily="18" charset="0"/>
              </a:rPr>
              <a:t>, (2018), p. 149-150</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xmlns="" val="4044333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white fragility </a:t>
            </a:r>
            <a:r>
              <a:rPr lang="en-US" dirty="0" err="1"/>
              <a:t>Kafkatrap</a:t>
            </a:r>
            <a:endParaRPr lang="en-US" dirty="0"/>
          </a:p>
        </p:txBody>
      </p:sp>
      <p:sp>
        <p:nvSpPr>
          <p:cNvPr id="3" name="Content Placeholder 2"/>
          <p:cNvSpPr>
            <a:spLocks noGrp="1"/>
          </p:cNvSpPr>
          <p:nvPr>
            <p:ph idx="1"/>
          </p:nvPr>
        </p:nvSpPr>
        <p:spPr>
          <a:xfrm>
            <a:off x="628650" y="1819959"/>
            <a:ext cx="7886700" cy="445937"/>
          </a:xfrm>
        </p:spPr>
        <p:txBody>
          <a:bodyPr>
            <a:noAutofit/>
          </a:bodyPr>
          <a:lstStyle/>
          <a:p>
            <a:pPr marL="0" indent="0">
              <a:buNone/>
            </a:pPr>
            <a:r>
              <a:rPr lang="en-US" sz="2000" dirty="0"/>
              <a:t>White fragility is  “a state in which even a minimum amount of racial stress … becomes intolerable, triggering a range of defensive moves” (p. 103). Manifestations of white fragility include:</a:t>
            </a:r>
          </a:p>
        </p:txBody>
      </p:sp>
      <p:sp>
        <p:nvSpPr>
          <p:cNvPr id="4" name="Content Placeholder 2"/>
          <p:cNvSpPr txBox="1">
            <a:spLocks/>
          </p:cNvSpPr>
          <p:nvPr/>
        </p:nvSpPr>
        <p:spPr>
          <a:xfrm>
            <a:off x="628650" y="2868074"/>
            <a:ext cx="2220428" cy="309915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Feelings</a:t>
            </a:r>
            <a:r>
              <a:rPr lang="en-US" dirty="0"/>
              <a:t>:</a:t>
            </a:r>
          </a:p>
          <a:p>
            <a:pPr marL="0" indent="0">
              <a:buNone/>
            </a:pPr>
            <a:r>
              <a:rPr lang="en-US" dirty="0"/>
              <a:t>Singled out</a:t>
            </a:r>
          </a:p>
          <a:p>
            <a:pPr marL="0" indent="0">
              <a:buNone/>
            </a:pPr>
            <a:r>
              <a:rPr lang="en-US" dirty="0"/>
              <a:t>Attacked</a:t>
            </a:r>
          </a:p>
          <a:p>
            <a:pPr marL="0" indent="0">
              <a:buNone/>
            </a:pPr>
            <a:r>
              <a:rPr lang="en-US" dirty="0"/>
              <a:t>Silenced</a:t>
            </a:r>
          </a:p>
          <a:p>
            <a:pPr marL="0" indent="0">
              <a:buNone/>
            </a:pPr>
            <a:r>
              <a:rPr lang="en-US" dirty="0"/>
              <a:t>Guilty</a:t>
            </a:r>
          </a:p>
          <a:p>
            <a:pPr marL="0" indent="0">
              <a:buNone/>
            </a:pPr>
            <a:r>
              <a:rPr lang="en-US" dirty="0"/>
              <a:t>Accused</a:t>
            </a:r>
          </a:p>
          <a:p>
            <a:pPr marL="0" indent="0">
              <a:buNone/>
            </a:pPr>
            <a:r>
              <a:rPr lang="en-US" dirty="0"/>
              <a:t>Judged</a:t>
            </a:r>
          </a:p>
          <a:p>
            <a:pPr marL="0" indent="0">
              <a:buNone/>
            </a:pPr>
            <a:r>
              <a:rPr lang="en-US" dirty="0"/>
              <a:t>Angry</a:t>
            </a:r>
          </a:p>
          <a:p>
            <a:pPr marL="0" indent="0">
              <a:buNone/>
            </a:pPr>
            <a:r>
              <a:rPr lang="en-US" dirty="0"/>
              <a:t>Scared</a:t>
            </a:r>
          </a:p>
        </p:txBody>
      </p:sp>
      <p:sp>
        <p:nvSpPr>
          <p:cNvPr id="5" name="Content Placeholder 2"/>
          <p:cNvSpPr txBox="1">
            <a:spLocks/>
          </p:cNvSpPr>
          <p:nvPr/>
        </p:nvSpPr>
        <p:spPr>
          <a:xfrm>
            <a:off x="2927583" y="2868074"/>
            <a:ext cx="2624691" cy="2954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Behaviors:</a:t>
            </a:r>
          </a:p>
          <a:p>
            <a:pPr marL="0" indent="0">
              <a:buNone/>
            </a:pPr>
            <a:r>
              <a:rPr lang="en-US" sz="2000" dirty="0"/>
              <a:t>Crying</a:t>
            </a:r>
          </a:p>
          <a:p>
            <a:pPr marL="0" indent="0">
              <a:buNone/>
            </a:pPr>
            <a:r>
              <a:rPr lang="en-US" sz="2000" dirty="0"/>
              <a:t>Physically leaving</a:t>
            </a:r>
          </a:p>
          <a:p>
            <a:pPr marL="0" indent="0">
              <a:buNone/>
            </a:pPr>
            <a:r>
              <a:rPr lang="en-US" sz="2000" dirty="0"/>
              <a:t>Emotionally withdrawing</a:t>
            </a:r>
          </a:p>
          <a:p>
            <a:pPr marL="0" indent="0">
              <a:buNone/>
            </a:pPr>
            <a:r>
              <a:rPr lang="en-US" sz="2000" dirty="0"/>
              <a:t>Arguing</a:t>
            </a:r>
          </a:p>
          <a:p>
            <a:pPr marL="0" indent="0">
              <a:buNone/>
            </a:pPr>
            <a:r>
              <a:rPr lang="en-US" sz="2000" dirty="0"/>
              <a:t>Denying</a:t>
            </a:r>
          </a:p>
          <a:p>
            <a:pPr marL="0" indent="0">
              <a:buNone/>
            </a:pPr>
            <a:r>
              <a:rPr lang="en-US" sz="2000" dirty="0"/>
              <a:t>Seeking absolution</a:t>
            </a:r>
          </a:p>
        </p:txBody>
      </p:sp>
      <p:sp>
        <p:nvSpPr>
          <p:cNvPr id="6" name="Content Placeholder 2"/>
          <p:cNvSpPr txBox="1">
            <a:spLocks/>
          </p:cNvSpPr>
          <p:nvPr/>
        </p:nvSpPr>
        <p:spPr>
          <a:xfrm>
            <a:off x="5630779" y="2861806"/>
            <a:ext cx="2884571" cy="27749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Claims:</a:t>
            </a:r>
          </a:p>
          <a:p>
            <a:pPr marL="0" indent="0">
              <a:buNone/>
            </a:pPr>
            <a:r>
              <a:rPr lang="en-US" sz="2000" dirty="0"/>
              <a:t>I already know all this.</a:t>
            </a:r>
          </a:p>
          <a:p>
            <a:pPr marL="0" indent="0">
              <a:buNone/>
            </a:pPr>
            <a:r>
              <a:rPr lang="en-US" sz="2000" dirty="0"/>
              <a:t>You are judging me</a:t>
            </a:r>
          </a:p>
          <a:p>
            <a:pPr marL="0" indent="0">
              <a:buNone/>
            </a:pPr>
            <a:r>
              <a:rPr lang="en-US" sz="2000" dirty="0"/>
              <a:t>You are generalizing</a:t>
            </a:r>
          </a:p>
          <a:p>
            <a:pPr marL="0" indent="0">
              <a:buNone/>
            </a:pPr>
            <a:r>
              <a:rPr lang="en-US" sz="2000" dirty="0"/>
              <a:t>I disagree</a:t>
            </a:r>
          </a:p>
          <a:p>
            <a:pPr marL="0" indent="0">
              <a:buNone/>
            </a:pPr>
            <a:r>
              <a:rPr lang="en-US" sz="2000" dirty="0"/>
              <a:t>Some people find offense where there is none.</a:t>
            </a:r>
          </a:p>
        </p:txBody>
      </p:sp>
      <p:sp>
        <p:nvSpPr>
          <p:cNvPr id="7" name="Rectangle 6"/>
          <p:cNvSpPr/>
          <p:nvPr/>
        </p:nvSpPr>
        <p:spPr>
          <a:xfrm>
            <a:off x="106218" y="6369469"/>
            <a:ext cx="8409132" cy="369332"/>
          </a:xfrm>
          <a:prstGeom prst="rect">
            <a:avLst/>
          </a:prstGeom>
        </p:spPr>
        <p:txBody>
          <a:bodyPr wrap="square">
            <a:spAutoFit/>
          </a:bodyPr>
          <a:lstStyle/>
          <a:p>
            <a:r>
              <a:rPr lang="en-US" dirty="0">
                <a:solidFill>
                  <a:srgbClr val="383838"/>
                </a:solidFill>
                <a:latin typeface="Georgia" panose="02040502050405020303" pitchFamily="18" charset="0"/>
              </a:rPr>
              <a:t>Robin </a:t>
            </a:r>
            <a:r>
              <a:rPr lang="en-US" dirty="0" err="1">
                <a:solidFill>
                  <a:srgbClr val="383838"/>
                </a:solidFill>
                <a:latin typeface="Georgia" panose="02040502050405020303" pitchFamily="18" charset="0"/>
              </a:rPr>
              <a:t>DiAngelo</a:t>
            </a:r>
            <a:r>
              <a:rPr lang="en-US" dirty="0">
                <a:solidFill>
                  <a:srgbClr val="383838"/>
                </a:solidFill>
                <a:latin typeface="Georgia" panose="02040502050405020303" pitchFamily="18" charset="0"/>
              </a:rPr>
              <a:t>, </a:t>
            </a:r>
            <a:r>
              <a:rPr lang="en-US" i="1" dirty="0">
                <a:solidFill>
                  <a:srgbClr val="383838"/>
                </a:solidFill>
                <a:latin typeface="Georgia" panose="02040502050405020303" pitchFamily="18" charset="0"/>
              </a:rPr>
              <a:t>White Fragility</a:t>
            </a:r>
            <a:r>
              <a:rPr lang="en-US" dirty="0">
                <a:solidFill>
                  <a:srgbClr val="383838"/>
                </a:solidFill>
                <a:latin typeface="Georgia" panose="02040502050405020303" pitchFamily="18" charset="0"/>
              </a:rPr>
              <a:t>, (2018), p. 103</a:t>
            </a:r>
            <a:endParaRPr lang="en-US" dirty="0"/>
          </a:p>
        </p:txBody>
      </p:sp>
      <p:sp>
        <p:nvSpPr>
          <p:cNvPr id="8" name="Rectangle 7"/>
          <p:cNvSpPr/>
          <p:nvPr/>
        </p:nvSpPr>
        <p:spPr>
          <a:xfrm>
            <a:off x="628650" y="4517695"/>
            <a:ext cx="1055771" cy="298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28650" y="5580059"/>
            <a:ext cx="1055771" cy="298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927583" y="4100107"/>
            <a:ext cx="1451912" cy="600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27583" y="5143336"/>
            <a:ext cx="1451912"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621152" y="4501463"/>
            <a:ext cx="1451912"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621151" y="3257445"/>
            <a:ext cx="2454445"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xmlns="" val="39768558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 to Alienation</a:t>
            </a:r>
          </a:p>
        </p:txBody>
      </p:sp>
      <p:sp>
        <p:nvSpPr>
          <p:cNvPr id="3" name="Content Placeholder 2"/>
          <p:cNvSpPr>
            <a:spLocks noGrp="1"/>
          </p:cNvSpPr>
          <p:nvPr>
            <p:ph idx="1"/>
          </p:nvPr>
        </p:nvSpPr>
        <p:spPr/>
        <p:txBody>
          <a:bodyPr/>
          <a:lstStyle/>
          <a:p>
            <a:pPr marL="0" indent="0">
              <a:buNone/>
            </a:pPr>
            <a:r>
              <a:rPr lang="en-US" dirty="0"/>
              <a:t>“White neurosis and the need for Peoples of Color to placate White neurosis due to real fears of White supremacy is the interplay of racial cray-cray, a process that plays out in the racial dynamics of urban classrooms. </a:t>
            </a:r>
            <a:r>
              <a:rPr lang="en-US" b="1" dirty="0"/>
              <a:t>Under the power of Whiteness, the racial cray-cray becomes a socially-sanctioned process of engaging in the lies of White neurosis that everyone is forced to perform.</a:t>
            </a:r>
            <a:r>
              <a:rPr lang="en-US" dirty="0"/>
              <a:t>”</a:t>
            </a:r>
          </a:p>
        </p:txBody>
      </p:sp>
      <p:sp>
        <p:nvSpPr>
          <p:cNvPr id="4" name="Rectangle 3"/>
          <p:cNvSpPr/>
          <p:nvPr/>
        </p:nvSpPr>
        <p:spPr>
          <a:xfrm>
            <a:off x="106218" y="6176963"/>
            <a:ext cx="8409132" cy="584775"/>
          </a:xfrm>
          <a:prstGeom prst="rect">
            <a:avLst/>
          </a:prstGeom>
        </p:spPr>
        <p:txBody>
          <a:bodyPr wrap="square">
            <a:spAutoFit/>
          </a:bodyPr>
          <a:lstStyle/>
          <a:p>
            <a:r>
              <a:rPr lang="en-US" sz="1600" dirty="0"/>
              <a:t>Matias and </a:t>
            </a:r>
            <a:r>
              <a:rPr lang="en-US" sz="1600" dirty="0" err="1"/>
              <a:t>DiAngelo</a:t>
            </a:r>
            <a:r>
              <a:rPr lang="en-US" sz="1600" dirty="0"/>
              <a:t>, “Beyond the Face of Race: Emo-Cognitive Explorations of White Neurosis and Racial Cray-Cray,” </a:t>
            </a:r>
            <a:r>
              <a:rPr lang="en-US" sz="1600" i="1" dirty="0"/>
              <a:t>Journal of Educational Foundations, 2(1)</a:t>
            </a:r>
            <a:r>
              <a:rPr lang="en-US" sz="1600" dirty="0"/>
              <a:t>, 2013.</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xmlns="" val="2185463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 to Alienation</a:t>
            </a:r>
          </a:p>
        </p:txBody>
      </p:sp>
      <p:sp>
        <p:nvSpPr>
          <p:cNvPr id="3" name="Content Placeholder 2"/>
          <p:cNvSpPr>
            <a:spLocks noGrp="1"/>
          </p:cNvSpPr>
          <p:nvPr>
            <p:ph idx="1"/>
          </p:nvPr>
        </p:nvSpPr>
        <p:spPr/>
        <p:txBody>
          <a:bodyPr>
            <a:normAutofit/>
          </a:bodyPr>
          <a:lstStyle/>
          <a:p>
            <a:pPr marL="0" indent="0">
              <a:buNone/>
            </a:pPr>
            <a:r>
              <a:rPr lang="en-US" sz="2400" dirty="0"/>
              <a:t>“</a:t>
            </a:r>
            <a:r>
              <a:rPr lang="en-US" sz="2400" dirty="0" err="1"/>
              <a:t>Thandeka</a:t>
            </a:r>
            <a:r>
              <a:rPr lang="en-US" sz="2400" dirty="0"/>
              <a:t> (1999) argues that </a:t>
            </a:r>
            <a:r>
              <a:rPr lang="en-US" sz="2400" b="1" dirty="0"/>
              <a:t>raising White children to be White is a form of child abuse </a:t>
            </a:r>
            <a:r>
              <a:rPr lang="en-US" sz="2400" dirty="0"/>
              <a:t>because ‘the child learns to silence and then deny its own resonant feelings towards racially proscribed others, not because it wishes to become White, but because it wishes to remain within the community this is quite literally its life’ (p. 24)… If Whites are reared in this manner, then emotional and psychological damage on the White psyche results…we hope to offer a </a:t>
            </a:r>
            <a:r>
              <a:rPr lang="en-US" sz="2400" b="1" dirty="0"/>
              <a:t>new approach to racial healing by affirming </a:t>
            </a:r>
            <a:r>
              <a:rPr lang="en-US" sz="2400" b="1" dirty="0" err="1"/>
              <a:t>Thandeka’s</a:t>
            </a:r>
            <a:r>
              <a:rPr lang="en-US" sz="2400" b="1" dirty="0"/>
              <a:t> (1999) postulation of Whiteness as a form of child abuse </a:t>
            </a:r>
            <a:r>
              <a:rPr lang="en-US" sz="2400" dirty="0"/>
              <a:t>and tracing what happens when that abuse goes unchecked”</a:t>
            </a:r>
          </a:p>
        </p:txBody>
      </p:sp>
      <p:sp>
        <p:nvSpPr>
          <p:cNvPr id="4" name="Rectangle 3"/>
          <p:cNvSpPr/>
          <p:nvPr/>
        </p:nvSpPr>
        <p:spPr>
          <a:xfrm>
            <a:off x="106218" y="6176963"/>
            <a:ext cx="8409132" cy="584775"/>
          </a:xfrm>
          <a:prstGeom prst="rect">
            <a:avLst/>
          </a:prstGeom>
        </p:spPr>
        <p:txBody>
          <a:bodyPr wrap="square">
            <a:spAutoFit/>
          </a:bodyPr>
          <a:lstStyle/>
          <a:p>
            <a:r>
              <a:rPr lang="en-US" sz="1600" dirty="0"/>
              <a:t>Matias and </a:t>
            </a:r>
            <a:r>
              <a:rPr lang="en-US" sz="1600" dirty="0" err="1"/>
              <a:t>DiAngelo</a:t>
            </a:r>
            <a:r>
              <a:rPr lang="en-US" sz="1600" dirty="0"/>
              <a:t>, “Beyond the Face of Race: Emo-Cognitive Explorations of White Neurosis and Racial Cray-Cray,” </a:t>
            </a:r>
            <a:r>
              <a:rPr lang="en-US" sz="1600" i="1" dirty="0"/>
              <a:t>Journal of Educational Foundations, 2(1)</a:t>
            </a:r>
            <a:r>
              <a:rPr lang="en-US" sz="1600" dirty="0"/>
              <a:t>, 2013.</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xmlns="" val="3896029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 to Alienation</a:t>
            </a:r>
          </a:p>
        </p:txBody>
      </p:sp>
      <p:sp>
        <p:nvSpPr>
          <p:cNvPr id="3" name="Content Placeholder 2"/>
          <p:cNvSpPr>
            <a:spLocks noGrp="1"/>
          </p:cNvSpPr>
          <p:nvPr>
            <p:ph idx="1"/>
          </p:nvPr>
        </p:nvSpPr>
        <p:spPr>
          <a:xfrm>
            <a:off x="628650" y="1825625"/>
            <a:ext cx="7886700" cy="859823"/>
          </a:xfrm>
        </p:spPr>
        <p:txBody>
          <a:bodyPr>
            <a:normAutofit/>
          </a:bodyPr>
          <a:lstStyle/>
          <a:p>
            <a:pPr marL="0" indent="0">
              <a:buNone/>
            </a:pPr>
            <a:r>
              <a:rPr lang="en-US" sz="2400" dirty="0"/>
              <a:t>“…the question is not ‘Did racism take place?’ but rather, </a:t>
            </a:r>
            <a:r>
              <a:rPr lang="en-US" sz="2400" b="1" dirty="0"/>
              <a:t>‘In which ways did racism manifest in this specific context?’”</a:t>
            </a:r>
            <a:r>
              <a:rPr lang="en-US" sz="2400" b="1" baseline="30000" dirty="0"/>
              <a:t>1</a:t>
            </a:r>
            <a:endParaRPr lang="en-US" sz="2400" dirty="0"/>
          </a:p>
        </p:txBody>
      </p:sp>
      <p:sp>
        <p:nvSpPr>
          <p:cNvPr id="4" name="Rectangle 3"/>
          <p:cNvSpPr/>
          <p:nvPr/>
        </p:nvSpPr>
        <p:spPr>
          <a:xfrm>
            <a:off x="106217" y="5752733"/>
            <a:ext cx="8903029" cy="584775"/>
          </a:xfrm>
          <a:prstGeom prst="rect">
            <a:avLst/>
          </a:prstGeom>
        </p:spPr>
        <p:txBody>
          <a:bodyPr wrap="square">
            <a:spAutoFit/>
          </a:bodyPr>
          <a:lstStyle/>
          <a:p>
            <a:r>
              <a:rPr lang="en-US" sz="1600" baseline="30000" dirty="0"/>
              <a:t>1 </a:t>
            </a:r>
            <a:r>
              <a:rPr lang="en-US" sz="1600" dirty="0"/>
              <a:t>Schroeder &amp; </a:t>
            </a:r>
            <a:r>
              <a:rPr lang="en-US" sz="1600" dirty="0" err="1"/>
              <a:t>DiAngelo</a:t>
            </a:r>
            <a:r>
              <a:rPr lang="en-US" sz="1600" dirty="0"/>
              <a:t>. (2010). Addressing Whiteness in Nursing Education: The Sociopolitical Climate Project at the University of Washington School of Nursing. </a:t>
            </a:r>
            <a:r>
              <a:rPr lang="en-US" sz="1600" i="1" dirty="0"/>
              <a:t>Advances in Nursing Science, </a:t>
            </a:r>
            <a:r>
              <a:rPr lang="en-US" sz="1600" dirty="0"/>
              <a:t>33 (3) 244-255.</a:t>
            </a:r>
          </a:p>
        </p:txBody>
      </p:sp>
      <p:sp>
        <p:nvSpPr>
          <p:cNvPr id="5" name="Content Placeholder 2"/>
          <p:cNvSpPr txBox="1">
            <a:spLocks/>
          </p:cNvSpPr>
          <p:nvPr/>
        </p:nvSpPr>
        <p:spPr>
          <a:xfrm>
            <a:off x="628650" y="2894029"/>
            <a:ext cx="7886700" cy="2650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Cross-racial friendships do not block out the dynamics of racism in the society at large, and these dynamics continue unabated… </a:t>
            </a:r>
            <a:r>
              <a:rPr lang="en-US" sz="2400" b="1" dirty="0"/>
              <a:t>Racism cannot be absent from your friendship. </a:t>
            </a:r>
            <a:r>
              <a:rPr lang="en-US" sz="2400" dirty="0"/>
              <a:t>No person of color whom I’ve met has said that racism isn’t at play in his or her friendships with white people. Some whites are more thoughtful, aware, and receptive to feedback than others, but </a:t>
            </a:r>
            <a:r>
              <a:rPr lang="en-US" sz="2400" b="1" dirty="0"/>
              <a:t>no cross-racial relationship is free from the dynamics of racism in this society</a:t>
            </a:r>
            <a:r>
              <a:rPr lang="en-US" sz="2400" dirty="0"/>
              <a:t>.</a:t>
            </a:r>
            <a:r>
              <a:rPr lang="en-US" sz="2400" b="1" dirty="0"/>
              <a:t>”</a:t>
            </a:r>
            <a:r>
              <a:rPr lang="en-US" sz="2400" b="1" baseline="30000" dirty="0"/>
              <a:t>2</a:t>
            </a:r>
            <a:endParaRPr lang="en-US" sz="2400" dirty="0"/>
          </a:p>
        </p:txBody>
      </p:sp>
      <p:sp>
        <p:nvSpPr>
          <p:cNvPr id="6" name="Rectangle 5"/>
          <p:cNvSpPr/>
          <p:nvPr/>
        </p:nvSpPr>
        <p:spPr>
          <a:xfrm>
            <a:off x="106218" y="6369469"/>
            <a:ext cx="8409132" cy="369332"/>
          </a:xfrm>
          <a:prstGeom prst="rect">
            <a:avLst/>
          </a:prstGeom>
        </p:spPr>
        <p:txBody>
          <a:bodyPr wrap="square">
            <a:spAutoFit/>
          </a:bodyPr>
          <a:lstStyle/>
          <a:p>
            <a:r>
              <a:rPr lang="en-US" baseline="30000" dirty="0">
                <a:solidFill>
                  <a:srgbClr val="383838"/>
                </a:solidFill>
                <a:latin typeface="Georgia" panose="02040502050405020303" pitchFamily="18" charset="0"/>
              </a:rPr>
              <a:t>2 </a:t>
            </a:r>
            <a:r>
              <a:rPr lang="en-US" dirty="0">
                <a:solidFill>
                  <a:srgbClr val="383838"/>
                </a:solidFill>
                <a:latin typeface="Georgia" panose="02040502050405020303" pitchFamily="18" charset="0"/>
              </a:rPr>
              <a:t>Robin </a:t>
            </a:r>
            <a:r>
              <a:rPr lang="en-US" dirty="0" err="1">
                <a:solidFill>
                  <a:srgbClr val="383838"/>
                </a:solidFill>
                <a:latin typeface="Georgia" panose="02040502050405020303" pitchFamily="18" charset="0"/>
              </a:rPr>
              <a:t>DiAngelo</a:t>
            </a:r>
            <a:r>
              <a:rPr lang="en-US" dirty="0">
                <a:solidFill>
                  <a:srgbClr val="383838"/>
                </a:solidFill>
                <a:latin typeface="Georgia" panose="02040502050405020303" pitchFamily="18" charset="0"/>
              </a:rPr>
              <a:t>, </a:t>
            </a:r>
            <a:r>
              <a:rPr lang="en-US" i="1" dirty="0">
                <a:solidFill>
                  <a:srgbClr val="383838"/>
                </a:solidFill>
                <a:latin typeface="Georgia" panose="02040502050405020303" pitchFamily="18" charset="0"/>
              </a:rPr>
              <a:t>White Fragility</a:t>
            </a:r>
            <a:r>
              <a:rPr lang="en-US" dirty="0">
                <a:solidFill>
                  <a:srgbClr val="383838"/>
                </a:solidFill>
                <a:latin typeface="Georgia" panose="02040502050405020303" pitchFamily="18" charset="0"/>
              </a:rPr>
              <a:t>, (2018), p. 80-81</a:t>
            </a:r>
            <a:endParaRPr lang="en-US" dirty="0"/>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xmlns="" val="2895925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4898570"/>
            <a:ext cx="8651631" cy="35342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716275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19775"/>
            <a:ext cx="7886700" cy="994172"/>
          </a:xfrm>
        </p:spPr>
        <p:txBody>
          <a:bodyPr/>
          <a:lstStyle/>
          <a:p>
            <a:r>
              <a:rPr lang="en-US" dirty="0"/>
              <a:t>Read broadly</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884483" y="1736888"/>
            <a:ext cx="3382427" cy="2431458"/>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530027" y="3801463"/>
            <a:ext cx="2174775" cy="2899700"/>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2884483" y="4625017"/>
            <a:ext cx="3408534" cy="207614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269973" y="1736888"/>
            <a:ext cx="2351393" cy="3527090"/>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6530027" y="1736889"/>
            <a:ext cx="2188672" cy="1945426"/>
          </a:xfrm>
          <a:prstGeom prst="rect">
            <a:avLst/>
          </a:prstGeom>
        </p:spPr>
      </p:pic>
      <p:pic>
        <p:nvPicPr>
          <p:cNvPr id="9" name="Picture 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255044" y="5335931"/>
            <a:ext cx="2381250" cy="1365232"/>
          </a:xfrm>
          <a:prstGeom prst="rect">
            <a:avLst/>
          </a:prstGeom>
        </p:spPr>
      </p:pic>
    </p:spTree>
    <p:extLst>
      <p:ext uri="{BB962C8B-B14F-4D97-AF65-F5344CB8AC3E}">
        <p14:creationId xmlns:p14="http://schemas.microsoft.com/office/powerpoint/2010/main" xmlns="" val="2465917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CE8568-CC63-4B63-A4C6-6017211BD174}"/>
              </a:ext>
            </a:extLst>
          </p:cNvPr>
          <p:cNvSpPr>
            <a:spLocks noGrp="1"/>
          </p:cNvSpPr>
          <p:nvPr>
            <p:ph type="title"/>
          </p:nvPr>
        </p:nvSpPr>
        <p:spPr/>
        <p:txBody>
          <a:bodyPr>
            <a:normAutofit fontScale="90000"/>
          </a:bodyPr>
          <a:lstStyle/>
          <a:p>
            <a:r>
              <a:rPr lang="en-US" i="1" dirty="0"/>
              <a:t>Confronting Injustice Without Compromising </a:t>
            </a:r>
            <a:r>
              <a:rPr lang="en-US" dirty="0"/>
              <a:t>Truth by Thaddeus Williams</a:t>
            </a:r>
          </a:p>
        </p:txBody>
      </p:sp>
      <p:pic>
        <p:nvPicPr>
          <p:cNvPr id="1026" name="Picture 2" descr="Image result for thaddeus williams injustice">
            <a:extLst>
              <a:ext uri="{FF2B5EF4-FFF2-40B4-BE49-F238E27FC236}">
                <a16:creationId xmlns:a16="http://schemas.microsoft.com/office/drawing/2014/main" xmlns="" id="{EB2474A6-1E6D-4B8D-9064-848D6E98A3D7}"/>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7098" r="3441"/>
          <a:stretch/>
        </p:blipFill>
        <p:spPr bwMode="auto">
          <a:xfrm>
            <a:off x="5220586" y="2000250"/>
            <a:ext cx="2753833" cy="3964615"/>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Image result for thaddeus williams injustice">
            <a:extLst>
              <a:ext uri="{FF2B5EF4-FFF2-40B4-BE49-F238E27FC236}">
                <a16:creationId xmlns:a16="http://schemas.microsoft.com/office/drawing/2014/main" xmlns="" id="{02DC7DF5-AE79-424C-96CB-884D3F91B04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887" y="2000250"/>
            <a:ext cx="2599026" cy="39646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696159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Beyond Racial Gridlock</a:t>
            </a:r>
            <a:r>
              <a:rPr lang="en-US" dirty="0"/>
              <a:t>, by Dr. George Yancey</a:t>
            </a:r>
            <a:endParaRPr lang="en-US"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28651" y="2125265"/>
            <a:ext cx="4033965" cy="428385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5477608" y="2128386"/>
            <a:ext cx="2853825" cy="4280736"/>
          </a:xfrm>
          <a:prstGeom prst="rect">
            <a:avLst/>
          </a:prstGeom>
        </p:spPr>
      </p:pic>
    </p:spTree>
    <p:extLst>
      <p:ext uri="{BB962C8B-B14F-4D97-AF65-F5344CB8AC3E}">
        <p14:creationId xmlns:p14="http://schemas.microsoft.com/office/powerpoint/2010/main" xmlns="" val="37990497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The New Reformation: Finding Hope in the Fight for Ethnic Unity: Linne, Shai:  9780802423207: Amazon.com: Books">
            <a:extLst>
              <a:ext uri="{FF2B5EF4-FFF2-40B4-BE49-F238E27FC236}">
                <a16:creationId xmlns:a16="http://schemas.microsoft.com/office/drawing/2014/main" xmlns="" id="{5997AF95-52E9-4AF4-A984-A69AF915052D}"/>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6484" b="6484"/>
          <a:stretch/>
        </p:blipFill>
        <p:spPr bwMode="auto">
          <a:xfrm>
            <a:off x="1231640" y="2164924"/>
            <a:ext cx="2872891" cy="381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Shai Linne (@ShaiLinne) | Twitter">
            <a:extLst>
              <a:ext uri="{FF2B5EF4-FFF2-40B4-BE49-F238E27FC236}">
                <a16:creationId xmlns:a16="http://schemas.microsoft.com/office/drawing/2014/main" xmlns="" id="{425C4F8E-F889-48CC-A8A4-B25350F4ACD1}"/>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8857" r="8857"/>
          <a:stretch/>
        </p:blipFill>
        <p:spPr bwMode="auto">
          <a:xfrm>
            <a:off x="5337110" y="2164924"/>
            <a:ext cx="3135086" cy="381000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itle 1">
            <a:extLst>
              <a:ext uri="{FF2B5EF4-FFF2-40B4-BE49-F238E27FC236}">
                <a16:creationId xmlns:a16="http://schemas.microsoft.com/office/drawing/2014/main" xmlns="" id="{7C344C2B-E287-4899-8DA9-EE7FCD9E524E}"/>
              </a:ext>
            </a:extLst>
          </p:cNvPr>
          <p:cNvSpPr>
            <a:spLocks noGrp="1"/>
          </p:cNvSpPr>
          <p:nvPr>
            <p:ph type="title"/>
          </p:nvPr>
        </p:nvSpPr>
        <p:spPr/>
        <p:txBody>
          <a:bodyPr/>
          <a:lstStyle/>
          <a:p>
            <a:r>
              <a:rPr lang="en-US" i="1" dirty="0"/>
              <a:t>The New Reformation</a:t>
            </a:r>
            <a:r>
              <a:rPr lang="en-US" dirty="0"/>
              <a:t>, by Shai </a:t>
            </a:r>
            <a:r>
              <a:rPr lang="en-US" dirty="0" err="1"/>
              <a:t>Linne</a:t>
            </a:r>
            <a:endParaRPr lang="en-US" i="1" dirty="0"/>
          </a:p>
        </p:txBody>
      </p:sp>
    </p:spTree>
    <p:extLst>
      <p:ext uri="{BB962C8B-B14F-4D97-AF65-F5344CB8AC3E}">
        <p14:creationId xmlns:p14="http://schemas.microsoft.com/office/powerpoint/2010/main" xmlns="" val="21715249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CE8568-CC63-4B63-A4C6-6017211BD174}"/>
              </a:ext>
            </a:extLst>
          </p:cNvPr>
          <p:cNvSpPr>
            <a:spLocks noGrp="1"/>
          </p:cNvSpPr>
          <p:nvPr>
            <p:ph type="title"/>
          </p:nvPr>
        </p:nvSpPr>
        <p:spPr/>
        <p:txBody>
          <a:bodyPr>
            <a:normAutofit/>
          </a:bodyPr>
          <a:lstStyle/>
          <a:p>
            <a:r>
              <a:rPr lang="en-US" i="1" dirty="0"/>
              <a:t>Cynical Theories </a:t>
            </a:r>
            <a:r>
              <a:rPr lang="en-US" dirty="0"/>
              <a:t>by Helen </a:t>
            </a:r>
            <a:r>
              <a:rPr lang="en-US" dirty="0" err="1"/>
              <a:t>Pluckrose</a:t>
            </a:r>
            <a:r>
              <a:rPr lang="en-US" dirty="0"/>
              <a:t> and James Lindsay</a:t>
            </a:r>
          </a:p>
        </p:txBody>
      </p:sp>
      <p:pic>
        <p:nvPicPr>
          <p:cNvPr id="2050" name="Picture 2" descr="Image result for cynical theories">
            <a:extLst>
              <a:ext uri="{FF2B5EF4-FFF2-40B4-BE49-F238E27FC236}">
                <a16:creationId xmlns:a16="http://schemas.microsoft.com/office/drawing/2014/main" xmlns="" id="{71D57229-1635-43F7-A6DB-0D2E17ED352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4736" y="2000251"/>
            <a:ext cx="2598596" cy="399784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Image result for james lindsay">
            <a:extLst>
              <a:ext uri="{FF2B5EF4-FFF2-40B4-BE49-F238E27FC236}">
                <a16:creationId xmlns:a16="http://schemas.microsoft.com/office/drawing/2014/main" xmlns="" id="{2AE098EA-3AB2-483F-AF21-1AAE938995F4}"/>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5772" r="25772" b="26638"/>
          <a:stretch/>
        </p:blipFill>
        <p:spPr bwMode="auto">
          <a:xfrm>
            <a:off x="6274982" y="2161205"/>
            <a:ext cx="2534282" cy="3836885"/>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Image result for helen pluckrose">
            <a:extLst>
              <a:ext uri="{FF2B5EF4-FFF2-40B4-BE49-F238E27FC236}">
                <a16:creationId xmlns:a16="http://schemas.microsoft.com/office/drawing/2014/main" xmlns="" id="{44894498-A0F3-46D1-A9D9-E34294067669}"/>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4149" r="16427"/>
          <a:stretch/>
        </p:blipFill>
        <p:spPr bwMode="auto">
          <a:xfrm>
            <a:off x="3115341" y="2161206"/>
            <a:ext cx="3014722" cy="38368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76391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Just Mercy</a:t>
            </a:r>
            <a:r>
              <a:rPr lang="en-US" dirty="0"/>
              <a:t>, Bryan Stevenson</a:t>
            </a:r>
            <a:endParaRPr lang="en-US" i="1" dirty="0"/>
          </a:p>
        </p:txBody>
      </p:sp>
      <p:pic>
        <p:nvPicPr>
          <p:cNvPr id="1026" name="Picture 2" descr="Image result for just mercy bryan stevenson"/>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5579707" y="1690689"/>
            <a:ext cx="3060440" cy="4686299"/>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Image result for bryan stevenson"/>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628650" y="1695852"/>
            <a:ext cx="3747407" cy="46811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585455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85000" lnSpcReduction="2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Book Recommendations</a:t>
            </a:r>
          </a:p>
          <a:p>
            <a:r>
              <a:rPr lang="en-US" dirty="0"/>
              <a:t>Acknowledgements</a:t>
            </a:r>
          </a:p>
          <a:p>
            <a:endParaRPr lang="en-US" dirty="0"/>
          </a:p>
        </p:txBody>
      </p:sp>
      <p:sp>
        <p:nvSpPr>
          <p:cNvPr id="5" name="Rectangle 4">
            <a:extLst>
              <a:ext uri="{FF2B5EF4-FFF2-40B4-BE49-F238E27FC236}">
                <a16:creationId xmlns:a16="http://schemas.microsoft.com/office/drawing/2014/main" xmlns="" id="{545924E2-825F-4609-A7A8-EE4F174E541A}"/>
              </a:ext>
            </a:extLst>
          </p:cNvPr>
          <p:cNvSpPr/>
          <p:nvPr/>
        </p:nvSpPr>
        <p:spPr>
          <a:xfrm>
            <a:off x="246184" y="5281125"/>
            <a:ext cx="8651631" cy="35342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xmlns="" val="31439753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 and additional resources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28650" y="2152354"/>
            <a:ext cx="2694025" cy="2694025"/>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4804540" y="2152354"/>
            <a:ext cx="2591287" cy="2694025"/>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7649338" cy="1754326"/>
          </a:xfrm>
          <a:prstGeom prst="rect">
            <a:avLst/>
          </a:prstGeom>
          <a:noFill/>
        </p:spPr>
        <p:txBody>
          <a:bodyPr wrap="none" rtlCol="0">
            <a:spAutoFit/>
          </a:bodyPr>
          <a:lstStyle/>
          <a:p>
            <a:pPr marL="285750" indent="-285750">
              <a:buFont typeface="Arial" panose="020B0604020202020204" pitchFamily="34" charset="0"/>
              <a:buChar char="•"/>
            </a:pPr>
            <a:r>
              <a:rPr lang="en-US" dirty="0"/>
              <a:t>“The Incompatibility of Critical Theory and Christianity,” </a:t>
            </a:r>
            <a:r>
              <a:rPr lang="en-US" i="1" dirty="0"/>
              <a:t>The Gospel Coalition</a:t>
            </a:r>
          </a:p>
          <a:p>
            <a:pPr marL="285750" indent="-285750">
              <a:buFont typeface="Arial" panose="020B0604020202020204" pitchFamily="34" charset="0"/>
              <a:buChar char="•"/>
            </a:pPr>
            <a:r>
              <a:rPr lang="en-US" dirty="0"/>
              <a:t>“Book review: </a:t>
            </a:r>
            <a:r>
              <a:rPr lang="en-US" i="1" dirty="0"/>
              <a:t>Cynical Theories</a:t>
            </a:r>
            <a:r>
              <a:rPr lang="en-US" dirty="0"/>
              <a:t>,” </a:t>
            </a:r>
            <a:r>
              <a:rPr lang="en-US" i="1" dirty="0" err="1"/>
              <a:t>Themelios</a:t>
            </a:r>
            <a:endParaRPr lang="en-US" i="1" dirty="0"/>
          </a:p>
          <a:p>
            <a:pPr marL="285750" indent="-285750">
              <a:buFont typeface="Arial" panose="020B0604020202020204" pitchFamily="34" charset="0"/>
              <a:buChar char="•"/>
            </a:pPr>
            <a:r>
              <a:rPr lang="en-US" dirty="0"/>
              <a:t>“Gender, Intersectionality, and Critical Theory,” </a:t>
            </a:r>
            <a:r>
              <a:rPr lang="en-US" i="1" dirty="0" err="1"/>
              <a:t>Eikon</a:t>
            </a:r>
            <a:endParaRPr lang="en-US" dirty="0"/>
          </a:p>
          <a:p>
            <a:pPr marL="285750" indent="-285750">
              <a:buFont typeface="Arial" panose="020B0604020202020204" pitchFamily="34" charset="0"/>
              <a:buChar char="•"/>
            </a:pPr>
            <a:r>
              <a:rPr lang="en-US" dirty="0"/>
              <a:t>“Engaging Critical Theory and the Social Justice Movement” </a:t>
            </a:r>
            <a:r>
              <a:rPr lang="en-US" i="1" dirty="0"/>
              <a:t>Ratio Christi</a:t>
            </a:r>
          </a:p>
          <a:p>
            <a:pPr marL="285750" indent="-285750">
              <a:buFont typeface="Arial" panose="020B0604020202020204" pitchFamily="34" charset="0"/>
              <a:buChar char="•"/>
            </a:pPr>
            <a:r>
              <a:rPr lang="en-US" dirty="0" smtClean="0"/>
              <a:t>shenviapologetics.com/slides</a:t>
            </a:r>
            <a:endParaRPr lang="en-US" dirty="0"/>
          </a:p>
          <a:p>
            <a:pPr marL="285750" indent="-285750">
              <a:buFont typeface="Arial" panose="020B0604020202020204" pitchFamily="34" charset="0"/>
              <a:buChar char="•"/>
            </a:pPr>
            <a:r>
              <a:rPr lang="en-US" dirty="0"/>
              <a:t>Twitter @</a:t>
            </a:r>
            <a:r>
              <a:rPr lang="en-US" dirty="0" err="1"/>
              <a:t>NeilShenvi</a:t>
            </a:r>
            <a:r>
              <a:rPr lang="en-US" dirty="0"/>
              <a:t>, @</a:t>
            </a:r>
            <a:r>
              <a:rPr lang="en-US" dirty="0" err="1"/>
              <a:t>RealPatSawyer</a:t>
            </a:r>
            <a:endParaRPr lang="en-US" dirty="0"/>
          </a:p>
        </p:txBody>
      </p:sp>
    </p:spTree>
    <p:extLst>
      <p:ext uri="{BB962C8B-B14F-4D97-AF65-F5344CB8AC3E}">
        <p14:creationId xmlns:p14="http://schemas.microsoft.com/office/powerpoint/2010/main" xmlns=""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36337</TotalTime>
  <Words>2805</Words>
  <Application>Microsoft Office PowerPoint</Application>
  <PresentationFormat>On-screen Show (4:3)</PresentationFormat>
  <Paragraphs>386</Paragraphs>
  <Slides>62</Slides>
  <Notes>55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Slide 1</vt:lpstr>
      <vt:lpstr>Outline</vt:lpstr>
      <vt:lpstr>The Taxonomy of Critical Theory</vt:lpstr>
      <vt:lpstr>Slide 4</vt:lpstr>
      <vt:lpstr>The Origins of Critical Race Theory</vt:lpstr>
      <vt:lpstr>Outline</vt:lpstr>
      <vt:lpstr>The Core Tenets of CRT</vt:lpstr>
      <vt:lpstr>Outline</vt:lpstr>
      <vt:lpstr>Racism is normal, permanent, and pervasive</vt:lpstr>
      <vt:lpstr>Racism is normal, permanent, and pervasive</vt:lpstr>
      <vt:lpstr>Racism is normal, permanent, and pervasive</vt:lpstr>
      <vt:lpstr>Outline</vt:lpstr>
      <vt:lpstr>Racism is concealed beneath principles like colorblindness, meritocracy, and objectivity</vt:lpstr>
      <vt:lpstr>Racism is concealed beneath principles like colorblindness, meritocracy, and objectivity</vt:lpstr>
      <vt:lpstr>Racism is concealed beneath principles like colorblindness, meritocracy, and objectivity</vt:lpstr>
      <vt:lpstr>Outline</vt:lpstr>
      <vt:lpstr>Lived experience is critical to fully understand racism</vt:lpstr>
      <vt:lpstr>Lived experience is critical to fully understand racism</vt:lpstr>
      <vt:lpstr>Outline</vt:lpstr>
      <vt:lpstr>Racism is part of interlocking systems of oppression</vt:lpstr>
      <vt:lpstr>Racism is part of interlocking systems of oppression</vt:lpstr>
      <vt:lpstr>Racism is part of interlocking systems of oppression</vt:lpstr>
      <vt:lpstr>Outline</vt:lpstr>
      <vt:lpstr>Positives of CRT</vt:lpstr>
      <vt:lpstr>Outline</vt:lpstr>
      <vt:lpstr>Problems with Critical Race Theory</vt:lpstr>
      <vt:lpstr>Racism as sin, not system</vt:lpstr>
      <vt:lpstr>Racism as sin, not system</vt:lpstr>
      <vt:lpstr>Problems with Critical Race Theory</vt:lpstr>
      <vt:lpstr>Sin, not racism, is pervasive</vt:lpstr>
      <vt:lpstr>Sin, not racism, is pervasive</vt:lpstr>
      <vt:lpstr>Problems with Critical Race Theory</vt:lpstr>
      <vt:lpstr>Identity in Christ, not ethnicity</vt:lpstr>
      <vt:lpstr>Identity in Christ, not ethnicity</vt:lpstr>
      <vt:lpstr>Problems with Critical Race Theory</vt:lpstr>
      <vt:lpstr>Truth in Scripture, not experience</vt:lpstr>
      <vt:lpstr>Truth in Scripture, not experience</vt:lpstr>
      <vt:lpstr>Problems with Critical Race Theory</vt:lpstr>
      <vt:lpstr>Sin as lawlessness, not oppression</vt:lpstr>
      <vt:lpstr>Sin as lawlessness, not oppression</vt:lpstr>
      <vt:lpstr>Mixing CRT and Christianity</vt:lpstr>
      <vt:lpstr>Can ‘White’ People Be Saved?</vt:lpstr>
      <vt:lpstr>Can ‘White’ People Be Saved?</vt:lpstr>
      <vt:lpstr>Can ‘White’ People Be Saved?</vt:lpstr>
      <vt:lpstr>Outline</vt:lpstr>
      <vt:lpstr>Robin DiAngelo</vt:lpstr>
      <vt:lpstr>Robin DiAngelo</vt:lpstr>
      <vt:lpstr>Critical Social Justice</vt:lpstr>
      <vt:lpstr>All whites are racist</vt:lpstr>
      <vt:lpstr>The white fragility Kafkatrap</vt:lpstr>
      <vt:lpstr>Roadmap to Alienation</vt:lpstr>
      <vt:lpstr>Roadmap to Alienation</vt:lpstr>
      <vt:lpstr>Roadmap to Alienation</vt:lpstr>
      <vt:lpstr>Outline</vt:lpstr>
      <vt:lpstr>Read broadly</vt:lpstr>
      <vt:lpstr>Confronting Injustice Without Compromising Truth by Thaddeus Williams</vt:lpstr>
      <vt:lpstr>Beyond Racial Gridlock, by Dr. George Yancey</vt:lpstr>
      <vt:lpstr>The New Reformation, by Shai Linne</vt:lpstr>
      <vt:lpstr>Cynical Theories by Helen Pluckrose and James Lindsay</vt:lpstr>
      <vt:lpstr>Just Mercy, Bryan Stevenson</vt:lpstr>
      <vt:lpstr>Outline</vt:lpstr>
      <vt:lpstr>Acknowledgements and additional 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Neil Shenvi</dc:creator>
  <cp:lastModifiedBy>Christina Shenvi</cp:lastModifiedBy>
  <cp:revision>594</cp:revision>
  <dcterms:created xsi:type="dcterms:W3CDTF">2018-10-14T04:17:44Z</dcterms:created>
  <dcterms:modified xsi:type="dcterms:W3CDTF">2021-10-09T15:53:35Z</dcterms:modified>
</cp:coreProperties>
</file>