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67"/>
  </p:notesMasterIdLst>
  <p:handoutMasterIdLst>
    <p:handoutMasterId r:id="rId68"/>
  </p:handoutMasterIdLst>
  <p:sldIdLst>
    <p:sldId id="256" r:id="rId2"/>
    <p:sldId id="615" r:id="rId3"/>
    <p:sldId id="616" r:id="rId4"/>
    <p:sldId id="617" r:id="rId5"/>
    <p:sldId id="618" r:id="rId6"/>
    <p:sldId id="647" r:id="rId7"/>
    <p:sldId id="593" r:id="rId8"/>
    <p:sldId id="595" r:id="rId9"/>
    <p:sldId id="395" r:id="rId10"/>
    <p:sldId id="297" r:id="rId11"/>
    <p:sldId id="347" r:id="rId12"/>
    <p:sldId id="669" r:id="rId13"/>
    <p:sldId id="511" r:id="rId14"/>
    <p:sldId id="510" r:id="rId15"/>
    <p:sldId id="520" r:id="rId16"/>
    <p:sldId id="515" r:id="rId17"/>
    <p:sldId id="509" r:id="rId18"/>
    <p:sldId id="397" r:id="rId19"/>
    <p:sldId id="565" r:id="rId20"/>
    <p:sldId id="523" r:id="rId21"/>
    <p:sldId id="398" r:id="rId22"/>
    <p:sldId id="670" r:id="rId23"/>
    <p:sldId id="524" r:id="rId24"/>
    <p:sldId id="525" r:id="rId25"/>
    <p:sldId id="671" r:id="rId26"/>
    <p:sldId id="528" r:id="rId27"/>
    <p:sldId id="533" r:id="rId28"/>
    <p:sldId id="529" r:id="rId29"/>
    <p:sldId id="672" r:id="rId30"/>
    <p:sldId id="534" r:id="rId31"/>
    <p:sldId id="568" r:id="rId32"/>
    <p:sldId id="535" r:id="rId33"/>
    <p:sldId id="537" r:id="rId34"/>
    <p:sldId id="673" r:id="rId35"/>
    <p:sldId id="505" r:id="rId36"/>
    <p:sldId id="661" r:id="rId37"/>
    <p:sldId id="702" r:id="rId38"/>
    <p:sldId id="460" r:id="rId39"/>
    <p:sldId id="457" r:id="rId40"/>
    <p:sldId id="471" r:id="rId41"/>
    <p:sldId id="709" r:id="rId42"/>
    <p:sldId id="357" r:id="rId43"/>
    <p:sldId id="368" r:id="rId44"/>
    <p:sldId id="363" r:id="rId45"/>
    <p:sldId id="619" r:id="rId46"/>
    <p:sldId id="710" r:id="rId47"/>
    <p:sldId id="282" r:id="rId48"/>
    <p:sldId id="493" r:id="rId49"/>
    <p:sldId id="494" r:id="rId50"/>
    <p:sldId id="711" r:id="rId51"/>
    <p:sldId id="361" r:id="rId52"/>
    <p:sldId id="495" r:id="rId53"/>
    <p:sldId id="712" r:id="rId54"/>
    <p:sldId id="291" r:id="rId55"/>
    <p:sldId id="713" r:id="rId56"/>
    <p:sldId id="572" r:id="rId57"/>
    <p:sldId id="573" r:id="rId58"/>
    <p:sldId id="574" r:id="rId59"/>
    <p:sldId id="576" r:id="rId60"/>
    <p:sldId id="575" r:id="rId61"/>
    <p:sldId id="714" r:id="rId62"/>
    <p:sldId id="465" r:id="rId63"/>
    <p:sldId id="699" r:id="rId64"/>
    <p:sldId id="700" r:id="rId65"/>
    <p:sldId id="701" r:id="rId6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henvi, Christina L" initials="SCL" lastIdx="1" clrIdx="0">
    <p:extLst>
      <p:ext uri="{19B8F6BF-5375-455C-9EA6-DF929625EA0E}">
        <p15:presenceInfo xmlns:p15="http://schemas.microsoft.com/office/powerpoint/2012/main" userId="Shenvi, Christina L"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122355"/>
    <a:srgbClr val="DDB43B"/>
    <a:srgbClr val="343047"/>
    <a:srgbClr val="E3CF75"/>
    <a:srgbClr val="201B33"/>
    <a:srgbClr val="00418F"/>
    <a:srgbClr val="FFFFFF"/>
    <a:srgbClr val="1E4AA4"/>
    <a:srgbClr val="5B9BD5"/>
    <a:srgbClr val="00D14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88493" autoAdjust="0"/>
  </p:normalViewPr>
  <p:slideViewPr>
    <p:cSldViewPr snapToGrid="0">
      <p:cViewPr varScale="1">
        <p:scale>
          <a:sx n="72" d="100"/>
          <a:sy n="72" d="100"/>
        </p:scale>
        <p:origin x="1670" y="67"/>
      </p:cViewPr>
      <p:guideLst>
        <p:guide orient="horz" pos="2160"/>
        <p:guide pos="2880"/>
      </p:guideLst>
    </p:cSldViewPr>
  </p:slideViewPr>
  <p:outlineViewPr>
    <p:cViewPr>
      <p:scale>
        <a:sx n="33" d="100"/>
        <a:sy n="33" d="100"/>
      </p:scale>
      <p:origin x="0" y="-49554"/>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62" d="100"/>
          <a:sy n="62" d="100"/>
        </p:scale>
        <p:origin x="3154" y="77"/>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commentAuthors" Target="commentAuthor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64DC3D6-5533-451F-9A74-C3EEB7F705E2}" type="slidenum">
              <a:rPr lang="en-US" smtClean="0"/>
              <a:pPr/>
              <a:t>‹#›</a:t>
            </a:fld>
            <a:endParaRPr lang="en-US"/>
          </a:p>
        </p:txBody>
      </p:sp>
    </p:spTree>
    <p:extLst>
      <p:ext uri="{BB962C8B-B14F-4D97-AF65-F5344CB8AC3E}">
        <p14:creationId xmlns:p14="http://schemas.microsoft.com/office/powerpoint/2010/main" val="117400093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FE3547F-E619-45A8-8049-248076404A9D}" type="datetimeFigureOut">
              <a:rPr lang="en-US" smtClean="0"/>
              <a:pPr/>
              <a:t>9/16/2021</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9BE6CBB-A455-47E8-847C-2F89DFCBF057}" type="slidenum">
              <a:rPr lang="en-US" smtClean="0"/>
              <a:pPr/>
              <a:t>‹#›</a:t>
            </a:fld>
            <a:endParaRPr lang="en-US"/>
          </a:p>
        </p:txBody>
      </p:sp>
    </p:spTree>
    <p:extLst>
      <p:ext uri="{BB962C8B-B14F-4D97-AF65-F5344CB8AC3E}">
        <p14:creationId xmlns:p14="http://schemas.microsoft.com/office/powerpoint/2010/main" val="27981245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9BE6CBB-A455-47E8-847C-2F89DFCBF057}" type="slidenum">
              <a:rPr lang="en-US" smtClean="0"/>
              <a:pPr/>
              <a:t>1</a:t>
            </a:fld>
            <a:endParaRPr lang="en-US"/>
          </a:p>
        </p:txBody>
      </p:sp>
    </p:spTree>
    <p:extLst>
      <p:ext uri="{BB962C8B-B14F-4D97-AF65-F5344CB8AC3E}">
        <p14:creationId xmlns:p14="http://schemas.microsoft.com/office/powerpoint/2010/main" val="7932676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12</a:t>
            </a:fld>
            <a:endParaRPr lang="en-US"/>
          </a:p>
        </p:txBody>
      </p:sp>
    </p:spTree>
    <p:extLst>
      <p:ext uri="{BB962C8B-B14F-4D97-AF65-F5344CB8AC3E}">
        <p14:creationId xmlns:p14="http://schemas.microsoft.com/office/powerpoint/2010/main" val="31889693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9BE6CBB-A455-47E8-847C-2F89DFCBF057}" type="slidenum">
              <a:rPr lang="en-US" smtClean="0"/>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9BE6CBB-A455-47E8-847C-2F89DFCBF057}" type="slidenum">
              <a:rPr lang="en-US" smtClean="0"/>
              <a:pPr/>
              <a:t>19</a:t>
            </a:fld>
            <a:endParaRPr lang="en-US"/>
          </a:p>
        </p:txBody>
      </p:sp>
    </p:spTree>
    <p:extLst>
      <p:ext uri="{BB962C8B-B14F-4D97-AF65-F5344CB8AC3E}">
        <p14:creationId xmlns:p14="http://schemas.microsoft.com/office/powerpoint/2010/main" val="249231559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9BE6CBB-A455-47E8-847C-2F89DFCBF057}" type="slidenum">
              <a:rPr lang="en-US" smtClean="0"/>
              <a:pPr/>
              <a:t>20</a:t>
            </a:fld>
            <a:endParaRPr lang="en-US"/>
          </a:p>
        </p:txBody>
      </p:sp>
    </p:spTree>
    <p:extLst>
      <p:ext uri="{BB962C8B-B14F-4D97-AF65-F5344CB8AC3E}">
        <p14:creationId xmlns:p14="http://schemas.microsoft.com/office/powerpoint/2010/main" val="268408487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21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22</a:t>
            </a:fld>
            <a:endParaRPr lang="en-US"/>
          </a:p>
        </p:txBody>
      </p:sp>
    </p:spTree>
    <p:extLst>
      <p:ext uri="{BB962C8B-B14F-4D97-AF65-F5344CB8AC3E}">
        <p14:creationId xmlns:p14="http://schemas.microsoft.com/office/powerpoint/2010/main" val="282309365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23</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24</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25</a:t>
            </a:fld>
            <a:endParaRPr lang="en-US"/>
          </a:p>
        </p:txBody>
      </p:sp>
    </p:spTree>
    <p:extLst>
      <p:ext uri="{BB962C8B-B14F-4D97-AF65-F5344CB8AC3E}">
        <p14:creationId xmlns:p14="http://schemas.microsoft.com/office/powerpoint/2010/main" val="54420001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26</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27</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28</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29</a:t>
            </a:fld>
            <a:endParaRPr lang="en-US"/>
          </a:p>
        </p:txBody>
      </p:sp>
    </p:spTree>
    <p:extLst>
      <p:ext uri="{BB962C8B-B14F-4D97-AF65-F5344CB8AC3E}">
        <p14:creationId xmlns:p14="http://schemas.microsoft.com/office/powerpoint/2010/main" val="180970376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30</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31</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32</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33</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34</a:t>
            </a:fld>
            <a:endParaRPr lang="en-US"/>
          </a:p>
        </p:txBody>
      </p:sp>
    </p:spTree>
    <p:extLst>
      <p:ext uri="{BB962C8B-B14F-4D97-AF65-F5344CB8AC3E}">
        <p14:creationId xmlns:p14="http://schemas.microsoft.com/office/powerpoint/2010/main" val="98775865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35</a:t>
            </a:fld>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37</a:t>
            </a:fld>
            <a:endParaRPr lang="en-US"/>
          </a:p>
        </p:txBody>
      </p:sp>
    </p:spTree>
    <p:extLst>
      <p:ext uri="{BB962C8B-B14F-4D97-AF65-F5344CB8AC3E}">
        <p14:creationId xmlns:p14="http://schemas.microsoft.com/office/powerpoint/2010/main" val="143522612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38</a:t>
            </a:fld>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39</a:t>
            </a:fld>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40</a:t>
            </a:fld>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41</a:t>
            </a:fld>
            <a:endParaRPr lang="en-US"/>
          </a:p>
        </p:txBody>
      </p:sp>
    </p:spTree>
    <p:extLst>
      <p:ext uri="{BB962C8B-B14F-4D97-AF65-F5344CB8AC3E}">
        <p14:creationId xmlns:p14="http://schemas.microsoft.com/office/powerpoint/2010/main" val="427947276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42</a:t>
            </a:fld>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43</a:t>
            </a:fld>
            <a:endParaRPr 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44</a:t>
            </a:fld>
            <a:endParaRPr 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46</a:t>
            </a:fld>
            <a:endParaRPr lang="en-US"/>
          </a:p>
        </p:txBody>
      </p:sp>
    </p:spTree>
    <p:extLst>
      <p:ext uri="{BB962C8B-B14F-4D97-AF65-F5344CB8AC3E}">
        <p14:creationId xmlns:p14="http://schemas.microsoft.com/office/powerpoint/2010/main" val="68112425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47</a:t>
            </a:fld>
            <a:endParaRPr 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48</a:t>
            </a:fld>
            <a:endParaRPr 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49</a:t>
            </a:fld>
            <a:endParaRPr 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50</a:t>
            </a:fld>
            <a:endParaRPr lang="en-US"/>
          </a:p>
        </p:txBody>
      </p:sp>
    </p:spTree>
    <p:extLst>
      <p:ext uri="{BB962C8B-B14F-4D97-AF65-F5344CB8AC3E}">
        <p14:creationId xmlns:p14="http://schemas.microsoft.com/office/powerpoint/2010/main" val="294253549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51</a:t>
            </a:fld>
            <a:endParaRPr 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52</a:t>
            </a:fld>
            <a:endParaRPr 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53</a:t>
            </a:fld>
            <a:endParaRPr lang="en-US"/>
          </a:p>
        </p:txBody>
      </p:sp>
    </p:spTree>
    <p:extLst>
      <p:ext uri="{BB962C8B-B14F-4D97-AF65-F5344CB8AC3E}">
        <p14:creationId xmlns:p14="http://schemas.microsoft.com/office/powerpoint/2010/main" val="279990448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54</a:t>
            </a:fld>
            <a:endParaRPr 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55</a:t>
            </a:fld>
            <a:endParaRPr lang="en-US"/>
          </a:p>
        </p:txBody>
      </p:sp>
    </p:spTree>
    <p:extLst>
      <p:ext uri="{BB962C8B-B14F-4D97-AF65-F5344CB8AC3E}">
        <p14:creationId xmlns:p14="http://schemas.microsoft.com/office/powerpoint/2010/main" val="109898987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56</a:t>
            </a:fld>
            <a:endParaRPr 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57</a:t>
            </a:fld>
            <a:endParaRPr 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58</a:t>
            </a:fld>
            <a:endParaRPr lang="en-US"/>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59</a:t>
            </a:fld>
            <a:endParaRPr lang="en-US"/>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9BE6CBB-A455-47E8-847C-2F89DFCBF057}" type="slidenum">
              <a:rPr lang="en-US" smtClean="0"/>
              <a:pPr/>
              <a:t>60</a:t>
            </a:fld>
            <a:endParaRPr lang="en-US"/>
          </a:p>
        </p:txBody>
      </p:sp>
    </p:spTree>
    <p:extLst>
      <p:ext uri="{BB962C8B-B14F-4D97-AF65-F5344CB8AC3E}">
        <p14:creationId xmlns:p14="http://schemas.microsoft.com/office/powerpoint/2010/main" val="202806416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61</a:t>
            </a:fld>
            <a:endParaRPr lang="en-US"/>
          </a:p>
        </p:txBody>
      </p:sp>
    </p:spTree>
    <p:extLst>
      <p:ext uri="{BB962C8B-B14F-4D97-AF65-F5344CB8AC3E}">
        <p14:creationId xmlns:p14="http://schemas.microsoft.com/office/powerpoint/2010/main" val="359502638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9BE6CBB-A455-47E8-847C-2F89DFCBF057}" type="slidenum">
              <a:rPr lang="en-US" smtClean="0"/>
              <a:pPr/>
              <a:t>62</a:t>
            </a:fld>
            <a:endParaRPr lang="en-US"/>
          </a:p>
        </p:txBody>
      </p:sp>
    </p:spTree>
    <p:extLst>
      <p:ext uri="{BB962C8B-B14F-4D97-AF65-F5344CB8AC3E}">
        <p14:creationId xmlns:p14="http://schemas.microsoft.com/office/powerpoint/2010/main" val="2433551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dirty="0"/>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E2C9E98-F6FC-4F16-90AE-591836D627D3}" type="datetimeFigureOut">
              <a:rPr lang="en-US" smtClean="0"/>
              <a:pPr/>
              <a:t>9/16/2021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1BC6DD-CC60-4414-BD0E-4B8B6D092F0E}" type="slidenum">
              <a:rPr lang="en-US" smtClean="0"/>
              <a:pPr/>
              <a:t>‹#›</a:t>
            </a:fld>
            <a:endParaRPr lang="en-US"/>
          </a:p>
        </p:txBody>
      </p:sp>
    </p:spTree>
    <p:extLst>
      <p:ext uri="{BB962C8B-B14F-4D97-AF65-F5344CB8AC3E}">
        <p14:creationId xmlns:p14="http://schemas.microsoft.com/office/powerpoint/2010/main" val="31120675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E2C9E98-F6FC-4F16-90AE-591836D627D3}" type="datetimeFigureOut">
              <a:rPr lang="en-US" smtClean="0"/>
              <a:pPr/>
              <a:t>9/16/2021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1BC6DD-CC60-4414-BD0E-4B8B6D092F0E}" type="slidenum">
              <a:rPr lang="en-US" smtClean="0"/>
              <a:pPr/>
              <a:t>‹#›</a:t>
            </a:fld>
            <a:endParaRPr lang="en-US"/>
          </a:p>
        </p:txBody>
      </p:sp>
    </p:spTree>
    <p:extLst>
      <p:ext uri="{BB962C8B-B14F-4D97-AF65-F5344CB8AC3E}">
        <p14:creationId xmlns:p14="http://schemas.microsoft.com/office/powerpoint/2010/main" val="20174480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E2C9E98-F6FC-4F16-90AE-591836D627D3}" type="datetimeFigureOut">
              <a:rPr lang="en-US" smtClean="0"/>
              <a:pPr/>
              <a:t>9/16/2021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1BC6DD-CC60-4414-BD0E-4B8B6D092F0E}" type="slidenum">
              <a:rPr lang="en-US" smtClean="0"/>
              <a:pPr/>
              <a:t>‹#›</a:t>
            </a:fld>
            <a:endParaRPr lang="en-US"/>
          </a:p>
        </p:txBody>
      </p:sp>
    </p:spTree>
    <p:extLst>
      <p:ext uri="{BB962C8B-B14F-4D97-AF65-F5344CB8AC3E}">
        <p14:creationId xmlns:p14="http://schemas.microsoft.com/office/powerpoint/2010/main" val="23763105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E2C9E98-F6FC-4F16-90AE-591836D627D3}" type="datetimeFigureOut">
              <a:rPr lang="en-US" smtClean="0"/>
              <a:pPr/>
              <a:t>9/16/2021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1BC6DD-CC60-4414-BD0E-4B8B6D092F0E}" type="slidenum">
              <a:rPr lang="en-US" smtClean="0"/>
              <a:pPr/>
              <a:t>‹#›</a:t>
            </a:fld>
            <a:endParaRPr lang="en-US"/>
          </a:p>
        </p:txBody>
      </p:sp>
    </p:spTree>
    <p:extLst>
      <p:ext uri="{BB962C8B-B14F-4D97-AF65-F5344CB8AC3E}">
        <p14:creationId xmlns:p14="http://schemas.microsoft.com/office/powerpoint/2010/main" val="9549795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E2C9E98-F6FC-4F16-90AE-591836D627D3}" type="datetimeFigureOut">
              <a:rPr lang="en-US" smtClean="0"/>
              <a:pPr/>
              <a:t>9/16/2021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81BC6DD-CC60-4414-BD0E-4B8B6D092F0E}" type="slidenum">
              <a:rPr lang="en-US" smtClean="0"/>
              <a:pPr/>
              <a:t>‹#›</a:t>
            </a:fld>
            <a:endParaRPr lang="en-US"/>
          </a:p>
        </p:txBody>
      </p:sp>
    </p:spTree>
    <p:extLst>
      <p:ext uri="{BB962C8B-B14F-4D97-AF65-F5344CB8AC3E}">
        <p14:creationId xmlns:p14="http://schemas.microsoft.com/office/powerpoint/2010/main" val="7555245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E2C9E98-F6FC-4F16-90AE-591836D627D3}" type="datetimeFigureOut">
              <a:rPr lang="en-US" smtClean="0"/>
              <a:pPr/>
              <a:t>9/16/2021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81BC6DD-CC60-4414-BD0E-4B8B6D092F0E}" type="slidenum">
              <a:rPr lang="en-US" smtClean="0"/>
              <a:pPr/>
              <a:t>‹#›</a:t>
            </a:fld>
            <a:endParaRPr lang="en-US"/>
          </a:p>
        </p:txBody>
      </p:sp>
    </p:spTree>
    <p:extLst>
      <p:ext uri="{BB962C8B-B14F-4D97-AF65-F5344CB8AC3E}">
        <p14:creationId xmlns:p14="http://schemas.microsoft.com/office/powerpoint/2010/main" val="37506172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E2C9E98-F6FC-4F16-90AE-591836D627D3}" type="datetimeFigureOut">
              <a:rPr lang="en-US" smtClean="0"/>
              <a:pPr/>
              <a:t>9/16/2021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1BC6DD-CC60-4414-BD0E-4B8B6D092F0E}" type="slidenum">
              <a:rPr lang="en-US" smtClean="0"/>
              <a:pPr/>
              <a:t>‹#›</a:t>
            </a:fld>
            <a:endParaRPr lang="en-US"/>
          </a:p>
        </p:txBody>
      </p:sp>
    </p:spTree>
    <p:extLst>
      <p:ext uri="{BB962C8B-B14F-4D97-AF65-F5344CB8AC3E}">
        <p14:creationId xmlns:p14="http://schemas.microsoft.com/office/powerpoint/2010/main" val="16073473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E2C9E98-F6FC-4F16-90AE-591836D627D3}" type="datetimeFigureOut">
              <a:rPr lang="en-US" smtClean="0"/>
              <a:pPr/>
              <a:t>9/16/2021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1BC6DD-CC60-4414-BD0E-4B8B6D092F0E}" type="slidenum">
              <a:rPr lang="en-US" smtClean="0"/>
              <a:pPr/>
              <a:t>‹#›</a:t>
            </a:fld>
            <a:endParaRPr lang="en-US"/>
          </a:p>
        </p:txBody>
      </p:sp>
    </p:spTree>
    <p:extLst>
      <p:ext uri="{BB962C8B-B14F-4D97-AF65-F5344CB8AC3E}">
        <p14:creationId xmlns:p14="http://schemas.microsoft.com/office/powerpoint/2010/main" val="41815829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E2C9E98-F6FC-4F16-90AE-591836D627D3}" type="datetimeFigureOut">
              <a:rPr lang="en-US" smtClean="0"/>
              <a:pPr/>
              <a:t>9/16/2021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1BC6DD-CC60-4414-BD0E-4B8B6D092F0E}" type="slidenum">
              <a:rPr lang="en-US" smtClean="0"/>
              <a:pPr/>
              <a:t>‹#›</a:t>
            </a:fld>
            <a:endParaRPr lang="en-US"/>
          </a:p>
        </p:txBody>
      </p:sp>
    </p:spTree>
    <p:extLst>
      <p:ext uri="{BB962C8B-B14F-4D97-AF65-F5344CB8AC3E}">
        <p14:creationId xmlns:p14="http://schemas.microsoft.com/office/powerpoint/2010/main" val="12157950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E2C9E98-F6FC-4F16-90AE-591836D627D3}" type="datetimeFigureOut">
              <a:rPr lang="en-US" smtClean="0"/>
              <a:pPr/>
              <a:t>9/16/2021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1BC6DD-CC60-4414-BD0E-4B8B6D092F0E}" type="slidenum">
              <a:rPr lang="en-US" smtClean="0"/>
              <a:pPr/>
              <a:t>‹#›</a:t>
            </a:fld>
            <a:endParaRPr lang="en-US"/>
          </a:p>
        </p:txBody>
      </p:sp>
    </p:spTree>
    <p:extLst>
      <p:ext uri="{BB962C8B-B14F-4D97-AF65-F5344CB8AC3E}">
        <p14:creationId xmlns:p14="http://schemas.microsoft.com/office/powerpoint/2010/main" val="17323866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E2C9E98-F6FC-4F16-90AE-591836D627D3}" type="datetimeFigureOut">
              <a:rPr lang="en-US" smtClean="0"/>
              <a:pPr/>
              <a:t>9/16/2021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1BC6DD-CC60-4414-BD0E-4B8B6D092F0E}" type="slidenum">
              <a:rPr lang="en-US" smtClean="0"/>
              <a:pPr/>
              <a:t>‹#›</a:t>
            </a:fld>
            <a:endParaRPr lang="en-US"/>
          </a:p>
        </p:txBody>
      </p:sp>
    </p:spTree>
    <p:extLst>
      <p:ext uri="{BB962C8B-B14F-4D97-AF65-F5344CB8AC3E}">
        <p14:creationId xmlns:p14="http://schemas.microsoft.com/office/powerpoint/2010/main" val="28512178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E2C9E98-F6FC-4F16-90AE-591836D627D3}" type="datetimeFigureOut">
              <a:rPr lang="en-US" smtClean="0"/>
              <a:pPr/>
              <a:t>9/16/2021</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1BC6DD-CC60-4414-BD0E-4B8B6D092F0E}" type="slidenum">
              <a:rPr lang="en-US" smtClean="0"/>
              <a:pPr/>
              <a:t>‹#›</a:t>
            </a:fld>
            <a:endParaRPr lang="en-US"/>
          </a:p>
        </p:txBody>
      </p:sp>
      <p:sp>
        <p:nvSpPr>
          <p:cNvPr id="7" name="Rectangle 2"/>
          <p:cNvSpPr>
            <a:spLocks noChangeArrowheads="1"/>
          </p:cNvSpPr>
          <p:nvPr userDrawn="1"/>
        </p:nvSpPr>
        <p:spPr bwMode="auto">
          <a:xfrm>
            <a:off x="0" y="0"/>
            <a:ext cx="9144000" cy="6858000"/>
          </a:xfrm>
          <a:prstGeom prst="rect">
            <a:avLst/>
          </a:prstGeom>
          <a:noFill/>
          <a:ln w="38100" algn="ctr">
            <a:solidFill>
              <a:srgbClr val="122355"/>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en-US" altLang="en-US"/>
          </a:p>
        </p:txBody>
      </p:sp>
    </p:spTree>
    <p:extLst>
      <p:ext uri="{BB962C8B-B14F-4D97-AF65-F5344CB8AC3E}">
        <p14:creationId xmlns:p14="http://schemas.microsoft.com/office/powerpoint/2010/main" val="186963021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jpeg"/><Relationship Id="rId4" Type="http://schemas.openxmlformats.org/officeDocument/2006/relationships/image" Target="../media/image19.jpeg"/></Relationships>
</file>

<file path=ppt/slides/_rels/slide15.xml.rels><?xml version="1.0" encoding="UTF-8" standalone="yes"?>
<Relationships xmlns="http://schemas.openxmlformats.org/package/2006/relationships"><Relationship Id="rId8" Type="http://schemas.openxmlformats.org/officeDocument/2006/relationships/image" Target="../media/image27.png"/><Relationship Id="rId13" Type="http://schemas.openxmlformats.org/officeDocument/2006/relationships/image" Target="../media/image32.jpeg"/><Relationship Id="rId18" Type="http://schemas.openxmlformats.org/officeDocument/2006/relationships/image" Target="../media/image37.jpeg"/><Relationship Id="rId3" Type="http://schemas.openxmlformats.org/officeDocument/2006/relationships/image" Target="../media/image22.png"/><Relationship Id="rId7" Type="http://schemas.openxmlformats.org/officeDocument/2006/relationships/image" Target="../media/image26.png"/><Relationship Id="rId12" Type="http://schemas.openxmlformats.org/officeDocument/2006/relationships/image" Target="../media/image31.png"/><Relationship Id="rId17" Type="http://schemas.openxmlformats.org/officeDocument/2006/relationships/image" Target="../media/image36.jpeg"/><Relationship Id="rId2" Type="http://schemas.openxmlformats.org/officeDocument/2006/relationships/notesSlide" Target="../notesSlides/notesSlide15.xml"/><Relationship Id="rId16" Type="http://schemas.openxmlformats.org/officeDocument/2006/relationships/image" Target="../media/image35.jpeg"/><Relationship Id="rId1" Type="http://schemas.openxmlformats.org/officeDocument/2006/relationships/slideLayout" Target="../slideLayouts/slideLayout2.xml"/><Relationship Id="rId6" Type="http://schemas.openxmlformats.org/officeDocument/2006/relationships/image" Target="../media/image25.png"/><Relationship Id="rId11" Type="http://schemas.openxmlformats.org/officeDocument/2006/relationships/image" Target="../media/image30.png"/><Relationship Id="rId5" Type="http://schemas.openxmlformats.org/officeDocument/2006/relationships/image" Target="../media/image24.png"/><Relationship Id="rId15" Type="http://schemas.openxmlformats.org/officeDocument/2006/relationships/image" Target="../media/image34.png"/><Relationship Id="rId10" Type="http://schemas.openxmlformats.org/officeDocument/2006/relationships/image" Target="../media/image29.png"/><Relationship Id="rId4" Type="http://schemas.openxmlformats.org/officeDocument/2006/relationships/image" Target="../media/image23.png"/><Relationship Id="rId9" Type="http://schemas.openxmlformats.org/officeDocument/2006/relationships/image" Target="../media/image28.png"/><Relationship Id="rId14" Type="http://schemas.openxmlformats.org/officeDocument/2006/relationships/image" Target="../media/image33.png"/></Relationships>
</file>

<file path=ppt/slides/_rels/slide16.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image" Target="../media/image44.jpeg"/><Relationship Id="rId3" Type="http://schemas.openxmlformats.org/officeDocument/2006/relationships/image" Target="../media/image39.jpeg"/><Relationship Id="rId7" Type="http://schemas.openxmlformats.org/officeDocument/2006/relationships/image" Target="../media/image43.png"/><Relationship Id="rId12" Type="http://schemas.openxmlformats.org/officeDocument/2006/relationships/image" Target="../media/image48.jpe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42.jpeg"/><Relationship Id="rId11" Type="http://schemas.openxmlformats.org/officeDocument/2006/relationships/image" Target="../media/image47.jpeg"/><Relationship Id="rId5" Type="http://schemas.openxmlformats.org/officeDocument/2006/relationships/image" Target="../media/image41.jpeg"/><Relationship Id="rId10" Type="http://schemas.openxmlformats.org/officeDocument/2006/relationships/image" Target="../media/image46.jpeg"/><Relationship Id="rId4" Type="http://schemas.openxmlformats.org/officeDocument/2006/relationships/image" Target="../media/image40.jpeg"/><Relationship Id="rId9" Type="http://schemas.openxmlformats.org/officeDocument/2006/relationships/image" Target="../media/image45.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9.jpeg"/><Relationship Id="rId7" Type="http://schemas.openxmlformats.org/officeDocument/2006/relationships/image" Target="../media/image53.jpe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52.jpeg"/><Relationship Id="rId5" Type="http://schemas.openxmlformats.org/officeDocument/2006/relationships/image" Target="../media/image51.jpeg"/><Relationship Id="rId4" Type="http://schemas.openxmlformats.org/officeDocument/2006/relationships/image" Target="../media/image50.jpe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57.png"/></Relationships>
</file>

<file path=ppt/slides/_rels/slide27.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59.jpeg"/></Relationships>
</file>

<file path=ppt/slides/_rels/slide28.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64.jpeg"/></Relationships>
</file>

<file path=ppt/slides/_rels/slide33.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33.xml"/><Relationship Id="rId1" Type="http://schemas.openxmlformats.org/officeDocument/2006/relationships/slideLayout" Target="../slideLayouts/slideLayout2.xml"/><Relationship Id="rId5" Type="http://schemas.openxmlformats.org/officeDocument/2006/relationships/image" Target="../media/image67.png"/><Relationship Id="rId4" Type="http://schemas.openxmlformats.org/officeDocument/2006/relationships/image" Target="../media/image66.jpe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72.jpeg"/></Relationships>
</file>

<file path=ppt/slides/_rels/slide40.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49.xml"/><Relationship Id="rId1" Type="http://schemas.openxmlformats.org/officeDocument/2006/relationships/slideLayout" Target="../slideLayouts/slideLayout2.xml"/><Relationship Id="rId4" Type="http://schemas.openxmlformats.org/officeDocument/2006/relationships/image" Target="../media/image79.png"/></Relationships>
</file>

<file path=ppt/slides/_rels/slide52.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50.xml"/><Relationship Id="rId1" Type="http://schemas.openxmlformats.org/officeDocument/2006/relationships/slideLayout" Target="../slideLayouts/slideLayout2.xml"/><Relationship Id="rId4" Type="http://schemas.openxmlformats.org/officeDocument/2006/relationships/image" Target="../media/image79.png"/></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85.jpeg"/><Relationship Id="rId1" Type="http://schemas.openxmlformats.org/officeDocument/2006/relationships/slideLayout" Target="../slideLayouts/slideLayout2.xml"/><Relationship Id="rId4" Type="http://schemas.openxmlformats.org/officeDocument/2006/relationships/image" Target="../media/image76.png"/></Relationships>
</file>

<file path=ppt/slides/_rels/slide64.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image" Target="../media/image86.jpe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image" Target="../media/image87.png"/><Relationship Id="rId1" Type="http://schemas.openxmlformats.org/officeDocument/2006/relationships/slideLayout" Target="../slideLayouts/slideLayout2.xml"/><Relationship Id="rId4" Type="http://schemas.openxmlformats.org/officeDocument/2006/relationships/image" Target="../media/image89.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79161" y="3577456"/>
            <a:ext cx="8182230" cy="1687814"/>
          </a:xfrm>
        </p:spPr>
        <p:txBody>
          <a:bodyPr anchor="b">
            <a:normAutofit/>
          </a:bodyPr>
          <a:lstStyle/>
          <a:p>
            <a:r>
              <a:rPr lang="en-US" sz="4400" dirty="0">
                <a:latin typeface="+mn-lt"/>
              </a:rPr>
              <a:t>Social Justice, Critical Theory, and Christianity: Are they Compatible?</a:t>
            </a:r>
          </a:p>
        </p:txBody>
      </p:sp>
      <p:sp>
        <p:nvSpPr>
          <p:cNvPr id="7" name="Subtitle 6">
            <a:extLst>
              <a:ext uri="{FF2B5EF4-FFF2-40B4-BE49-F238E27FC236}">
                <a16:creationId xmlns:a16="http://schemas.microsoft.com/office/drawing/2014/main" id="{81A76FD6-92A8-4D17-9426-C65DF1A85391}"/>
              </a:ext>
            </a:extLst>
          </p:cNvPr>
          <p:cNvSpPr>
            <a:spLocks noGrp="1"/>
          </p:cNvSpPr>
          <p:nvPr>
            <p:ph type="subTitle" idx="1"/>
          </p:nvPr>
        </p:nvSpPr>
        <p:spPr>
          <a:xfrm>
            <a:off x="479160" y="5660607"/>
            <a:ext cx="8182233" cy="552659"/>
          </a:xfrm>
        </p:spPr>
        <p:txBody>
          <a:bodyPr anchor="t">
            <a:noAutofit/>
          </a:bodyPr>
          <a:lstStyle/>
          <a:p>
            <a:r>
              <a:rPr lang="en-US" sz="2800" dirty="0"/>
              <a:t>Dr. Neil Shenvi</a:t>
            </a:r>
          </a:p>
          <a:p>
            <a:r>
              <a:rPr lang="en-US" sz="2800" dirty="0"/>
              <a:t>Sept. 17, 2021</a:t>
            </a:r>
          </a:p>
        </p:txBody>
      </p:sp>
      <p:pic>
        <p:nvPicPr>
          <p:cNvPr id="1028" name="Picture 4" descr="Walnut Creek Church – Downtown – Walnut Creek Church">
            <a:extLst>
              <a:ext uri="{FF2B5EF4-FFF2-40B4-BE49-F238E27FC236}">
                <a16:creationId xmlns:a16="http://schemas.microsoft.com/office/drawing/2014/main" id="{FEC4127A-4990-44FC-978B-106C2704E12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09675" y="1493838"/>
            <a:ext cx="6724650" cy="18859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005528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0145" y="365126"/>
            <a:ext cx="9005455" cy="1325563"/>
          </a:xfrm>
        </p:spPr>
        <p:txBody>
          <a:bodyPr/>
          <a:lstStyle/>
          <a:p>
            <a:pPr algn="ctr"/>
            <a:r>
              <a:rPr lang="en-US" dirty="0"/>
              <a:t>This talk is not about Trump</a:t>
            </a:r>
          </a:p>
        </p:txBody>
      </p:sp>
      <p:pic>
        <p:nvPicPr>
          <p:cNvPr id="6" name="Picture 5" descr="File:Donald Trump official portrait (cropped 2).jpg - Wikimedia ..."/>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87360" y="1422400"/>
            <a:ext cx="3711024" cy="50593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539088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0145" y="365126"/>
            <a:ext cx="9005455" cy="1325563"/>
          </a:xfrm>
        </p:spPr>
        <p:txBody>
          <a:bodyPr/>
          <a:lstStyle/>
          <a:p>
            <a:pPr algn="ctr"/>
            <a:r>
              <a:rPr lang="en-US" dirty="0"/>
              <a:t>This talk is not about Trump</a:t>
            </a:r>
          </a:p>
        </p:txBody>
      </p:sp>
      <p:pic>
        <p:nvPicPr>
          <p:cNvPr id="2050" name="Picture 2" descr="Trump's briefings were meant to show him in charge -- now they are ..."/>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0145" y="1594621"/>
            <a:ext cx="8542496" cy="47969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7915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0145" y="365126"/>
            <a:ext cx="9005455" cy="1325563"/>
          </a:xfrm>
        </p:spPr>
        <p:txBody>
          <a:bodyPr/>
          <a:lstStyle/>
          <a:p>
            <a:pPr algn="ctr"/>
            <a:r>
              <a:rPr lang="en-US" dirty="0"/>
              <a:t>This talk is not about Trump</a:t>
            </a:r>
          </a:p>
        </p:txBody>
      </p:sp>
      <p:pic>
        <p:nvPicPr>
          <p:cNvPr id="4098" name="Picture 2" descr="Trump news, commentary and analysis - CN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0145" y="1442028"/>
            <a:ext cx="4381500" cy="2466975"/>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President Donald Trump Tweetstorm – The Saturday Edition – Deadlin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96205" y="1442028"/>
            <a:ext cx="3485496" cy="2323264"/>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Coronavirus: Trump valet tests positive for Covid-19"/>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40145" y="4109895"/>
            <a:ext cx="4381500" cy="2462170"/>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descr="Trump denies heart attack, praises his 'gorgeous chest' at Florida ..."/>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4771" t="375" r="5451" b="-375"/>
          <a:stretch/>
        </p:blipFill>
        <p:spPr bwMode="auto">
          <a:xfrm>
            <a:off x="4996205" y="4109895"/>
            <a:ext cx="3492013" cy="24621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97040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0145" y="365126"/>
            <a:ext cx="9005455" cy="1325563"/>
          </a:xfrm>
        </p:spPr>
        <p:txBody>
          <a:bodyPr/>
          <a:lstStyle/>
          <a:p>
            <a:pPr algn="ctr"/>
            <a:r>
              <a:rPr lang="en-US" dirty="0"/>
              <a:t>This talk is not about Trump</a:t>
            </a:r>
          </a:p>
        </p:txBody>
      </p:sp>
      <p:sp>
        <p:nvSpPr>
          <p:cNvPr id="14" name="Title 1">
            <a:extLst>
              <a:ext uri="{FF2B5EF4-FFF2-40B4-BE49-F238E27FC236}">
                <a16:creationId xmlns:a16="http://schemas.microsoft.com/office/drawing/2014/main" id="{24D4110E-260F-43A2-BF7A-AF9A492A3C1F}"/>
              </a:ext>
            </a:extLst>
          </p:cNvPr>
          <p:cNvSpPr txBox="1">
            <a:spLocks/>
          </p:cNvSpPr>
          <p:nvPr/>
        </p:nvSpPr>
        <p:spPr>
          <a:xfrm>
            <a:off x="240145" y="1259731"/>
            <a:ext cx="9005455"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t>This talk is not about Trump</a:t>
            </a:r>
            <a:endParaRPr lang="en-US" dirty="0"/>
          </a:p>
        </p:txBody>
      </p:sp>
      <p:sp>
        <p:nvSpPr>
          <p:cNvPr id="15" name="Title 1">
            <a:extLst>
              <a:ext uri="{FF2B5EF4-FFF2-40B4-BE49-F238E27FC236}">
                <a16:creationId xmlns:a16="http://schemas.microsoft.com/office/drawing/2014/main" id="{969B1EE5-1787-45C9-81A6-00C19292D2C7}"/>
              </a:ext>
            </a:extLst>
          </p:cNvPr>
          <p:cNvSpPr txBox="1">
            <a:spLocks/>
          </p:cNvSpPr>
          <p:nvPr/>
        </p:nvSpPr>
        <p:spPr>
          <a:xfrm>
            <a:off x="240145" y="2154336"/>
            <a:ext cx="9005455"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t>This talk is not about Trump</a:t>
            </a:r>
            <a:endParaRPr lang="en-US" dirty="0"/>
          </a:p>
        </p:txBody>
      </p:sp>
      <p:sp>
        <p:nvSpPr>
          <p:cNvPr id="16" name="Title 1">
            <a:extLst>
              <a:ext uri="{FF2B5EF4-FFF2-40B4-BE49-F238E27FC236}">
                <a16:creationId xmlns:a16="http://schemas.microsoft.com/office/drawing/2014/main" id="{B712707D-FBD1-47C0-A999-60855F0A2511}"/>
              </a:ext>
            </a:extLst>
          </p:cNvPr>
          <p:cNvSpPr txBox="1">
            <a:spLocks/>
          </p:cNvSpPr>
          <p:nvPr/>
        </p:nvSpPr>
        <p:spPr>
          <a:xfrm>
            <a:off x="240145" y="3048941"/>
            <a:ext cx="9005455"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t>This talk is not about Trump</a:t>
            </a:r>
            <a:endParaRPr lang="en-US" dirty="0"/>
          </a:p>
        </p:txBody>
      </p:sp>
      <p:sp>
        <p:nvSpPr>
          <p:cNvPr id="17" name="Title 1">
            <a:extLst>
              <a:ext uri="{FF2B5EF4-FFF2-40B4-BE49-F238E27FC236}">
                <a16:creationId xmlns:a16="http://schemas.microsoft.com/office/drawing/2014/main" id="{4AD3685D-453F-427B-8F26-524CB8B3FA43}"/>
              </a:ext>
            </a:extLst>
          </p:cNvPr>
          <p:cNvSpPr txBox="1">
            <a:spLocks/>
          </p:cNvSpPr>
          <p:nvPr/>
        </p:nvSpPr>
        <p:spPr>
          <a:xfrm>
            <a:off x="240145" y="3943546"/>
            <a:ext cx="9005455"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t>This talk is not about Trump</a:t>
            </a:r>
            <a:endParaRPr lang="en-US" dirty="0"/>
          </a:p>
        </p:txBody>
      </p:sp>
      <p:sp>
        <p:nvSpPr>
          <p:cNvPr id="18" name="Title 1">
            <a:extLst>
              <a:ext uri="{FF2B5EF4-FFF2-40B4-BE49-F238E27FC236}">
                <a16:creationId xmlns:a16="http://schemas.microsoft.com/office/drawing/2014/main" id="{0E5F154C-6C00-49F0-98AE-58288011D472}"/>
              </a:ext>
            </a:extLst>
          </p:cNvPr>
          <p:cNvSpPr txBox="1">
            <a:spLocks/>
          </p:cNvSpPr>
          <p:nvPr/>
        </p:nvSpPr>
        <p:spPr>
          <a:xfrm>
            <a:off x="240145" y="4838151"/>
            <a:ext cx="9005455"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t>This talk is not about Trump</a:t>
            </a:r>
            <a:endParaRPr lang="en-US" dirty="0"/>
          </a:p>
        </p:txBody>
      </p:sp>
    </p:spTree>
    <p:extLst>
      <p:ext uri="{BB962C8B-B14F-4D97-AF65-F5344CB8AC3E}">
        <p14:creationId xmlns:p14="http://schemas.microsoft.com/office/powerpoint/2010/main" val="38580250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NYTimes</a:t>
            </a:r>
            <a:r>
              <a:rPr lang="en-US" dirty="0"/>
              <a:t> word usage</a:t>
            </a:r>
          </a:p>
        </p:txBody>
      </p:sp>
      <p:pic>
        <p:nvPicPr>
          <p:cNvPr id="1026" name="Picture 2" descr="Imag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17996" y="1515585"/>
            <a:ext cx="3445844" cy="250606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mag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28649" y="1515585"/>
            <a:ext cx="3445843" cy="2506068"/>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Imag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28649" y="4153525"/>
            <a:ext cx="3445843" cy="2506068"/>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Imag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417996" y="4153525"/>
            <a:ext cx="3445844" cy="2506069"/>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F86C5A0D-C7AA-44F8-84B7-91AB32329A26}"/>
              </a:ext>
            </a:extLst>
          </p:cNvPr>
          <p:cNvSpPr txBox="1"/>
          <p:nvPr/>
        </p:nvSpPr>
        <p:spPr>
          <a:xfrm>
            <a:off x="1783145" y="2256006"/>
            <a:ext cx="1321196" cy="461665"/>
          </a:xfrm>
          <a:prstGeom prst="rect">
            <a:avLst/>
          </a:prstGeom>
          <a:noFill/>
        </p:spPr>
        <p:txBody>
          <a:bodyPr wrap="none" rtlCol="0">
            <a:spAutoFit/>
          </a:bodyPr>
          <a:lstStyle/>
          <a:p>
            <a:r>
              <a:rPr lang="en-US" sz="2400" dirty="0"/>
              <a:t>“Racism”</a:t>
            </a:r>
          </a:p>
        </p:txBody>
      </p:sp>
      <p:sp>
        <p:nvSpPr>
          <p:cNvPr id="8" name="TextBox 7">
            <a:extLst>
              <a:ext uri="{FF2B5EF4-FFF2-40B4-BE49-F238E27FC236}">
                <a16:creationId xmlns:a16="http://schemas.microsoft.com/office/drawing/2014/main" id="{4774ACED-F1D5-4F60-AAE6-E1A6C78C1588}"/>
              </a:ext>
            </a:extLst>
          </p:cNvPr>
          <p:cNvSpPr txBox="1"/>
          <p:nvPr/>
        </p:nvSpPr>
        <p:spPr>
          <a:xfrm>
            <a:off x="5727824" y="2256006"/>
            <a:ext cx="1507785" cy="461665"/>
          </a:xfrm>
          <a:prstGeom prst="rect">
            <a:avLst/>
          </a:prstGeom>
          <a:noFill/>
        </p:spPr>
        <p:txBody>
          <a:bodyPr wrap="none" rtlCol="0">
            <a:spAutoFit/>
          </a:bodyPr>
          <a:lstStyle/>
          <a:p>
            <a:r>
              <a:rPr lang="en-US" sz="2400" dirty="0"/>
              <a:t>“Privilege”</a:t>
            </a:r>
          </a:p>
        </p:txBody>
      </p:sp>
      <p:sp>
        <p:nvSpPr>
          <p:cNvPr id="9" name="TextBox 8">
            <a:extLst>
              <a:ext uri="{FF2B5EF4-FFF2-40B4-BE49-F238E27FC236}">
                <a16:creationId xmlns:a16="http://schemas.microsoft.com/office/drawing/2014/main" id="{33B2A326-0F2D-4ADF-AA43-95101B3A640C}"/>
              </a:ext>
            </a:extLst>
          </p:cNvPr>
          <p:cNvSpPr txBox="1"/>
          <p:nvPr/>
        </p:nvSpPr>
        <p:spPr>
          <a:xfrm>
            <a:off x="1690972" y="4744248"/>
            <a:ext cx="1758558" cy="461665"/>
          </a:xfrm>
          <a:prstGeom prst="rect">
            <a:avLst/>
          </a:prstGeom>
          <a:noFill/>
        </p:spPr>
        <p:txBody>
          <a:bodyPr wrap="none" rtlCol="0">
            <a:spAutoFit/>
          </a:bodyPr>
          <a:lstStyle/>
          <a:p>
            <a:r>
              <a:rPr lang="en-US" sz="2400" dirty="0"/>
              <a:t>“Whiteness”</a:t>
            </a:r>
          </a:p>
        </p:txBody>
      </p:sp>
      <p:sp>
        <p:nvSpPr>
          <p:cNvPr id="10" name="TextBox 9">
            <a:extLst>
              <a:ext uri="{FF2B5EF4-FFF2-40B4-BE49-F238E27FC236}">
                <a16:creationId xmlns:a16="http://schemas.microsoft.com/office/drawing/2014/main" id="{09F8ED55-83B6-40D6-817D-37B3C4E72C5D}"/>
              </a:ext>
            </a:extLst>
          </p:cNvPr>
          <p:cNvSpPr txBox="1"/>
          <p:nvPr/>
        </p:nvSpPr>
        <p:spPr>
          <a:xfrm>
            <a:off x="5136815" y="4744248"/>
            <a:ext cx="2473178" cy="461665"/>
          </a:xfrm>
          <a:prstGeom prst="rect">
            <a:avLst/>
          </a:prstGeom>
          <a:noFill/>
        </p:spPr>
        <p:txBody>
          <a:bodyPr wrap="none" rtlCol="0">
            <a:spAutoFit/>
          </a:bodyPr>
          <a:lstStyle/>
          <a:p>
            <a:r>
              <a:rPr lang="en-US" sz="2400" dirty="0"/>
              <a:t>“Intersectionality”</a:t>
            </a:r>
          </a:p>
        </p:txBody>
      </p:sp>
    </p:spTree>
    <p:extLst>
      <p:ext uri="{BB962C8B-B14F-4D97-AF65-F5344CB8AC3E}">
        <p14:creationId xmlns:p14="http://schemas.microsoft.com/office/powerpoint/2010/main" val="6293332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27050" y="1378773"/>
            <a:ext cx="8219786" cy="923330"/>
          </a:xfrm>
          <a:prstGeom prst="rect">
            <a:avLst/>
          </a:prstGeom>
        </p:spPr>
        <p:txBody>
          <a:bodyPr wrap="square">
            <a:spAutoFit/>
          </a:bodyPr>
          <a:lstStyle/>
          <a:p>
            <a:r>
              <a:rPr lang="en-US" i="1" dirty="0">
                <a:solidFill>
                  <a:srgbClr val="333333"/>
                </a:solidFill>
                <a:latin typeface="freight-sans-pro"/>
              </a:rPr>
              <a:t>“Whiteness</a:t>
            </a:r>
            <a:r>
              <a:rPr lang="en-US" dirty="0">
                <a:solidFill>
                  <a:srgbClr val="333333"/>
                </a:solidFill>
                <a:latin typeface="freight-sans-pro"/>
              </a:rPr>
              <a:t> and white racialized identity refer to the way that white people, their customs, culture, and beliefs operate as the standard by which all other groups of are compared.”</a:t>
            </a:r>
            <a:endParaRPr lang="en-US" dirty="0"/>
          </a:p>
        </p:txBody>
      </p:sp>
      <p:sp>
        <p:nvSpPr>
          <p:cNvPr id="7" name="Title 1"/>
          <p:cNvSpPr>
            <a:spLocks noGrp="1"/>
          </p:cNvSpPr>
          <p:nvPr>
            <p:ph type="title"/>
          </p:nvPr>
        </p:nvSpPr>
        <p:spPr/>
        <p:txBody>
          <a:bodyPr/>
          <a:lstStyle/>
          <a:p>
            <a:r>
              <a:rPr lang="en-US" dirty="0"/>
              <a:t>Smithsonian NMAAHC</a:t>
            </a:r>
          </a:p>
        </p:txBody>
      </p:sp>
      <p:pic>
        <p:nvPicPr>
          <p:cNvPr id="5122" name="Picture 2" descr="African American Smithsonian Museum Releases 'Whiteness' Chart ..."/>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67210"/>
          <a:stretch/>
        </p:blipFill>
        <p:spPr bwMode="auto">
          <a:xfrm>
            <a:off x="527050" y="2302104"/>
            <a:ext cx="5365750" cy="4402520"/>
          </a:xfrm>
          <a:prstGeom prst="rect">
            <a:avLst/>
          </a:prstGeom>
          <a:noFill/>
          <a:extLst>
            <a:ext uri="{909E8E84-426E-40DD-AFC4-6F175D3DCCD1}">
              <a14:hiddenFill xmlns:a14="http://schemas.microsoft.com/office/drawing/2010/main">
                <a:solidFill>
                  <a:srgbClr val="FFFFFF"/>
                </a:solidFill>
              </a14:hiddenFill>
            </a:ext>
          </a:extLst>
        </p:spPr>
      </p:pic>
      <p:sp>
        <p:nvSpPr>
          <p:cNvPr id="3" name="Oval 2"/>
          <p:cNvSpPr/>
          <p:nvPr/>
        </p:nvSpPr>
        <p:spPr>
          <a:xfrm>
            <a:off x="3354532" y="5985163"/>
            <a:ext cx="2113395" cy="544946"/>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159422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Black Lives Matter</a:t>
            </a:r>
          </a:p>
        </p:txBody>
      </p:sp>
      <p:pic>
        <p:nvPicPr>
          <p:cNvPr id="7" name="Picture 6"/>
          <p:cNvPicPr>
            <a:picLocks noChangeAspect="1"/>
          </p:cNvPicPr>
          <p:nvPr/>
        </p:nvPicPr>
        <p:blipFill rotWithShape="1">
          <a:blip r:embed="rId3" cstate="print"/>
          <a:srcRect t="7442" b="11598"/>
          <a:stretch/>
        </p:blipFill>
        <p:spPr>
          <a:xfrm>
            <a:off x="1620982" y="4100945"/>
            <a:ext cx="5902036" cy="2687782"/>
          </a:xfrm>
          <a:prstGeom prst="rect">
            <a:avLst/>
          </a:prstGeom>
        </p:spPr>
      </p:pic>
      <p:sp>
        <p:nvSpPr>
          <p:cNvPr id="8" name="TextBox 7"/>
          <p:cNvSpPr txBox="1"/>
          <p:nvPr/>
        </p:nvSpPr>
        <p:spPr>
          <a:xfrm>
            <a:off x="628650" y="1546400"/>
            <a:ext cx="8029923" cy="2554545"/>
          </a:xfrm>
          <a:prstGeom prst="rect">
            <a:avLst/>
          </a:prstGeom>
          <a:noFill/>
        </p:spPr>
        <p:txBody>
          <a:bodyPr wrap="square" rtlCol="0">
            <a:spAutoFit/>
          </a:bodyPr>
          <a:lstStyle/>
          <a:p>
            <a:r>
              <a:rPr lang="en-US" sz="2000" dirty="0"/>
              <a:t>“We are self-reflexive and do the work required </a:t>
            </a:r>
            <a:r>
              <a:rPr lang="en-US" sz="2000" dirty="0">
                <a:solidFill>
                  <a:srgbClr val="FF0000"/>
                </a:solidFill>
              </a:rPr>
              <a:t>to dismantle cisgender privilege and uplift Black trans folk</a:t>
            </a:r>
            <a:r>
              <a:rPr lang="en-US" sz="2000" dirty="0"/>
              <a:t>, especially Black trans women who continue to be disproportionately impacted by trans-antagonistic violence…</a:t>
            </a:r>
          </a:p>
          <a:p>
            <a:endParaRPr lang="en-US" sz="2000" dirty="0"/>
          </a:p>
          <a:p>
            <a:r>
              <a:rPr lang="en-US" sz="2000" dirty="0">
                <a:solidFill>
                  <a:srgbClr val="FF0000"/>
                </a:solidFill>
              </a:rPr>
              <a:t>We foster a queer‐affirming network</a:t>
            </a:r>
            <a:r>
              <a:rPr lang="en-US" sz="2000" dirty="0"/>
              <a:t>. When we gather, we do so with the intention of freeing ourselves from the </a:t>
            </a:r>
            <a:r>
              <a:rPr lang="en-US" sz="2000" dirty="0">
                <a:solidFill>
                  <a:srgbClr val="FF0000"/>
                </a:solidFill>
              </a:rPr>
              <a:t>tight grip of heteronormative thinking</a:t>
            </a:r>
            <a:r>
              <a:rPr lang="en-US" sz="2000" dirty="0"/>
              <a:t>, or rather, the belief that all in the world are heterosexual (unless s/he or they disclose otherwise).”</a:t>
            </a:r>
          </a:p>
        </p:txBody>
      </p:sp>
    </p:spTree>
    <p:extLst>
      <p:ext uri="{BB962C8B-B14F-4D97-AF65-F5344CB8AC3E}">
        <p14:creationId xmlns:p14="http://schemas.microsoft.com/office/powerpoint/2010/main" val="29713844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Outline</a:t>
            </a:r>
          </a:p>
        </p:txBody>
      </p:sp>
      <p:sp>
        <p:nvSpPr>
          <p:cNvPr id="3" name="Content Placeholder 2"/>
          <p:cNvSpPr>
            <a:spLocks noGrp="1"/>
          </p:cNvSpPr>
          <p:nvPr>
            <p:ph idx="1"/>
          </p:nvPr>
        </p:nvSpPr>
        <p:spPr>
          <a:xfrm>
            <a:off x="628650" y="1975890"/>
            <a:ext cx="7886700" cy="3892978"/>
          </a:xfrm>
        </p:spPr>
        <p:txBody>
          <a:bodyPr>
            <a:normAutofit/>
          </a:bodyPr>
          <a:lstStyle/>
          <a:p>
            <a:r>
              <a:rPr lang="en-US" dirty="0"/>
              <a:t>Why should we care?</a:t>
            </a:r>
          </a:p>
          <a:p>
            <a:r>
              <a:rPr lang="en-US" dirty="0"/>
              <a:t>What is critical theory?</a:t>
            </a:r>
          </a:p>
          <a:p>
            <a:r>
              <a:rPr lang="en-US" dirty="0"/>
              <a:t>What are the problems with critical theory?</a:t>
            </a:r>
          </a:p>
          <a:p>
            <a:r>
              <a:rPr lang="en-US" dirty="0"/>
              <a:t>Logical implications</a:t>
            </a:r>
          </a:p>
          <a:p>
            <a:r>
              <a:rPr lang="en-US" dirty="0"/>
              <a:t>Conclusions and book recommendations</a:t>
            </a:r>
          </a:p>
        </p:txBody>
      </p:sp>
      <p:sp>
        <p:nvSpPr>
          <p:cNvPr id="4" name="Rectangle 3"/>
          <p:cNvSpPr/>
          <p:nvPr/>
        </p:nvSpPr>
        <p:spPr>
          <a:xfrm>
            <a:off x="246184" y="1992366"/>
            <a:ext cx="8651631" cy="387671"/>
          </a:xfrm>
          <a:prstGeom prst="rect">
            <a:avLst/>
          </a:prstGeom>
          <a:noFill/>
          <a:ln w="28575">
            <a:solidFill>
              <a:srgbClr val="1223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00418F"/>
              </a:solidFill>
            </a:endParaRPr>
          </a:p>
        </p:txBody>
      </p:sp>
    </p:spTree>
    <p:extLst>
      <p:ext uri="{BB962C8B-B14F-4D97-AF65-F5344CB8AC3E}">
        <p14:creationId xmlns:p14="http://schemas.microsoft.com/office/powerpoint/2010/main" val="30107345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should we care?</a:t>
            </a:r>
          </a:p>
        </p:txBody>
      </p:sp>
      <p:grpSp>
        <p:nvGrpSpPr>
          <p:cNvPr id="4" name="Group 3"/>
          <p:cNvGrpSpPr/>
          <p:nvPr/>
        </p:nvGrpSpPr>
        <p:grpSpPr>
          <a:xfrm>
            <a:off x="628650" y="1987894"/>
            <a:ext cx="5442635" cy="4627530"/>
            <a:chOff x="838200" y="1507524"/>
            <a:chExt cx="6169723" cy="5245726"/>
          </a:xfrm>
        </p:grpSpPr>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38200" y="1507524"/>
              <a:ext cx="2955339" cy="5245726"/>
            </a:xfrm>
            <a:prstGeom prst="rect">
              <a:avLst/>
            </a:prstGeom>
          </p:spPr>
        </p:pic>
        <p:pic>
          <p:nvPicPr>
            <p:cNvPr id="3" name="Picture 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052584" y="1507524"/>
              <a:ext cx="2955339" cy="5245726"/>
            </a:xfrm>
            <a:prstGeom prst="rect">
              <a:avLst/>
            </a:prstGeom>
          </p:spPr>
        </p:pic>
      </p:grpSp>
      <p:sp>
        <p:nvSpPr>
          <p:cNvPr id="9" name="TextBox 8"/>
          <p:cNvSpPr txBox="1"/>
          <p:nvPr/>
        </p:nvSpPr>
        <p:spPr>
          <a:xfrm>
            <a:off x="911736" y="5686681"/>
            <a:ext cx="4876463" cy="400110"/>
          </a:xfrm>
          <a:prstGeom prst="rect">
            <a:avLst/>
          </a:prstGeom>
          <a:noFill/>
          <a:ln w="38100">
            <a:solidFill>
              <a:srgbClr val="FF0000"/>
            </a:solidFill>
          </a:ln>
        </p:spPr>
        <p:txBody>
          <a:bodyPr wrap="none" rtlCol="0">
            <a:spAutoFit/>
          </a:bodyPr>
          <a:lstStyle/>
          <a:p>
            <a:r>
              <a:rPr lang="en-US" sz="2000" dirty="0">
                <a:solidFill>
                  <a:srgbClr val="FF0000"/>
                </a:solidFill>
              </a:rPr>
              <a:t>Warning: fake texts. For pedagogical use only</a:t>
            </a:r>
          </a:p>
        </p:txBody>
      </p:sp>
    </p:spTree>
    <p:extLst>
      <p:ext uri="{BB962C8B-B14F-4D97-AF65-F5344CB8AC3E}">
        <p14:creationId xmlns:p14="http://schemas.microsoft.com/office/powerpoint/2010/main" val="13141850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should we care?</a:t>
            </a:r>
          </a:p>
        </p:txBody>
      </p:sp>
      <p:pic>
        <p:nvPicPr>
          <p:cNvPr id="4" name="Picture 3"/>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28650" y="1472734"/>
            <a:ext cx="3663264" cy="5089769"/>
          </a:xfrm>
          <a:prstGeom prst="rect">
            <a:avLst/>
          </a:prstGeom>
        </p:spPr>
      </p:pic>
    </p:spTree>
    <p:extLst>
      <p:ext uri="{BB962C8B-B14F-4D97-AF65-F5344CB8AC3E}">
        <p14:creationId xmlns:p14="http://schemas.microsoft.com/office/powerpoint/2010/main" val="8083673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Outline</a:t>
            </a:r>
          </a:p>
        </p:txBody>
      </p:sp>
      <p:sp>
        <p:nvSpPr>
          <p:cNvPr id="3" name="Content Placeholder 2"/>
          <p:cNvSpPr>
            <a:spLocks noGrp="1"/>
          </p:cNvSpPr>
          <p:nvPr>
            <p:ph idx="1"/>
          </p:nvPr>
        </p:nvSpPr>
        <p:spPr>
          <a:xfrm>
            <a:off x="628650" y="1975890"/>
            <a:ext cx="7886700" cy="3892978"/>
          </a:xfrm>
        </p:spPr>
        <p:txBody>
          <a:bodyPr>
            <a:normAutofit/>
          </a:bodyPr>
          <a:lstStyle/>
          <a:p>
            <a:r>
              <a:rPr lang="en-US" dirty="0"/>
              <a:t>Why should we care?</a:t>
            </a:r>
          </a:p>
          <a:p>
            <a:r>
              <a:rPr lang="en-US" dirty="0"/>
              <a:t>What is critical theory?</a:t>
            </a:r>
          </a:p>
          <a:p>
            <a:r>
              <a:rPr lang="en-US" dirty="0"/>
              <a:t>What are the problems with critical theory?</a:t>
            </a:r>
          </a:p>
          <a:p>
            <a:r>
              <a:rPr lang="en-US" dirty="0"/>
              <a:t>Logical implications</a:t>
            </a:r>
          </a:p>
          <a:p>
            <a:r>
              <a:rPr lang="en-US" dirty="0"/>
              <a:t>Conclusions and book recommendations</a:t>
            </a:r>
          </a:p>
        </p:txBody>
      </p:sp>
      <p:sp>
        <p:nvSpPr>
          <p:cNvPr id="4" name="Rectangle 3"/>
          <p:cNvSpPr/>
          <p:nvPr/>
        </p:nvSpPr>
        <p:spPr>
          <a:xfrm>
            <a:off x="246184" y="2545259"/>
            <a:ext cx="8651631" cy="387671"/>
          </a:xfrm>
          <a:prstGeom prst="rect">
            <a:avLst/>
          </a:prstGeom>
          <a:noFill/>
          <a:ln w="28575">
            <a:solidFill>
              <a:srgbClr val="1223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00418F"/>
              </a:solidFill>
            </a:endParaRPr>
          </a:p>
        </p:txBody>
      </p:sp>
    </p:spTree>
    <p:extLst>
      <p:ext uri="{BB962C8B-B14F-4D97-AF65-F5344CB8AC3E}">
        <p14:creationId xmlns:p14="http://schemas.microsoft.com/office/powerpoint/2010/main" val="37691834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Critical theory and Karl Marx</a:t>
            </a:r>
          </a:p>
        </p:txBody>
      </p:sp>
      <p:sp>
        <p:nvSpPr>
          <p:cNvPr id="3" name="Content Placeholder 2"/>
          <p:cNvSpPr>
            <a:spLocks noGrp="1"/>
          </p:cNvSpPr>
          <p:nvPr>
            <p:ph idx="1"/>
          </p:nvPr>
        </p:nvSpPr>
        <p:spPr>
          <a:xfrm>
            <a:off x="2946400" y="1825625"/>
            <a:ext cx="6057900" cy="2822575"/>
          </a:xfrm>
        </p:spPr>
        <p:txBody>
          <a:bodyPr/>
          <a:lstStyle/>
          <a:p>
            <a:pPr marL="0" indent="0">
              <a:buNone/>
            </a:pPr>
            <a:r>
              <a:rPr lang="en-US" dirty="0"/>
              <a:t>“Alone among these thinkers [i.e., </a:t>
            </a:r>
            <a:r>
              <a:rPr lang="en-US" dirty="0" err="1"/>
              <a:t>Horkheimer</a:t>
            </a:r>
            <a:r>
              <a:rPr lang="en-US" dirty="0"/>
              <a:t>, Bourdieu, Foucault, etc.], </a:t>
            </a:r>
            <a:r>
              <a:rPr lang="en-US" b="1" dirty="0"/>
              <a:t>Karl Marx invites consensus as a ‘true’ critical theorist. Indeed, for many, he alone inaugurates the critical tradition</a:t>
            </a:r>
            <a:r>
              <a:rPr lang="en-US" dirty="0"/>
              <a:t>” (Levinson et al, </a:t>
            </a:r>
            <a:r>
              <a:rPr lang="en-US" i="1" dirty="0"/>
              <a:t>Beyond Critique</a:t>
            </a:r>
            <a:r>
              <a:rPr lang="en-US" dirty="0"/>
              <a:t>, p. 25-26)</a:t>
            </a:r>
          </a:p>
        </p:txBody>
      </p:sp>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19855" y="1888101"/>
            <a:ext cx="2338467" cy="2962428"/>
          </a:xfrm>
          <a:prstGeom prst="rect">
            <a:avLst/>
          </a:prstGeom>
        </p:spPr>
      </p:pic>
      <p:grpSp>
        <p:nvGrpSpPr>
          <p:cNvPr id="21" name="Group 20"/>
          <p:cNvGrpSpPr/>
          <p:nvPr/>
        </p:nvGrpSpPr>
        <p:grpSpPr>
          <a:xfrm>
            <a:off x="544936" y="5956493"/>
            <a:ext cx="7970414" cy="850925"/>
            <a:chOff x="544936" y="5956493"/>
            <a:chExt cx="7970414" cy="850925"/>
          </a:xfrm>
        </p:grpSpPr>
        <p:cxnSp>
          <p:nvCxnSpPr>
            <p:cNvPr id="7" name="Straight Arrow Connector 6"/>
            <p:cNvCxnSpPr/>
            <p:nvPr/>
          </p:nvCxnSpPr>
          <p:spPr>
            <a:xfrm>
              <a:off x="628650" y="6163191"/>
              <a:ext cx="7886700"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889000" y="5956493"/>
              <a:ext cx="0" cy="41339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3149600" y="5956493"/>
              <a:ext cx="0" cy="41339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5410200" y="5956493"/>
              <a:ext cx="0" cy="41339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7670800" y="5956493"/>
              <a:ext cx="0" cy="41339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544936" y="6345753"/>
              <a:ext cx="806631" cy="461665"/>
            </a:xfrm>
            <a:prstGeom prst="rect">
              <a:avLst/>
            </a:prstGeom>
            <a:noFill/>
          </p:spPr>
          <p:txBody>
            <a:bodyPr wrap="none" rtlCol="0">
              <a:spAutoFit/>
            </a:bodyPr>
            <a:lstStyle/>
            <a:p>
              <a:r>
                <a:rPr lang="en-US" sz="2400" dirty="0"/>
                <a:t>1850</a:t>
              </a:r>
            </a:p>
          </p:txBody>
        </p:sp>
        <p:sp>
          <p:nvSpPr>
            <p:cNvPr id="16" name="TextBox 15"/>
            <p:cNvSpPr txBox="1"/>
            <p:nvPr/>
          </p:nvSpPr>
          <p:spPr>
            <a:xfrm>
              <a:off x="2738951" y="6345753"/>
              <a:ext cx="806631" cy="461665"/>
            </a:xfrm>
            <a:prstGeom prst="rect">
              <a:avLst/>
            </a:prstGeom>
            <a:noFill/>
          </p:spPr>
          <p:txBody>
            <a:bodyPr wrap="none" rtlCol="0">
              <a:spAutoFit/>
            </a:bodyPr>
            <a:lstStyle/>
            <a:p>
              <a:r>
                <a:rPr lang="en-US" sz="2400" dirty="0"/>
                <a:t>1900</a:t>
              </a:r>
            </a:p>
          </p:txBody>
        </p:sp>
        <p:sp>
          <p:nvSpPr>
            <p:cNvPr id="17" name="TextBox 16"/>
            <p:cNvSpPr txBox="1"/>
            <p:nvPr/>
          </p:nvSpPr>
          <p:spPr>
            <a:xfrm>
              <a:off x="4976432" y="6345753"/>
              <a:ext cx="806631" cy="461665"/>
            </a:xfrm>
            <a:prstGeom prst="rect">
              <a:avLst/>
            </a:prstGeom>
            <a:noFill/>
          </p:spPr>
          <p:txBody>
            <a:bodyPr wrap="none" rtlCol="0">
              <a:spAutoFit/>
            </a:bodyPr>
            <a:lstStyle/>
            <a:p>
              <a:r>
                <a:rPr lang="en-US" sz="2400" dirty="0"/>
                <a:t>1950</a:t>
              </a:r>
            </a:p>
          </p:txBody>
        </p:sp>
        <p:sp>
          <p:nvSpPr>
            <p:cNvPr id="18" name="TextBox 17"/>
            <p:cNvSpPr txBox="1"/>
            <p:nvPr/>
          </p:nvSpPr>
          <p:spPr>
            <a:xfrm>
              <a:off x="7203494" y="6345753"/>
              <a:ext cx="806631" cy="461665"/>
            </a:xfrm>
            <a:prstGeom prst="rect">
              <a:avLst/>
            </a:prstGeom>
            <a:noFill/>
          </p:spPr>
          <p:txBody>
            <a:bodyPr wrap="none" rtlCol="0">
              <a:spAutoFit/>
            </a:bodyPr>
            <a:lstStyle/>
            <a:p>
              <a:r>
                <a:rPr lang="en-US" sz="2400" dirty="0"/>
                <a:t>2000</a:t>
              </a:r>
            </a:p>
          </p:txBody>
        </p:sp>
        <p:sp>
          <p:nvSpPr>
            <p:cNvPr id="20" name="Oval 19"/>
            <p:cNvSpPr/>
            <p:nvPr/>
          </p:nvSpPr>
          <p:spPr>
            <a:xfrm>
              <a:off x="1497808" y="6057900"/>
              <a:ext cx="182562" cy="182562"/>
            </a:xfrm>
            <a:prstGeom prst="ellipse">
              <a:avLst/>
            </a:prstGeom>
            <a:solidFill>
              <a:srgbClr val="12235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0615334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Critical theory and the Frankfurt School</a:t>
            </a:r>
          </a:p>
        </p:txBody>
      </p:sp>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28650" y="1776519"/>
            <a:ext cx="1417685" cy="2122381"/>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2195379" y="1776519"/>
            <a:ext cx="1605927" cy="2131503"/>
          </a:xfrm>
          <a:prstGeom prst="rect">
            <a:avLst/>
          </a:prstGeom>
        </p:spPr>
      </p:pic>
      <p:pic>
        <p:nvPicPr>
          <p:cNvPr id="7" name="Picture 6"/>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628650" y="3961033"/>
            <a:ext cx="1417685" cy="1626967"/>
          </a:xfrm>
          <a:prstGeom prst="rect">
            <a:avLst/>
          </a:prstGeom>
        </p:spPr>
      </p:pic>
      <p:pic>
        <p:nvPicPr>
          <p:cNvPr id="8" name="Picture 7"/>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2195379" y="3958675"/>
            <a:ext cx="1605927" cy="1603925"/>
          </a:xfrm>
          <a:prstGeom prst="rect">
            <a:avLst/>
          </a:prstGeom>
        </p:spPr>
      </p:pic>
      <p:grpSp>
        <p:nvGrpSpPr>
          <p:cNvPr id="9" name="Group 8"/>
          <p:cNvGrpSpPr/>
          <p:nvPr/>
        </p:nvGrpSpPr>
        <p:grpSpPr>
          <a:xfrm>
            <a:off x="544936" y="5956493"/>
            <a:ext cx="7970414" cy="850925"/>
            <a:chOff x="544936" y="5956493"/>
            <a:chExt cx="7970414" cy="850925"/>
          </a:xfrm>
        </p:grpSpPr>
        <p:cxnSp>
          <p:nvCxnSpPr>
            <p:cNvPr id="10" name="Straight Arrow Connector 9"/>
            <p:cNvCxnSpPr/>
            <p:nvPr/>
          </p:nvCxnSpPr>
          <p:spPr>
            <a:xfrm>
              <a:off x="628650" y="6163191"/>
              <a:ext cx="7886700"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889000" y="5956493"/>
              <a:ext cx="0" cy="41339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3149600" y="5956493"/>
              <a:ext cx="0" cy="41339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5410200" y="5956493"/>
              <a:ext cx="0" cy="41339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7670800" y="5956493"/>
              <a:ext cx="0" cy="41339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544936" y="6345753"/>
              <a:ext cx="806631" cy="461665"/>
            </a:xfrm>
            <a:prstGeom prst="rect">
              <a:avLst/>
            </a:prstGeom>
            <a:noFill/>
          </p:spPr>
          <p:txBody>
            <a:bodyPr wrap="none" rtlCol="0">
              <a:spAutoFit/>
            </a:bodyPr>
            <a:lstStyle/>
            <a:p>
              <a:r>
                <a:rPr lang="en-US" sz="2400" dirty="0"/>
                <a:t>1850</a:t>
              </a:r>
            </a:p>
          </p:txBody>
        </p:sp>
        <p:sp>
          <p:nvSpPr>
            <p:cNvPr id="16" name="TextBox 15"/>
            <p:cNvSpPr txBox="1"/>
            <p:nvPr/>
          </p:nvSpPr>
          <p:spPr>
            <a:xfrm>
              <a:off x="2738951" y="6345753"/>
              <a:ext cx="806631" cy="461665"/>
            </a:xfrm>
            <a:prstGeom prst="rect">
              <a:avLst/>
            </a:prstGeom>
            <a:noFill/>
          </p:spPr>
          <p:txBody>
            <a:bodyPr wrap="none" rtlCol="0">
              <a:spAutoFit/>
            </a:bodyPr>
            <a:lstStyle/>
            <a:p>
              <a:r>
                <a:rPr lang="en-US" sz="2400" dirty="0"/>
                <a:t>1900</a:t>
              </a:r>
            </a:p>
          </p:txBody>
        </p:sp>
        <p:sp>
          <p:nvSpPr>
            <p:cNvPr id="17" name="TextBox 16"/>
            <p:cNvSpPr txBox="1"/>
            <p:nvPr/>
          </p:nvSpPr>
          <p:spPr>
            <a:xfrm>
              <a:off x="4976432" y="6345753"/>
              <a:ext cx="806631" cy="461665"/>
            </a:xfrm>
            <a:prstGeom prst="rect">
              <a:avLst/>
            </a:prstGeom>
            <a:noFill/>
          </p:spPr>
          <p:txBody>
            <a:bodyPr wrap="none" rtlCol="0">
              <a:spAutoFit/>
            </a:bodyPr>
            <a:lstStyle/>
            <a:p>
              <a:r>
                <a:rPr lang="en-US" sz="2400" dirty="0"/>
                <a:t>1950</a:t>
              </a:r>
            </a:p>
          </p:txBody>
        </p:sp>
        <p:sp>
          <p:nvSpPr>
            <p:cNvPr id="18" name="TextBox 17"/>
            <p:cNvSpPr txBox="1"/>
            <p:nvPr/>
          </p:nvSpPr>
          <p:spPr>
            <a:xfrm>
              <a:off x="7203494" y="6345753"/>
              <a:ext cx="806631" cy="461665"/>
            </a:xfrm>
            <a:prstGeom prst="rect">
              <a:avLst/>
            </a:prstGeom>
            <a:noFill/>
          </p:spPr>
          <p:txBody>
            <a:bodyPr wrap="none" rtlCol="0">
              <a:spAutoFit/>
            </a:bodyPr>
            <a:lstStyle/>
            <a:p>
              <a:r>
                <a:rPr lang="en-US" sz="2400" dirty="0"/>
                <a:t>2000</a:t>
              </a:r>
            </a:p>
          </p:txBody>
        </p:sp>
        <p:sp>
          <p:nvSpPr>
            <p:cNvPr id="19" name="Oval 18"/>
            <p:cNvSpPr/>
            <p:nvPr/>
          </p:nvSpPr>
          <p:spPr>
            <a:xfrm>
              <a:off x="1497808" y="6057900"/>
              <a:ext cx="182562" cy="182562"/>
            </a:xfrm>
            <a:prstGeom prst="ellipse">
              <a:avLst/>
            </a:prstGeom>
            <a:solidFill>
              <a:srgbClr val="12235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1" name="Oval 30"/>
          <p:cNvSpPr/>
          <p:nvPr/>
        </p:nvSpPr>
        <p:spPr>
          <a:xfrm>
            <a:off x="3971735" y="6071909"/>
            <a:ext cx="182562" cy="182562"/>
          </a:xfrm>
          <a:prstGeom prst="ellipse">
            <a:avLst/>
          </a:prstGeom>
          <a:solidFill>
            <a:srgbClr val="12235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4063016" y="1690689"/>
            <a:ext cx="4989703" cy="3416320"/>
          </a:xfrm>
          <a:prstGeom prst="rect">
            <a:avLst/>
          </a:prstGeom>
          <a:noFill/>
        </p:spPr>
        <p:txBody>
          <a:bodyPr wrap="square" rtlCol="0">
            <a:spAutoFit/>
          </a:bodyPr>
          <a:lstStyle/>
          <a:p>
            <a:r>
              <a:rPr lang="en-US" sz="2400" dirty="0"/>
              <a:t>“Critical theory was conceived within the crucible of Marxism” “The Frankfurt School not only contested establishmentarianism view of history, but projected a radical alternative. European radicals applied its ideas to reconfiguring the family, sexuality, and education.” – </a:t>
            </a:r>
            <a:r>
              <a:rPr lang="en-US" sz="2400" dirty="0" err="1"/>
              <a:t>Bronner</a:t>
            </a:r>
            <a:r>
              <a:rPr lang="en-US" sz="2400" dirty="0"/>
              <a:t>, </a:t>
            </a:r>
            <a:r>
              <a:rPr lang="en-US" sz="2400" i="1" dirty="0"/>
              <a:t>Critical Theory: A Very Short Introduction</a:t>
            </a:r>
            <a:r>
              <a:rPr lang="en-US" sz="2400" dirty="0"/>
              <a:t>, p. 2, 7</a:t>
            </a:r>
          </a:p>
        </p:txBody>
      </p:sp>
    </p:spTree>
    <p:extLst>
      <p:ext uri="{BB962C8B-B14F-4D97-AF65-F5344CB8AC3E}">
        <p14:creationId xmlns:p14="http://schemas.microsoft.com/office/powerpoint/2010/main" val="935773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Other critical social theorists</a:t>
            </a:r>
          </a:p>
        </p:txBody>
      </p:sp>
      <p:grpSp>
        <p:nvGrpSpPr>
          <p:cNvPr id="9" name="Group 8"/>
          <p:cNvGrpSpPr/>
          <p:nvPr/>
        </p:nvGrpSpPr>
        <p:grpSpPr>
          <a:xfrm>
            <a:off x="544936" y="5956493"/>
            <a:ext cx="7970414" cy="850925"/>
            <a:chOff x="544936" y="5956493"/>
            <a:chExt cx="7970414" cy="850925"/>
          </a:xfrm>
          <a:solidFill>
            <a:srgbClr val="122355"/>
          </a:solidFill>
        </p:grpSpPr>
        <p:cxnSp>
          <p:nvCxnSpPr>
            <p:cNvPr id="10" name="Straight Arrow Connector 9"/>
            <p:cNvCxnSpPr/>
            <p:nvPr/>
          </p:nvCxnSpPr>
          <p:spPr>
            <a:xfrm>
              <a:off x="628650" y="6163191"/>
              <a:ext cx="7886700" cy="0"/>
            </a:xfrm>
            <a:prstGeom prst="straightConnector1">
              <a:avLst/>
            </a:prstGeom>
            <a:grpFill/>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889000" y="5956493"/>
              <a:ext cx="0" cy="413395"/>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3149600" y="5956493"/>
              <a:ext cx="0" cy="413395"/>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5410200" y="5956493"/>
              <a:ext cx="0" cy="413395"/>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7670800" y="5956493"/>
              <a:ext cx="0" cy="413395"/>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544936" y="6345753"/>
              <a:ext cx="806631" cy="461665"/>
            </a:xfrm>
            <a:prstGeom prst="rect">
              <a:avLst/>
            </a:prstGeom>
            <a:noFill/>
          </p:spPr>
          <p:txBody>
            <a:bodyPr wrap="none" rtlCol="0">
              <a:spAutoFit/>
            </a:bodyPr>
            <a:lstStyle/>
            <a:p>
              <a:r>
                <a:rPr lang="en-US" sz="2400" dirty="0"/>
                <a:t>1850</a:t>
              </a:r>
            </a:p>
          </p:txBody>
        </p:sp>
        <p:sp>
          <p:nvSpPr>
            <p:cNvPr id="16" name="TextBox 15"/>
            <p:cNvSpPr txBox="1"/>
            <p:nvPr/>
          </p:nvSpPr>
          <p:spPr>
            <a:xfrm>
              <a:off x="2738951" y="6345753"/>
              <a:ext cx="806631" cy="461665"/>
            </a:xfrm>
            <a:prstGeom prst="rect">
              <a:avLst/>
            </a:prstGeom>
            <a:noFill/>
          </p:spPr>
          <p:txBody>
            <a:bodyPr wrap="none" rtlCol="0">
              <a:spAutoFit/>
            </a:bodyPr>
            <a:lstStyle/>
            <a:p>
              <a:r>
                <a:rPr lang="en-US" sz="2400" dirty="0"/>
                <a:t>1900</a:t>
              </a:r>
            </a:p>
          </p:txBody>
        </p:sp>
        <p:sp>
          <p:nvSpPr>
            <p:cNvPr id="17" name="TextBox 16"/>
            <p:cNvSpPr txBox="1"/>
            <p:nvPr/>
          </p:nvSpPr>
          <p:spPr>
            <a:xfrm>
              <a:off x="4976432" y="6345753"/>
              <a:ext cx="806631" cy="461665"/>
            </a:xfrm>
            <a:prstGeom prst="rect">
              <a:avLst/>
            </a:prstGeom>
            <a:noFill/>
          </p:spPr>
          <p:txBody>
            <a:bodyPr wrap="none" rtlCol="0">
              <a:spAutoFit/>
            </a:bodyPr>
            <a:lstStyle/>
            <a:p>
              <a:r>
                <a:rPr lang="en-US" sz="2400" dirty="0"/>
                <a:t>1950</a:t>
              </a:r>
            </a:p>
          </p:txBody>
        </p:sp>
        <p:sp>
          <p:nvSpPr>
            <p:cNvPr id="18" name="TextBox 17"/>
            <p:cNvSpPr txBox="1"/>
            <p:nvPr/>
          </p:nvSpPr>
          <p:spPr>
            <a:xfrm>
              <a:off x="7203494" y="6345753"/>
              <a:ext cx="806631" cy="461665"/>
            </a:xfrm>
            <a:prstGeom prst="rect">
              <a:avLst/>
            </a:prstGeom>
            <a:noFill/>
          </p:spPr>
          <p:txBody>
            <a:bodyPr wrap="none" rtlCol="0">
              <a:spAutoFit/>
            </a:bodyPr>
            <a:lstStyle/>
            <a:p>
              <a:r>
                <a:rPr lang="en-US" sz="2400" dirty="0"/>
                <a:t>2000</a:t>
              </a:r>
            </a:p>
          </p:txBody>
        </p:sp>
        <p:sp>
          <p:nvSpPr>
            <p:cNvPr id="19" name="Oval 18"/>
            <p:cNvSpPr/>
            <p:nvPr/>
          </p:nvSpPr>
          <p:spPr>
            <a:xfrm>
              <a:off x="1497808" y="6057900"/>
              <a:ext cx="182562" cy="182562"/>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1" name="Oval 30"/>
          <p:cNvSpPr/>
          <p:nvPr/>
        </p:nvSpPr>
        <p:spPr>
          <a:xfrm>
            <a:off x="3971735" y="6071909"/>
            <a:ext cx="182562" cy="182562"/>
          </a:xfrm>
          <a:prstGeom prst="ellipse">
            <a:avLst/>
          </a:prstGeom>
          <a:solidFill>
            <a:srgbClr val="12235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p:cNvSpPr/>
          <p:nvPr/>
        </p:nvSpPr>
        <p:spPr>
          <a:xfrm>
            <a:off x="5877507" y="6071909"/>
            <a:ext cx="182562" cy="182562"/>
          </a:xfrm>
          <a:prstGeom prst="ellipse">
            <a:avLst/>
          </a:prstGeom>
          <a:solidFill>
            <a:srgbClr val="12235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p:cNvSpPr txBox="1"/>
          <p:nvPr/>
        </p:nvSpPr>
        <p:spPr>
          <a:xfrm>
            <a:off x="306336" y="1690689"/>
            <a:ext cx="2010019" cy="430887"/>
          </a:xfrm>
          <a:prstGeom prst="rect">
            <a:avLst/>
          </a:prstGeom>
          <a:noFill/>
        </p:spPr>
        <p:txBody>
          <a:bodyPr wrap="square" rtlCol="0">
            <a:spAutoFit/>
          </a:bodyPr>
          <a:lstStyle/>
          <a:p>
            <a:r>
              <a:rPr lang="en-US" sz="2200" dirty="0"/>
              <a:t>Cultural Studies</a:t>
            </a:r>
          </a:p>
        </p:txBody>
      </p:sp>
      <p:sp>
        <p:nvSpPr>
          <p:cNvPr id="23" name="Oval 22"/>
          <p:cNvSpPr/>
          <p:nvPr/>
        </p:nvSpPr>
        <p:spPr>
          <a:xfrm>
            <a:off x="3572289" y="6071909"/>
            <a:ext cx="182562" cy="182562"/>
          </a:xfrm>
          <a:prstGeom prst="ellipse">
            <a:avLst/>
          </a:prstGeom>
          <a:solidFill>
            <a:srgbClr val="12235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p:cNvSpPr/>
          <p:nvPr/>
        </p:nvSpPr>
        <p:spPr>
          <a:xfrm>
            <a:off x="7129659" y="6071909"/>
            <a:ext cx="182562" cy="182562"/>
          </a:xfrm>
          <a:prstGeom prst="ellipse">
            <a:avLst/>
          </a:prstGeom>
          <a:solidFill>
            <a:srgbClr val="12235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51387" y="2109649"/>
            <a:ext cx="890851" cy="1119583"/>
          </a:xfrm>
          <a:prstGeom prst="rect">
            <a:avLst/>
          </a:prstGeom>
        </p:spPr>
      </p:pic>
      <p:pic>
        <p:nvPicPr>
          <p:cNvPr id="4" name="Picture 3"/>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290659" y="2109649"/>
            <a:ext cx="783708" cy="1119583"/>
          </a:xfrm>
          <a:prstGeom prst="rect">
            <a:avLst/>
          </a:prstGeom>
        </p:spPr>
      </p:pic>
      <p:sp>
        <p:nvSpPr>
          <p:cNvPr id="24" name="TextBox 23"/>
          <p:cNvSpPr txBox="1"/>
          <p:nvPr/>
        </p:nvSpPr>
        <p:spPr>
          <a:xfrm>
            <a:off x="2413914" y="1690689"/>
            <a:ext cx="2368508" cy="430887"/>
          </a:xfrm>
          <a:prstGeom prst="rect">
            <a:avLst/>
          </a:prstGeom>
          <a:noFill/>
        </p:spPr>
        <p:txBody>
          <a:bodyPr wrap="square" rtlCol="0">
            <a:spAutoFit/>
          </a:bodyPr>
          <a:lstStyle/>
          <a:p>
            <a:r>
              <a:rPr lang="en-US" sz="2200" dirty="0" err="1"/>
              <a:t>Postcolonialism</a:t>
            </a:r>
            <a:endParaRPr lang="en-US" sz="2200" dirty="0"/>
          </a:p>
        </p:txBody>
      </p:sp>
      <p:pic>
        <p:nvPicPr>
          <p:cNvPr id="5" name="Picture 4"/>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513145" y="2121279"/>
            <a:ext cx="815217" cy="1107953"/>
          </a:xfrm>
          <a:prstGeom prst="rect">
            <a:avLst/>
          </a:prstGeom>
        </p:spPr>
      </p:pic>
      <p:pic>
        <p:nvPicPr>
          <p:cNvPr id="6" name="Picture 5"/>
          <p:cNvPicPr>
            <a:picLocks noChangeAspect="1"/>
          </p:cNvPicPr>
          <p:nvPr/>
        </p:nvPicPr>
        <p:blipFill rotWithShape="1">
          <a:blip r:embed="rId6" cstate="screen">
            <a:extLst>
              <a:ext uri="{28A0092B-C50C-407E-A947-70E740481C1C}">
                <a14:useLocalDpi xmlns:a14="http://schemas.microsoft.com/office/drawing/2010/main"/>
              </a:ext>
            </a:extLst>
          </a:blip>
          <a:srcRect t="-2798"/>
          <a:stretch/>
        </p:blipFill>
        <p:spPr>
          <a:xfrm>
            <a:off x="3417921" y="2109649"/>
            <a:ext cx="895324" cy="1119583"/>
          </a:xfrm>
          <a:prstGeom prst="rect">
            <a:avLst/>
          </a:prstGeom>
        </p:spPr>
      </p:pic>
      <p:sp>
        <p:nvSpPr>
          <p:cNvPr id="25" name="TextBox 24"/>
          <p:cNvSpPr txBox="1"/>
          <p:nvPr/>
        </p:nvSpPr>
        <p:spPr>
          <a:xfrm>
            <a:off x="4681000" y="1721466"/>
            <a:ext cx="2368508" cy="400110"/>
          </a:xfrm>
          <a:prstGeom prst="rect">
            <a:avLst/>
          </a:prstGeom>
          <a:noFill/>
        </p:spPr>
        <p:txBody>
          <a:bodyPr wrap="square" rtlCol="0">
            <a:spAutoFit/>
          </a:bodyPr>
          <a:lstStyle/>
          <a:p>
            <a:r>
              <a:rPr lang="en-US" sz="2000" dirty="0"/>
              <a:t>Critical pedagogy</a:t>
            </a:r>
          </a:p>
        </p:txBody>
      </p:sp>
      <p:pic>
        <p:nvPicPr>
          <p:cNvPr id="7" name="Picture 6"/>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4785911" y="2109649"/>
            <a:ext cx="727170" cy="1119583"/>
          </a:xfrm>
          <a:prstGeom prst="rect">
            <a:avLst/>
          </a:prstGeom>
        </p:spPr>
      </p:pic>
      <p:pic>
        <p:nvPicPr>
          <p:cNvPr id="27" name="Picture 26"/>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5647108" y="2109649"/>
            <a:ext cx="778050" cy="1119583"/>
          </a:xfrm>
          <a:prstGeom prst="rect">
            <a:avLst/>
          </a:prstGeom>
        </p:spPr>
      </p:pic>
      <p:sp>
        <p:nvSpPr>
          <p:cNvPr id="30" name="TextBox 29"/>
          <p:cNvSpPr txBox="1"/>
          <p:nvPr/>
        </p:nvSpPr>
        <p:spPr>
          <a:xfrm>
            <a:off x="302968" y="3496052"/>
            <a:ext cx="1609444" cy="400110"/>
          </a:xfrm>
          <a:prstGeom prst="rect">
            <a:avLst/>
          </a:prstGeom>
          <a:noFill/>
        </p:spPr>
        <p:txBody>
          <a:bodyPr wrap="square" rtlCol="0">
            <a:spAutoFit/>
          </a:bodyPr>
          <a:lstStyle/>
          <a:p>
            <a:r>
              <a:rPr lang="en-US" sz="2000" dirty="0"/>
              <a:t>Feminism</a:t>
            </a:r>
          </a:p>
        </p:txBody>
      </p:sp>
      <p:sp>
        <p:nvSpPr>
          <p:cNvPr id="32" name="TextBox 31"/>
          <p:cNvSpPr txBox="1"/>
          <p:nvPr/>
        </p:nvSpPr>
        <p:spPr>
          <a:xfrm>
            <a:off x="2413914" y="3496052"/>
            <a:ext cx="2475600" cy="400110"/>
          </a:xfrm>
          <a:prstGeom prst="rect">
            <a:avLst/>
          </a:prstGeom>
          <a:noFill/>
        </p:spPr>
        <p:txBody>
          <a:bodyPr wrap="square" rtlCol="0">
            <a:spAutoFit/>
          </a:bodyPr>
          <a:lstStyle/>
          <a:p>
            <a:r>
              <a:rPr lang="en-US" sz="2000" dirty="0"/>
              <a:t>Black feminism</a:t>
            </a:r>
          </a:p>
        </p:txBody>
      </p:sp>
      <p:pic>
        <p:nvPicPr>
          <p:cNvPr id="28" name="Picture 27"/>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1303844" y="3925481"/>
            <a:ext cx="756220" cy="1119583"/>
          </a:xfrm>
          <a:prstGeom prst="rect">
            <a:avLst/>
          </a:prstGeom>
        </p:spPr>
      </p:pic>
      <p:pic>
        <p:nvPicPr>
          <p:cNvPr id="29" name="Picture 28"/>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351387" y="3925481"/>
            <a:ext cx="810224" cy="1119583"/>
          </a:xfrm>
          <a:prstGeom prst="rect">
            <a:avLst/>
          </a:prstGeom>
        </p:spPr>
      </p:pic>
      <p:pic>
        <p:nvPicPr>
          <p:cNvPr id="34" name="Picture 33"/>
          <p:cNvPicPr>
            <a:picLocks noChangeAspect="1"/>
          </p:cNvPicPr>
          <p:nvPr/>
        </p:nvPicPr>
        <p:blipFill rotWithShape="1">
          <a:blip r:embed="rId11" cstate="screen">
            <a:extLst>
              <a:ext uri="{28A0092B-C50C-407E-A947-70E740481C1C}">
                <a14:useLocalDpi xmlns:a14="http://schemas.microsoft.com/office/drawing/2010/main"/>
              </a:ext>
            </a:extLst>
          </a:blip>
          <a:srcRect t="-1498"/>
          <a:stretch/>
        </p:blipFill>
        <p:spPr>
          <a:xfrm>
            <a:off x="2397614" y="3928785"/>
            <a:ext cx="841340" cy="1116279"/>
          </a:xfrm>
          <a:prstGeom prst="rect">
            <a:avLst/>
          </a:prstGeom>
        </p:spPr>
      </p:pic>
      <p:pic>
        <p:nvPicPr>
          <p:cNvPr id="35" name="Picture 34"/>
          <p:cNvPicPr>
            <a:picLocks noChangeAspect="1"/>
          </p:cNvPicPr>
          <p:nvPr/>
        </p:nvPicPr>
        <p:blipFill rotWithShape="1">
          <a:blip r:embed="rId12" cstate="screen">
            <a:extLst>
              <a:ext uri="{28A0092B-C50C-407E-A947-70E740481C1C}">
                <a14:useLocalDpi xmlns:a14="http://schemas.microsoft.com/office/drawing/2010/main"/>
              </a:ext>
            </a:extLst>
          </a:blip>
          <a:srcRect/>
          <a:stretch/>
        </p:blipFill>
        <p:spPr>
          <a:xfrm>
            <a:off x="3476944" y="3925481"/>
            <a:ext cx="844958" cy="1119583"/>
          </a:xfrm>
          <a:prstGeom prst="rect">
            <a:avLst/>
          </a:prstGeom>
        </p:spPr>
      </p:pic>
      <p:sp>
        <p:nvSpPr>
          <p:cNvPr id="37" name="Oval 36"/>
          <p:cNvSpPr/>
          <p:nvPr/>
        </p:nvSpPr>
        <p:spPr>
          <a:xfrm>
            <a:off x="5407328" y="6071909"/>
            <a:ext cx="182562" cy="182562"/>
          </a:xfrm>
          <a:prstGeom prst="ellipse">
            <a:avLst/>
          </a:prstGeom>
          <a:solidFill>
            <a:srgbClr val="12235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7"/>
          <p:cNvSpPr/>
          <p:nvPr/>
        </p:nvSpPr>
        <p:spPr>
          <a:xfrm>
            <a:off x="6659480" y="6071909"/>
            <a:ext cx="182562" cy="182562"/>
          </a:xfrm>
          <a:prstGeom prst="ellipse">
            <a:avLst/>
          </a:prstGeom>
          <a:solidFill>
            <a:srgbClr val="12235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p:cNvSpPr/>
          <p:nvPr/>
        </p:nvSpPr>
        <p:spPr>
          <a:xfrm>
            <a:off x="6175776" y="6071909"/>
            <a:ext cx="182562" cy="182562"/>
          </a:xfrm>
          <a:prstGeom prst="ellipse">
            <a:avLst/>
          </a:prstGeom>
          <a:solidFill>
            <a:srgbClr val="12235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TextBox 35"/>
          <p:cNvSpPr txBox="1"/>
          <p:nvPr/>
        </p:nvSpPr>
        <p:spPr>
          <a:xfrm>
            <a:off x="249606" y="3169817"/>
            <a:ext cx="852285" cy="307777"/>
          </a:xfrm>
          <a:prstGeom prst="rect">
            <a:avLst/>
          </a:prstGeom>
          <a:noFill/>
        </p:spPr>
        <p:txBody>
          <a:bodyPr wrap="none" rtlCol="0">
            <a:spAutoFit/>
          </a:bodyPr>
          <a:lstStyle/>
          <a:p>
            <a:r>
              <a:rPr lang="en-US" sz="1400" dirty="0"/>
              <a:t>Bourdieu</a:t>
            </a:r>
          </a:p>
        </p:txBody>
      </p:sp>
      <p:sp>
        <p:nvSpPr>
          <p:cNvPr id="41" name="TextBox 40"/>
          <p:cNvSpPr txBox="1"/>
          <p:nvPr/>
        </p:nvSpPr>
        <p:spPr>
          <a:xfrm>
            <a:off x="1242238" y="3167850"/>
            <a:ext cx="466794" cy="307777"/>
          </a:xfrm>
          <a:prstGeom prst="rect">
            <a:avLst/>
          </a:prstGeom>
          <a:noFill/>
        </p:spPr>
        <p:txBody>
          <a:bodyPr wrap="none" rtlCol="0">
            <a:spAutoFit/>
          </a:bodyPr>
          <a:lstStyle/>
          <a:p>
            <a:r>
              <a:rPr lang="en-US" sz="1400" dirty="0"/>
              <a:t>Hall</a:t>
            </a:r>
          </a:p>
        </p:txBody>
      </p:sp>
      <p:sp>
        <p:nvSpPr>
          <p:cNvPr id="42" name="TextBox 41"/>
          <p:cNvSpPr txBox="1"/>
          <p:nvPr/>
        </p:nvSpPr>
        <p:spPr>
          <a:xfrm>
            <a:off x="2502820" y="3167850"/>
            <a:ext cx="631904" cy="307777"/>
          </a:xfrm>
          <a:prstGeom prst="rect">
            <a:avLst/>
          </a:prstGeom>
          <a:noFill/>
        </p:spPr>
        <p:txBody>
          <a:bodyPr wrap="none" rtlCol="0">
            <a:spAutoFit/>
          </a:bodyPr>
          <a:lstStyle/>
          <a:p>
            <a:r>
              <a:rPr lang="en-US" sz="1400" dirty="0"/>
              <a:t>Fanon</a:t>
            </a:r>
          </a:p>
        </p:txBody>
      </p:sp>
      <p:sp>
        <p:nvSpPr>
          <p:cNvPr id="43" name="TextBox 42"/>
          <p:cNvSpPr txBox="1"/>
          <p:nvPr/>
        </p:nvSpPr>
        <p:spPr>
          <a:xfrm>
            <a:off x="3415652" y="3167850"/>
            <a:ext cx="489236" cy="307777"/>
          </a:xfrm>
          <a:prstGeom prst="rect">
            <a:avLst/>
          </a:prstGeom>
          <a:noFill/>
        </p:spPr>
        <p:txBody>
          <a:bodyPr wrap="none" rtlCol="0">
            <a:spAutoFit/>
          </a:bodyPr>
          <a:lstStyle/>
          <a:p>
            <a:r>
              <a:rPr lang="en-US" sz="1400" dirty="0"/>
              <a:t>Said</a:t>
            </a:r>
          </a:p>
        </p:txBody>
      </p:sp>
      <p:sp>
        <p:nvSpPr>
          <p:cNvPr id="44" name="TextBox 43"/>
          <p:cNvSpPr txBox="1"/>
          <p:nvPr/>
        </p:nvSpPr>
        <p:spPr>
          <a:xfrm>
            <a:off x="4727450" y="3167850"/>
            <a:ext cx="607923" cy="307777"/>
          </a:xfrm>
          <a:prstGeom prst="rect">
            <a:avLst/>
          </a:prstGeom>
          <a:noFill/>
        </p:spPr>
        <p:txBody>
          <a:bodyPr wrap="none" rtlCol="0">
            <a:spAutoFit/>
          </a:bodyPr>
          <a:lstStyle/>
          <a:p>
            <a:r>
              <a:rPr lang="en-US" sz="1400" dirty="0"/>
              <a:t>Freire</a:t>
            </a:r>
          </a:p>
        </p:txBody>
      </p:sp>
      <p:sp>
        <p:nvSpPr>
          <p:cNvPr id="45" name="TextBox 44"/>
          <p:cNvSpPr txBox="1"/>
          <p:nvPr/>
        </p:nvSpPr>
        <p:spPr>
          <a:xfrm>
            <a:off x="5586092" y="3167850"/>
            <a:ext cx="667490" cy="307777"/>
          </a:xfrm>
          <a:prstGeom prst="rect">
            <a:avLst/>
          </a:prstGeom>
          <a:noFill/>
        </p:spPr>
        <p:txBody>
          <a:bodyPr wrap="none" rtlCol="0">
            <a:spAutoFit/>
          </a:bodyPr>
          <a:lstStyle/>
          <a:p>
            <a:r>
              <a:rPr lang="en-US" sz="1400" dirty="0"/>
              <a:t>Giroux</a:t>
            </a:r>
          </a:p>
        </p:txBody>
      </p:sp>
      <p:sp>
        <p:nvSpPr>
          <p:cNvPr id="46" name="TextBox 45"/>
          <p:cNvSpPr txBox="1"/>
          <p:nvPr/>
        </p:nvSpPr>
        <p:spPr>
          <a:xfrm>
            <a:off x="249606" y="4996466"/>
            <a:ext cx="1056636" cy="307777"/>
          </a:xfrm>
          <a:prstGeom prst="rect">
            <a:avLst/>
          </a:prstGeom>
          <a:noFill/>
        </p:spPr>
        <p:txBody>
          <a:bodyPr wrap="none" rtlCol="0">
            <a:spAutoFit/>
          </a:bodyPr>
          <a:lstStyle/>
          <a:p>
            <a:r>
              <a:rPr lang="en-US" sz="1400" dirty="0"/>
              <a:t>de Beauvoir</a:t>
            </a:r>
          </a:p>
        </p:txBody>
      </p:sp>
      <p:sp>
        <p:nvSpPr>
          <p:cNvPr id="47" name="TextBox 46"/>
          <p:cNvSpPr txBox="1"/>
          <p:nvPr/>
        </p:nvSpPr>
        <p:spPr>
          <a:xfrm>
            <a:off x="1204230" y="4996466"/>
            <a:ext cx="736099" cy="307777"/>
          </a:xfrm>
          <a:prstGeom prst="rect">
            <a:avLst/>
          </a:prstGeom>
          <a:noFill/>
        </p:spPr>
        <p:txBody>
          <a:bodyPr wrap="none" rtlCol="0">
            <a:spAutoFit/>
          </a:bodyPr>
          <a:lstStyle/>
          <a:p>
            <a:r>
              <a:rPr lang="en-US" sz="1400" dirty="0"/>
              <a:t>Friedan</a:t>
            </a:r>
          </a:p>
        </p:txBody>
      </p:sp>
      <p:sp>
        <p:nvSpPr>
          <p:cNvPr id="48" name="TextBox 47"/>
          <p:cNvSpPr txBox="1"/>
          <p:nvPr/>
        </p:nvSpPr>
        <p:spPr>
          <a:xfrm>
            <a:off x="2301756" y="4996466"/>
            <a:ext cx="619016" cy="307777"/>
          </a:xfrm>
          <a:prstGeom prst="rect">
            <a:avLst/>
          </a:prstGeom>
          <a:noFill/>
        </p:spPr>
        <p:txBody>
          <a:bodyPr wrap="none" rtlCol="0">
            <a:spAutoFit/>
          </a:bodyPr>
          <a:lstStyle/>
          <a:p>
            <a:r>
              <a:rPr lang="en-US" sz="1400" dirty="0"/>
              <a:t>hooks</a:t>
            </a:r>
          </a:p>
        </p:txBody>
      </p:sp>
      <p:sp>
        <p:nvSpPr>
          <p:cNvPr id="49" name="TextBox 48"/>
          <p:cNvSpPr txBox="1"/>
          <p:nvPr/>
        </p:nvSpPr>
        <p:spPr>
          <a:xfrm>
            <a:off x="3450942" y="4996466"/>
            <a:ext cx="693588" cy="307777"/>
          </a:xfrm>
          <a:prstGeom prst="rect">
            <a:avLst/>
          </a:prstGeom>
          <a:noFill/>
        </p:spPr>
        <p:txBody>
          <a:bodyPr wrap="none" rtlCol="0">
            <a:spAutoFit/>
          </a:bodyPr>
          <a:lstStyle/>
          <a:p>
            <a:r>
              <a:rPr lang="en-US" sz="1400" dirty="0" err="1"/>
              <a:t>Lourde</a:t>
            </a:r>
            <a:endParaRPr lang="en-US" sz="1400" dirty="0"/>
          </a:p>
        </p:txBody>
      </p:sp>
      <p:sp>
        <p:nvSpPr>
          <p:cNvPr id="50" name="TextBox 49"/>
          <p:cNvSpPr txBox="1"/>
          <p:nvPr/>
        </p:nvSpPr>
        <p:spPr>
          <a:xfrm>
            <a:off x="4681000" y="3496052"/>
            <a:ext cx="2475600" cy="400110"/>
          </a:xfrm>
          <a:prstGeom prst="rect">
            <a:avLst/>
          </a:prstGeom>
          <a:noFill/>
        </p:spPr>
        <p:txBody>
          <a:bodyPr wrap="square" rtlCol="0">
            <a:spAutoFit/>
          </a:bodyPr>
          <a:lstStyle/>
          <a:p>
            <a:r>
              <a:rPr lang="en-US" sz="2000" dirty="0"/>
              <a:t>Queer theory</a:t>
            </a:r>
          </a:p>
        </p:txBody>
      </p:sp>
      <p:sp>
        <p:nvSpPr>
          <p:cNvPr id="51" name="Oval 50"/>
          <p:cNvSpPr/>
          <p:nvPr/>
        </p:nvSpPr>
        <p:spPr>
          <a:xfrm>
            <a:off x="7209667" y="6071909"/>
            <a:ext cx="182562" cy="182562"/>
          </a:xfrm>
          <a:prstGeom prst="ellipse">
            <a:avLst/>
          </a:prstGeom>
          <a:solidFill>
            <a:srgbClr val="12235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30" name="Picture 6" descr="JudithButler2013.jpg"/>
          <p:cNvPicPr>
            <a:picLocks noChangeAspect="1" noChangeArrowheads="1"/>
          </p:cNvPicPr>
          <p:nvPr/>
        </p:nvPicPr>
        <p:blipFill>
          <a:blip r:embed="rId13" cstate="screen">
            <a:extLst>
              <a:ext uri="{28A0092B-C50C-407E-A947-70E740481C1C}">
                <a14:useLocalDpi xmlns:a14="http://schemas.microsoft.com/office/drawing/2010/main"/>
              </a:ext>
            </a:extLst>
          </a:blip>
          <a:srcRect/>
          <a:stretch>
            <a:fillRect/>
          </a:stretch>
        </p:blipFill>
        <p:spPr bwMode="auto">
          <a:xfrm>
            <a:off x="4800735" y="3932592"/>
            <a:ext cx="732450" cy="1102004"/>
          </a:xfrm>
          <a:prstGeom prst="rect">
            <a:avLst/>
          </a:prstGeom>
          <a:noFill/>
          <a:extLst>
            <a:ext uri="{909E8E84-426E-40DD-AFC4-6F175D3DCCD1}">
              <a14:hiddenFill xmlns:a14="http://schemas.microsoft.com/office/drawing/2010/main">
                <a:solidFill>
                  <a:srgbClr val="FFFFFF"/>
                </a:solidFill>
              </a14:hiddenFill>
            </a:ext>
          </a:extLst>
        </p:spPr>
      </p:pic>
      <p:sp>
        <p:nvSpPr>
          <p:cNvPr id="53" name="TextBox 52"/>
          <p:cNvSpPr txBox="1"/>
          <p:nvPr/>
        </p:nvSpPr>
        <p:spPr>
          <a:xfrm>
            <a:off x="4715736" y="4996466"/>
            <a:ext cx="631904" cy="307777"/>
          </a:xfrm>
          <a:prstGeom prst="rect">
            <a:avLst/>
          </a:prstGeom>
          <a:noFill/>
        </p:spPr>
        <p:txBody>
          <a:bodyPr wrap="none" rtlCol="0">
            <a:spAutoFit/>
          </a:bodyPr>
          <a:lstStyle/>
          <a:p>
            <a:r>
              <a:rPr lang="en-US" sz="1400" dirty="0"/>
              <a:t>Butler</a:t>
            </a:r>
          </a:p>
        </p:txBody>
      </p:sp>
      <p:pic>
        <p:nvPicPr>
          <p:cNvPr id="40" name="Picture 39"/>
          <p:cNvPicPr>
            <a:picLocks noChangeAspect="1"/>
          </p:cNvPicPr>
          <p:nvPr/>
        </p:nvPicPr>
        <p:blipFill rotWithShape="1">
          <a:blip r:embed="rId14" cstate="screen">
            <a:extLst>
              <a:ext uri="{28A0092B-C50C-407E-A947-70E740481C1C}">
                <a14:useLocalDpi xmlns:a14="http://schemas.microsoft.com/office/drawing/2010/main"/>
              </a:ext>
            </a:extLst>
          </a:blip>
          <a:srcRect/>
          <a:stretch/>
        </p:blipFill>
        <p:spPr>
          <a:xfrm>
            <a:off x="5648735" y="3925481"/>
            <a:ext cx="719974" cy="1109114"/>
          </a:xfrm>
          <a:prstGeom prst="rect">
            <a:avLst/>
          </a:prstGeom>
        </p:spPr>
      </p:pic>
      <p:sp>
        <p:nvSpPr>
          <p:cNvPr id="52" name="TextBox 51"/>
          <p:cNvSpPr txBox="1"/>
          <p:nvPr/>
        </p:nvSpPr>
        <p:spPr>
          <a:xfrm>
            <a:off x="6761517" y="1721466"/>
            <a:ext cx="2368508" cy="400110"/>
          </a:xfrm>
          <a:prstGeom prst="rect">
            <a:avLst/>
          </a:prstGeom>
          <a:noFill/>
        </p:spPr>
        <p:txBody>
          <a:bodyPr wrap="square" rtlCol="0">
            <a:spAutoFit/>
          </a:bodyPr>
          <a:lstStyle/>
          <a:p>
            <a:r>
              <a:rPr lang="en-US" sz="2000" dirty="0"/>
              <a:t>Postmodernism</a:t>
            </a:r>
          </a:p>
        </p:txBody>
      </p:sp>
      <p:sp>
        <p:nvSpPr>
          <p:cNvPr id="56" name="TextBox 55"/>
          <p:cNvSpPr txBox="1"/>
          <p:nvPr/>
        </p:nvSpPr>
        <p:spPr>
          <a:xfrm>
            <a:off x="6874091" y="3167850"/>
            <a:ext cx="810735" cy="307777"/>
          </a:xfrm>
          <a:prstGeom prst="rect">
            <a:avLst/>
          </a:prstGeom>
          <a:noFill/>
        </p:spPr>
        <p:txBody>
          <a:bodyPr wrap="none" rtlCol="0">
            <a:spAutoFit/>
          </a:bodyPr>
          <a:lstStyle/>
          <a:p>
            <a:r>
              <a:rPr lang="en-US" sz="1400" dirty="0"/>
              <a:t>Foucault</a:t>
            </a:r>
          </a:p>
        </p:txBody>
      </p:sp>
      <p:sp>
        <p:nvSpPr>
          <p:cNvPr id="57" name="TextBox 56"/>
          <p:cNvSpPr txBox="1"/>
          <p:nvPr/>
        </p:nvSpPr>
        <p:spPr>
          <a:xfrm>
            <a:off x="7931172" y="3167850"/>
            <a:ext cx="732893" cy="307777"/>
          </a:xfrm>
          <a:prstGeom prst="rect">
            <a:avLst/>
          </a:prstGeom>
          <a:noFill/>
        </p:spPr>
        <p:txBody>
          <a:bodyPr wrap="none" rtlCol="0">
            <a:spAutoFit/>
          </a:bodyPr>
          <a:lstStyle/>
          <a:p>
            <a:r>
              <a:rPr lang="en-US" sz="1400" dirty="0"/>
              <a:t>Derrida</a:t>
            </a:r>
          </a:p>
        </p:txBody>
      </p:sp>
      <p:sp>
        <p:nvSpPr>
          <p:cNvPr id="58" name="TextBox 57"/>
          <p:cNvSpPr txBox="1"/>
          <p:nvPr/>
        </p:nvSpPr>
        <p:spPr>
          <a:xfrm>
            <a:off x="6761517" y="3496052"/>
            <a:ext cx="2475600" cy="400110"/>
          </a:xfrm>
          <a:prstGeom prst="rect">
            <a:avLst/>
          </a:prstGeom>
          <a:noFill/>
        </p:spPr>
        <p:txBody>
          <a:bodyPr wrap="square" rtlCol="0">
            <a:spAutoFit/>
          </a:bodyPr>
          <a:lstStyle/>
          <a:p>
            <a:r>
              <a:rPr lang="en-US" sz="2000" dirty="0"/>
              <a:t>Critical Race Theory</a:t>
            </a:r>
          </a:p>
        </p:txBody>
      </p:sp>
      <p:sp>
        <p:nvSpPr>
          <p:cNvPr id="60" name="TextBox 59"/>
          <p:cNvSpPr txBox="1"/>
          <p:nvPr/>
        </p:nvSpPr>
        <p:spPr>
          <a:xfrm>
            <a:off x="6862377" y="4996466"/>
            <a:ext cx="455574" cy="307777"/>
          </a:xfrm>
          <a:prstGeom prst="rect">
            <a:avLst/>
          </a:prstGeom>
          <a:noFill/>
        </p:spPr>
        <p:txBody>
          <a:bodyPr wrap="none" rtlCol="0">
            <a:spAutoFit/>
          </a:bodyPr>
          <a:lstStyle/>
          <a:p>
            <a:r>
              <a:rPr lang="en-US" sz="1400" dirty="0"/>
              <a:t>Bell</a:t>
            </a:r>
          </a:p>
        </p:txBody>
      </p:sp>
      <p:pic>
        <p:nvPicPr>
          <p:cNvPr id="62" name="Picture 61"/>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6889861" y="2109649"/>
            <a:ext cx="909950" cy="1116756"/>
          </a:xfrm>
          <a:prstGeom prst="rect">
            <a:avLst/>
          </a:prstGeom>
        </p:spPr>
      </p:pic>
      <p:sp>
        <p:nvSpPr>
          <p:cNvPr id="63" name="TextBox 62"/>
          <p:cNvSpPr txBox="1"/>
          <p:nvPr/>
        </p:nvSpPr>
        <p:spPr>
          <a:xfrm>
            <a:off x="7803153" y="4996466"/>
            <a:ext cx="904030" cy="307777"/>
          </a:xfrm>
          <a:prstGeom prst="rect">
            <a:avLst/>
          </a:prstGeom>
          <a:noFill/>
        </p:spPr>
        <p:txBody>
          <a:bodyPr wrap="none" rtlCol="0">
            <a:spAutoFit/>
          </a:bodyPr>
          <a:lstStyle/>
          <a:p>
            <a:r>
              <a:rPr lang="en-US" sz="1400" dirty="0"/>
              <a:t>Crenshaw</a:t>
            </a:r>
          </a:p>
        </p:txBody>
      </p:sp>
      <p:pic>
        <p:nvPicPr>
          <p:cNvPr id="1026" name="Picture 2" descr="Image result for jacques derrida"/>
          <p:cNvPicPr>
            <a:picLocks noChangeAspect="1" noChangeArrowheads="1"/>
          </p:cNvPicPr>
          <p:nvPr/>
        </p:nvPicPr>
        <p:blipFill>
          <a:blip r:embed="rId16" cstate="screen">
            <a:extLst>
              <a:ext uri="{28A0092B-C50C-407E-A947-70E740481C1C}">
                <a14:useLocalDpi xmlns:a14="http://schemas.microsoft.com/office/drawing/2010/main"/>
              </a:ext>
            </a:extLst>
          </a:blip>
          <a:srcRect/>
          <a:stretch>
            <a:fillRect/>
          </a:stretch>
        </p:blipFill>
        <p:spPr bwMode="auto">
          <a:xfrm>
            <a:off x="7992924" y="2109649"/>
            <a:ext cx="779247" cy="111675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mage result for derrick bell"/>
          <p:cNvPicPr>
            <a:picLocks noChangeAspect="1" noChangeArrowheads="1"/>
          </p:cNvPicPr>
          <p:nvPr/>
        </p:nvPicPr>
        <p:blipFill rotWithShape="1">
          <a:blip r:embed="rId17" cstate="screen">
            <a:extLst>
              <a:ext uri="{28A0092B-C50C-407E-A947-70E740481C1C}">
                <a14:useLocalDpi xmlns:a14="http://schemas.microsoft.com/office/drawing/2010/main"/>
              </a:ext>
            </a:extLst>
          </a:blip>
          <a:srcRect/>
          <a:stretch/>
        </p:blipFill>
        <p:spPr bwMode="auto">
          <a:xfrm>
            <a:off x="6842041" y="3932593"/>
            <a:ext cx="764279" cy="1107620"/>
          </a:xfrm>
          <a:prstGeom prst="rect">
            <a:avLst/>
          </a:prstGeom>
          <a:noFill/>
          <a:extLst>
            <a:ext uri="{909E8E84-426E-40DD-AFC4-6F175D3DCCD1}">
              <a14:hiddenFill xmlns:a14="http://schemas.microsoft.com/office/drawing/2010/main">
                <a:solidFill>
                  <a:srgbClr val="FFFFFF"/>
                </a:solidFill>
              </a14:hiddenFill>
            </a:ext>
          </a:extLst>
        </p:spPr>
      </p:pic>
      <p:pic>
        <p:nvPicPr>
          <p:cNvPr id="64" name="Picture 2" descr="Image result for kimberle crenshaw"/>
          <p:cNvPicPr>
            <a:picLocks noChangeAspect="1" noChangeArrowheads="1"/>
          </p:cNvPicPr>
          <p:nvPr/>
        </p:nvPicPr>
        <p:blipFill rotWithShape="1">
          <a:blip r:embed="rId18" cstate="screen">
            <a:extLst>
              <a:ext uri="{28A0092B-C50C-407E-A947-70E740481C1C}">
                <a14:useLocalDpi xmlns:a14="http://schemas.microsoft.com/office/drawing/2010/main"/>
              </a:ext>
            </a:extLst>
          </a:blip>
          <a:srcRect b="-754"/>
          <a:stretch/>
        </p:blipFill>
        <p:spPr bwMode="auto">
          <a:xfrm>
            <a:off x="7848534" y="3932592"/>
            <a:ext cx="809434" cy="1102003"/>
          </a:xfrm>
          <a:prstGeom prst="rect">
            <a:avLst/>
          </a:prstGeom>
          <a:noFill/>
          <a:extLst>
            <a:ext uri="{909E8E84-426E-40DD-AFC4-6F175D3DCCD1}">
              <a14:hiddenFill xmlns:a14="http://schemas.microsoft.com/office/drawing/2010/main">
                <a:solidFill>
                  <a:srgbClr val="FFFFFF"/>
                </a:solidFill>
              </a14:hiddenFill>
            </a:ext>
          </a:extLst>
        </p:spPr>
      </p:pic>
      <p:sp>
        <p:nvSpPr>
          <p:cNvPr id="65" name="TextBox 64"/>
          <p:cNvSpPr txBox="1"/>
          <p:nvPr/>
        </p:nvSpPr>
        <p:spPr>
          <a:xfrm>
            <a:off x="5612370" y="4996466"/>
            <a:ext cx="494046" cy="307777"/>
          </a:xfrm>
          <a:prstGeom prst="rect">
            <a:avLst/>
          </a:prstGeom>
          <a:noFill/>
        </p:spPr>
        <p:txBody>
          <a:bodyPr wrap="none" rtlCol="0">
            <a:spAutoFit/>
          </a:bodyPr>
          <a:lstStyle/>
          <a:p>
            <a:r>
              <a:rPr lang="en-US" sz="1400" dirty="0"/>
              <a:t>Rich</a:t>
            </a:r>
          </a:p>
        </p:txBody>
      </p:sp>
    </p:spTree>
    <p:extLst>
      <p:ext uri="{BB962C8B-B14F-4D97-AF65-F5344CB8AC3E}">
        <p14:creationId xmlns:p14="http://schemas.microsoft.com/office/powerpoint/2010/main" val="2132758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0"/>
            <a:ext cx="7886700" cy="1325563"/>
          </a:xfrm>
        </p:spPr>
        <p:txBody>
          <a:bodyPr/>
          <a:lstStyle/>
          <a:p>
            <a:r>
              <a:rPr lang="en-US" dirty="0"/>
              <a:t>The Taxonomy of Critical Theory</a:t>
            </a:r>
          </a:p>
        </p:txBody>
      </p:sp>
      <p:pic>
        <p:nvPicPr>
          <p:cNvPr id="6" name="Picture 5"/>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69900" y="870929"/>
            <a:ext cx="7899400" cy="5701619"/>
          </a:xfrm>
          <a:prstGeom prst="rect">
            <a:avLst/>
          </a:prstGeom>
        </p:spPr>
      </p:pic>
      <p:sp>
        <p:nvSpPr>
          <p:cNvPr id="7" name="TextBox 6"/>
          <p:cNvSpPr txBox="1"/>
          <p:nvPr/>
        </p:nvSpPr>
        <p:spPr>
          <a:xfrm>
            <a:off x="27288" y="6572548"/>
            <a:ext cx="6057900" cy="276999"/>
          </a:xfrm>
          <a:prstGeom prst="rect">
            <a:avLst/>
          </a:prstGeom>
          <a:noFill/>
        </p:spPr>
        <p:txBody>
          <a:bodyPr wrap="square" rtlCol="0">
            <a:spAutoFit/>
          </a:bodyPr>
          <a:lstStyle/>
          <a:p>
            <a:r>
              <a:rPr lang="en-US" sz="1200" dirty="0"/>
              <a:t>Sim and Van Loon, Introducing Critical Theory, p. 24-25</a:t>
            </a:r>
          </a:p>
        </p:txBody>
      </p:sp>
      <p:sp>
        <p:nvSpPr>
          <p:cNvPr id="3" name="Oval 2"/>
          <p:cNvSpPr/>
          <p:nvPr/>
        </p:nvSpPr>
        <p:spPr>
          <a:xfrm>
            <a:off x="2784389" y="3361038"/>
            <a:ext cx="1079157" cy="296562"/>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6359610" y="4909751"/>
            <a:ext cx="683741" cy="296562"/>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3641124" y="4380247"/>
            <a:ext cx="683741" cy="743687"/>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3641124" y="4030369"/>
            <a:ext cx="683741" cy="309597"/>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1754659" y="5834456"/>
            <a:ext cx="683741" cy="309597"/>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nvSpPr>
        <p:spPr>
          <a:xfrm>
            <a:off x="1754659" y="4687694"/>
            <a:ext cx="683741" cy="309597"/>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nvSpPr>
        <p:spPr>
          <a:xfrm>
            <a:off x="3056238" y="5468549"/>
            <a:ext cx="683741" cy="309597"/>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5796434" y="4922451"/>
            <a:ext cx="683741" cy="296562"/>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259016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0"/>
            <a:ext cx="7886700" cy="1325563"/>
          </a:xfrm>
        </p:spPr>
        <p:txBody>
          <a:bodyPr/>
          <a:lstStyle/>
          <a:p>
            <a:r>
              <a:rPr lang="en-US" dirty="0"/>
              <a:t>The Taxonomy of Critical Theory</a:t>
            </a:r>
          </a:p>
        </p:txBody>
      </p:sp>
      <p:sp>
        <p:nvSpPr>
          <p:cNvPr id="4" name="Freeform 3"/>
          <p:cNvSpPr/>
          <p:nvPr/>
        </p:nvSpPr>
        <p:spPr>
          <a:xfrm>
            <a:off x="263611" y="1219200"/>
            <a:ext cx="8476925" cy="4802659"/>
          </a:xfrm>
          <a:custGeom>
            <a:avLst/>
            <a:gdLst>
              <a:gd name="connsiteX0" fmla="*/ 2294996 w 8510531"/>
              <a:gd name="connsiteY0" fmla="*/ 428367 h 5273447"/>
              <a:gd name="connsiteX1" fmla="*/ 1149937 w 8510531"/>
              <a:gd name="connsiteY1" fmla="*/ 914400 h 5273447"/>
              <a:gd name="connsiteX2" fmla="*/ 276726 w 8510531"/>
              <a:gd name="connsiteY2" fmla="*/ 691978 h 5273447"/>
              <a:gd name="connsiteX3" fmla="*/ 46067 w 8510531"/>
              <a:gd name="connsiteY3" fmla="*/ 2833816 h 5273447"/>
              <a:gd name="connsiteX4" fmla="*/ 1075796 w 8510531"/>
              <a:gd name="connsiteY4" fmla="*/ 4250724 h 5273447"/>
              <a:gd name="connsiteX5" fmla="*/ 2781029 w 8510531"/>
              <a:gd name="connsiteY5" fmla="*/ 5123935 h 5273447"/>
              <a:gd name="connsiteX6" fmla="*/ 5985548 w 8510531"/>
              <a:gd name="connsiteY6" fmla="*/ 5231027 h 5273447"/>
              <a:gd name="connsiteX7" fmla="*/ 7130607 w 8510531"/>
              <a:gd name="connsiteY7" fmla="*/ 4670854 h 5273447"/>
              <a:gd name="connsiteX8" fmla="*/ 7740207 w 8510531"/>
              <a:gd name="connsiteY8" fmla="*/ 2809102 h 5273447"/>
              <a:gd name="connsiteX9" fmla="*/ 8382758 w 8510531"/>
              <a:gd name="connsiteY9" fmla="*/ 1762897 h 5273447"/>
              <a:gd name="connsiteX10" fmla="*/ 8250953 w 8510531"/>
              <a:gd name="connsiteY10" fmla="*/ 370702 h 5273447"/>
              <a:gd name="connsiteX11" fmla="*/ 5812553 w 8510531"/>
              <a:gd name="connsiteY11" fmla="*/ 107092 h 5273447"/>
              <a:gd name="connsiteX12" fmla="*/ 3028164 w 8510531"/>
              <a:gd name="connsiteY12" fmla="*/ 0 h 5273447"/>
              <a:gd name="connsiteX0" fmla="*/ 2294996 w 8510531"/>
              <a:gd name="connsiteY0" fmla="*/ 428367 h 5273447"/>
              <a:gd name="connsiteX1" fmla="*/ 1149937 w 8510531"/>
              <a:gd name="connsiteY1" fmla="*/ 914400 h 5273447"/>
              <a:gd name="connsiteX2" fmla="*/ 276726 w 8510531"/>
              <a:gd name="connsiteY2" fmla="*/ 691978 h 5273447"/>
              <a:gd name="connsiteX3" fmla="*/ 46067 w 8510531"/>
              <a:gd name="connsiteY3" fmla="*/ 2833816 h 5273447"/>
              <a:gd name="connsiteX4" fmla="*/ 1075796 w 8510531"/>
              <a:gd name="connsiteY4" fmla="*/ 4250724 h 5273447"/>
              <a:gd name="connsiteX5" fmla="*/ 2781029 w 8510531"/>
              <a:gd name="connsiteY5" fmla="*/ 5123935 h 5273447"/>
              <a:gd name="connsiteX6" fmla="*/ 5985548 w 8510531"/>
              <a:gd name="connsiteY6" fmla="*/ 5231027 h 5273447"/>
              <a:gd name="connsiteX7" fmla="*/ 7130607 w 8510531"/>
              <a:gd name="connsiteY7" fmla="*/ 4670854 h 5273447"/>
              <a:gd name="connsiteX8" fmla="*/ 7740207 w 8510531"/>
              <a:gd name="connsiteY8" fmla="*/ 2809102 h 5273447"/>
              <a:gd name="connsiteX9" fmla="*/ 8382758 w 8510531"/>
              <a:gd name="connsiteY9" fmla="*/ 1762897 h 5273447"/>
              <a:gd name="connsiteX10" fmla="*/ 8250953 w 8510531"/>
              <a:gd name="connsiteY10" fmla="*/ 370702 h 5273447"/>
              <a:gd name="connsiteX11" fmla="*/ 5812553 w 8510531"/>
              <a:gd name="connsiteY11" fmla="*/ 107092 h 5273447"/>
              <a:gd name="connsiteX12" fmla="*/ 3028164 w 8510531"/>
              <a:gd name="connsiteY12" fmla="*/ 0 h 5273447"/>
              <a:gd name="connsiteX0" fmla="*/ 2294996 w 8510531"/>
              <a:gd name="connsiteY0" fmla="*/ 428367 h 5273447"/>
              <a:gd name="connsiteX1" fmla="*/ 1149937 w 8510531"/>
              <a:gd name="connsiteY1" fmla="*/ 914400 h 5273447"/>
              <a:gd name="connsiteX2" fmla="*/ 276726 w 8510531"/>
              <a:gd name="connsiteY2" fmla="*/ 691978 h 5273447"/>
              <a:gd name="connsiteX3" fmla="*/ 46067 w 8510531"/>
              <a:gd name="connsiteY3" fmla="*/ 2833816 h 5273447"/>
              <a:gd name="connsiteX4" fmla="*/ 1075796 w 8510531"/>
              <a:gd name="connsiteY4" fmla="*/ 4250724 h 5273447"/>
              <a:gd name="connsiteX5" fmla="*/ 2781029 w 8510531"/>
              <a:gd name="connsiteY5" fmla="*/ 5123935 h 5273447"/>
              <a:gd name="connsiteX6" fmla="*/ 5985548 w 8510531"/>
              <a:gd name="connsiteY6" fmla="*/ 5231027 h 5273447"/>
              <a:gd name="connsiteX7" fmla="*/ 7130607 w 8510531"/>
              <a:gd name="connsiteY7" fmla="*/ 4670854 h 5273447"/>
              <a:gd name="connsiteX8" fmla="*/ 7740207 w 8510531"/>
              <a:gd name="connsiteY8" fmla="*/ 2809102 h 5273447"/>
              <a:gd name="connsiteX9" fmla="*/ 8382758 w 8510531"/>
              <a:gd name="connsiteY9" fmla="*/ 1762897 h 5273447"/>
              <a:gd name="connsiteX10" fmla="*/ 8250953 w 8510531"/>
              <a:gd name="connsiteY10" fmla="*/ 370702 h 5273447"/>
              <a:gd name="connsiteX11" fmla="*/ 5812553 w 8510531"/>
              <a:gd name="connsiteY11" fmla="*/ 107092 h 5273447"/>
              <a:gd name="connsiteX12" fmla="*/ 3028164 w 8510531"/>
              <a:gd name="connsiteY12" fmla="*/ 0 h 5273447"/>
              <a:gd name="connsiteX13" fmla="*/ 2294996 w 8510531"/>
              <a:gd name="connsiteY13" fmla="*/ 428367 h 5273447"/>
              <a:gd name="connsiteX0" fmla="*/ 2294996 w 8510531"/>
              <a:gd name="connsiteY0" fmla="*/ 480683 h 5325763"/>
              <a:gd name="connsiteX1" fmla="*/ 1149937 w 8510531"/>
              <a:gd name="connsiteY1" fmla="*/ 966716 h 5325763"/>
              <a:gd name="connsiteX2" fmla="*/ 276726 w 8510531"/>
              <a:gd name="connsiteY2" fmla="*/ 744294 h 5325763"/>
              <a:gd name="connsiteX3" fmla="*/ 46067 w 8510531"/>
              <a:gd name="connsiteY3" fmla="*/ 2886132 h 5325763"/>
              <a:gd name="connsiteX4" fmla="*/ 1075796 w 8510531"/>
              <a:gd name="connsiteY4" fmla="*/ 4303040 h 5325763"/>
              <a:gd name="connsiteX5" fmla="*/ 2781029 w 8510531"/>
              <a:gd name="connsiteY5" fmla="*/ 5176251 h 5325763"/>
              <a:gd name="connsiteX6" fmla="*/ 5985548 w 8510531"/>
              <a:gd name="connsiteY6" fmla="*/ 5283343 h 5325763"/>
              <a:gd name="connsiteX7" fmla="*/ 7130607 w 8510531"/>
              <a:gd name="connsiteY7" fmla="*/ 4723170 h 5325763"/>
              <a:gd name="connsiteX8" fmla="*/ 7740207 w 8510531"/>
              <a:gd name="connsiteY8" fmla="*/ 2861418 h 5325763"/>
              <a:gd name="connsiteX9" fmla="*/ 8382758 w 8510531"/>
              <a:gd name="connsiteY9" fmla="*/ 1815213 h 5325763"/>
              <a:gd name="connsiteX10" fmla="*/ 8250953 w 8510531"/>
              <a:gd name="connsiteY10" fmla="*/ 423018 h 5325763"/>
              <a:gd name="connsiteX11" fmla="*/ 5812553 w 8510531"/>
              <a:gd name="connsiteY11" fmla="*/ 159408 h 5325763"/>
              <a:gd name="connsiteX12" fmla="*/ 3028164 w 8510531"/>
              <a:gd name="connsiteY12" fmla="*/ 52316 h 5325763"/>
              <a:gd name="connsiteX13" fmla="*/ 2294996 w 8510531"/>
              <a:gd name="connsiteY13" fmla="*/ 480683 h 5325763"/>
              <a:gd name="connsiteX0" fmla="*/ 2294635 w 8510170"/>
              <a:gd name="connsiteY0" fmla="*/ 480683 h 5325763"/>
              <a:gd name="connsiteX1" fmla="*/ 1133100 w 8510170"/>
              <a:gd name="connsiteY1" fmla="*/ 225311 h 5325763"/>
              <a:gd name="connsiteX2" fmla="*/ 276365 w 8510170"/>
              <a:gd name="connsiteY2" fmla="*/ 744294 h 5325763"/>
              <a:gd name="connsiteX3" fmla="*/ 45706 w 8510170"/>
              <a:gd name="connsiteY3" fmla="*/ 2886132 h 5325763"/>
              <a:gd name="connsiteX4" fmla="*/ 1075435 w 8510170"/>
              <a:gd name="connsiteY4" fmla="*/ 4303040 h 5325763"/>
              <a:gd name="connsiteX5" fmla="*/ 2780668 w 8510170"/>
              <a:gd name="connsiteY5" fmla="*/ 5176251 h 5325763"/>
              <a:gd name="connsiteX6" fmla="*/ 5985187 w 8510170"/>
              <a:gd name="connsiteY6" fmla="*/ 5283343 h 5325763"/>
              <a:gd name="connsiteX7" fmla="*/ 7130246 w 8510170"/>
              <a:gd name="connsiteY7" fmla="*/ 4723170 h 5325763"/>
              <a:gd name="connsiteX8" fmla="*/ 7739846 w 8510170"/>
              <a:gd name="connsiteY8" fmla="*/ 2861418 h 5325763"/>
              <a:gd name="connsiteX9" fmla="*/ 8382397 w 8510170"/>
              <a:gd name="connsiteY9" fmla="*/ 1815213 h 5325763"/>
              <a:gd name="connsiteX10" fmla="*/ 8250592 w 8510170"/>
              <a:gd name="connsiteY10" fmla="*/ 423018 h 5325763"/>
              <a:gd name="connsiteX11" fmla="*/ 5812192 w 8510170"/>
              <a:gd name="connsiteY11" fmla="*/ 159408 h 5325763"/>
              <a:gd name="connsiteX12" fmla="*/ 3027803 w 8510170"/>
              <a:gd name="connsiteY12" fmla="*/ 52316 h 5325763"/>
              <a:gd name="connsiteX13" fmla="*/ 2294635 w 8510170"/>
              <a:gd name="connsiteY13" fmla="*/ 480683 h 5325763"/>
              <a:gd name="connsiteX0" fmla="*/ 2294635 w 8382989"/>
              <a:gd name="connsiteY0" fmla="*/ 493702 h 5338782"/>
              <a:gd name="connsiteX1" fmla="*/ 1133100 w 8382989"/>
              <a:gd name="connsiteY1" fmla="*/ 238330 h 5338782"/>
              <a:gd name="connsiteX2" fmla="*/ 276365 w 8382989"/>
              <a:gd name="connsiteY2" fmla="*/ 757313 h 5338782"/>
              <a:gd name="connsiteX3" fmla="*/ 45706 w 8382989"/>
              <a:gd name="connsiteY3" fmla="*/ 2899151 h 5338782"/>
              <a:gd name="connsiteX4" fmla="*/ 1075435 w 8382989"/>
              <a:gd name="connsiteY4" fmla="*/ 4316059 h 5338782"/>
              <a:gd name="connsiteX5" fmla="*/ 2780668 w 8382989"/>
              <a:gd name="connsiteY5" fmla="*/ 5189270 h 5338782"/>
              <a:gd name="connsiteX6" fmla="*/ 5985187 w 8382989"/>
              <a:gd name="connsiteY6" fmla="*/ 5296362 h 5338782"/>
              <a:gd name="connsiteX7" fmla="*/ 7130246 w 8382989"/>
              <a:gd name="connsiteY7" fmla="*/ 4736189 h 5338782"/>
              <a:gd name="connsiteX8" fmla="*/ 7739846 w 8382989"/>
              <a:gd name="connsiteY8" fmla="*/ 2874437 h 5338782"/>
              <a:gd name="connsiteX9" fmla="*/ 8382397 w 8382989"/>
              <a:gd name="connsiteY9" fmla="*/ 1828232 h 5338782"/>
              <a:gd name="connsiteX10" fmla="*/ 7624516 w 8382989"/>
              <a:gd name="connsiteY10" fmla="*/ 864404 h 5338782"/>
              <a:gd name="connsiteX11" fmla="*/ 5812192 w 8382989"/>
              <a:gd name="connsiteY11" fmla="*/ 172427 h 5338782"/>
              <a:gd name="connsiteX12" fmla="*/ 3027803 w 8382989"/>
              <a:gd name="connsiteY12" fmla="*/ 65335 h 5338782"/>
              <a:gd name="connsiteX13" fmla="*/ 2294635 w 8382989"/>
              <a:gd name="connsiteY13" fmla="*/ 493702 h 5338782"/>
              <a:gd name="connsiteX0" fmla="*/ 2294635 w 8382989"/>
              <a:gd name="connsiteY0" fmla="*/ 493702 h 5338782"/>
              <a:gd name="connsiteX1" fmla="*/ 1133100 w 8382989"/>
              <a:gd name="connsiteY1" fmla="*/ 238330 h 5338782"/>
              <a:gd name="connsiteX2" fmla="*/ 276365 w 8382989"/>
              <a:gd name="connsiteY2" fmla="*/ 757313 h 5338782"/>
              <a:gd name="connsiteX3" fmla="*/ 45706 w 8382989"/>
              <a:gd name="connsiteY3" fmla="*/ 2899151 h 5338782"/>
              <a:gd name="connsiteX4" fmla="*/ 1075435 w 8382989"/>
              <a:gd name="connsiteY4" fmla="*/ 4316059 h 5338782"/>
              <a:gd name="connsiteX5" fmla="*/ 2780668 w 8382989"/>
              <a:gd name="connsiteY5" fmla="*/ 5189270 h 5338782"/>
              <a:gd name="connsiteX6" fmla="*/ 5985187 w 8382989"/>
              <a:gd name="connsiteY6" fmla="*/ 5296362 h 5338782"/>
              <a:gd name="connsiteX7" fmla="*/ 7130246 w 8382989"/>
              <a:gd name="connsiteY7" fmla="*/ 4736189 h 5338782"/>
              <a:gd name="connsiteX8" fmla="*/ 7739846 w 8382989"/>
              <a:gd name="connsiteY8" fmla="*/ 2874437 h 5338782"/>
              <a:gd name="connsiteX9" fmla="*/ 8382397 w 8382989"/>
              <a:gd name="connsiteY9" fmla="*/ 1828232 h 5338782"/>
              <a:gd name="connsiteX10" fmla="*/ 7624516 w 8382989"/>
              <a:gd name="connsiteY10" fmla="*/ 864404 h 5338782"/>
              <a:gd name="connsiteX11" fmla="*/ 5812192 w 8382989"/>
              <a:gd name="connsiteY11" fmla="*/ 172427 h 5338782"/>
              <a:gd name="connsiteX12" fmla="*/ 3027803 w 8382989"/>
              <a:gd name="connsiteY12" fmla="*/ 65335 h 5338782"/>
              <a:gd name="connsiteX13" fmla="*/ 2294635 w 8382989"/>
              <a:gd name="connsiteY13" fmla="*/ 493702 h 5338782"/>
              <a:gd name="connsiteX0" fmla="*/ 2294635 w 8382858"/>
              <a:gd name="connsiteY0" fmla="*/ 493702 h 5363302"/>
              <a:gd name="connsiteX1" fmla="*/ 1133100 w 8382858"/>
              <a:gd name="connsiteY1" fmla="*/ 238330 h 5363302"/>
              <a:gd name="connsiteX2" fmla="*/ 276365 w 8382858"/>
              <a:gd name="connsiteY2" fmla="*/ 757313 h 5363302"/>
              <a:gd name="connsiteX3" fmla="*/ 45706 w 8382858"/>
              <a:gd name="connsiteY3" fmla="*/ 2899151 h 5363302"/>
              <a:gd name="connsiteX4" fmla="*/ 1075435 w 8382858"/>
              <a:gd name="connsiteY4" fmla="*/ 4316059 h 5363302"/>
              <a:gd name="connsiteX5" fmla="*/ 2780668 w 8382858"/>
              <a:gd name="connsiteY5" fmla="*/ 5189270 h 5363302"/>
              <a:gd name="connsiteX6" fmla="*/ 5985187 w 8382858"/>
              <a:gd name="connsiteY6" fmla="*/ 5296362 h 5363302"/>
              <a:gd name="connsiteX7" fmla="*/ 7937554 w 8382858"/>
              <a:gd name="connsiteY7" fmla="*/ 5131605 h 5363302"/>
              <a:gd name="connsiteX8" fmla="*/ 7739846 w 8382858"/>
              <a:gd name="connsiteY8" fmla="*/ 2874437 h 5363302"/>
              <a:gd name="connsiteX9" fmla="*/ 8382397 w 8382858"/>
              <a:gd name="connsiteY9" fmla="*/ 1828232 h 5363302"/>
              <a:gd name="connsiteX10" fmla="*/ 7624516 w 8382858"/>
              <a:gd name="connsiteY10" fmla="*/ 864404 h 5363302"/>
              <a:gd name="connsiteX11" fmla="*/ 5812192 w 8382858"/>
              <a:gd name="connsiteY11" fmla="*/ 172427 h 5363302"/>
              <a:gd name="connsiteX12" fmla="*/ 3027803 w 8382858"/>
              <a:gd name="connsiteY12" fmla="*/ 65335 h 5363302"/>
              <a:gd name="connsiteX13" fmla="*/ 2294635 w 8382858"/>
              <a:gd name="connsiteY13" fmla="*/ 493702 h 5363302"/>
              <a:gd name="connsiteX0" fmla="*/ 2299990 w 8388213"/>
              <a:gd name="connsiteY0" fmla="*/ 493702 h 5363302"/>
              <a:gd name="connsiteX1" fmla="*/ 1138455 w 8388213"/>
              <a:gd name="connsiteY1" fmla="*/ 238330 h 5363302"/>
              <a:gd name="connsiteX2" fmla="*/ 281720 w 8388213"/>
              <a:gd name="connsiteY2" fmla="*/ 757313 h 5363302"/>
              <a:gd name="connsiteX3" fmla="*/ 51061 w 8388213"/>
              <a:gd name="connsiteY3" fmla="*/ 2899151 h 5363302"/>
              <a:gd name="connsiteX4" fmla="*/ 289957 w 8388213"/>
              <a:gd name="connsiteY4" fmla="*/ 5073941 h 5363302"/>
              <a:gd name="connsiteX5" fmla="*/ 2786023 w 8388213"/>
              <a:gd name="connsiteY5" fmla="*/ 5189270 h 5363302"/>
              <a:gd name="connsiteX6" fmla="*/ 5990542 w 8388213"/>
              <a:gd name="connsiteY6" fmla="*/ 5296362 h 5363302"/>
              <a:gd name="connsiteX7" fmla="*/ 7942909 w 8388213"/>
              <a:gd name="connsiteY7" fmla="*/ 5131605 h 5363302"/>
              <a:gd name="connsiteX8" fmla="*/ 7745201 w 8388213"/>
              <a:gd name="connsiteY8" fmla="*/ 2874437 h 5363302"/>
              <a:gd name="connsiteX9" fmla="*/ 8387752 w 8388213"/>
              <a:gd name="connsiteY9" fmla="*/ 1828232 h 5363302"/>
              <a:gd name="connsiteX10" fmla="*/ 7629871 w 8388213"/>
              <a:gd name="connsiteY10" fmla="*/ 864404 h 5363302"/>
              <a:gd name="connsiteX11" fmla="*/ 5817547 w 8388213"/>
              <a:gd name="connsiteY11" fmla="*/ 172427 h 5363302"/>
              <a:gd name="connsiteX12" fmla="*/ 3033158 w 8388213"/>
              <a:gd name="connsiteY12" fmla="*/ 65335 h 5363302"/>
              <a:gd name="connsiteX13" fmla="*/ 2299990 w 8388213"/>
              <a:gd name="connsiteY13" fmla="*/ 493702 h 5363302"/>
              <a:gd name="connsiteX0" fmla="*/ 3033158 w 8388213"/>
              <a:gd name="connsiteY0" fmla="*/ 65335 h 5363302"/>
              <a:gd name="connsiteX1" fmla="*/ 1138455 w 8388213"/>
              <a:gd name="connsiteY1" fmla="*/ 238330 h 5363302"/>
              <a:gd name="connsiteX2" fmla="*/ 281720 w 8388213"/>
              <a:gd name="connsiteY2" fmla="*/ 757313 h 5363302"/>
              <a:gd name="connsiteX3" fmla="*/ 51061 w 8388213"/>
              <a:gd name="connsiteY3" fmla="*/ 2899151 h 5363302"/>
              <a:gd name="connsiteX4" fmla="*/ 289957 w 8388213"/>
              <a:gd name="connsiteY4" fmla="*/ 5073941 h 5363302"/>
              <a:gd name="connsiteX5" fmla="*/ 2786023 w 8388213"/>
              <a:gd name="connsiteY5" fmla="*/ 5189270 h 5363302"/>
              <a:gd name="connsiteX6" fmla="*/ 5990542 w 8388213"/>
              <a:gd name="connsiteY6" fmla="*/ 5296362 h 5363302"/>
              <a:gd name="connsiteX7" fmla="*/ 7942909 w 8388213"/>
              <a:gd name="connsiteY7" fmla="*/ 5131605 h 5363302"/>
              <a:gd name="connsiteX8" fmla="*/ 7745201 w 8388213"/>
              <a:gd name="connsiteY8" fmla="*/ 2874437 h 5363302"/>
              <a:gd name="connsiteX9" fmla="*/ 8387752 w 8388213"/>
              <a:gd name="connsiteY9" fmla="*/ 1828232 h 5363302"/>
              <a:gd name="connsiteX10" fmla="*/ 7629871 w 8388213"/>
              <a:gd name="connsiteY10" fmla="*/ 864404 h 5363302"/>
              <a:gd name="connsiteX11" fmla="*/ 5817547 w 8388213"/>
              <a:gd name="connsiteY11" fmla="*/ 172427 h 5363302"/>
              <a:gd name="connsiteX12" fmla="*/ 3033158 w 8388213"/>
              <a:gd name="connsiteY12" fmla="*/ 65335 h 5363302"/>
              <a:gd name="connsiteX0" fmla="*/ 5817547 w 8388213"/>
              <a:gd name="connsiteY0" fmla="*/ 51014 h 5241889"/>
              <a:gd name="connsiteX1" fmla="*/ 1138455 w 8388213"/>
              <a:gd name="connsiteY1" fmla="*/ 116917 h 5241889"/>
              <a:gd name="connsiteX2" fmla="*/ 281720 w 8388213"/>
              <a:gd name="connsiteY2" fmla="*/ 635900 h 5241889"/>
              <a:gd name="connsiteX3" fmla="*/ 51061 w 8388213"/>
              <a:gd name="connsiteY3" fmla="*/ 2777738 h 5241889"/>
              <a:gd name="connsiteX4" fmla="*/ 289957 w 8388213"/>
              <a:gd name="connsiteY4" fmla="*/ 4952528 h 5241889"/>
              <a:gd name="connsiteX5" fmla="*/ 2786023 w 8388213"/>
              <a:gd name="connsiteY5" fmla="*/ 5067857 h 5241889"/>
              <a:gd name="connsiteX6" fmla="*/ 5990542 w 8388213"/>
              <a:gd name="connsiteY6" fmla="*/ 5174949 h 5241889"/>
              <a:gd name="connsiteX7" fmla="*/ 7942909 w 8388213"/>
              <a:gd name="connsiteY7" fmla="*/ 5010192 h 5241889"/>
              <a:gd name="connsiteX8" fmla="*/ 7745201 w 8388213"/>
              <a:gd name="connsiteY8" fmla="*/ 2753024 h 5241889"/>
              <a:gd name="connsiteX9" fmla="*/ 8387752 w 8388213"/>
              <a:gd name="connsiteY9" fmla="*/ 1706819 h 5241889"/>
              <a:gd name="connsiteX10" fmla="*/ 7629871 w 8388213"/>
              <a:gd name="connsiteY10" fmla="*/ 742991 h 5241889"/>
              <a:gd name="connsiteX11" fmla="*/ 5817547 w 8388213"/>
              <a:gd name="connsiteY11" fmla="*/ 51014 h 5241889"/>
              <a:gd name="connsiteX0" fmla="*/ 5817547 w 8042743"/>
              <a:gd name="connsiteY0" fmla="*/ 51014 h 5241889"/>
              <a:gd name="connsiteX1" fmla="*/ 1138455 w 8042743"/>
              <a:gd name="connsiteY1" fmla="*/ 116917 h 5241889"/>
              <a:gd name="connsiteX2" fmla="*/ 281720 w 8042743"/>
              <a:gd name="connsiteY2" fmla="*/ 635900 h 5241889"/>
              <a:gd name="connsiteX3" fmla="*/ 51061 w 8042743"/>
              <a:gd name="connsiteY3" fmla="*/ 2777738 h 5241889"/>
              <a:gd name="connsiteX4" fmla="*/ 289957 w 8042743"/>
              <a:gd name="connsiteY4" fmla="*/ 4952528 h 5241889"/>
              <a:gd name="connsiteX5" fmla="*/ 2786023 w 8042743"/>
              <a:gd name="connsiteY5" fmla="*/ 5067857 h 5241889"/>
              <a:gd name="connsiteX6" fmla="*/ 5990542 w 8042743"/>
              <a:gd name="connsiteY6" fmla="*/ 5174949 h 5241889"/>
              <a:gd name="connsiteX7" fmla="*/ 7942909 w 8042743"/>
              <a:gd name="connsiteY7" fmla="*/ 5010192 h 5241889"/>
              <a:gd name="connsiteX8" fmla="*/ 7745201 w 8042743"/>
              <a:gd name="connsiteY8" fmla="*/ 2753024 h 5241889"/>
              <a:gd name="connsiteX9" fmla="*/ 7629871 w 8042743"/>
              <a:gd name="connsiteY9" fmla="*/ 742991 h 5241889"/>
              <a:gd name="connsiteX10" fmla="*/ 5817547 w 8042743"/>
              <a:gd name="connsiteY10" fmla="*/ 51014 h 5241889"/>
              <a:gd name="connsiteX0" fmla="*/ 5817547 w 8099026"/>
              <a:gd name="connsiteY0" fmla="*/ 76706 h 5267581"/>
              <a:gd name="connsiteX1" fmla="*/ 1138455 w 8099026"/>
              <a:gd name="connsiteY1" fmla="*/ 142609 h 5267581"/>
              <a:gd name="connsiteX2" fmla="*/ 281720 w 8099026"/>
              <a:gd name="connsiteY2" fmla="*/ 661592 h 5267581"/>
              <a:gd name="connsiteX3" fmla="*/ 51061 w 8099026"/>
              <a:gd name="connsiteY3" fmla="*/ 2803430 h 5267581"/>
              <a:gd name="connsiteX4" fmla="*/ 289957 w 8099026"/>
              <a:gd name="connsiteY4" fmla="*/ 4978220 h 5267581"/>
              <a:gd name="connsiteX5" fmla="*/ 2786023 w 8099026"/>
              <a:gd name="connsiteY5" fmla="*/ 5093549 h 5267581"/>
              <a:gd name="connsiteX6" fmla="*/ 5990542 w 8099026"/>
              <a:gd name="connsiteY6" fmla="*/ 5200641 h 5267581"/>
              <a:gd name="connsiteX7" fmla="*/ 7942909 w 8099026"/>
              <a:gd name="connsiteY7" fmla="*/ 5035884 h 5267581"/>
              <a:gd name="connsiteX8" fmla="*/ 7745201 w 8099026"/>
              <a:gd name="connsiteY8" fmla="*/ 2778716 h 5267581"/>
              <a:gd name="connsiteX9" fmla="*/ 8000573 w 8099026"/>
              <a:gd name="connsiteY9" fmla="*/ 252674 h 5267581"/>
              <a:gd name="connsiteX10" fmla="*/ 5817547 w 8099026"/>
              <a:gd name="connsiteY10" fmla="*/ 76706 h 5267581"/>
              <a:gd name="connsiteX0" fmla="*/ 5817547 w 8202496"/>
              <a:gd name="connsiteY0" fmla="*/ 75438 h 5267563"/>
              <a:gd name="connsiteX1" fmla="*/ 1138455 w 8202496"/>
              <a:gd name="connsiteY1" fmla="*/ 141341 h 5267563"/>
              <a:gd name="connsiteX2" fmla="*/ 281720 w 8202496"/>
              <a:gd name="connsiteY2" fmla="*/ 660324 h 5267563"/>
              <a:gd name="connsiteX3" fmla="*/ 51061 w 8202496"/>
              <a:gd name="connsiteY3" fmla="*/ 2802162 h 5267563"/>
              <a:gd name="connsiteX4" fmla="*/ 289957 w 8202496"/>
              <a:gd name="connsiteY4" fmla="*/ 4976952 h 5267563"/>
              <a:gd name="connsiteX5" fmla="*/ 2786023 w 8202496"/>
              <a:gd name="connsiteY5" fmla="*/ 5092281 h 5267563"/>
              <a:gd name="connsiteX6" fmla="*/ 5990542 w 8202496"/>
              <a:gd name="connsiteY6" fmla="*/ 5199373 h 5267563"/>
              <a:gd name="connsiteX7" fmla="*/ 7942909 w 8202496"/>
              <a:gd name="connsiteY7" fmla="*/ 5034616 h 5267563"/>
              <a:gd name="connsiteX8" fmla="*/ 8099428 w 8202496"/>
              <a:gd name="connsiteY8" fmla="*/ 2759018 h 5267563"/>
              <a:gd name="connsiteX9" fmla="*/ 8000573 w 8202496"/>
              <a:gd name="connsiteY9" fmla="*/ 251406 h 5267563"/>
              <a:gd name="connsiteX10" fmla="*/ 5817547 w 8202496"/>
              <a:gd name="connsiteY10" fmla="*/ 75438 h 5267563"/>
              <a:gd name="connsiteX0" fmla="*/ 5570412 w 8220227"/>
              <a:gd name="connsiteY0" fmla="*/ 156716 h 5210624"/>
              <a:gd name="connsiteX1" fmla="*/ 1138455 w 8220227"/>
              <a:gd name="connsiteY1" fmla="*/ 84401 h 5210624"/>
              <a:gd name="connsiteX2" fmla="*/ 281720 w 8220227"/>
              <a:gd name="connsiteY2" fmla="*/ 603384 h 5210624"/>
              <a:gd name="connsiteX3" fmla="*/ 51061 w 8220227"/>
              <a:gd name="connsiteY3" fmla="*/ 2745222 h 5210624"/>
              <a:gd name="connsiteX4" fmla="*/ 289957 w 8220227"/>
              <a:gd name="connsiteY4" fmla="*/ 4920012 h 5210624"/>
              <a:gd name="connsiteX5" fmla="*/ 2786023 w 8220227"/>
              <a:gd name="connsiteY5" fmla="*/ 5035341 h 5210624"/>
              <a:gd name="connsiteX6" fmla="*/ 5990542 w 8220227"/>
              <a:gd name="connsiteY6" fmla="*/ 5142433 h 5210624"/>
              <a:gd name="connsiteX7" fmla="*/ 7942909 w 8220227"/>
              <a:gd name="connsiteY7" fmla="*/ 4977676 h 5210624"/>
              <a:gd name="connsiteX8" fmla="*/ 8099428 w 8220227"/>
              <a:gd name="connsiteY8" fmla="*/ 2702078 h 5210624"/>
              <a:gd name="connsiteX9" fmla="*/ 8000573 w 8220227"/>
              <a:gd name="connsiteY9" fmla="*/ 194466 h 5210624"/>
              <a:gd name="connsiteX10" fmla="*/ 5570412 w 8220227"/>
              <a:gd name="connsiteY10" fmla="*/ 156716 h 5210624"/>
              <a:gd name="connsiteX0" fmla="*/ 5570412 w 8157283"/>
              <a:gd name="connsiteY0" fmla="*/ 99352 h 5153260"/>
              <a:gd name="connsiteX1" fmla="*/ 1138455 w 8157283"/>
              <a:gd name="connsiteY1" fmla="*/ 27037 h 5153260"/>
              <a:gd name="connsiteX2" fmla="*/ 281720 w 8157283"/>
              <a:gd name="connsiteY2" fmla="*/ 546020 h 5153260"/>
              <a:gd name="connsiteX3" fmla="*/ 51061 w 8157283"/>
              <a:gd name="connsiteY3" fmla="*/ 2687858 h 5153260"/>
              <a:gd name="connsiteX4" fmla="*/ 289957 w 8157283"/>
              <a:gd name="connsiteY4" fmla="*/ 4862648 h 5153260"/>
              <a:gd name="connsiteX5" fmla="*/ 2786023 w 8157283"/>
              <a:gd name="connsiteY5" fmla="*/ 4977977 h 5153260"/>
              <a:gd name="connsiteX6" fmla="*/ 5990542 w 8157283"/>
              <a:gd name="connsiteY6" fmla="*/ 5085069 h 5153260"/>
              <a:gd name="connsiteX7" fmla="*/ 7942909 w 8157283"/>
              <a:gd name="connsiteY7" fmla="*/ 4920312 h 5153260"/>
              <a:gd name="connsiteX8" fmla="*/ 8099428 w 8157283"/>
              <a:gd name="connsiteY8" fmla="*/ 2644714 h 5153260"/>
              <a:gd name="connsiteX9" fmla="*/ 7877005 w 8157283"/>
              <a:gd name="connsiteY9" fmla="*/ 321391 h 5153260"/>
              <a:gd name="connsiteX10" fmla="*/ 5570412 w 8157283"/>
              <a:gd name="connsiteY10" fmla="*/ 99352 h 5153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157283" h="5153260">
                <a:moveTo>
                  <a:pt x="5570412" y="99352"/>
                </a:moveTo>
                <a:cubicBezTo>
                  <a:pt x="4447320" y="50293"/>
                  <a:pt x="2019904" y="-47408"/>
                  <a:pt x="1138455" y="27037"/>
                </a:cubicBezTo>
                <a:cubicBezTo>
                  <a:pt x="257006" y="101482"/>
                  <a:pt x="462952" y="102550"/>
                  <a:pt x="281720" y="546020"/>
                </a:cubicBezTo>
                <a:cubicBezTo>
                  <a:pt x="100488" y="989490"/>
                  <a:pt x="49688" y="1968420"/>
                  <a:pt x="51061" y="2687858"/>
                </a:cubicBezTo>
                <a:cubicBezTo>
                  <a:pt x="52434" y="3407296"/>
                  <a:pt x="-165870" y="4480962"/>
                  <a:pt x="289957" y="4862648"/>
                </a:cubicBezTo>
                <a:cubicBezTo>
                  <a:pt x="745784" y="5244335"/>
                  <a:pt x="1835926" y="4940907"/>
                  <a:pt x="2786023" y="4977977"/>
                </a:cubicBezTo>
                <a:cubicBezTo>
                  <a:pt x="3736121" y="5015047"/>
                  <a:pt x="5131061" y="5094680"/>
                  <a:pt x="5990542" y="5085069"/>
                </a:cubicBezTo>
                <a:cubicBezTo>
                  <a:pt x="6850023" y="5075458"/>
                  <a:pt x="7591428" y="5327038"/>
                  <a:pt x="7942909" y="4920312"/>
                </a:cubicBezTo>
                <a:cubicBezTo>
                  <a:pt x="8294390" y="4513586"/>
                  <a:pt x="8110412" y="3411201"/>
                  <a:pt x="8099428" y="2644714"/>
                </a:cubicBezTo>
                <a:cubicBezTo>
                  <a:pt x="8088444" y="1878227"/>
                  <a:pt x="8298508" y="745618"/>
                  <a:pt x="7877005" y="321391"/>
                </a:cubicBezTo>
                <a:cubicBezTo>
                  <a:pt x="7455502" y="-102836"/>
                  <a:pt x="6693504" y="148411"/>
                  <a:pt x="5570412" y="99352"/>
                </a:cubicBezTo>
                <a:close/>
              </a:path>
            </a:pathLst>
          </a:cu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366436" y="3137622"/>
            <a:ext cx="2128905" cy="1066790"/>
          </a:xfrm>
          <a:prstGeom prst="rect">
            <a:avLst/>
          </a:prstGeom>
          <a:ln>
            <a:solidFill>
              <a:schemeClr val="tx1"/>
            </a:solidFill>
          </a:ln>
        </p:spPr>
      </p:pic>
      <p:pic>
        <p:nvPicPr>
          <p:cNvPr id="14" name="Picture 13"/>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740588" y="2351981"/>
            <a:ext cx="2106779" cy="837172"/>
          </a:xfrm>
          <a:prstGeom prst="rect">
            <a:avLst/>
          </a:prstGeom>
        </p:spPr>
      </p:pic>
      <p:pic>
        <p:nvPicPr>
          <p:cNvPr id="15" name="Picture 14"/>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879509" y="4706431"/>
            <a:ext cx="1977036" cy="776879"/>
          </a:xfrm>
          <a:prstGeom prst="rect">
            <a:avLst/>
          </a:prstGeom>
        </p:spPr>
      </p:pic>
      <p:pic>
        <p:nvPicPr>
          <p:cNvPr id="17" name="Picture 16"/>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4569171" y="2044089"/>
            <a:ext cx="2630445" cy="606248"/>
          </a:xfrm>
          <a:prstGeom prst="rect">
            <a:avLst/>
          </a:prstGeom>
          <a:ln>
            <a:solidFill>
              <a:schemeClr val="tx1"/>
            </a:solidFill>
          </a:ln>
        </p:spPr>
      </p:pic>
      <p:pic>
        <p:nvPicPr>
          <p:cNvPr id="18" name="Picture 17"/>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6108356" y="4501080"/>
            <a:ext cx="2186276" cy="1231185"/>
          </a:xfrm>
          <a:prstGeom prst="rect">
            <a:avLst/>
          </a:prstGeom>
        </p:spPr>
      </p:pic>
      <p:pic>
        <p:nvPicPr>
          <p:cNvPr id="19" name="Picture 18"/>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3744266" y="5257859"/>
            <a:ext cx="1918187" cy="384955"/>
          </a:xfrm>
          <a:prstGeom prst="rect">
            <a:avLst/>
          </a:prstGeom>
          <a:ln>
            <a:solidFill>
              <a:schemeClr val="tx1"/>
            </a:solidFill>
          </a:ln>
        </p:spPr>
      </p:pic>
      <p:grpSp>
        <p:nvGrpSpPr>
          <p:cNvPr id="22" name="Group 21"/>
          <p:cNvGrpSpPr/>
          <p:nvPr/>
        </p:nvGrpSpPr>
        <p:grpSpPr>
          <a:xfrm>
            <a:off x="3243585" y="2870943"/>
            <a:ext cx="2502042" cy="1913422"/>
            <a:chOff x="3218517" y="2737146"/>
            <a:chExt cx="2502042" cy="1913422"/>
          </a:xfrm>
        </p:grpSpPr>
        <p:sp>
          <p:nvSpPr>
            <p:cNvPr id="3" name="Freeform 2"/>
            <p:cNvSpPr/>
            <p:nvPr/>
          </p:nvSpPr>
          <p:spPr>
            <a:xfrm>
              <a:off x="3218517" y="2737146"/>
              <a:ext cx="2502042" cy="1913422"/>
            </a:xfrm>
            <a:custGeom>
              <a:avLst/>
              <a:gdLst>
                <a:gd name="connsiteX0" fmla="*/ 677349 w 2136742"/>
                <a:gd name="connsiteY0" fmla="*/ 211245 h 1881269"/>
                <a:gd name="connsiteX1" fmla="*/ 1847 w 2136742"/>
                <a:gd name="connsiteY1" fmla="*/ 1043267 h 1881269"/>
                <a:gd name="connsiteX2" fmla="*/ 520830 w 2136742"/>
                <a:gd name="connsiteY2" fmla="*/ 1867051 h 1881269"/>
                <a:gd name="connsiteX3" fmla="*/ 1748268 w 2136742"/>
                <a:gd name="connsiteY3" fmla="*/ 1479872 h 1881269"/>
                <a:gd name="connsiteX4" fmla="*/ 2110733 w 2136742"/>
                <a:gd name="connsiteY4" fmla="*/ 417191 h 1881269"/>
                <a:gd name="connsiteX5" fmla="*/ 1155144 w 2136742"/>
                <a:gd name="connsiteY5" fmla="*/ 30013 h 1881269"/>
                <a:gd name="connsiteX6" fmla="*/ 924484 w 2136742"/>
                <a:gd name="connsiteY6" fmla="*/ 54726 h 1881269"/>
                <a:gd name="connsiteX0" fmla="*/ 677349 w 2136742"/>
                <a:gd name="connsiteY0" fmla="*/ 211245 h 1881269"/>
                <a:gd name="connsiteX1" fmla="*/ 1847 w 2136742"/>
                <a:gd name="connsiteY1" fmla="*/ 1043267 h 1881269"/>
                <a:gd name="connsiteX2" fmla="*/ 520830 w 2136742"/>
                <a:gd name="connsiteY2" fmla="*/ 1867051 h 1881269"/>
                <a:gd name="connsiteX3" fmla="*/ 1748268 w 2136742"/>
                <a:gd name="connsiteY3" fmla="*/ 1479872 h 1881269"/>
                <a:gd name="connsiteX4" fmla="*/ 2110733 w 2136742"/>
                <a:gd name="connsiteY4" fmla="*/ 417191 h 1881269"/>
                <a:gd name="connsiteX5" fmla="*/ 1155144 w 2136742"/>
                <a:gd name="connsiteY5" fmla="*/ 30013 h 1881269"/>
                <a:gd name="connsiteX6" fmla="*/ 924484 w 2136742"/>
                <a:gd name="connsiteY6" fmla="*/ 54726 h 1881269"/>
                <a:gd name="connsiteX7" fmla="*/ 677349 w 2136742"/>
                <a:gd name="connsiteY7" fmla="*/ 211245 h 1881269"/>
                <a:gd name="connsiteX0" fmla="*/ 677349 w 2136742"/>
                <a:gd name="connsiteY0" fmla="*/ 213724 h 1883748"/>
                <a:gd name="connsiteX1" fmla="*/ 1847 w 2136742"/>
                <a:gd name="connsiteY1" fmla="*/ 1045746 h 1883748"/>
                <a:gd name="connsiteX2" fmla="*/ 520830 w 2136742"/>
                <a:gd name="connsiteY2" fmla="*/ 1869530 h 1883748"/>
                <a:gd name="connsiteX3" fmla="*/ 1748268 w 2136742"/>
                <a:gd name="connsiteY3" fmla="*/ 1482351 h 1883748"/>
                <a:gd name="connsiteX4" fmla="*/ 2110733 w 2136742"/>
                <a:gd name="connsiteY4" fmla="*/ 419670 h 1883748"/>
                <a:gd name="connsiteX5" fmla="*/ 1155144 w 2136742"/>
                <a:gd name="connsiteY5" fmla="*/ 32492 h 1883748"/>
                <a:gd name="connsiteX6" fmla="*/ 924484 w 2136742"/>
                <a:gd name="connsiteY6" fmla="*/ 57205 h 1883748"/>
                <a:gd name="connsiteX7" fmla="*/ 677349 w 2136742"/>
                <a:gd name="connsiteY7" fmla="*/ 213724 h 1883748"/>
                <a:gd name="connsiteX0" fmla="*/ 226062 w 2198726"/>
                <a:gd name="connsiteY0" fmla="*/ 243067 h 1879659"/>
                <a:gd name="connsiteX1" fmla="*/ 63831 w 2198726"/>
                <a:gd name="connsiteY1" fmla="*/ 1041657 h 1879659"/>
                <a:gd name="connsiteX2" fmla="*/ 582814 w 2198726"/>
                <a:gd name="connsiteY2" fmla="*/ 1865441 h 1879659"/>
                <a:gd name="connsiteX3" fmla="*/ 1810252 w 2198726"/>
                <a:gd name="connsiteY3" fmla="*/ 1478262 h 1879659"/>
                <a:gd name="connsiteX4" fmla="*/ 2172717 w 2198726"/>
                <a:gd name="connsiteY4" fmla="*/ 415581 h 1879659"/>
                <a:gd name="connsiteX5" fmla="*/ 1217128 w 2198726"/>
                <a:gd name="connsiteY5" fmla="*/ 28403 h 1879659"/>
                <a:gd name="connsiteX6" fmla="*/ 986468 w 2198726"/>
                <a:gd name="connsiteY6" fmla="*/ 53116 h 1879659"/>
                <a:gd name="connsiteX7" fmla="*/ 226062 w 2198726"/>
                <a:gd name="connsiteY7" fmla="*/ 243067 h 1879659"/>
                <a:gd name="connsiteX0" fmla="*/ 226062 w 2213192"/>
                <a:gd name="connsiteY0" fmla="*/ 189951 h 1826543"/>
                <a:gd name="connsiteX1" fmla="*/ 63831 w 2213192"/>
                <a:gd name="connsiteY1" fmla="*/ 988541 h 1826543"/>
                <a:gd name="connsiteX2" fmla="*/ 582814 w 2213192"/>
                <a:gd name="connsiteY2" fmla="*/ 1812325 h 1826543"/>
                <a:gd name="connsiteX3" fmla="*/ 1810252 w 2213192"/>
                <a:gd name="connsiteY3" fmla="*/ 1425146 h 1826543"/>
                <a:gd name="connsiteX4" fmla="*/ 2172717 w 2213192"/>
                <a:gd name="connsiteY4" fmla="*/ 362465 h 1826543"/>
                <a:gd name="connsiteX5" fmla="*/ 986468 w 2213192"/>
                <a:gd name="connsiteY5" fmla="*/ 0 h 1826543"/>
                <a:gd name="connsiteX6" fmla="*/ 226062 w 2213192"/>
                <a:gd name="connsiteY6" fmla="*/ 189951 h 1826543"/>
                <a:gd name="connsiteX0" fmla="*/ 235462 w 2222592"/>
                <a:gd name="connsiteY0" fmla="*/ 47698 h 1684290"/>
                <a:gd name="connsiteX1" fmla="*/ 73231 w 2222592"/>
                <a:gd name="connsiteY1" fmla="*/ 846288 h 1684290"/>
                <a:gd name="connsiteX2" fmla="*/ 592214 w 2222592"/>
                <a:gd name="connsiteY2" fmla="*/ 1670072 h 1684290"/>
                <a:gd name="connsiteX3" fmla="*/ 1819652 w 2222592"/>
                <a:gd name="connsiteY3" fmla="*/ 1282893 h 1684290"/>
                <a:gd name="connsiteX4" fmla="*/ 2182117 w 2222592"/>
                <a:gd name="connsiteY4" fmla="*/ 220212 h 1684290"/>
                <a:gd name="connsiteX5" fmla="*/ 235462 w 2222592"/>
                <a:gd name="connsiteY5" fmla="*/ 47698 h 1684290"/>
                <a:gd name="connsiteX0" fmla="*/ 235462 w 2222592"/>
                <a:gd name="connsiteY0" fmla="*/ 116041 h 1754028"/>
                <a:gd name="connsiteX1" fmla="*/ 73231 w 2222592"/>
                <a:gd name="connsiteY1" fmla="*/ 914631 h 1754028"/>
                <a:gd name="connsiteX2" fmla="*/ 592214 w 2222592"/>
                <a:gd name="connsiteY2" fmla="*/ 1738415 h 1754028"/>
                <a:gd name="connsiteX3" fmla="*/ 1819652 w 2222592"/>
                <a:gd name="connsiteY3" fmla="*/ 1351236 h 1754028"/>
                <a:gd name="connsiteX4" fmla="*/ 2182117 w 2222592"/>
                <a:gd name="connsiteY4" fmla="*/ 121393 h 1754028"/>
                <a:gd name="connsiteX5" fmla="*/ 235462 w 2222592"/>
                <a:gd name="connsiteY5" fmla="*/ 116041 h 1754028"/>
                <a:gd name="connsiteX0" fmla="*/ 235462 w 2316861"/>
                <a:gd name="connsiteY0" fmla="*/ 117441 h 1757791"/>
                <a:gd name="connsiteX1" fmla="*/ 73231 w 2316861"/>
                <a:gd name="connsiteY1" fmla="*/ 916031 h 1757791"/>
                <a:gd name="connsiteX2" fmla="*/ 592214 w 2316861"/>
                <a:gd name="connsiteY2" fmla="*/ 1739815 h 1757791"/>
                <a:gd name="connsiteX3" fmla="*/ 1977055 w 2316861"/>
                <a:gd name="connsiteY3" fmla="*/ 1372695 h 1757791"/>
                <a:gd name="connsiteX4" fmla="*/ 2182117 w 2316861"/>
                <a:gd name="connsiteY4" fmla="*/ 122793 h 1757791"/>
                <a:gd name="connsiteX5" fmla="*/ 235462 w 2316861"/>
                <a:gd name="connsiteY5" fmla="*/ 117441 h 1757791"/>
                <a:gd name="connsiteX0" fmla="*/ 235462 w 2276451"/>
                <a:gd name="connsiteY0" fmla="*/ 117441 h 1750127"/>
                <a:gd name="connsiteX1" fmla="*/ 73231 w 2276451"/>
                <a:gd name="connsiteY1" fmla="*/ 916031 h 1750127"/>
                <a:gd name="connsiteX2" fmla="*/ 592214 w 2276451"/>
                <a:gd name="connsiteY2" fmla="*/ 1739815 h 1750127"/>
                <a:gd name="connsiteX3" fmla="*/ 1977055 w 2276451"/>
                <a:gd name="connsiteY3" fmla="*/ 1372695 h 1750127"/>
                <a:gd name="connsiteX4" fmla="*/ 2182117 w 2276451"/>
                <a:gd name="connsiteY4" fmla="*/ 122793 h 1750127"/>
                <a:gd name="connsiteX5" fmla="*/ 235462 w 2276451"/>
                <a:gd name="connsiteY5" fmla="*/ 117441 h 1750127"/>
                <a:gd name="connsiteX0" fmla="*/ 218153 w 2309999"/>
                <a:gd name="connsiteY0" fmla="*/ 117441 h 1608704"/>
                <a:gd name="connsiteX1" fmla="*/ 55922 w 2309999"/>
                <a:gd name="connsiteY1" fmla="*/ 916031 h 1608704"/>
                <a:gd name="connsiteX2" fmla="*/ 301160 w 2309999"/>
                <a:gd name="connsiteY2" fmla="*/ 1572654 h 1608704"/>
                <a:gd name="connsiteX3" fmla="*/ 1959746 w 2309999"/>
                <a:gd name="connsiteY3" fmla="*/ 1372695 h 1608704"/>
                <a:gd name="connsiteX4" fmla="*/ 2164808 w 2309999"/>
                <a:gd name="connsiteY4" fmla="*/ 122793 h 1608704"/>
                <a:gd name="connsiteX5" fmla="*/ 218153 w 2309999"/>
                <a:gd name="connsiteY5" fmla="*/ 117441 h 16087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09999" h="1608704">
                  <a:moveTo>
                    <a:pt x="218153" y="117441"/>
                  </a:moveTo>
                  <a:cubicBezTo>
                    <a:pt x="-133328" y="221787"/>
                    <a:pt x="42088" y="673496"/>
                    <a:pt x="55922" y="916031"/>
                  </a:cubicBezTo>
                  <a:cubicBezTo>
                    <a:pt x="69756" y="1158566"/>
                    <a:pt x="-16144" y="1496543"/>
                    <a:pt x="301160" y="1572654"/>
                  </a:cubicBezTo>
                  <a:cubicBezTo>
                    <a:pt x="618464" y="1648765"/>
                    <a:pt x="1649138" y="1614338"/>
                    <a:pt x="1959746" y="1372695"/>
                  </a:cubicBezTo>
                  <a:cubicBezTo>
                    <a:pt x="2270354" y="1131052"/>
                    <a:pt x="2455074" y="332002"/>
                    <a:pt x="2164808" y="122793"/>
                  </a:cubicBezTo>
                  <a:cubicBezTo>
                    <a:pt x="1874542" y="-86416"/>
                    <a:pt x="569634" y="13095"/>
                    <a:pt x="218153" y="117441"/>
                  </a:cubicBezTo>
                  <a:close/>
                </a:path>
              </a:pathLst>
            </a:cu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4178283" y="3545078"/>
              <a:ext cx="582465" cy="871993"/>
            </a:xfrm>
            <a:prstGeom prst="rect">
              <a:avLst/>
            </a:prstGeom>
          </p:spPr>
        </p:pic>
        <p:pic>
          <p:nvPicPr>
            <p:cNvPr id="10" name="Picture 9"/>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3511545" y="3634888"/>
              <a:ext cx="568195" cy="754150"/>
            </a:xfrm>
            <a:prstGeom prst="rect">
              <a:avLst/>
            </a:prstGeom>
          </p:spPr>
        </p:pic>
        <p:pic>
          <p:nvPicPr>
            <p:cNvPr id="11" name="Picture 10"/>
            <p:cNvPicPr>
              <a:picLocks noChangeAspect="1"/>
            </p:cNvPicPr>
            <p:nvPr/>
          </p:nvPicPr>
          <p:blipFill rotWithShape="1">
            <a:blip r:embed="rId11" cstate="screen">
              <a:extLst>
                <a:ext uri="{28A0092B-C50C-407E-A947-70E740481C1C}">
                  <a14:useLocalDpi xmlns:a14="http://schemas.microsoft.com/office/drawing/2010/main"/>
                </a:ext>
              </a:extLst>
            </a:blip>
            <a:srcRect/>
            <a:stretch/>
          </p:blipFill>
          <p:spPr>
            <a:xfrm>
              <a:off x="4813343" y="3545078"/>
              <a:ext cx="582465" cy="668449"/>
            </a:xfrm>
            <a:prstGeom prst="rect">
              <a:avLst/>
            </a:prstGeom>
          </p:spPr>
        </p:pic>
        <p:sp>
          <p:nvSpPr>
            <p:cNvPr id="5" name="TextBox 4"/>
            <p:cNvSpPr txBox="1"/>
            <p:nvPr/>
          </p:nvSpPr>
          <p:spPr>
            <a:xfrm>
              <a:off x="3463514" y="2806134"/>
              <a:ext cx="2086982" cy="707886"/>
            </a:xfrm>
            <a:prstGeom prst="rect">
              <a:avLst/>
            </a:prstGeom>
            <a:noFill/>
          </p:spPr>
          <p:txBody>
            <a:bodyPr wrap="none" rtlCol="0">
              <a:spAutoFit/>
            </a:bodyPr>
            <a:lstStyle/>
            <a:p>
              <a:r>
                <a:rPr lang="en-US" sz="2000" dirty="0"/>
                <a:t>“Critical Theory” </a:t>
              </a:r>
              <a:br>
                <a:rPr lang="en-US" sz="2000" dirty="0"/>
              </a:br>
              <a:r>
                <a:rPr lang="en-US" sz="2000" dirty="0"/>
                <a:t>= Frankfurt School</a:t>
              </a:r>
            </a:p>
          </p:txBody>
        </p:sp>
      </p:grpSp>
      <p:sp>
        <p:nvSpPr>
          <p:cNvPr id="21" name="TextBox 20"/>
          <p:cNvSpPr txBox="1"/>
          <p:nvPr/>
        </p:nvSpPr>
        <p:spPr>
          <a:xfrm>
            <a:off x="1814072" y="1412280"/>
            <a:ext cx="5168081" cy="461665"/>
          </a:xfrm>
          <a:prstGeom prst="rect">
            <a:avLst/>
          </a:prstGeom>
          <a:noFill/>
        </p:spPr>
        <p:txBody>
          <a:bodyPr wrap="none" rtlCol="0">
            <a:spAutoFit/>
          </a:bodyPr>
          <a:lstStyle/>
          <a:p>
            <a:r>
              <a:rPr lang="en-US" sz="2400" dirty="0"/>
              <a:t>“critical theory” = critical social theories</a:t>
            </a:r>
            <a:endParaRPr lang="en-US" sz="2000" dirty="0"/>
          </a:p>
        </p:txBody>
      </p:sp>
      <p:pic>
        <p:nvPicPr>
          <p:cNvPr id="2050" name="Picture 2" descr="Related image"/>
          <p:cNvPicPr>
            <a:picLocks noChangeAspect="1" noChangeArrowheads="1"/>
          </p:cNvPicPr>
          <p:nvPr/>
        </p:nvPicPr>
        <p:blipFill rotWithShape="1">
          <a:blip r:embed="rId12" cstate="screen">
            <a:extLst>
              <a:ext uri="{28A0092B-C50C-407E-A947-70E740481C1C}">
                <a14:useLocalDpi xmlns:a14="http://schemas.microsoft.com/office/drawing/2010/main"/>
              </a:ext>
            </a:extLst>
          </a:blip>
          <a:srcRect/>
          <a:stretch/>
        </p:blipFill>
        <p:spPr bwMode="auto">
          <a:xfrm>
            <a:off x="1269957" y="3627869"/>
            <a:ext cx="1724025" cy="87321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1178010" y="6205033"/>
            <a:ext cx="7027308" cy="461665"/>
          </a:xfrm>
          <a:prstGeom prst="rect">
            <a:avLst/>
          </a:prstGeom>
          <a:noFill/>
          <a:ln w="28575">
            <a:solidFill>
              <a:srgbClr val="FF0000"/>
            </a:solidFill>
          </a:ln>
        </p:spPr>
        <p:txBody>
          <a:bodyPr wrap="none" rtlCol="0">
            <a:spAutoFit/>
          </a:bodyPr>
          <a:lstStyle/>
          <a:p>
            <a:r>
              <a:rPr lang="en-US" sz="2400" dirty="0">
                <a:solidFill>
                  <a:srgbClr val="FF0000"/>
                </a:solidFill>
              </a:rPr>
              <a:t>Critical theory resists essentialism (it is hard to define!)</a:t>
            </a:r>
          </a:p>
        </p:txBody>
      </p:sp>
    </p:spTree>
    <p:extLst>
      <p:ext uri="{BB962C8B-B14F-4D97-AF65-F5344CB8AC3E}">
        <p14:creationId xmlns:p14="http://schemas.microsoft.com/office/powerpoint/2010/main" val="38331552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critical theory?</a:t>
            </a:r>
          </a:p>
        </p:txBody>
      </p:sp>
      <p:sp>
        <p:nvSpPr>
          <p:cNvPr id="5" name="TextBox 4"/>
          <p:cNvSpPr txBox="1"/>
          <p:nvPr/>
        </p:nvSpPr>
        <p:spPr>
          <a:xfrm>
            <a:off x="585222" y="1540290"/>
            <a:ext cx="3887924" cy="4893647"/>
          </a:xfrm>
          <a:prstGeom prst="rect">
            <a:avLst/>
          </a:prstGeom>
          <a:noFill/>
        </p:spPr>
        <p:txBody>
          <a:bodyPr wrap="none" rtlCol="0">
            <a:spAutoFit/>
          </a:bodyPr>
          <a:lstStyle/>
          <a:p>
            <a:r>
              <a:rPr lang="en-US" sz="2400" dirty="0"/>
              <a:t>“intersectionality”</a:t>
            </a:r>
            <a:br>
              <a:rPr lang="en-US" sz="2400" dirty="0"/>
            </a:br>
            <a:r>
              <a:rPr lang="en-US" sz="2400" dirty="0"/>
              <a:t>“White privilege”</a:t>
            </a:r>
            <a:br>
              <a:rPr lang="en-US" sz="2400" dirty="0"/>
            </a:br>
            <a:r>
              <a:rPr lang="en-US" sz="2400" dirty="0"/>
              <a:t>“White fragility”</a:t>
            </a:r>
            <a:br>
              <a:rPr lang="en-US" sz="2400" dirty="0"/>
            </a:br>
            <a:r>
              <a:rPr lang="en-US" sz="2400" dirty="0"/>
              <a:t>“colorblind racism”</a:t>
            </a:r>
            <a:br>
              <a:rPr lang="en-US" sz="2400" dirty="0"/>
            </a:br>
            <a:r>
              <a:rPr lang="en-US" sz="2400" dirty="0"/>
              <a:t>“internalized oppression”</a:t>
            </a:r>
            <a:br>
              <a:rPr lang="en-US" sz="2400" dirty="0"/>
            </a:br>
            <a:r>
              <a:rPr lang="en-US" sz="2400" dirty="0"/>
              <a:t>“lived experience”</a:t>
            </a:r>
            <a:br>
              <a:rPr lang="en-US" sz="2400" dirty="0"/>
            </a:br>
            <a:r>
              <a:rPr lang="en-US" sz="2400" dirty="0"/>
              <a:t>“heteronormativity”</a:t>
            </a:r>
            <a:br>
              <a:rPr lang="en-US" sz="2400" dirty="0"/>
            </a:br>
            <a:r>
              <a:rPr lang="en-US" sz="2400" dirty="0"/>
              <a:t>“gender performativity”</a:t>
            </a:r>
            <a:br>
              <a:rPr lang="en-US" sz="2400" dirty="0"/>
            </a:br>
            <a:r>
              <a:rPr lang="en-US" sz="2400" dirty="0"/>
              <a:t>“epistemic injustice”</a:t>
            </a:r>
          </a:p>
          <a:p>
            <a:r>
              <a:rPr lang="en-US" sz="2400" dirty="0"/>
              <a:t>“</a:t>
            </a:r>
            <a:r>
              <a:rPr lang="en-US" sz="2400" dirty="0" err="1"/>
              <a:t>cisheteropatriarchy</a:t>
            </a:r>
            <a:r>
              <a:rPr lang="en-US" sz="2400" dirty="0"/>
              <a:t>”</a:t>
            </a:r>
            <a:br>
              <a:rPr lang="en-US" sz="2400" dirty="0"/>
            </a:br>
            <a:r>
              <a:rPr lang="en-US" sz="2400" dirty="0"/>
              <a:t>“compulsory heterosexuality”</a:t>
            </a:r>
            <a:br>
              <a:rPr lang="en-US" sz="2400" dirty="0"/>
            </a:br>
            <a:r>
              <a:rPr lang="en-US" sz="2400" dirty="0"/>
              <a:t>“whiteness”</a:t>
            </a:r>
            <a:br>
              <a:rPr lang="en-US" sz="2400" dirty="0"/>
            </a:br>
            <a:endParaRPr lang="en-US" sz="2400" dirty="0"/>
          </a:p>
        </p:txBody>
      </p:sp>
    </p:spTree>
    <p:extLst>
      <p:ext uri="{BB962C8B-B14F-4D97-AF65-F5344CB8AC3E}">
        <p14:creationId xmlns:p14="http://schemas.microsoft.com/office/powerpoint/2010/main" val="29907053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8272754" cy="1325563"/>
          </a:xfrm>
        </p:spPr>
        <p:txBody>
          <a:bodyPr>
            <a:normAutofit/>
          </a:bodyPr>
          <a:lstStyle/>
          <a:p>
            <a:r>
              <a:rPr lang="en-US" dirty="0"/>
              <a:t>What is critical theory?</a:t>
            </a:r>
          </a:p>
        </p:txBody>
      </p:sp>
      <p:sp>
        <p:nvSpPr>
          <p:cNvPr id="9" name="Content Placeholder 2"/>
          <p:cNvSpPr>
            <a:spLocks noGrp="1"/>
          </p:cNvSpPr>
          <p:nvPr>
            <p:ph idx="1"/>
          </p:nvPr>
        </p:nvSpPr>
        <p:spPr>
          <a:xfrm>
            <a:off x="5200650" y="1998532"/>
            <a:ext cx="3700754" cy="3565271"/>
          </a:xfrm>
          <a:ln w="28575">
            <a:noFill/>
          </a:ln>
        </p:spPr>
        <p:txBody>
          <a:bodyPr>
            <a:noAutofit/>
          </a:bodyPr>
          <a:lstStyle/>
          <a:p>
            <a:pPr marL="0" indent="0">
              <a:lnSpc>
                <a:spcPct val="100000"/>
              </a:lnSpc>
              <a:buNone/>
            </a:pPr>
            <a:r>
              <a:rPr lang="en-US" sz="2400" dirty="0" err="1"/>
              <a:t>Kimberlé</a:t>
            </a:r>
            <a:r>
              <a:rPr lang="en-US" sz="2400" dirty="0"/>
              <a:t> Crenshaw</a:t>
            </a:r>
            <a:br>
              <a:rPr lang="en-US" sz="2400" b="1" dirty="0"/>
            </a:br>
            <a:r>
              <a:rPr lang="en-US" sz="2400" dirty="0"/>
              <a:t>Peggy McIntosh</a:t>
            </a:r>
            <a:br>
              <a:rPr lang="en-US" sz="2400" dirty="0"/>
            </a:br>
            <a:r>
              <a:rPr lang="en-US" sz="2400" dirty="0"/>
              <a:t>Robin </a:t>
            </a:r>
            <a:r>
              <a:rPr lang="en-US" sz="2400" dirty="0" err="1"/>
              <a:t>DiAngelo</a:t>
            </a:r>
            <a:br>
              <a:rPr lang="en-US" sz="2400" dirty="0"/>
            </a:br>
            <a:r>
              <a:rPr lang="en-US" sz="2400" dirty="0"/>
              <a:t>Eduardo Bonilla-Silva</a:t>
            </a:r>
            <a:br>
              <a:rPr lang="en-US" sz="2400" dirty="0"/>
            </a:br>
            <a:r>
              <a:rPr lang="en-US" sz="2400" dirty="0"/>
              <a:t>Patricia Hill Collins</a:t>
            </a:r>
            <a:br>
              <a:rPr lang="en-US" sz="2400" dirty="0"/>
            </a:br>
            <a:r>
              <a:rPr lang="en-US" sz="2400" dirty="0" err="1"/>
              <a:t>Maurianne</a:t>
            </a:r>
            <a:r>
              <a:rPr lang="en-US" sz="2400" dirty="0"/>
              <a:t> Adams</a:t>
            </a:r>
            <a:br>
              <a:rPr lang="en-US" sz="2400" dirty="0"/>
            </a:br>
            <a:r>
              <a:rPr lang="en-US" sz="2400" dirty="0"/>
              <a:t>Richard Delgado</a:t>
            </a:r>
            <a:br>
              <a:rPr lang="en-US" sz="2400" dirty="0"/>
            </a:br>
            <a:r>
              <a:rPr lang="en-US" sz="2400" dirty="0"/>
              <a:t>Beverly Tatum</a:t>
            </a:r>
            <a:br>
              <a:rPr lang="en-US" sz="2400" dirty="0"/>
            </a:br>
            <a:r>
              <a:rPr lang="en-US" sz="2400" dirty="0" err="1"/>
              <a:t>etc</a:t>
            </a:r>
            <a:r>
              <a:rPr lang="en-US" sz="2400" dirty="0"/>
              <a:t>…</a:t>
            </a:r>
          </a:p>
        </p:txBody>
      </p:sp>
      <p:sp>
        <p:nvSpPr>
          <p:cNvPr id="5" name="TextBox 4"/>
          <p:cNvSpPr txBox="1"/>
          <p:nvPr/>
        </p:nvSpPr>
        <p:spPr>
          <a:xfrm>
            <a:off x="585222" y="1540290"/>
            <a:ext cx="3887924" cy="4893647"/>
          </a:xfrm>
          <a:prstGeom prst="rect">
            <a:avLst/>
          </a:prstGeom>
          <a:noFill/>
        </p:spPr>
        <p:txBody>
          <a:bodyPr wrap="none" rtlCol="0">
            <a:spAutoFit/>
          </a:bodyPr>
          <a:lstStyle/>
          <a:p>
            <a:r>
              <a:rPr lang="en-US" sz="2400" dirty="0"/>
              <a:t>“intersectionality”</a:t>
            </a:r>
            <a:br>
              <a:rPr lang="en-US" sz="2400" dirty="0"/>
            </a:br>
            <a:r>
              <a:rPr lang="en-US" sz="2400" dirty="0"/>
              <a:t>“White privilege”</a:t>
            </a:r>
            <a:br>
              <a:rPr lang="en-US" sz="2400" dirty="0"/>
            </a:br>
            <a:r>
              <a:rPr lang="en-US" sz="2400" dirty="0"/>
              <a:t>“White fragility”</a:t>
            </a:r>
            <a:br>
              <a:rPr lang="en-US" sz="2400" dirty="0"/>
            </a:br>
            <a:r>
              <a:rPr lang="en-US" sz="2400" dirty="0"/>
              <a:t>“colorblind racism”</a:t>
            </a:r>
            <a:br>
              <a:rPr lang="en-US" sz="2400" dirty="0"/>
            </a:br>
            <a:r>
              <a:rPr lang="en-US" sz="2400" dirty="0"/>
              <a:t>“internalized oppression”</a:t>
            </a:r>
            <a:br>
              <a:rPr lang="en-US" sz="2400" dirty="0"/>
            </a:br>
            <a:r>
              <a:rPr lang="en-US" sz="2400" dirty="0"/>
              <a:t>“lived experience”</a:t>
            </a:r>
            <a:br>
              <a:rPr lang="en-US" sz="2400" dirty="0"/>
            </a:br>
            <a:r>
              <a:rPr lang="en-US" sz="2400" dirty="0"/>
              <a:t>“heteronormativity”</a:t>
            </a:r>
            <a:br>
              <a:rPr lang="en-US" sz="2400" dirty="0"/>
            </a:br>
            <a:r>
              <a:rPr lang="en-US" sz="2400" dirty="0"/>
              <a:t>“gender performativity”</a:t>
            </a:r>
            <a:br>
              <a:rPr lang="en-US" sz="2400" dirty="0"/>
            </a:br>
            <a:r>
              <a:rPr lang="en-US" sz="2400" dirty="0"/>
              <a:t>“epistemic injustice”</a:t>
            </a:r>
          </a:p>
          <a:p>
            <a:r>
              <a:rPr lang="en-US" sz="2400" dirty="0"/>
              <a:t>“</a:t>
            </a:r>
            <a:r>
              <a:rPr lang="en-US" sz="2400" dirty="0" err="1"/>
              <a:t>cisheteropatriarchy</a:t>
            </a:r>
            <a:r>
              <a:rPr lang="en-US" sz="2400" dirty="0"/>
              <a:t>”</a:t>
            </a:r>
            <a:br>
              <a:rPr lang="en-US" sz="2400" dirty="0"/>
            </a:br>
            <a:r>
              <a:rPr lang="en-US" sz="2400" dirty="0"/>
              <a:t>“compulsory heterosexuality”</a:t>
            </a:r>
            <a:br>
              <a:rPr lang="en-US" sz="2400" dirty="0"/>
            </a:br>
            <a:r>
              <a:rPr lang="en-US" sz="2400" dirty="0"/>
              <a:t>“whiteness”</a:t>
            </a:r>
            <a:br>
              <a:rPr lang="en-US" sz="2400" dirty="0"/>
            </a:br>
            <a:endParaRPr lang="en-US" sz="2400" dirty="0"/>
          </a:p>
        </p:txBody>
      </p:sp>
      <p:sp>
        <p:nvSpPr>
          <p:cNvPr id="24" name="Right Arrow 23"/>
          <p:cNvSpPr/>
          <p:nvPr/>
        </p:nvSpPr>
        <p:spPr>
          <a:xfrm rot="10800000">
            <a:off x="4209535" y="3196281"/>
            <a:ext cx="667265" cy="584886"/>
          </a:xfrm>
          <a:prstGeom prst="rightArrow">
            <a:avLst/>
          </a:prstGeom>
          <a:solidFill>
            <a:srgbClr val="12235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57992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8272754" cy="1325563"/>
          </a:xfrm>
        </p:spPr>
        <p:txBody>
          <a:bodyPr>
            <a:normAutofit/>
          </a:bodyPr>
          <a:lstStyle/>
          <a:p>
            <a:r>
              <a:rPr lang="en-US" dirty="0"/>
              <a:t>What’s in a name?</a:t>
            </a:r>
          </a:p>
        </p:txBody>
      </p:sp>
      <p:sp>
        <p:nvSpPr>
          <p:cNvPr id="9" name="Content Placeholder 2"/>
          <p:cNvSpPr>
            <a:spLocks noGrp="1"/>
          </p:cNvSpPr>
          <p:nvPr>
            <p:ph idx="1"/>
          </p:nvPr>
        </p:nvSpPr>
        <p:spPr>
          <a:xfrm>
            <a:off x="4945224" y="1685326"/>
            <a:ext cx="4114800" cy="4000983"/>
          </a:xfrm>
          <a:ln w="28575">
            <a:noFill/>
          </a:ln>
        </p:spPr>
        <p:txBody>
          <a:bodyPr>
            <a:noAutofit/>
          </a:bodyPr>
          <a:lstStyle/>
          <a:p>
            <a:pPr marL="0" indent="0">
              <a:lnSpc>
                <a:spcPct val="100000"/>
              </a:lnSpc>
              <a:buNone/>
            </a:pPr>
            <a:r>
              <a:rPr lang="en-US" sz="2400" dirty="0"/>
              <a:t>Cultural Marxism</a:t>
            </a:r>
          </a:p>
          <a:p>
            <a:pPr marL="0" indent="0">
              <a:lnSpc>
                <a:spcPct val="100000"/>
              </a:lnSpc>
              <a:buNone/>
            </a:pPr>
            <a:r>
              <a:rPr lang="en-US" sz="2400" dirty="0"/>
              <a:t>Identity Politics</a:t>
            </a:r>
          </a:p>
          <a:p>
            <a:pPr marL="0" indent="0">
              <a:lnSpc>
                <a:spcPct val="100000"/>
              </a:lnSpc>
              <a:buNone/>
            </a:pPr>
            <a:r>
              <a:rPr lang="en-US" sz="2400" dirty="0"/>
              <a:t>Critical Race Theory</a:t>
            </a:r>
          </a:p>
          <a:p>
            <a:pPr marL="0" indent="0">
              <a:lnSpc>
                <a:spcPct val="100000"/>
              </a:lnSpc>
              <a:buNone/>
            </a:pPr>
            <a:r>
              <a:rPr lang="en-US" sz="2400" dirty="0"/>
              <a:t>Neo-Marxism</a:t>
            </a:r>
          </a:p>
          <a:p>
            <a:pPr marL="0" indent="0">
              <a:lnSpc>
                <a:spcPct val="100000"/>
              </a:lnSpc>
              <a:buNone/>
            </a:pPr>
            <a:r>
              <a:rPr lang="en-US" sz="2400" dirty="0"/>
              <a:t>Intersectionality</a:t>
            </a:r>
          </a:p>
          <a:p>
            <a:pPr marL="0" indent="0">
              <a:lnSpc>
                <a:spcPct val="100000"/>
              </a:lnSpc>
              <a:buNone/>
            </a:pPr>
            <a:r>
              <a:rPr lang="en-US" sz="2400" dirty="0"/>
              <a:t>Grievance Studies</a:t>
            </a:r>
            <a:br>
              <a:rPr lang="en-US" sz="2400" dirty="0"/>
            </a:br>
            <a:r>
              <a:rPr lang="en-US" sz="2400" dirty="0"/>
              <a:t>Applied postmodernism</a:t>
            </a:r>
            <a:br>
              <a:rPr lang="en-US" sz="2400" dirty="0"/>
            </a:br>
            <a:r>
              <a:rPr lang="en-US" sz="2400" dirty="0"/>
              <a:t>Critical Social Justice</a:t>
            </a:r>
          </a:p>
          <a:p>
            <a:pPr marL="0" indent="0">
              <a:lnSpc>
                <a:spcPct val="100000"/>
              </a:lnSpc>
              <a:buNone/>
            </a:pPr>
            <a:r>
              <a:rPr lang="en-US" sz="2400" b="1" dirty="0"/>
              <a:t>“Contemporary critical theory”</a:t>
            </a:r>
          </a:p>
        </p:txBody>
      </p:sp>
      <p:sp>
        <p:nvSpPr>
          <p:cNvPr id="5" name="TextBox 4"/>
          <p:cNvSpPr txBox="1"/>
          <p:nvPr/>
        </p:nvSpPr>
        <p:spPr>
          <a:xfrm>
            <a:off x="585222" y="1540290"/>
            <a:ext cx="3887924" cy="4893647"/>
          </a:xfrm>
          <a:prstGeom prst="rect">
            <a:avLst/>
          </a:prstGeom>
          <a:noFill/>
        </p:spPr>
        <p:txBody>
          <a:bodyPr wrap="none" rtlCol="0">
            <a:spAutoFit/>
          </a:bodyPr>
          <a:lstStyle/>
          <a:p>
            <a:r>
              <a:rPr lang="en-US" sz="2400" dirty="0"/>
              <a:t>“intersectionality”</a:t>
            </a:r>
            <a:br>
              <a:rPr lang="en-US" sz="2400" dirty="0"/>
            </a:br>
            <a:r>
              <a:rPr lang="en-US" sz="2400" dirty="0"/>
              <a:t>“White privilege”</a:t>
            </a:r>
            <a:br>
              <a:rPr lang="en-US" sz="2400" dirty="0"/>
            </a:br>
            <a:r>
              <a:rPr lang="en-US" sz="2400" dirty="0"/>
              <a:t>“White fragility”</a:t>
            </a:r>
            <a:br>
              <a:rPr lang="en-US" sz="2400" dirty="0"/>
            </a:br>
            <a:r>
              <a:rPr lang="en-US" sz="2400" dirty="0"/>
              <a:t>“colorblind racism”</a:t>
            </a:r>
            <a:br>
              <a:rPr lang="en-US" sz="2400" dirty="0"/>
            </a:br>
            <a:r>
              <a:rPr lang="en-US" sz="2400" dirty="0"/>
              <a:t>“internalized oppression”</a:t>
            </a:r>
            <a:br>
              <a:rPr lang="en-US" sz="2400" dirty="0"/>
            </a:br>
            <a:r>
              <a:rPr lang="en-US" sz="2400" dirty="0"/>
              <a:t>“lived experience”</a:t>
            </a:r>
            <a:br>
              <a:rPr lang="en-US" sz="2400" dirty="0"/>
            </a:br>
            <a:r>
              <a:rPr lang="en-US" sz="2400" dirty="0"/>
              <a:t>“heteronormativity”</a:t>
            </a:r>
            <a:br>
              <a:rPr lang="en-US" sz="2400" dirty="0"/>
            </a:br>
            <a:r>
              <a:rPr lang="en-US" sz="2400" dirty="0"/>
              <a:t>“gender performativity”</a:t>
            </a:r>
            <a:br>
              <a:rPr lang="en-US" sz="2400" dirty="0"/>
            </a:br>
            <a:r>
              <a:rPr lang="en-US" sz="2400" dirty="0"/>
              <a:t>“epistemic injustice”</a:t>
            </a:r>
          </a:p>
          <a:p>
            <a:r>
              <a:rPr lang="en-US" sz="2400" dirty="0"/>
              <a:t>“</a:t>
            </a:r>
            <a:r>
              <a:rPr lang="en-US" sz="2400" dirty="0" err="1"/>
              <a:t>cisheteropatriarchy</a:t>
            </a:r>
            <a:r>
              <a:rPr lang="en-US" sz="2400" dirty="0"/>
              <a:t>”</a:t>
            </a:r>
            <a:br>
              <a:rPr lang="en-US" sz="2400" dirty="0"/>
            </a:br>
            <a:r>
              <a:rPr lang="en-US" sz="2400" dirty="0"/>
              <a:t>“compulsory heterosexuality”</a:t>
            </a:r>
            <a:br>
              <a:rPr lang="en-US" sz="2400" dirty="0"/>
            </a:br>
            <a:r>
              <a:rPr lang="en-US" sz="2400" dirty="0"/>
              <a:t>“whiteness”</a:t>
            </a:r>
            <a:br>
              <a:rPr lang="en-US" sz="2400" dirty="0"/>
            </a:br>
            <a:endParaRPr lang="en-US" sz="2400" dirty="0"/>
          </a:p>
        </p:txBody>
      </p:sp>
      <p:sp>
        <p:nvSpPr>
          <p:cNvPr id="24" name="Right Arrow 23"/>
          <p:cNvSpPr/>
          <p:nvPr/>
        </p:nvSpPr>
        <p:spPr>
          <a:xfrm rot="10800000">
            <a:off x="4209535" y="3196281"/>
            <a:ext cx="667265" cy="584886"/>
          </a:xfrm>
          <a:prstGeom prst="rightArrow">
            <a:avLst/>
          </a:prstGeom>
          <a:solidFill>
            <a:srgbClr val="12235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Connector 6"/>
          <p:cNvCxnSpPr/>
          <p:nvPr/>
        </p:nvCxnSpPr>
        <p:spPr>
          <a:xfrm>
            <a:off x="5063414" y="1935406"/>
            <a:ext cx="2307770"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5063414" y="2420598"/>
            <a:ext cx="2074504"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5063414" y="2924451"/>
            <a:ext cx="2531704"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5063414" y="3428304"/>
            <a:ext cx="1785255"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5063414" y="4402835"/>
            <a:ext cx="2307770"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5063414" y="3934749"/>
            <a:ext cx="2074504"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23" name="Oval 22"/>
          <p:cNvSpPr/>
          <p:nvPr/>
        </p:nvSpPr>
        <p:spPr>
          <a:xfrm>
            <a:off x="4861443" y="5332524"/>
            <a:ext cx="4198581" cy="587828"/>
          </a:xfrm>
          <a:prstGeom prst="ellipse">
            <a:avLst/>
          </a:prstGeom>
          <a:noFill/>
          <a:ln w="28575">
            <a:solidFill>
              <a:srgbClr val="1223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Connector 12"/>
          <p:cNvCxnSpPr/>
          <p:nvPr/>
        </p:nvCxnSpPr>
        <p:spPr>
          <a:xfrm>
            <a:off x="5063414" y="4762581"/>
            <a:ext cx="3035557"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038DEC25-D4B9-4079-AED7-67D6ED8C498C}"/>
              </a:ext>
            </a:extLst>
          </p:cNvPr>
          <p:cNvCxnSpPr/>
          <p:nvPr/>
        </p:nvCxnSpPr>
        <p:spPr>
          <a:xfrm>
            <a:off x="5063414" y="5125391"/>
            <a:ext cx="2531704"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255832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central premises of contemporary critical theory?</a:t>
            </a:r>
          </a:p>
        </p:txBody>
      </p:sp>
      <p:sp>
        <p:nvSpPr>
          <p:cNvPr id="3" name="TextBox 2"/>
          <p:cNvSpPr txBox="1"/>
          <p:nvPr/>
        </p:nvSpPr>
        <p:spPr>
          <a:xfrm>
            <a:off x="299718" y="1950975"/>
            <a:ext cx="6018764" cy="2246769"/>
          </a:xfrm>
          <a:prstGeom prst="rect">
            <a:avLst/>
          </a:prstGeom>
          <a:noFill/>
        </p:spPr>
        <p:txBody>
          <a:bodyPr wrap="none" rtlCol="0">
            <a:spAutoFit/>
          </a:bodyPr>
          <a:lstStyle/>
          <a:p>
            <a:r>
              <a:rPr lang="en-US" sz="2800" dirty="0"/>
              <a:t>Premise I: Social binary</a:t>
            </a:r>
          </a:p>
          <a:p>
            <a:r>
              <a:rPr lang="en-US" sz="2800" dirty="0"/>
              <a:t>Premise II: Oppression through ideology</a:t>
            </a:r>
          </a:p>
          <a:p>
            <a:r>
              <a:rPr lang="en-US" sz="2800" dirty="0"/>
              <a:t>Premise III: Lived experience</a:t>
            </a:r>
            <a:br>
              <a:rPr lang="en-US" sz="2800" dirty="0"/>
            </a:br>
            <a:r>
              <a:rPr lang="en-US" sz="2800" dirty="0"/>
              <a:t>Premise IV: Social justice</a:t>
            </a:r>
          </a:p>
          <a:p>
            <a:pPr marL="257168" indent="-257168">
              <a:buAutoNum type="arabicPeriod"/>
            </a:pPr>
            <a:endParaRPr lang="en-US" sz="2800" dirty="0"/>
          </a:p>
        </p:txBody>
      </p:sp>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088356" y="3954162"/>
            <a:ext cx="1676651" cy="2395216"/>
          </a:xfrm>
          <a:prstGeom prst="rect">
            <a:avLst/>
          </a:prstGeom>
        </p:spPr>
      </p:pic>
      <p:pic>
        <p:nvPicPr>
          <p:cNvPr id="6" name="Picture 5"/>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892727" y="3954162"/>
            <a:ext cx="1723911" cy="2395216"/>
          </a:xfrm>
          <a:prstGeom prst="rect">
            <a:avLst/>
          </a:prstGeom>
        </p:spPr>
      </p:pic>
      <p:pic>
        <p:nvPicPr>
          <p:cNvPr id="4" name="Picture 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681499" y="3954162"/>
            <a:ext cx="1680011" cy="2395216"/>
          </a:xfrm>
          <a:prstGeom prst="rect">
            <a:avLst/>
          </a:prstGeom>
        </p:spPr>
      </p:pic>
      <p:pic>
        <p:nvPicPr>
          <p:cNvPr id="7" name="Picture 6"/>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99718" y="3954162"/>
            <a:ext cx="1528148" cy="2395216"/>
          </a:xfrm>
          <a:prstGeom prst="rect">
            <a:avLst/>
          </a:prstGeom>
        </p:spPr>
      </p:pic>
      <p:pic>
        <p:nvPicPr>
          <p:cNvPr id="8" name="Picture 7"/>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5426371" y="3954163"/>
            <a:ext cx="1597123" cy="2395216"/>
          </a:xfrm>
          <a:prstGeom prst="rect">
            <a:avLst/>
          </a:prstGeom>
        </p:spPr>
      </p:pic>
    </p:spTree>
    <p:extLst>
      <p:ext uri="{BB962C8B-B14F-4D97-AF65-F5344CB8AC3E}">
        <p14:creationId xmlns:p14="http://schemas.microsoft.com/office/powerpoint/2010/main" val="2577125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Outline</a:t>
            </a:r>
          </a:p>
        </p:txBody>
      </p:sp>
      <p:sp>
        <p:nvSpPr>
          <p:cNvPr id="3" name="Content Placeholder 2"/>
          <p:cNvSpPr>
            <a:spLocks noGrp="1"/>
          </p:cNvSpPr>
          <p:nvPr>
            <p:ph idx="1"/>
          </p:nvPr>
        </p:nvSpPr>
        <p:spPr>
          <a:xfrm>
            <a:off x="628650" y="1975890"/>
            <a:ext cx="7886700" cy="3892978"/>
          </a:xfrm>
        </p:spPr>
        <p:txBody>
          <a:bodyPr>
            <a:normAutofit fontScale="92500" lnSpcReduction="10000"/>
          </a:bodyPr>
          <a:lstStyle/>
          <a:p>
            <a:r>
              <a:rPr lang="en-US" dirty="0"/>
              <a:t>Why should we care?</a:t>
            </a:r>
          </a:p>
          <a:p>
            <a:r>
              <a:rPr lang="en-US" dirty="0"/>
              <a:t>What is critical theory?</a:t>
            </a:r>
          </a:p>
          <a:p>
            <a:pPr lvl="1"/>
            <a:r>
              <a:rPr lang="en-US" dirty="0"/>
              <a:t>Premise 1: Social binary</a:t>
            </a:r>
          </a:p>
          <a:p>
            <a:pPr lvl="1"/>
            <a:r>
              <a:rPr lang="en-US" dirty="0"/>
              <a:t>Premise 2: Oppression through ideology</a:t>
            </a:r>
          </a:p>
          <a:p>
            <a:pPr lvl="1"/>
            <a:r>
              <a:rPr lang="en-US" dirty="0"/>
              <a:t>Premise 3: Lived experience</a:t>
            </a:r>
          </a:p>
          <a:p>
            <a:pPr lvl="1"/>
            <a:r>
              <a:rPr lang="en-US" dirty="0"/>
              <a:t>Premise 4: Social justice</a:t>
            </a:r>
          </a:p>
          <a:p>
            <a:pPr lvl="1"/>
            <a:r>
              <a:rPr lang="en-US" dirty="0"/>
              <a:t>The strengths of critical theory</a:t>
            </a:r>
          </a:p>
          <a:p>
            <a:r>
              <a:rPr lang="en-US" dirty="0"/>
              <a:t>What are the problems with critical theory?</a:t>
            </a:r>
          </a:p>
          <a:p>
            <a:r>
              <a:rPr lang="en-US" dirty="0"/>
              <a:t>Logical implications</a:t>
            </a:r>
          </a:p>
          <a:p>
            <a:r>
              <a:rPr lang="en-US" dirty="0"/>
              <a:t>Conclusions and book recommendations</a:t>
            </a:r>
          </a:p>
        </p:txBody>
      </p:sp>
      <p:sp>
        <p:nvSpPr>
          <p:cNvPr id="4" name="Rectangle 3"/>
          <p:cNvSpPr/>
          <p:nvPr/>
        </p:nvSpPr>
        <p:spPr>
          <a:xfrm>
            <a:off x="246184" y="2747278"/>
            <a:ext cx="8651631" cy="387671"/>
          </a:xfrm>
          <a:prstGeom prst="rect">
            <a:avLst/>
          </a:prstGeom>
          <a:noFill/>
          <a:ln w="28575">
            <a:solidFill>
              <a:srgbClr val="1223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00418F"/>
              </a:solidFill>
            </a:endParaRPr>
          </a:p>
        </p:txBody>
      </p:sp>
    </p:spTree>
    <p:extLst>
      <p:ext uri="{BB962C8B-B14F-4D97-AF65-F5344CB8AC3E}">
        <p14:creationId xmlns:p14="http://schemas.microsoft.com/office/powerpoint/2010/main" val="24766521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p:txBody>
          <a:bodyPr>
            <a:normAutofit/>
          </a:bodyPr>
          <a:lstStyle/>
          <a:p>
            <a:r>
              <a:rPr lang="en-US" dirty="0"/>
              <a:t>Premise #1: Society is divided into oppressed and oppressor groups</a:t>
            </a:r>
          </a:p>
        </p:txBody>
      </p:sp>
      <p:pic>
        <p:nvPicPr>
          <p:cNvPr id="2" name="Picture 1"/>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392195" y="1622854"/>
            <a:ext cx="6104238" cy="4909751"/>
          </a:xfrm>
          <a:prstGeom prst="rect">
            <a:avLst/>
          </a:prstGeom>
        </p:spPr>
      </p:pic>
      <p:sp>
        <p:nvSpPr>
          <p:cNvPr id="3" name="TextBox 2"/>
          <p:cNvSpPr txBox="1"/>
          <p:nvPr/>
        </p:nvSpPr>
        <p:spPr>
          <a:xfrm>
            <a:off x="0" y="6581001"/>
            <a:ext cx="3427798" cy="276999"/>
          </a:xfrm>
          <a:prstGeom prst="rect">
            <a:avLst/>
          </a:prstGeom>
          <a:noFill/>
        </p:spPr>
        <p:txBody>
          <a:bodyPr wrap="none" rtlCol="0">
            <a:spAutoFit/>
          </a:bodyPr>
          <a:lstStyle/>
          <a:p>
            <a:r>
              <a:rPr lang="en-US" sz="1200" dirty="0" err="1"/>
              <a:t>Sensoy</a:t>
            </a:r>
            <a:r>
              <a:rPr lang="en-US" sz="1200" dirty="0"/>
              <a:t> and </a:t>
            </a:r>
            <a:r>
              <a:rPr lang="en-US" sz="1200" dirty="0" err="1"/>
              <a:t>DiAngelo</a:t>
            </a:r>
            <a:r>
              <a:rPr lang="en-US" sz="1200" dirty="0"/>
              <a:t>, </a:t>
            </a:r>
            <a:r>
              <a:rPr lang="en-US" sz="1200" i="1" dirty="0"/>
              <a:t>Is Everyone Really Equal</a:t>
            </a:r>
            <a:r>
              <a:rPr lang="en-US" sz="1200" dirty="0"/>
              <a:t>, p. 64</a:t>
            </a:r>
          </a:p>
        </p:txBody>
      </p:sp>
    </p:spTree>
    <p:extLst>
      <p:ext uri="{BB962C8B-B14F-4D97-AF65-F5344CB8AC3E}">
        <p14:creationId xmlns:p14="http://schemas.microsoft.com/office/powerpoint/2010/main" val="30456782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a:xfrm>
            <a:off x="628650" y="365126"/>
            <a:ext cx="7886700" cy="1325563"/>
          </a:xfrm>
        </p:spPr>
        <p:txBody>
          <a:bodyPr>
            <a:normAutofit/>
          </a:bodyPr>
          <a:lstStyle/>
          <a:p>
            <a:r>
              <a:rPr lang="en-US" dirty="0"/>
              <a:t>Premise #1: Society is divided into oppressed and oppressor groups</a:t>
            </a:r>
          </a:p>
        </p:txBody>
      </p:sp>
      <p:pic>
        <p:nvPicPr>
          <p:cNvPr id="3" name="Picture 2"/>
          <p:cNvPicPr>
            <a:picLocks noChangeAspect="1"/>
          </p:cNvPicPr>
          <p:nvPr/>
        </p:nvPicPr>
        <p:blipFill rotWithShape="1">
          <a:blip r:embed="rId3" cstate="screen">
            <a:extLst>
              <a:ext uri="{28A0092B-C50C-407E-A947-70E740481C1C}">
                <a14:useLocalDpi xmlns:a14="http://schemas.microsoft.com/office/drawing/2010/main"/>
              </a:ext>
            </a:extLst>
          </a:blip>
          <a:srcRect b="3725"/>
          <a:stretch/>
        </p:blipFill>
        <p:spPr>
          <a:xfrm>
            <a:off x="2092411" y="1610239"/>
            <a:ext cx="5362832" cy="4980032"/>
          </a:xfrm>
          <a:prstGeom prst="rect">
            <a:avLst/>
          </a:prstGeom>
        </p:spPr>
      </p:pic>
      <p:sp>
        <p:nvSpPr>
          <p:cNvPr id="5" name="TextBox 4"/>
          <p:cNvSpPr txBox="1"/>
          <p:nvPr/>
        </p:nvSpPr>
        <p:spPr>
          <a:xfrm>
            <a:off x="0" y="6581001"/>
            <a:ext cx="4194290" cy="276999"/>
          </a:xfrm>
          <a:prstGeom prst="rect">
            <a:avLst/>
          </a:prstGeom>
          <a:noFill/>
        </p:spPr>
        <p:txBody>
          <a:bodyPr wrap="none" rtlCol="0">
            <a:spAutoFit/>
          </a:bodyPr>
          <a:lstStyle/>
          <a:p>
            <a:r>
              <a:rPr lang="en-US" sz="1200" dirty="0"/>
              <a:t>Adams et al, Teaching for Diversity and Social Justice, Appendix C</a:t>
            </a:r>
          </a:p>
        </p:txBody>
      </p:sp>
    </p:spTree>
    <p:extLst>
      <p:ext uri="{BB962C8B-B14F-4D97-AF65-F5344CB8AC3E}">
        <p14:creationId xmlns:p14="http://schemas.microsoft.com/office/powerpoint/2010/main" val="47410940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Outline</a:t>
            </a:r>
          </a:p>
        </p:txBody>
      </p:sp>
      <p:sp>
        <p:nvSpPr>
          <p:cNvPr id="3" name="Content Placeholder 2"/>
          <p:cNvSpPr>
            <a:spLocks noGrp="1"/>
          </p:cNvSpPr>
          <p:nvPr>
            <p:ph idx="1"/>
          </p:nvPr>
        </p:nvSpPr>
        <p:spPr>
          <a:xfrm>
            <a:off x="628650" y="1975890"/>
            <a:ext cx="7886700" cy="3892978"/>
          </a:xfrm>
        </p:spPr>
        <p:txBody>
          <a:bodyPr>
            <a:normAutofit fontScale="92500" lnSpcReduction="10000"/>
          </a:bodyPr>
          <a:lstStyle/>
          <a:p>
            <a:r>
              <a:rPr lang="en-US" dirty="0"/>
              <a:t>Why should we care?</a:t>
            </a:r>
          </a:p>
          <a:p>
            <a:r>
              <a:rPr lang="en-US" dirty="0"/>
              <a:t>What is critical theory?</a:t>
            </a:r>
          </a:p>
          <a:p>
            <a:pPr lvl="1"/>
            <a:r>
              <a:rPr lang="en-US" dirty="0"/>
              <a:t>Premise 1: Social binary</a:t>
            </a:r>
          </a:p>
          <a:p>
            <a:pPr lvl="1"/>
            <a:r>
              <a:rPr lang="en-US" dirty="0"/>
              <a:t>Premise 2: Oppression through ideology</a:t>
            </a:r>
          </a:p>
          <a:p>
            <a:pPr lvl="1"/>
            <a:r>
              <a:rPr lang="en-US" dirty="0"/>
              <a:t>Premise 3: Lived experience</a:t>
            </a:r>
          </a:p>
          <a:p>
            <a:pPr lvl="1"/>
            <a:r>
              <a:rPr lang="en-US" dirty="0"/>
              <a:t>Premise 4: Social justice</a:t>
            </a:r>
          </a:p>
          <a:p>
            <a:pPr lvl="1"/>
            <a:r>
              <a:rPr lang="en-US" dirty="0"/>
              <a:t>The strengths of critical theory</a:t>
            </a:r>
          </a:p>
          <a:p>
            <a:r>
              <a:rPr lang="en-US" dirty="0"/>
              <a:t>What are the problems with critical theory?</a:t>
            </a:r>
          </a:p>
          <a:p>
            <a:r>
              <a:rPr lang="en-US" dirty="0"/>
              <a:t>Logical implications</a:t>
            </a:r>
          </a:p>
          <a:p>
            <a:r>
              <a:rPr lang="en-US" dirty="0"/>
              <a:t>Conclusions and book recommendations</a:t>
            </a:r>
          </a:p>
        </p:txBody>
      </p:sp>
      <p:sp>
        <p:nvSpPr>
          <p:cNvPr id="4" name="Rectangle 3"/>
          <p:cNvSpPr/>
          <p:nvPr/>
        </p:nvSpPr>
        <p:spPr>
          <a:xfrm>
            <a:off x="246184" y="3092838"/>
            <a:ext cx="8651631" cy="387671"/>
          </a:xfrm>
          <a:prstGeom prst="rect">
            <a:avLst/>
          </a:prstGeom>
          <a:noFill/>
          <a:ln w="28575">
            <a:solidFill>
              <a:srgbClr val="1223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00418F"/>
              </a:solidFill>
            </a:endParaRPr>
          </a:p>
        </p:txBody>
      </p:sp>
    </p:spTree>
    <p:extLst>
      <p:ext uri="{BB962C8B-B14F-4D97-AF65-F5344CB8AC3E}">
        <p14:creationId xmlns:p14="http://schemas.microsoft.com/office/powerpoint/2010/main" val="290241793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64757" y="1784614"/>
            <a:ext cx="6194854" cy="4770537"/>
          </a:xfrm>
          <a:prstGeom prst="rect">
            <a:avLst/>
          </a:prstGeom>
        </p:spPr>
        <p:txBody>
          <a:bodyPr wrap="square">
            <a:spAutoFit/>
          </a:bodyPr>
          <a:lstStyle/>
          <a:p>
            <a:r>
              <a:rPr lang="en-US" sz="1600" dirty="0"/>
              <a:t>“oppression also traditionally carries a strong connotation of conquest and colonial domination… New left social movements of the 1960s and 1970s, however, shifted the meaning of the concept of oppression. </a:t>
            </a:r>
            <a:r>
              <a:rPr lang="en-US" sz="1600" b="1" dirty="0"/>
              <a:t>In its new usage, oppression designates the disadvantage and injustice some people suffer not because a tyrannical power coerces them, but because of the everyday practices of a well-intentioned liberal society…</a:t>
            </a:r>
            <a:r>
              <a:rPr lang="en-US" sz="1600" dirty="0"/>
              <a:t> Oppression in this sense is structural, rather than the result of a few people’s choices or policies. Its causes are embedded in </a:t>
            </a:r>
            <a:r>
              <a:rPr lang="en-US" sz="1600" b="1" dirty="0"/>
              <a:t>unquestioned norms, habits, and symbols</a:t>
            </a:r>
            <a:r>
              <a:rPr lang="en-US" sz="1600" dirty="0"/>
              <a:t>.” – Iris Young, “Five Faces of Oppression,” </a:t>
            </a:r>
            <a:r>
              <a:rPr lang="en-US" sz="1600" i="1" dirty="0"/>
              <a:t>Readings for Diversity and Social Justice</a:t>
            </a:r>
            <a:r>
              <a:rPr lang="en-US" sz="1600" dirty="0"/>
              <a:t>, p. 36</a:t>
            </a:r>
          </a:p>
          <a:p>
            <a:endParaRPr lang="en-US" sz="1600" dirty="0"/>
          </a:p>
          <a:p>
            <a:r>
              <a:rPr lang="en-US" sz="1600" dirty="0"/>
              <a:t>“</a:t>
            </a:r>
            <a:r>
              <a:rPr lang="en-US" sz="1600" b="1" dirty="0"/>
              <a:t>Marcuse’s notions of ‘one dimensional thought’…complements the critical theory tradition to better understand how hegemony, as cultural domination, normalizes and sustains the political/economic power of particular historic blocs </a:t>
            </a:r>
            <a:r>
              <a:rPr lang="en-US" sz="1600" dirty="0"/>
              <a:t>– the ruling coalition of economic, political and cultural elites” – Lauren </a:t>
            </a:r>
            <a:r>
              <a:rPr lang="en-US" sz="1600" dirty="0" err="1"/>
              <a:t>Langman</a:t>
            </a:r>
            <a:r>
              <a:rPr lang="en-US" sz="1600" dirty="0"/>
              <a:t>, “From Domination to Liberation: Marcuse, Gramsci, and a Critical Theory of Social Mobilization”, p.14, </a:t>
            </a:r>
            <a:r>
              <a:rPr lang="en-US" sz="1600" i="1" dirty="0"/>
              <a:t>Conference Papers – American Sociological Association.</a:t>
            </a:r>
            <a:endParaRPr lang="en-US" sz="1600" dirty="0"/>
          </a:p>
        </p:txBody>
      </p:sp>
      <p:sp>
        <p:nvSpPr>
          <p:cNvPr id="7" name="Title 1"/>
          <p:cNvSpPr>
            <a:spLocks noGrp="1"/>
          </p:cNvSpPr>
          <p:nvPr>
            <p:ph type="title"/>
          </p:nvPr>
        </p:nvSpPr>
        <p:spPr/>
        <p:txBody>
          <a:bodyPr>
            <a:normAutofit/>
          </a:bodyPr>
          <a:lstStyle/>
          <a:p>
            <a:r>
              <a:rPr lang="en-US" dirty="0"/>
              <a:t>Premise #2: Oppression occurs through hegemonic power</a:t>
            </a:r>
          </a:p>
        </p:txBody>
      </p:sp>
      <p:pic>
        <p:nvPicPr>
          <p:cNvPr id="1026" name="Picture 2" descr="Image result for iris young oppression"/>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7164320" y="1784614"/>
            <a:ext cx="1660549" cy="2490824"/>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p:nvPicPr>
        <p:blipFill>
          <a:blip r:embed="rId4" cstate="print"/>
          <a:stretch>
            <a:fillRect/>
          </a:stretch>
        </p:blipFill>
        <p:spPr>
          <a:xfrm>
            <a:off x="6799103" y="4542555"/>
            <a:ext cx="2025766" cy="1593603"/>
          </a:xfrm>
          <a:prstGeom prst="rect">
            <a:avLst/>
          </a:prstGeom>
        </p:spPr>
      </p:pic>
    </p:spTree>
    <p:extLst>
      <p:ext uri="{BB962C8B-B14F-4D97-AF65-F5344CB8AC3E}">
        <p14:creationId xmlns:p14="http://schemas.microsoft.com/office/powerpoint/2010/main" val="358372726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64757" y="1784614"/>
            <a:ext cx="5536246" cy="1754326"/>
          </a:xfrm>
          <a:prstGeom prst="rect">
            <a:avLst/>
          </a:prstGeom>
        </p:spPr>
        <p:txBody>
          <a:bodyPr wrap="square">
            <a:spAutoFit/>
          </a:bodyPr>
          <a:lstStyle/>
          <a:p>
            <a:r>
              <a:rPr lang="en-US" dirty="0"/>
              <a:t>“Ideology – the received wisdom – makes current social arrangements seem fair and natural.  </a:t>
            </a:r>
            <a:r>
              <a:rPr lang="en-US" b="1" dirty="0"/>
              <a:t>Those in power sleep well at night; their conduct does not seem to them like oppression</a:t>
            </a:r>
            <a:r>
              <a:rPr lang="en-US" dirty="0"/>
              <a:t>” – Richard Delgado, “Storytelling for Oppositionists and Others”; in </a:t>
            </a:r>
            <a:r>
              <a:rPr lang="en-US" i="1" dirty="0"/>
              <a:t>Critical Race Theory</a:t>
            </a:r>
            <a:r>
              <a:rPr lang="en-US" dirty="0"/>
              <a:t>, pp 71-72</a:t>
            </a:r>
          </a:p>
        </p:txBody>
      </p:sp>
      <p:sp>
        <p:nvSpPr>
          <p:cNvPr id="7" name="Title 1"/>
          <p:cNvSpPr>
            <a:spLocks noGrp="1"/>
          </p:cNvSpPr>
          <p:nvPr>
            <p:ph type="title"/>
          </p:nvPr>
        </p:nvSpPr>
        <p:spPr>
          <a:xfrm>
            <a:off x="628650" y="365126"/>
            <a:ext cx="7886700" cy="1325563"/>
          </a:xfrm>
        </p:spPr>
        <p:txBody>
          <a:bodyPr>
            <a:normAutofit/>
          </a:bodyPr>
          <a:lstStyle/>
          <a:p>
            <a:r>
              <a:rPr lang="en-US" dirty="0"/>
              <a:t>Premise #2: Oppression occurs through hegemonic power</a:t>
            </a:r>
          </a:p>
        </p:txBody>
      </p:sp>
      <p:pic>
        <p:nvPicPr>
          <p:cNvPr id="2052" name="Picture 4" descr="Image result for richard delgado"/>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5968545" y="1690689"/>
            <a:ext cx="1943813" cy="231560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164756" y="4164710"/>
            <a:ext cx="5536247" cy="2031325"/>
          </a:xfrm>
          <a:prstGeom prst="rect">
            <a:avLst/>
          </a:prstGeom>
        </p:spPr>
        <p:txBody>
          <a:bodyPr wrap="square">
            <a:spAutoFit/>
          </a:bodyPr>
          <a:lstStyle/>
          <a:p>
            <a:r>
              <a:rPr lang="en-US" dirty="0"/>
              <a:t>“This new ideology [of color-blind racism] has become a formidable political tool for the maintenance of the racial order… </a:t>
            </a:r>
            <a:r>
              <a:rPr lang="en-US" b="1" dirty="0"/>
              <a:t>the beauty of this new ideology is that it aids in the maintenance of white privilege without fanfare, without naming those who it subjects and those who it rewards.</a:t>
            </a:r>
            <a:r>
              <a:rPr lang="en-US" dirty="0"/>
              <a:t>” Eduardo Bonilla-Silva, </a:t>
            </a:r>
            <a:r>
              <a:rPr lang="en-US" i="1" dirty="0"/>
              <a:t>Racism Without Racists</a:t>
            </a:r>
            <a:r>
              <a:rPr lang="en-US" dirty="0"/>
              <a:t>, p. 3-4</a:t>
            </a:r>
            <a:endParaRPr lang="en-US" b="1" dirty="0"/>
          </a:p>
        </p:txBody>
      </p:sp>
      <p:pic>
        <p:nvPicPr>
          <p:cNvPr id="2056" name="Picture 8" descr="Image result for bonilla silva"/>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5968545" y="4284104"/>
            <a:ext cx="2018458" cy="20955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6336143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1122503" y="2045234"/>
            <a:ext cx="6868200" cy="4178129"/>
          </a:xfrm>
          <a:prstGeom prst="rect">
            <a:avLst/>
          </a:prstGeom>
        </p:spPr>
      </p:pic>
      <p:sp>
        <p:nvSpPr>
          <p:cNvPr id="3" name="Oval 2"/>
          <p:cNvSpPr/>
          <p:nvPr/>
        </p:nvSpPr>
        <p:spPr>
          <a:xfrm>
            <a:off x="4900113" y="2069178"/>
            <a:ext cx="2760749" cy="891048"/>
          </a:xfrm>
          <a:prstGeom prst="ellipse">
            <a:avLst/>
          </a:prstGeom>
          <a:noFill/>
          <a:ln w="28575">
            <a:solidFill>
              <a:srgbClr val="1223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6" name="Pie 5"/>
          <p:cNvSpPr/>
          <p:nvPr/>
        </p:nvSpPr>
        <p:spPr>
          <a:xfrm>
            <a:off x="3317308" y="2736905"/>
            <a:ext cx="2572329" cy="2606337"/>
          </a:xfrm>
          <a:prstGeom prst="pie">
            <a:avLst>
              <a:gd name="adj1" fmla="val 16122558"/>
              <a:gd name="adj2" fmla="val 19512633"/>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tx1"/>
              </a:solidFill>
            </a:endParaRPr>
          </a:p>
        </p:txBody>
      </p:sp>
      <p:sp>
        <p:nvSpPr>
          <p:cNvPr id="7" name="TextBox 6"/>
          <p:cNvSpPr txBox="1"/>
          <p:nvPr/>
        </p:nvSpPr>
        <p:spPr>
          <a:xfrm>
            <a:off x="5320367" y="2204713"/>
            <a:ext cx="1965603" cy="646331"/>
          </a:xfrm>
          <a:prstGeom prst="rect">
            <a:avLst/>
          </a:prstGeom>
          <a:noFill/>
        </p:spPr>
        <p:txBody>
          <a:bodyPr wrap="none" rtlCol="0">
            <a:spAutoFit/>
          </a:bodyPr>
          <a:lstStyle/>
          <a:p>
            <a:r>
              <a:rPr lang="en-US" dirty="0">
                <a:latin typeface="Showcard Gothic" panose="04020904020102020604" pitchFamily="82" charset="0"/>
              </a:rPr>
              <a:t>Old white men</a:t>
            </a:r>
          </a:p>
          <a:p>
            <a:r>
              <a:rPr lang="en-US" dirty="0">
                <a:latin typeface="Showcard Gothic" panose="04020904020102020604" pitchFamily="82" charset="0"/>
              </a:rPr>
              <a:t>~15%</a:t>
            </a:r>
          </a:p>
        </p:txBody>
      </p:sp>
      <p:sp>
        <p:nvSpPr>
          <p:cNvPr id="9" name="Title 1"/>
          <p:cNvSpPr>
            <a:spLocks noGrp="1"/>
          </p:cNvSpPr>
          <p:nvPr>
            <p:ph type="title"/>
          </p:nvPr>
        </p:nvSpPr>
        <p:spPr/>
        <p:txBody>
          <a:bodyPr>
            <a:normAutofit/>
          </a:bodyPr>
          <a:lstStyle/>
          <a:p>
            <a:r>
              <a:rPr lang="en-US" dirty="0"/>
              <a:t>Premise #2: Oppression occurs through hegemonic power</a:t>
            </a:r>
          </a:p>
        </p:txBody>
      </p:sp>
    </p:spTree>
    <p:extLst>
      <p:ext uri="{BB962C8B-B14F-4D97-AF65-F5344CB8AC3E}">
        <p14:creationId xmlns:p14="http://schemas.microsoft.com/office/powerpoint/2010/main" val="45740980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Outline</a:t>
            </a:r>
          </a:p>
        </p:txBody>
      </p:sp>
      <p:sp>
        <p:nvSpPr>
          <p:cNvPr id="3" name="Content Placeholder 2"/>
          <p:cNvSpPr>
            <a:spLocks noGrp="1"/>
          </p:cNvSpPr>
          <p:nvPr>
            <p:ph idx="1"/>
          </p:nvPr>
        </p:nvSpPr>
        <p:spPr>
          <a:xfrm>
            <a:off x="628650" y="1975890"/>
            <a:ext cx="7886700" cy="3892978"/>
          </a:xfrm>
        </p:spPr>
        <p:txBody>
          <a:bodyPr>
            <a:normAutofit fontScale="92500" lnSpcReduction="10000"/>
          </a:bodyPr>
          <a:lstStyle/>
          <a:p>
            <a:r>
              <a:rPr lang="en-US" dirty="0"/>
              <a:t>Why should we care?</a:t>
            </a:r>
          </a:p>
          <a:p>
            <a:r>
              <a:rPr lang="en-US" dirty="0"/>
              <a:t>What is critical theory?</a:t>
            </a:r>
          </a:p>
          <a:p>
            <a:pPr lvl="1"/>
            <a:r>
              <a:rPr lang="en-US" dirty="0"/>
              <a:t>Premise 1: Social binary</a:t>
            </a:r>
          </a:p>
          <a:p>
            <a:pPr lvl="1"/>
            <a:r>
              <a:rPr lang="en-US" dirty="0"/>
              <a:t>Premise 2: Oppression through ideology</a:t>
            </a:r>
          </a:p>
          <a:p>
            <a:pPr lvl="1"/>
            <a:r>
              <a:rPr lang="en-US" dirty="0"/>
              <a:t>Premise 3: Lived experience</a:t>
            </a:r>
          </a:p>
          <a:p>
            <a:pPr lvl="1"/>
            <a:r>
              <a:rPr lang="en-US" dirty="0"/>
              <a:t>Premise 4: Social justice</a:t>
            </a:r>
          </a:p>
          <a:p>
            <a:pPr lvl="1"/>
            <a:r>
              <a:rPr lang="en-US" dirty="0"/>
              <a:t>The strengths of critical theory</a:t>
            </a:r>
          </a:p>
          <a:p>
            <a:r>
              <a:rPr lang="en-US" dirty="0"/>
              <a:t>What are the problems with critical theory?</a:t>
            </a:r>
          </a:p>
          <a:p>
            <a:r>
              <a:rPr lang="en-US" dirty="0"/>
              <a:t>Logical implications</a:t>
            </a:r>
          </a:p>
          <a:p>
            <a:r>
              <a:rPr lang="en-US" dirty="0"/>
              <a:t>Conclusions and book recommendations</a:t>
            </a:r>
          </a:p>
        </p:txBody>
      </p:sp>
      <p:sp>
        <p:nvSpPr>
          <p:cNvPr id="4" name="Rectangle 3"/>
          <p:cNvSpPr/>
          <p:nvPr/>
        </p:nvSpPr>
        <p:spPr>
          <a:xfrm>
            <a:off x="246184" y="3429000"/>
            <a:ext cx="8651631" cy="387671"/>
          </a:xfrm>
          <a:prstGeom prst="rect">
            <a:avLst/>
          </a:prstGeom>
          <a:noFill/>
          <a:ln w="28575">
            <a:solidFill>
              <a:srgbClr val="1223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00418F"/>
              </a:solidFill>
            </a:endParaRPr>
          </a:p>
        </p:txBody>
      </p:sp>
    </p:spTree>
    <p:extLst>
      <p:ext uri="{BB962C8B-B14F-4D97-AF65-F5344CB8AC3E}">
        <p14:creationId xmlns:p14="http://schemas.microsoft.com/office/powerpoint/2010/main" val="5480352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28649" y="2027204"/>
            <a:ext cx="4531179" cy="4093428"/>
          </a:xfrm>
          <a:prstGeom prst="rect">
            <a:avLst/>
          </a:prstGeom>
        </p:spPr>
        <p:txBody>
          <a:bodyPr wrap="square">
            <a:spAutoFit/>
          </a:bodyPr>
          <a:lstStyle/>
          <a:p>
            <a:r>
              <a:rPr lang="en-US" sz="2000" dirty="0"/>
              <a:t>“oppressed groups do have a distinctive set of experiences and … are better positioned and better equipped for a particular kind of epistemic subversion… As Mills puts it, ‘Hegemonic </a:t>
            </a:r>
            <a:r>
              <a:rPr lang="en-US" sz="2000" b="1" dirty="0"/>
              <a:t>[dominant] groups characteristically have experiences that foster illusory perceptions about society’s functioning, whereas subordinate groups characteristically have experiences that (at least potentially) give rise to more adequate conceptualizations’</a:t>
            </a:r>
            <a:r>
              <a:rPr lang="en-US" sz="2000" dirty="0"/>
              <a:t>” – Medina, </a:t>
            </a:r>
            <a:r>
              <a:rPr lang="en-US" sz="2000" i="1" dirty="0"/>
              <a:t>Epistemology of Resistance</a:t>
            </a:r>
            <a:r>
              <a:rPr lang="en-US" sz="2000" dirty="0"/>
              <a:t>, p. 46.</a:t>
            </a:r>
          </a:p>
        </p:txBody>
      </p:sp>
      <p:pic>
        <p:nvPicPr>
          <p:cNvPr id="3078" name="Picture 6" descr="Image result for jose medina epistemology of resistance"/>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5654352" y="2350600"/>
            <a:ext cx="2976466" cy="3483693"/>
          </a:xfrm>
          <a:prstGeom prst="rect">
            <a:avLst/>
          </a:prstGeom>
          <a:noFill/>
          <a:extLst>
            <a:ext uri="{909E8E84-426E-40DD-AFC4-6F175D3DCCD1}">
              <a14:hiddenFill xmlns:a14="http://schemas.microsoft.com/office/drawing/2010/main">
                <a:solidFill>
                  <a:srgbClr val="FFFFFF"/>
                </a:solidFill>
              </a14:hiddenFill>
            </a:ext>
          </a:extLst>
        </p:spPr>
      </p:pic>
      <p:sp>
        <p:nvSpPr>
          <p:cNvPr id="6" name="Title 2"/>
          <p:cNvSpPr>
            <a:spLocks noGrp="1"/>
          </p:cNvSpPr>
          <p:nvPr>
            <p:ph type="title"/>
          </p:nvPr>
        </p:nvSpPr>
        <p:spPr/>
        <p:txBody>
          <a:bodyPr>
            <a:normAutofit fontScale="90000"/>
          </a:bodyPr>
          <a:lstStyle/>
          <a:p>
            <a:r>
              <a:rPr lang="en-US" sz="4000" dirty="0"/>
              <a:t>Premise #3: ‘Lived experience’ gives oppressed groups privileged access to truth</a:t>
            </a:r>
          </a:p>
        </p:txBody>
      </p:sp>
    </p:spTree>
    <p:extLst>
      <p:ext uri="{BB962C8B-B14F-4D97-AF65-F5344CB8AC3E}">
        <p14:creationId xmlns:p14="http://schemas.microsoft.com/office/powerpoint/2010/main" val="20197487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28648" y="1925604"/>
            <a:ext cx="5505452" cy="4093428"/>
          </a:xfrm>
          <a:prstGeom prst="rect">
            <a:avLst/>
          </a:prstGeom>
        </p:spPr>
        <p:txBody>
          <a:bodyPr wrap="square">
            <a:spAutoFit/>
          </a:bodyPr>
          <a:lstStyle/>
          <a:p>
            <a:r>
              <a:rPr lang="en-US" sz="2000" dirty="0"/>
              <a:t>“</a:t>
            </a:r>
            <a:r>
              <a:rPr lang="en-US" sz="2000" b="1" dirty="0"/>
              <a:t>[We] must learn to privilege [our] own perspectives and those of other outsiders, </a:t>
            </a:r>
            <a:r>
              <a:rPr lang="en-US" sz="2000" dirty="0"/>
              <a:t>understanding that the dominant legal discourse is premised upon the claim to knowledge of objective truths and the existence of neutral principles. We must free ourselves from the mystification produced by this ideology. </a:t>
            </a:r>
            <a:r>
              <a:rPr lang="en-US" sz="2000" b="1" dirty="0"/>
              <a:t>We must learn to trust our own senses, feelings, and experiences, and to give them authority, even (or especially) in the face of dominant accounts of social reality that claim universality.</a:t>
            </a:r>
            <a:r>
              <a:rPr lang="en-US" sz="2000" dirty="0"/>
              <a:t>” – Charles R. Lawrence III, “The Word and The River: Pedagogy as Scholarship as Struggle,” in Crenshaw’s </a:t>
            </a:r>
            <a:r>
              <a:rPr lang="en-US" sz="2000" i="1" dirty="0"/>
              <a:t>CRT</a:t>
            </a:r>
            <a:r>
              <a:rPr lang="en-US" sz="2000" dirty="0"/>
              <a:t>, p. 338</a:t>
            </a:r>
          </a:p>
        </p:txBody>
      </p:sp>
      <p:sp>
        <p:nvSpPr>
          <p:cNvPr id="6" name="Title 2"/>
          <p:cNvSpPr>
            <a:spLocks noGrp="1"/>
          </p:cNvSpPr>
          <p:nvPr>
            <p:ph type="title"/>
          </p:nvPr>
        </p:nvSpPr>
        <p:spPr/>
        <p:txBody>
          <a:bodyPr>
            <a:normAutofit fontScale="90000"/>
          </a:bodyPr>
          <a:lstStyle/>
          <a:p>
            <a:r>
              <a:rPr lang="en-US" sz="4000" dirty="0"/>
              <a:t>Premise #3: ‘Lived experience’ gives oppressed groups privileged access to truth</a:t>
            </a:r>
          </a:p>
        </p:txBody>
      </p:sp>
      <p:pic>
        <p:nvPicPr>
          <p:cNvPr id="2050" name="Picture 2" descr="Related image"/>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6543675" y="2527299"/>
            <a:ext cx="1971675" cy="24192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1431606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39182" y="2340663"/>
            <a:ext cx="3472295" cy="3477875"/>
          </a:xfrm>
          <a:prstGeom prst="rect">
            <a:avLst/>
          </a:prstGeom>
        </p:spPr>
        <p:txBody>
          <a:bodyPr wrap="square">
            <a:spAutoFit/>
          </a:bodyPr>
          <a:lstStyle/>
          <a:p>
            <a:r>
              <a:rPr lang="en-US" sz="2000" dirty="0"/>
              <a:t>“The idea that objectivity is best reached only through rational thought is a specifically </a:t>
            </a:r>
            <a:r>
              <a:rPr lang="en-US" sz="2000" b="1" dirty="0"/>
              <a:t>Western and masculine way of thinking </a:t>
            </a:r>
            <a:r>
              <a:rPr lang="en-US" sz="2000" dirty="0"/>
              <a:t>– one that we will challenge throughout this book.” – Margaret L. Andersen and Patricia Hill Collins, “Reconstructing Knowledge,” in Anderson and Collins, </a:t>
            </a:r>
            <a:r>
              <a:rPr lang="en-US" sz="2000" i="1" dirty="0"/>
              <a:t>Race, Class, and Gender</a:t>
            </a:r>
            <a:r>
              <a:rPr lang="en-US" sz="2000" dirty="0"/>
              <a:t>, p. 4-5</a:t>
            </a:r>
          </a:p>
        </p:txBody>
      </p:sp>
      <p:pic>
        <p:nvPicPr>
          <p:cNvPr id="5" name="Picture 4"/>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026807" y="2340663"/>
            <a:ext cx="2585097" cy="2593801"/>
          </a:xfrm>
          <a:prstGeom prst="rect">
            <a:avLst/>
          </a:prstGeom>
        </p:spPr>
      </p:pic>
      <p:pic>
        <p:nvPicPr>
          <p:cNvPr id="6" name="Picture 5"/>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6636617" y="2340663"/>
            <a:ext cx="2412869" cy="2593801"/>
          </a:xfrm>
          <a:prstGeom prst="rect">
            <a:avLst/>
          </a:prstGeom>
        </p:spPr>
      </p:pic>
      <p:sp>
        <p:nvSpPr>
          <p:cNvPr id="7" name="Title 2"/>
          <p:cNvSpPr>
            <a:spLocks noGrp="1"/>
          </p:cNvSpPr>
          <p:nvPr>
            <p:ph type="title"/>
          </p:nvPr>
        </p:nvSpPr>
        <p:spPr/>
        <p:txBody>
          <a:bodyPr>
            <a:normAutofit fontScale="90000"/>
          </a:bodyPr>
          <a:lstStyle/>
          <a:p>
            <a:r>
              <a:rPr lang="en-US" sz="4000" dirty="0"/>
              <a:t>Premise #3: ‘Lived experience’ gives oppressed groups privileged access to truth</a:t>
            </a:r>
          </a:p>
        </p:txBody>
      </p:sp>
    </p:spTree>
    <p:extLst>
      <p:ext uri="{BB962C8B-B14F-4D97-AF65-F5344CB8AC3E}">
        <p14:creationId xmlns:p14="http://schemas.microsoft.com/office/powerpoint/2010/main" val="168454440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stretch>
            <a:fillRect/>
          </a:stretch>
        </p:blipFill>
        <p:spPr>
          <a:xfrm>
            <a:off x="628650" y="2378250"/>
            <a:ext cx="2885649" cy="1769597"/>
          </a:xfrm>
          <a:prstGeom prst="rect">
            <a:avLst/>
          </a:prstGeom>
        </p:spPr>
      </p:pic>
      <p:pic>
        <p:nvPicPr>
          <p:cNvPr id="5" name="Picture 4"/>
          <p:cNvPicPr>
            <a:picLocks noChangeAspect="1"/>
          </p:cNvPicPr>
          <p:nvPr/>
        </p:nvPicPr>
        <p:blipFill>
          <a:blip r:embed="rId4" cstate="screen">
            <a:grayscl/>
            <a:extLst>
              <a:ext uri="{28A0092B-C50C-407E-A947-70E740481C1C}">
                <a14:useLocalDpi xmlns:a14="http://schemas.microsoft.com/office/drawing/2010/main"/>
              </a:ext>
            </a:extLst>
          </a:blip>
          <a:stretch>
            <a:fillRect/>
          </a:stretch>
        </p:blipFill>
        <p:spPr>
          <a:xfrm>
            <a:off x="628650" y="4523934"/>
            <a:ext cx="2885649" cy="1923766"/>
          </a:xfrm>
          <a:prstGeom prst="rect">
            <a:avLst/>
          </a:prstGeom>
        </p:spPr>
      </p:pic>
      <p:pic>
        <p:nvPicPr>
          <p:cNvPr id="6" name="Picture 5"/>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270405" y="4395520"/>
            <a:ext cx="2900904" cy="1933936"/>
          </a:xfrm>
          <a:prstGeom prst="rect">
            <a:avLst/>
          </a:prstGeom>
        </p:spPr>
      </p:pic>
      <p:sp>
        <p:nvSpPr>
          <p:cNvPr id="7" name="TextBox 6"/>
          <p:cNvSpPr txBox="1"/>
          <p:nvPr/>
        </p:nvSpPr>
        <p:spPr>
          <a:xfrm>
            <a:off x="1408670" y="4111708"/>
            <a:ext cx="984244" cy="369332"/>
          </a:xfrm>
          <a:prstGeom prst="rect">
            <a:avLst/>
          </a:prstGeom>
          <a:noFill/>
        </p:spPr>
        <p:txBody>
          <a:bodyPr wrap="none" rtlCol="0">
            <a:spAutoFit/>
          </a:bodyPr>
          <a:lstStyle/>
          <a:p>
            <a:r>
              <a:rPr lang="en-US" dirty="0"/>
              <a:t>Privilege</a:t>
            </a:r>
          </a:p>
        </p:txBody>
      </p:sp>
      <p:sp>
        <p:nvSpPr>
          <p:cNvPr id="8" name="TextBox 7"/>
          <p:cNvSpPr txBox="1"/>
          <p:nvPr/>
        </p:nvSpPr>
        <p:spPr>
          <a:xfrm>
            <a:off x="628650" y="6425388"/>
            <a:ext cx="2380780" cy="369332"/>
          </a:xfrm>
          <a:prstGeom prst="rect">
            <a:avLst/>
          </a:prstGeom>
          <a:noFill/>
        </p:spPr>
        <p:txBody>
          <a:bodyPr wrap="none" rtlCol="0">
            <a:spAutoFit/>
          </a:bodyPr>
          <a:lstStyle/>
          <a:p>
            <a:r>
              <a:rPr lang="en-US" dirty="0"/>
              <a:t>Internalized oppression</a:t>
            </a:r>
          </a:p>
        </p:txBody>
      </p:sp>
      <p:sp>
        <p:nvSpPr>
          <p:cNvPr id="9" name="TextBox 8"/>
          <p:cNvSpPr txBox="1"/>
          <p:nvPr/>
        </p:nvSpPr>
        <p:spPr>
          <a:xfrm>
            <a:off x="5270405" y="6345806"/>
            <a:ext cx="2521588" cy="369332"/>
          </a:xfrm>
          <a:prstGeom prst="rect">
            <a:avLst/>
          </a:prstGeom>
          <a:noFill/>
        </p:spPr>
        <p:txBody>
          <a:bodyPr wrap="none" rtlCol="0">
            <a:spAutoFit/>
          </a:bodyPr>
          <a:lstStyle/>
          <a:p>
            <a:r>
              <a:rPr lang="en-US" dirty="0" err="1"/>
              <a:t>Liberatory</a:t>
            </a:r>
            <a:r>
              <a:rPr lang="en-US" dirty="0"/>
              <a:t> consciousness</a:t>
            </a:r>
          </a:p>
        </p:txBody>
      </p:sp>
      <p:sp>
        <p:nvSpPr>
          <p:cNvPr id="10" name="Right Arrow 9"/>
          <p:cNvSpPr/>
          <p:nvPr/>
        </p:nvSpPr>
        <p:spPr>
          <a:xfrm>
            <a:off x="3838832" y="5074508"/>
            <a:ext cx="996779" cy="576649"/>
          </a:xfrm>
          <a:prstGeom prst="rightArrow">
            <a:avLst/>
          </a:prstGeom>
          <a:solidFill>
            <a:srgbClr val="12235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628650" y="1966024"/>
            <a:ext cx="3082960" cy="369332"/>
          </a:xfrm>
          <a:prstGeom prst="rect">
            <a:avLst/>
          </a:prstGeom>
          <a:noFill/>
        </p:spPr>
        <p:txBody>
          <a:bodyPr wrap="none" rtlCol="0">
            <a:spAutoFit/>
          </a:bodyPr>
          <a:lstStyle/>
          <a:p>
            <a:r>
              <a:rPr lang="en-US" b="1" dirty="0"/>
              <a:t>Oppression and epistemology:</a:t>
            </a:r>
          </a:p>
        </p:txBody>
      </p:sp>
      <p:sp>
        <p:nvSpPr>
          <p:cNvPr id="13" name="Title 2"/>
          <p:cNvSpPr>
            <a:spLocks noGrp="1"/>
          </p:cNvSpPr>
          <p:nvPr>
            <p:ph type="title"/>
          </p:nvPr>
        </p:nvSpPr>
        <p:spPr/>
        <p:txBody>
          <a:bodyPr>
            <a:normAutofit fontScale="90000"/>
          </a:bodyPr>
          <a:lstStyle/>
          <a:p>
            <a:r>
              <a:rPr lang="en-US" sz="4000" dirty="0"/>
              <a:t>Premise #3: ‘Lived experience’ gives oppressed groups privileged access to truth</a:t>
            </a:r>
          </a:p>
        </p:txBody>
      </p:sp>
      <p:sp>
        <p:nvSpPr>
          <p:cNvPr id="2" name="TextBox 1"/>
          <p:cNvSpPr txBox="1"/>
          <p:nvPr/>
        </p:nvSpPr>
        <p:spPr>
          <a:xfrm>
            <a:off x="3736301" y="4478980"/>
            <a:ext cx="1216743" cy="646331"/>
          </a:xfrm>
          <a:prstGeom prst="rect">
            <a:avLst/>
          </a:prstGeom>
          <a:noFill/>
        </p:spPr>
        <p:txBody>
          <a:bodyPr wrap="none" rtlCol="0">
            <a:spAutoFit/>
          </a:bodyPr>
          <a:lstStyle/>
          <a:p>
            <a:r>
              <a:rPr lang="en-US" dirty="0"/>
              <a:t>Lived </a:t>
            </a:r>
            <a:br>
              <a:rPr lang="en-US" dirty="0"/>
            </a:br>
            <a:r>
              <a:rPr lang="en-US" dirty="0"/>
              <a:t>experience</a:t>
            </a:r>
          </a:p>
        </p:txBody>
      </p:sp>
    </p:spTree>
    <p:extLst>
      <p:ext uri="{BB962C8B-B14F-4D97-AF65-F5344CB8AC3E}">
        <p14:creationId xmlns:p14="http://schemas.microsoft.com/office/powerpoint/2010/main" val="60157810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Outline</a:t>
            </a:r>
          </a:p>
        </p:txBody>
      </p:sp>
      <p:sp>
        <p:nvSpPr>
          <p:cNvPr id="3" name="Content Placeholder 2"/>
          <p:cNvSpPr>
            <a:spLocks noGrp="1"/>
          </p:cNvSpPr>
          <p:nvPr>
            <p:ph idx="1"/>
          </p:nvPr>
        </p:nvSpPr>
        <p:spPr>
          <a:xfrm>
            <a:off x="628650" y="1975890"/>
            <a:ext cx="7886700" cy="3892978"/>
          </a:xfrm>
        </p:spPr>
        <p:txBody>
          <a:bodyPr>
            <a:normAutofit fontScale="92500" lnSpcReduction="10000"/>
          </a:bodyPr>
          <a:lstStyle/>
          <a:p>
            <a:r>
              <a:rPr lang="en-US" dirty="0"/>
              <a:t>Why should we care?</a:t>
            </a:r>
          </a:p>
          <a:p>
            <a:r>
              <a:rPr lang="en-US" dirty="0"/>
              <a:t>What is critical theory?</a:t>
            </a:r>
          </a:p>
          <a:p>
            <a:pPr lvl="1"/>
            <a:r>
              <a:rPr lang="en-US" dirty="0"/>
              <a:t>Premise 1: Social binary</a:t>
            </a:r>
          </a:p>
          <a:p>
            <a:pPr lvl="1"/>
            <a:r>
              <a:rPr lang="en-US" dirty="0"/>
              <a:t>Premise 2: Oppression through ideology</a:t>
            </a:r>
          </a:p>
          <a:p>
            <a:pPr lvl="1"/>
            <a:r>
              <a:rPr lang="en-US" dirty="0"/>
              <a:t>Premise 3: Lived experience</a:t>
            </a:r>
          </a:p>
          <a:p>
            <a:pPr lvl="1"/>
            <a:r>
              <a:rPr lang="en-US" dirty="0"/>
              <a:t>Premise 4: Social justice</a:t>
            </a:r>
          </a:p>
          <a:p>
            <a:pPr lvl="1"/>
            <a:r>
              <a:rPr lang="en-US" dirty="0"/>
              <a:t>The strengths of critical theory</a:t>
            </a:r>
          </a:p>
          <a:p>
            <a:r>
              <a:rPr lang="en-US" dirty="0"/>
              <a:t>What are the problems with critical theory?</a:t>
            </a:r>
          </a:p>
          <a:p>
            <a:r>
              <a:rPr lang="en-US" dirty="0"/>
              <a:t>Logical implications</a:t>
            </a:r>
          </a:p>
          <a:p>
            <a:r>
              <a:rPr lang="en-US" dirty="0"/>
              <a:t>Conclusions and book recommendations</a:t>
            </a:r>
          </a:p>
        </p:txBody>
      </p:sp>
      <p:sp>
        <p:nvSpPr>
          <p:cNvPr id="4" name="Rectangle 3"/>
          <p:cNvSpPr/>
          <p:nvPr/>
        </p:nvSpPr>
        <p:spPr>
          <a:xfrm>
            <a:off x="246184" y="3728543"/>
            <a:ext cx="8651631" cy="387671"/>
          </a:xfrm>
          <a:prstGeom prst="rect">
            <a:avLst/>
          </a:prstGeom>
          <a:noFill/>
          <a:ln w="28575">
            <a:solidFill>
              <a:srgbClr val="1223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00418F"/>
              </a:solidFill>
            </a:endParaRPr>
          </a:p>
        </p:txBody>
      </p:sp>
    </p:spTree>
    <p:extLst>
      <p:ext uri="{BB962C8B-B14F-4D97-AF65-F5344CB8AC3E}">
        <p14:creationId xmlns:p14="http://schemas.microsoft.com/office/powerpoint/2010/main" val="190167961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Premise #4: Social justice demands the liberation of oppressed groups</a:t>
            </a:r>
          </a:p>
        </p:txBody>
      </p:sp>
      <p:sp>
        <p:nvSpPr>
          <p:cNvPr id="4" name="Rectangle 3"/>
          <p:cNvSpPr/>
          <p:nvPr/>
        </p:nvSpPr>
        <p:spPr>
          <a:xfrm>
            <a:off x="628650" y="2579118"/>
            <a:ext cx="4572000" cy="3693319"/>
          </a:xfrm>
          <a:prstGeom prst="rect">
            <a:avLst/>
          </a:prstGeom>
        </p:spPr>
        <p:txBody>
          <a:bodyPr>
            <a:spAutoFit/>
          </a:bodyPr>
          <a:lstStyle/>
          <a:p>
            <a:r>
              <a:rPr lang="en-US" dirty="0"/>
              <a:t>“Prior to celebrating diversity, we must first eliminate intolerance. No matter what form it takes or who does it, we must all take action to stop intolerance when it happens. Working towards a celebration of diversity implies working for </a:t>
            </a:r>
            <a:r>
              <a:rPr lang="en-US" b="1" dirty="0"/>
              <a:t>social justice – the elimination of all forms of social oppression</a:t>
            </a:r>
            <a:r>
              <a:rPr lang="en-US" dirty="0"/>
              <a:t>… Social injustice takes many forms. It can be injustice based on a </a:t>
            </a:r>
            <a:r>
              <a:rPr lang="en-US" b="1" dirty="0"/>
              <a:t>person’s gender, race, ethnicity, religion, sexual orientation, physical or mental ability, or economic class</a:t>
            </a:r>
            <a:r>
              <a:rPr lang="en-US" dirty="0"/>
              <a:t>.” – Mary McClintock, “How to Interrupt Oppressive Behavior,”</a:t>
            </a:r>
            <a:r>
              <a:rPr lang="en-US" i="1" dirty="0"/>
              <a:t> Readings for Diversity and Social Justice</a:t>
            </a:r>
            <a:r>
              <a:rPr lang="en-US" dirty="0"/>
              <a:t>, p. 483</a:t>
            </a:r>
          </a:p>
        </p:txBody>
      </p:sp>
      <p:sp>
        <p:nvSpPr>
          <p:cNvPr id="5" name="TextBox 4"/>
          <p:cNvSpPr txBox="1"/>
          <p:nvPr/>
        </p:nvSpPr>
        <p:spPr>
          <a:xfrm>
            <a:off x="628650" y="2209786"/>
            <a:ext cx="2750048" cy="369332"/>
          </a:xfrm>
          <a:prstGeom prst="rect">
            <a:avLst/>
          </a:prstGeom>
          <a:noFill/>
        </p:spPr>
        <p:txBody>
          <a:bodyPr wrap="none" rtlCol="0">
            <a:spAutoFit/>
          </a:bodyPr>
          <a:lstStyle/>
          <a:p>
            <a:r>
              <a:rPr lang="en-US" b="1" dirty="0"/>
              <a:t>Definition of social justice:</a:t>
            </a:r>
          </a:p>
        </p:txBody>
      </p:sp>
      <p:pic>
        <p:nvPicPr>
          <p:cNvPr id="6" name="Picture 5"/>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852680" y="2579118"/>
            <a:ext cx="2547355" cy="3639079"/>
          </a:xfrm>
          <a:prstGeom prst="rect">
            <a:avLst/>
          </a:prstGeom>
        </p:spPr>
      </p:pic>
    </p:spTree>
    <p:extLst>
      <p:ext uri="{BB962C8B-B14F-4D97-AF65-F5344CB8AC3E}">
        <p14:creationId xmlns:p14="http://schemas.microsoft.com/office/powerpoint/2010/main" val="429149631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C7236A8D-29CB-49D9-B998-CC746E450818}"/>
              </a:ext>
            </a:extLst>
          </p:cNvPr>
          <p:cNvSpPr txBox="1"/>
          <p:nvPr/>
        </p:nvSpPr>
        <p:spPr>
          <a:xfrm>
            <a:off x="172264" y="6396078"/>
            <a:ext cx="8799471" cy="369332"/>
          </a:xfrm>
          <a:prstGeom prst="rect">
            <a:avLst/>
          </a:prstGeom>
          <a:noFill/>
        </p:spPr>
        <p:txBody>
          <a:bodyPr wrap="square" rtlCol="0">
            <a:spAutoFit/>
          </a:bodyPr>
          <a:lstStyle/>
          <a:p>
            <a:pPr marL="0" indent="0">
              <a:buNone/>
            </a:pPr>
            <a:r>
              <a:rPr lang="en-US" sz="1800" dirty="0" err="1"/>
              <a:t>Trueman</a:t>
            </a:r>
            <a:r>
              <a:rPr lang="en-US" sz="1800" dirty="0"/>
              <a:t>, </a:t>
            </a:r>
            <a:r>
              <a:rPr lang="en-US" sz="1800" i="1" dirty="0"/>
              <a:t>The Rise and Triumph of the Modern Self, </a:t>
            </a:r>
            <a:r>
              <a:rPr lang="en-US" sz="1800" b="0" dirty="0">
                <a:effectLst/>
              </a:rPr>
              <a:t>p. 225-226</a:t>
            </a:r>
            <a:endParaRPr lang="en-US" sz="1800" dirty="0"/>
          </a:p>
        </p:txBody>
      </p:sp>
      <p:sp>
        <p:nvSpPr>
          <p:cNvPr id="2" name="Title 1">
            <a:extLst>
              <a:ext uri="{FF2B5EF4-FFF2-40B4-BE49-F238E27FC236}">
                <a16:creationId xmlns:a16="http://schemas.microsoft.com/office/drawing/2014/main" id="{A76CC1DD-CD0C-4FBF-B9B4-4A59C68E80AA}"/>
              </a:ext>
            </a:extLst>
          </p:cNvPr>
          <p:cNvSpPr>
            <a:spLocks noGrp="1"/>
          </p:cNvSpPr>
          <p:nvPr>
            <p:ph type="title"/>
          </p:nvPr>
        </p:nvSpPr>
        <p:spPr/>
        <p:txBody>
          <a:bodyPr/>
          <a:lstStyle/>
          <a:p>
            <a:r>
              <a:rPr lang="en-US" dirty="0"/>
              <a:t>Unifying themes of critical theory</a:t>
            </a:r>
          </a:p>
        </p:txBody>
      </p:sp>
      <p:sp>
        <p:nvSpPr>
          <p:cNvPr id="3" name="Content Placeholder 2">
            <a:extLst>
              <a:ext uri="{FF2B5EF4-FFF2-40B4-BE49-F238E27FC236}">
                <a16:creationId xmlns:a16="http://schemas.microsoft.com/office/drawing/2014/main" id="{9AB772AF-589E-4BD1-8670-B6FC4A19B2FA}"/>
              </a:ext>
            </a:extLst>
          </p:cNvPr>
          <p:cNvSpPr>
            <a:spLocks noGrp="1"/>
          </p:cNvSpPr>
          <p:nvPr>
            <p:ph idx="1"/>
          </p:nvPr>
        </p:nvSpPr>
        <p:spPr>
          <a:xfrm>
            <a:off x="628650" y="1449424"/>
            <a:ext cx="6425442" cy="5223910"/>
          </a:xfrm>
        </p:spPr>
        <p:txBody>
          <a:bodyPr>
            <a:noAutofit/>
          </a:bodyPr>
          <a:lstStyle/>
          <a:p>
            <a:pPr marL="0" indent="0">
              <a:buNone/>
            </a:pPr>
            <a:r>
              <a:rPr lang="en-US" sz="2200" b="0" dirty="0">
                <a:effectLst/>
              </a:rPr>
              <a:t>“the cluster of philosophical approaches to [issues of identity is] </a:t>
            </a:r>
            <a:r>
              <a:rPr lang="en-US" sz="2200" b="1" dirty="0">
                <a:effectLst/>
              </a:rPr>
              <a:t>known by the umbrella term critical theory. </a:t>
            </a:r>
            <a:r>
              <a:rPr lang="en-US" sz="2200" b="0" dirty="0">
                <a:effectLst/>
              </a:rPr>
              <a:t>Critical theory is today a diverse phenomenon that draws deeply and variously on strands of Marxist thought, psychoanalysis, feminist theory, postcolonialism, poststructuralism, queer theory, and deconstruction… at the core of the various approaches of critical theorists lies a relatively simple set of convictions: </a:t>
            </a:r>
            <a:r>
              <a:rPr lang="en-US" sz="2200" b="1" dirty="0">
                <a:effectLst/>
              </a:rPr>
              <a:t>the world is to be divided up between those who have power and those who do not; the dominant Western narrative of truth is really an ideological construct designed to preserve the power structure of the status quo; and the goal of critical theory is therefore to destabilize this power structure by destabilizing the dominant narratives that are used to justify –to ‘naturalize’– it</a:t>
            </a:r>
            <a:r>
              <a:rPr lang="en-US" sz="2200" b="0" dirty="0">
                <a:effectLst/>
              </a:rPr>
              <a:t>” - </a:t>
            </a:r>
            <a:r>
              <a:rPr lang="en-US" sz="2200" b="0" dirty="0" err="1">
                <a:effectLst/>
              </a:rPr>
              <a:t>Trueman</a:t>
            </a:r>
            <a:endParaRPr lang="en-US" sz="2200" b="0" dirty="0">
              <a:effectLst/>
            </a:endParaRPr>
          </a:p>
        </p:txBody>
      </p:sp>
      <p:pic>
        <p:nvPicPr>
          <p:cNvPr id="1026" name="Picture 2" descr="Dr Carl Trueman to deliver Annual Church History Lecture 2021 - Edinburgh  Theological Seminary">
            <a:extLst>
              <a:ext uri="{FF2B5EF4-FFF2-40B4-BE49-F238E27FC236}">
                <a16:creationId xmlns:a16="http://schemas.microsoft.com/office/drawing/2014/main" id="{3AA07D55-DF0E-43E8-9D8D-923DC9870F75}"/>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1733" r="29063"/>
          <a:stretch/>
        </p:blipFill>
        <p:spPr bwMode="auto">
          <a:xfrm>
            <a:off x="7054092" y="2230015"/>
            <a:ext cx="1769529" cy="30076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3435896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Outline</a:t>
            </a:r>
          </a:p>
        </p:txBody>
      </p:sp>
      <p:sp>
        <p:nvSpPr>
          <p:cNvPr id="3" name="Content Placeholder 2"/>
          <p:cNvSpPr>
            <a:spLocks noGrp="1"/>
          </p:cNvSpPr>
          <p:nvPr>
            <p:ph idx="1"/>
          </p:nvPr>
        </p:nvSpPr>
        <p:spPr>
          <a:xfrm>
            <a:off x="628650" y="1975890"/>
            <a:ext cx="7886700" cy="3892978"/>
          </a:xfrm>
        </p:spPr>
        <p:txBody>
          <a:bodyPr>
            <a:normAutofit fontScale="92500" lnSpcReduction="10000"/>
          </a:bodyPr>
          <a:lstStyle/>
          <a:p>
            <a:r>
              <a:rPr lang="en-US" dirty="0"/>
              <a:t>Why should we care?</a:t>
            </a:r>
          </a:p>
          <a:p>
            <a:r>
              <a:rPr lang="en-US" dirty="0"/>
              <a:t>What is critical theory?</a:t>
            </a:r>
          </a:p>
          <a:p>
            <a:pPr lvl="1"/>
            <a:r>
              <a:rPr lang="en-US" dirty="0"/>
              <a:t>Premise 1: Social binary</a:t>
            </a:r>
          </a:p>
          <a:p>
            <a:pPr lvl="1"/>
            <a:r>
              <a:rPr lang="en-US" dirty="0"/>
              <a:t>Premise 2: Oppression through ideology</a:t>
            </a:r>
          </a:p>
          <a:p>
            <a:pPr lvl="1"/>
            <a:r>
              <a:rPr lang="en-US" dirty="0"/>
              <a:t>Premise 3: Lived experience</a:t>
            </a:r>
          </a:p>
          <a:p>
            <a:pPr lvl="1"/>
            <a:r>
              <a:rPr lang="en-US" dirty="0"/>
              <a:t>Premise 4: Social justice</a:t>
            </a:r>
          </a:p>
          <a:p>
            <a:pPr lvl="1"/>
            <a:r>
              <a:rPr lang="en-US" dirty="0"/>
              <a:t>The strengths of critical theory</a:t>
            </a:r>
          </a:p>
          <a:p>
            <a:r>
              <a:rPr lang="en-US" dirty="0"/>
              <a:t>What are the problems with critical theory?</a:t>
            </a:r>
          </a:p>
          <a:p>
            <a:r>
              <a:rPr lang="en-US" dirty="0"/>
              <a:t>Logical implications?</a:t>
            </a:r>
          </a:p>
          <a:p>
            <a:r>
              <a:rPr lang="en-US" dirty="0"/>
              <a:t>Conclusions and book recommendations</a:t>
            </a:r>
          </a:p>
        </p:txBody>
      </p:sp>
      <p:sp>
        <p:nvSpPr>
          <p:cNvPr id="4" name="Rectangle 3"/>
          <p:cNvSpPr/>
          <p:nvPr/>
        </p:nvSpPr>
        <p:spPr>
          <a:xfrm>
            <a:off x="246184" y="4111315"/>
            <a:ext cx="8651631" cy="387671"/>
          </a:xfrm>
          <a:prstGeom prst="rect">
            <a:avLst/>
          </a:prstGeom>
          <a:noFill/>
          <a:ln w="28575">
            <a:solidFill>
              <a:srgbClr val="1223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00418F"/>
              </a:solidFill>
            </a:endParaRPr>
          </a:p>
        </p:txBody>
      </p:sp>
    </p:spTree>
    <p:extLst>
      <p:ext uri="{BB962C8B-B14F-4D97-AF65-F5344CB8AC3E}">
        <p14:creationId xmlns:p14="http://schemas.microsoft.com/office/powerpoint/2010/main" val="232907987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Strength #1. Emphasis on the sinfulness of oppression</a:t>
            </a:r>
          </a:p>
        </p:txBody>
      </p:sp>
      <p:sp>
        <p:nvSpPr>
          <p:cNvPr id="3" name="Content Placeholder 2"/>
          <p:cNvSpPr>
            <a:spLocks noGrp="1"/>
          </p:cNvSpPr>
          <p:nvPr>
            <p:ph idx="1"/>
          </p:nvPr>
        </p:nvSpPr>
        <p:spPr>
          <a:xfrm>
            <a:off x="356803" y="1929907"/>
            <a:ext cx="5002823" cy="3263504"/>
          </a:xfrm>
        </p:spPr>
        <p:txBody>
          <a:bodyPr>
            <a:noAutofit/>
          </a:bodyPr>
          <a:lstStyle/>
          <a:p>
            <a:r>
              <a:rPr lang="en-US" sz="2000" dirty="0"/>
              <a:t>“Learn to do good; seek justice, correct oppression; bring justice to the fatherless, plead the widow's cause.” – Is. 1:17</a:t>
            </a:r>
          </a:p>
          <a:p>
            <a:r>
              <a:rPr lang="en-US" sz="2000" dirty="0"/>
              <a:t>“Do not oppress the widow, the fatherless, the sojourner, or the poor, and let none of you devise evil against another in your heart.” – Zech. 7:20</a:t>
            </a:r>
          </a:p>
          <a:p>
            <a:r>
              <a:rPr lang="en-US" sz="2000" baseline="30000" dirty="0"/>
              <a:t>“</a:t>
            </a:r>
            <a:r>
              <a:rPr lang="en-US" sz="2000" dirty="0"/>
              <a:t>Love your neighbor as yourself.” – Mark 12:30</a:t>
            </a:r>
          </a:p>
          <a:p>
            <a:r>
              <a:rPr lang="en-US" sz="2000" dirty="0"/>
              <a:t>“Listen! The wages of the laborers who mowed your fields which you kept back by fraud, cry out, and the cries of the har­vesters have reached the ears of the Lord of hosts” – James 5:4</a:t>
            </a:r>
          </a:p>
        </p:txBody>
      </p:sp>
      <p:pic>
        <p:nvPicPr>
          <p:cNvPr id="5" name="Picture 4"/>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359626" y="2358275"/>
            <a:ext cx="3663021" cy="2930417"/>
          </a:xfrm>
          <a:prstGeom prst="rect">
            <a:avLst/>
          </a:prstGeom>
        </p:spPr>
      </p:pic>
    </p:spTree>
    <p:extLst>
      <p:ext uri="{BB962C8B-B14F-4D97-AF65-F5344CB8AC3E}">
        <p14:creationId xmlns:p14="http://schemas.microsoft.com/office/powerpoint/2010/main" val="328461371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Strength #2. Focus on structures, systems, and norms</a:t>
            </a:r>
          </a:p>
        </p:txBody>
      </p:sp>
      <p:pic>
        <p:nvPicPr>
          <p:cNvPr id="4" name="Picture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52880" y="2240850"/>
            <a:ext cx="3558587" cy="3558587"/>
          </a:xfrm>
          <a:prstGeom prst="rect">
            <a:avLst/>
          </a:prstGeom>
        </p:spPr>
      </p:pic>
      <p:pic>
        <p:nvPicPr>
          <p:cNvPr id="7" name="Picture 6"/>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110404" y="2240851"/>
            <a:ext cx="4744782" cy="3558586"/>
          </a:xfrm>
          <a:prstGeom prst="rect">
            <a:avLst/>
          </a:prstGeom>
        </p:spPr>
      </p:pic>
    </p:spTree>
    <p:extLst>
      <p:ext uri="{BB962C8B-B14F-4D97-AF65-F5344CB8AC3E}">
        <p14:creationId xmlns:p14="http://schemas.microsoft.com/office/powerpoint/2010/main" val="105977376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Strength #3: Recognition of hegemonic power</a:t>
            </a:r>
          </a:p>
        </p:txBody>
      </p:sp>
      <p:pic>
        <p:nvPicPr>
          <p:cNvPr id="4" name="Picture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28650" y="2125267"/>
            <a:ext cx="6512155" cy="4341436"/>
          </a:xfrm>
          <a:prstGeom prst="rect">
            <a:avLst/>
          </a:prstGeom>
        </p:spPr>
      </p:pic>
    </p:spTree>
    <p:extLst>
      <p:ext uri="{BB962C8B-B14F-4D97-AF65-F5344CB8AC3E}">
        <p14:creationId xmlns:p14="http://schemas.microsoft.com/office/powerpoint/2010/main" val="38784389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Outline</a:t>
            </a:r>
          </a:p>
        </p:txBody>
      </p:sp>
      <p:sp>
        <p:nvSpPr>
          <p:cNvPr id="3" name="Content Placeholder 2"/>
          <p:cNvSpPr>
            <a:spLocks noGrp="1"/>
          </p:cNvSpPr>
          <p:nvPr>
            <p:ph idx="1"/>
          </p:nvPr>
        </p:nvSpPr>
        <p:spPr>
          <a:xfrm>
            <a:off x="628650" y="1975890"/>
            <a:ext cx="7886700" cy="3892978"/>
          </a:xfrm>
        </p:spPr>
        <p:txBody>
          <a:bodyPr>
            <a:normAutofit lnSpcReduction="10000"/>
          </a:bodyPr>
          <a:lstStyle/>
          <a:p>
            <a:r>
              <a:rPr lang="en-US" dirty="0"/>
              <a:t>Why should we care?</a:t>
            </a:r>
          </a:p>
          <a:p>
            <a:r>
              <a:rPr lang="en-US" dirty="0"/>
              <a:t>What is critical theory?</a:t>
            </a:r>
          </a:p>
          <a:p>
            <a:r>
              <a:rPr lang="en-US" dirty="0"/>
              <a:t>What are the problems with critical theory?</a:t>
            </a:r>
          </a:p>
          <a:p>
            <a:pPr lvl="1"/>
            <a:r>
              <a:rPr lang="en-US" dirty="0"/>
              <a:t>Worldview</a:t>
            </a:r>
          </a:p>
          <a:p>
            <a:pPr lvl="1"/>
            <a:r>
              <a:rPr lang="en-US" dirty="0"/>
              <a:t>Epistemology</a:t>
            </a:r>
          </a:p>
          <a:p>
            <a:pPr lvl="1"/>
            <a:r>
              <a:rPr lang="en-US" dirty="0"/>
              <a:t>Adversarial identities</a:t>
            </a:r>
          </a:p>
          <a:p>
            <a:pPr lvl="1"/>
            <a:r>
              <a:rPr lang="en-US" dirty="0"/>
              <a:t>Hegemonic power</a:t>
            </a:r>
          </a:p>
          <a:p>
            <a:r>
              <a:rPr lang="en-US" dirty="0"/>
              <a:t>Logical implications</a:t>
            </a:r>
          </a:p>
          <a:p>
            <a:r>
              <a:rPr lang="en-US" dirty="0"/>
              <a:t>Conclusions and book recommendations</a:t>
            </a:r>
          </a:p>
        </p:txBody>
      </p:sp>
      <p:sp>
        <p:nvSpPr>
          <p:cNvPr id="4" name="Rectangle 3"/>
          <p:cNvSpPr/>
          <p:nvPr/>
        </p:nvSpPr>
        <p:spPr>
          <a:xfrm>
            <a:off x="246184" y="2896134"/>
            <a:ext cx="8651631" cy="387671"/>
          </a:xfrm>
          <a:prstGeom prst="rect">
            <a:avLst/>
          </a:prstGeom>
          <a:noFill/>
          <a:ln w="28575">
            <a:solidFill>
              <a:srgbClr val="1223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00418F"/>
              </a:solidFill>
            </a:endParaRPr>
          </a:p>
        </p:txBody>
      </p:sp>
    </p:spTree>
    <p:extLst>
      <p:ext uri="{BB962C8B-B14F-4D97-AF65-F5344CB8AC3E}">
        <p14:creationId xmlns:p14="http://schemas.microsoft.com/office/powerpoint/2010/main" val="267841675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Worldview questions</a:t>
            </a:r>
          </a:p>
        </p:txBody>
      </p:sp>
      <p:sp>
        <p:nvSpPr>
          <p:cNvPr id="3" name="Content Placeholder 2"/>
          <p:cNvSpPr>
            <a:spLocks noGrp="1"/>
          </p:cNvSpPr>
          <p:nvPr>
            <p:ph idx="1"/>
          </p:nvPr>
        </p:nvSpPr>
        <p:spPr/>
        <p:txBody>
          <a:bodyPr>
            <a:normAutofit/>
          </a:bodyPr>
          <a:lstStyle/>
          <a:p>
            <a:r>
              <a:rPr lang="en-US" sz="3200" dirty="0"/>
              <a:t>Who are we?</a:t>
            </a:r>
          </a:p>
          <a:p>
            <a:r>
              <a:rPr lang="en-US" sz="3200" dirty="0"/>
              <a:t>What is our fundamental problem as human beings?</a:t>
            </a:r>
          </a:p>
          <a:p>
            <a:r>
              <a:rPr lang="en-US" sz="3200" dirty="0"/>
              <a:t>What is the solution to our problem?</a:t>
            </a:r>
          </a:p>
          <a:p>
            <a:r>
              <a:rPr lang="en-US" sz="3200" dirty="0"/>
              <a:t>What is our primary moral duty?</a:t>
            </a:r>
          </a:p>
          <a:p>
            <a:r>
              <a:rPr lang="en-US" sz="3200" dirty="0"/>
              <a:t>What is our purpose in life?</a:t>
            </a:r>
          </a:p>
        </p:txBody>
      </p:sp>
    </p:spTree>
    <p:extLst>
      <p:ext uri="{BB962C8B-B14F-4D97-AF65-F5344CB8AC3E}">
        <p14:creationId xmlns:p14="http://schemas.microsoft.com/office/powerpoint/2010/main" val="125840058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a:off x="431200" y="858842"/>
            <a:ext cx="8471015" cy="4825875"/>
            <a:chOff x="574931" y="2122"/>
            <a:chExt cx="11294686" cy="6434500"/>
          </a:xfrm>
        </p:grpSpPr>
        <p:sp>
          <p:nvSpPr>
            <p:cNvPr id="14" name="Rectangle 13"/>
            <p:cNvSpPr/>
            <p:nvPr/>
          </p:nvSpPr>
          <p:spPr>
            <a:xfrm>
              <a:off x="574934" y="2122"/>
              <a:ext cx="11294683" cy="1477328"/>
            </a:xfrm>
            <a:prstGeom prst="rect">
              <a:avLst/>
            </a:prstGeom>
          </p:spPr>
          <p:txBody>
            <a:bodyPr wrap="square">
              <a:spAutoFit/>
            </a:bodyPr>
            <a:lstStyle/>
            <a:p>
              <a:r>
                <a:rPr lang="en-US" sz="3300" dirty="0"/>
                <a:t>Christianity and critical theory are competing worldviews</a:t>
              </a:r>
            </a:p>
          </p:txBody>
        </p:sp>
        <p:pic>
          <p:nvPicPr>
            <p:cNvPr id="4" name="Picture 3"/>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359765" y="1747593"/>
              <a:ext cx="7525111" cy="2332037"/>
            </a:xfrm>
            <a:prstGeom prst="rect">
              <a:avLst/>
            </a:prstGeom>
          </p:spPr>
        </p:pic>
        <p:sp>
          <p:nvSpPr>
            <p:cNvPr id="5" name="Rectangle 4"/>
            <p:cNvSpPr/>
            <p:nvPr/>
          </p:nvSpPr>
          <p:spPr>
            <a:xfrm>
              <a:off x="5223556" y="4079631"/>
              <a:ext cx="1887828" cy="2356991"/>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dirty="0">
                  <a:solidFill>
                    <a:schemeClr val="bg1"/>
                  </a:solidFill>
                  <a:latin typeface="Arial" panose="020B0604020202020204" pitchFamily="34" charset="0"/>
                  <a:cs typeface="Arial" panose="020B0604020202020204" pitchFamily="34" charset="0"/>
                </a:rPr>
                <a:t>OPPRESSION</a:t>
              </a:r>
            </a:p>
          </p:txBody>
        </p:sp>
        <p:sp>
          <p:nvSpPr>
            <p:cNvPr id="6" name="Rectangle 5"/>
            <p:cNvSpPr/>
            <p:nvPr/>
          </p:nvSpPr>
          <p:spPr>
            <a:xfrm>
              <a:off x="8987191" y="4079630"/>
              <a:ext cx="1875809" cy="2356991"/>
            </a:xfrm>
            <a:prstGeom prst="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dirty="0">
                  <a:latin typeface="Arial" panose="020B0604020202020204" pitchFamily="34" charset="0"/>
                  <a:cs typeface="Arial" panose="020B0604020202020204" pitchFamily="34" charset="0"/>
                </a:rPr>
                <a:t>LIBERATION</a:t>
              </a:r>
            </a:p>
          </p:txBody>
        </p:sp>
        <p:sp>
          <p:nvSpPr>
            <p:cNvPr id="7" name="TextBox 6"/>
            <p:cNvSpPr txBox="1"/>
            <p:nvPr/>
          </p:nvSpPr>
          <p:spPr>
            <a:xfrm>
              <a:off x="5229397" y="4132329"/>
              <a:ext cx="1785104" cy="2277547"/>
            </a:xfrm>
            <a:prstGeom prst="rect">
              <a:avLst/>
            </a:prstGeom>
            <a:noFill/>
          </p:spPr>
          <p:txBody>
            <a:bodyPr wrap="none" rtlCol="0">
              <a:spAutoFit/>
            </a:bodyPr>
            <a:lstStyle/>
            <a:p>
              <a:r>
                <a:rPr lang="en-US" sz="1050" b="1" dirty="0">
                  <a:solidFill>
                    <a:schemeClr val="bg1"/>
                  </a:solidFill>
                  <a:latin typeface="Arial" panose="020B0604020202020204" pitchFamily="34" charset="0"/>
                  <a:cs typeface="Arial" panose="020B0604020202020204" pitchFamily="34" charset="0"/>
                </a:rPr>
                <a:t>Patriarchy</a:t>
              </a:r>
            </a:p>
            <a:p>
              <a:r>
                <a:rPr lang="en-US" sz="1050" b="1" dirty="0">
                  <a:solidFill>
                    <a:schemeClr val="bg1"/>
                  </a:solidFill>
                  <a:latin typeface="Arial" panose="020B0604020202020204" pitchFamily="34" charset="0"/>
                  <a:cs typeface="Arial" panose="020B0604020202020204" pitchFamily="34" charset="0"/>
                </a:rPr>
                <a:t>White supremacy</a:t>
              </a:r>
            </a:p>
            <a:p>
              <a:r>
                <a:rPr lang="en-US" sz="1050" b="1" dirty="0">
                  <a:solidFill>
                    <a:schemeClr val="bg1"/>
                  </a:solidFill>
                  <a:latin typeface="Arial" panose="020B0604020202020204" pitchFamily="34" charset="0"/>
                  <a:cs typeface="Arial" panose="020B0604020202020204" pitchFamily="34" charset="0"/>
                </a:rPr>
                <a:t>Heteronormativity</a:t>
              </a:r>
            </a:p>
            <a:p>
              <a:r>
                <a:rPr lang="en-US" sz="1050" b="1" dirty="0">
                  <a:solidFill>
                    <a:schemeClr val="bg1"/>
                  </a:solidFill>
                  <a:latin typeface="Arial" panose="020B0604020202020204" pitchFamily="34" charset="0"/>
                  <a:cs typeface="Arial" panose="020B0604020202020204" pitchFamily="34" charset="0"/>
                </a:rPr>
                <a:t>Toxic masculinity</a:t>
              </a:r>
            </a:p>
            <a:p>
              <a:endParaRPr lang="en-US" sz="1050" b="1" dirty="0">
                <a:solidFill>
                  <a:schemeClr val="bg1"/>
                </a:solidFill>
                <a:latin typeface="Arial" panose="020B0604020202020204" pitchFamily="34" charset="0"/>
                <a:cs typeface="Arial" panose="020B0604020202020204" pitchFamily="34" charset="0"/>
              </a:endParaRPr>
            </a:p>
            <a:p>
              <a:endParaRPr lang="en-US" sz="1050" b="1" dirty="0">
                <a:solidFill>
                  <a:schemeClr val="bg1"/>
                </a:solidFill>
                <a:latin typeface="Arial" panose="020B0604020202020204" pitchFamily="34" charset="0"/>
                <a:cs typeface="Arial" panose="020B0604020202020204" pitchFamily="34" charset="0"/>
              </a:endParaRPr>
            </a:p>
            <a:p>
              <a:r>
                <a:rPr lang="en-US" sz="1050" b="1" dirty="0">
                  <a:solidFill>
                    <a:schemeClr val="bg1"/>
                  </a:solidFill>
                  <a:latin typeface="Arial" panose="020B0604020202020204" pitchFamily="34" charset="0"/>
                  <a:cs typeface="Arial" panose="020B0604020202020204" pitchFamily="34" charset="0"/>
                </a:rPr>
                <a:t>Classism</a:t>
              </a:r>
            </a:p>
            <a:p>
              <a:r>
                <a:rPr lang="en-US" sz="1050" b="1" dirty="0">
                  <a:solidFill>
                    <a:schemeClr val="bg1"/>
                  </a:solidFill>
                  <a:latin typeface="Arial" panose="020B0604020202020204" pitchFamily="34" charset="0"/>
                  <a:cs typeface="Arial" panose="020B0604020202020204" pitchFamily="34" charset="0"/>
                </a:rPr>
                <a:t>Ageism</a:t>
              </a:r>
            </a:p>
            <a:p>
              <a:r>
                <a:rPr lang="en-US" sz="1050" b="1" dirty="0">
                  <a:solidFill>
                    <a:schemeClr val="bg1"/>
                  </a:solidFill>
                  <a:latin typeface="Arial" panose="020B0604020202020204" pitchFamily="34" charset="0"/>
                  <a:cs typeface="Arial" panose="020B0604020202020204" pitchFamily="34" charset="0"/>
                </a:rPr>
                <a:t>Ableism</a:t>
              </a:r>
            </a:p>
            <a:p>
              <a:r>
                <a:rPr lang="en-US" sz="1050" b="1" dirty="0" err="1">
                  <a:solidFill>
                    <a:schemeClr val="bg1"/>
                  </a:solidFill>
                  <a:latin typeface="Arial" panose="020B0604020202020204" pitchFamily="34" charset="0"/>
                  <a:cs typeface="Arial" panose="020B0604020202020204" pitchFamily="34" charset="0"/>
                </a:rPr>
                <a:t>Cisgenderism</a:t>
              </a:r>
              <a:endParaRPr lang="en-US" sz="1050" b="1" dirty="0">
                <a:solidFill>
                  <a:schemeClr val="bg1"/>
                </a:solidFill>
                <a:latin typeface="Arial" panose="020B0604020202020204" pitchFamily="34" charset="0"/>
                <a:cs typeface="Arial" panose="020B0604020202020204" pitchFamily="34" charset="0"/>
              </a:endParaRPr>
            </a:p>
          </p:txBody>
        </p:sp>
        <p:sp>
          <p:nvSpPr>
            <p:cNvPr id="8" name="Rectangle 7"/>
            <p:cNvSpPr/>
            <p:nvPr/>
          </p:nvSpPr>
          <p:spPr>
            <a:xfrm>
              <a:off x="7111383" y="4079631"/>
              <a:ext cx="1875809" cy="2356991"/>
            </a:xfrm>
            <a:prstGeom prst="rect">
              <a:avLst/>
            </a:prstGeom>
            <a:solidFill>
              <a:srgbClr val="99009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dirty="0">
                  <a:solidFill>
                    <a:schemeClr val="bg1"/>
                  </a:solidFill>
                  <a:latin typeface="Arial" panose="020B0604020202020204" pitchFamily="34" charset="0"/>
                  <a:cs typeface="Arial" panose="020B0604020202020204" pitchFamily="34" charset="0"/>
                </a:rPr>
                <a:t>ACTIVISM</a:t>
              </a:r>
            </a:p>
          </p:txBody>
        </p:sp>
        <p:sp>
          <p:nvSpPr>
            <p:cNvPr id="9" name="TextBox 8"/>
            <p:cNvSpPr txBox="1"/>
            <p:nvPr/>
          </p:nvSpPr>
          <p:spPr>
            <a:xfrm>
              <a:off x="7212096" y="4378553"/>
              <a:ext cx="1197337" cy="1631216"/>
            </a:xfrm>
            <a:prstGeom prst="rect">
              <a:avLst/>
            </a:prstGeom>
            <a:noFill/>
          </p:spPr>
          <p:txBody>
            <a:bodyPr wrap="none" rtlCol="0">
              <a:spAutoFit/>
            </a:bodyPr>
            <a:lstStyle/>
            <a:p>
              <a:endParaRPr lang="en-US" sz="1050" b="1" dirty="0">
                <a:solidFill>
                  <a:schemeClr val="bg1"/>
                </a:solidFill>
                <a:latin typeface="Arial" panose="020B0604020202020204" pitchFamily="34" charset="0"/>
                <a:cs typeface="Arial" panose="020B0604020202020204" pitchFamily="34" charset="0"/>
              </a:endParaRPr>
            </a:p>
            <a:p>
              <a:r>
                <a:rPr lang="en-US" sz="1050" b="1" dirty="0">
                  <a:solidFill>
                    <a:schemeClr val="bg1"/>
                  </a:solidFill>
                  <a:latin typeface="Arial" panose="020B0604020202020204" pitchFamily="34" charset="0"/>
                  <a:cs typeface="Arial" panose="020B0604020202020204" pitchFamily="34" charset="0"/>
                </a:rPr>
                <a:t>Protest</a:t>
              </a:r>
            </a:p>
            <a:p>
              <a:r>
                <a:rPr lang="en-US" sz="1050" b="1" dirty="0">
                  <a:solidFill>
                    <a:schemeClr val="bg1"/>
                  </a:solidFill>
                  <a:latin typeface="Arial" panose="020B0604020202020204" pitchFamily="34" charset="0"/>
                  <a:cs typeface="Arial" panose="020B0604020202020204" pitchFamily="34" charset="0"/>
                </a:rPr>
                <a:t>Resistance</a:t>
              </a:r>
            </a:p>
            <a:p>
              <a:endParaRPr lang="en-US" sz="1050" b="1" dirty="0">
                <a:solidFill>
                  <a:schemeClr val="bg1"/>
                </a:solidFill>
                <a:latin typeface="Arial" panose="020B0604020202020204" pitchFamily="34" charset="0"/>
                <a:cs typeface="Arial" panose="020B0604020202020204" pitchFamily="34" charset="0"/>
              </a:endParaRPr>
            </a:p>
            <a:p>
              <a:endParaRPr lang="en-US" sz="1050" b="1" dirty="0">
                <a:solidFill>
                  <a:schemeClr val="bg1"/>
                </a:solidFill>
                <a:latin typeface="Arial" panose="020B0604020202020204" pitchFamily="34" charset="0"/>
                <a:cs typeface="Arial" panose="020B0604020202020204" pitchFamily="34" charset="0"/>
              </a:endParaRPr>
            </a:p>
            <a:p>
              <a:r>
                <a:rPr lang="en-US" sz="1050" b="1" dirty="0">
                  <a:solidFill>
                    <a:schemeClr val="bg1"/>
                  </a:solidFill>
                  <a:latin typeface="Arial" panose="020B0604020202020204" pitchFamily="34" charset="0"/>
                  <a:cs typeface="Arial" panose="020B0604020202020204" pitchFamily="34" charset="0"/>
                </a:rPr>
                <a:t>Education</a:t>
              </a:r>
            </a:p>
            <a:p>
              <a:r>
                <a:rPr lang="en-US" sz="1050" b="1" dirty="0">
                  <a:solidFill>
                    <a:schemeClr val="bg1"/>
                  </a:solidFill>
                  <a:latin typeface="Arial" panose="020B0604020202020204" pitchFamily="34" charset="0"/>
                  <a:cs typeface="Arial" panose="020B0604020202020204" pitchFamily="34" charset="0"/>
                </a:rPr>
                <a:t>Awareness</a:t>
              </a:r>
            </a:p>
          </p:txBody>
        </p:sp>
        <p:sp>
          <p:nvSpPr>
            <p:cNvPr id="10" name="TextBox 9"/>
            <p:cNvSpPr txBox="1"/>
            <p:nvPr/>
          </p:nvSpPr>
          <p:spPr>
            <a:xfrm>
              <a:off x="9087906" y="4563217"/>
              <a:ext cx="1526487" cy="1415772"/>
            </a:xfrm>
            <a:prstGeom prst="rect">
              <a:avLst/>
            </a:prstGeom>
            <a:noFill/>
          </p:spPr>
          <p:txBody>
            <a:bodyPr wrap="none" rtlCol="0">
              <a:spAutoFit/>
            </a:bodyPr>
            <a:lstStyle/>
            <a:p>
              <a:r>
                <a:rPr lang="en-US" sz="1050" b="1" dirty="0">
                  <a:solidFill>
                    <a:schemeClr val="bg1"/>
                  </a:solidFill>
                  <a:latin typeface="Arial" panose="020B0604020202020204" pitchFamily="34" charset="0"/>
                  <a:cs typeface="Arial" panose="020B0604020202020204" pitchFamily="34" charset="0"/>
                </a:rPr>
                <a:t>Equity</a:t>
              </a:r>
            </a:p>
            <a:p>
              <a:r>
                <a:rPr lang="en-US" sz="1050" b="1" dirty="0">
                  <a:solidFill>
                    <a:schemeClr val="bg1"/>
                  </a:solidFill>
                  <a:latin typeface="Arial" panose="020B0604020202020204" pitchFamily="34" charset="0"/>
                  <a:cs typeface="Arial" panose="020B0604020202020204" pitchFamily="34" charset="0"/>
                </a:rPr>
                <a:t>Power reversal</a:t>
              </a:r>
            </a:p>
            <a:p>
              <a:endParaRPr lang="en-US" sz="1050" b="1" dirty="0">
                <a:solidFill>
                  <a:schemeClr val="bg1"/>
                </a:solidFill>
                <a:latin typeface="Arial" panose="020B0604020202020204" pitchFamily="34" charset="0"/>
                <a:cs typeface="Arial" panose="020B0604020202020204" pitchFamily="34" charset="0"/>
              </a:endParaRPr>
            </a:p>
            <a:p>
              <a:endParaRPr lang="en-US" sz="1050" b="1" dirty="0">
                <a:solidFill>
                  <a:schemeClr val="bg1"/>
                </a:solidFill>
                <a:latin typeface="Arial" panose="020B0604020202020204" pitchFamily="34" charset="0"/>
                <a:cs typeface="Arial" panose="020B0604020202020204" pitchFamily="34" charset="0"/>
              </a:endParaRPr>
            </a:p>
            <a:p>
              <a:r>
                <a:rPr lang="en-US" sz="1050" b="1" dirty="0">
                  <a:solidFill>
                    <a:schemeClr val="bg1"/>
                  </a:solidFill>
                  <a:latin typeface="Arial" panose="020B0604020202020204" pitchFamily="34" charset="0"/>
                  <a:cs typeface="Arial" panose="020B0604020202020204" pitchFamily="34" charset="0"/>
                </a:rPr>
                <a:t>Justice</a:t>
              </a:r>
            </a:p>
            <a:p>
              <a:r>
                <a:rPr lang="en-US" sz="1050" b="1" dirty="0">
                  <a:solidFill>
                    <a:schemeClr val="bg1"/>
                  </a:solidFill>
                  <a:latin typeface="Arial" panose="020B0604020202020204" pitchFamily="34" charset="0"/>
                  <a:cs typeface="Arial" panose="020B0604020202020204" pitchFamily="34" charset="0"/>
                </a:rPr>
                <a:t>Diversity</a:t>
              </a:r>
            </a:p>
          </p:txBody>
        </p:sp>
        <p:sp>
          <p:nvSpPr>
            <p:cNvPr id="11" name="Rectangle 10"/>
            <p:cNvSpPr/>
            <p:nvPr/>
          </p:nvSpPr>
          <p:spPr>
            <a:xfrm>
              <a:off x="3376829" y="4079630"/>
              <a:ext cx="1840551" cy="235699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1" dirty="0">
                  <a:solidFill>
                    <a:schemeClr val="tx1"/>
                  </a:solidFill>
                  <a:latin typeface="Arial" panose="020B0604020202020204" pitchFamily="34" charset="0"/>
                  <a:cs typeface="Arial" panose="020B0604020202020204" pitchFamily="34" charset="0"/>
                </a:rPr>
                <a:t>-----</a:t>
              </a:r>
              <a:endParaRPr lang="en-US" sz="750" b="1" dirty="0">
                <a:solidFill>
                  <a:schemeClr val="tx1"/>
                </a:solidFill>
                <a:latin typeface="Arial" panose="020B0604020202020204" pitchFamily="34" charset="0"/>
                <a:cs typeface="Arial" panose="020B0604020202020204" pitchFamily="34" charset="0"/>
              </a:endParaRPr>
            </a:p>
          </p:txBody>
        </p:sp>
        <p:sp>
          <p:nvSpPr>
            <p:cNvPr id="16" name="TextBox 15"/>
            <p:cNvSpPr txBox="1"/>
            <p:nvPr/>
          </p:nvSpPr>
          <p:spPr>
            <a:xfrm>
              <a:off x="940862" y="2590445"/>
              <a:ext cx="2195131" cy="615553"/>
            </a:xfrm>
            <a:prstGeom prst="rect">
              <a:avLst/>
            </a:prstGeom>
            <a:noFill/>
          </p:spPr>
          <p:txBody>
            <a:bodyPr wrap="none" rtlCol="0">
              <a:spAutoFit/>
            </a:bodyPr>
            <a:lstStyle/>
            <a:p>
              <a:r>
                <a:rPr lang="en-US" sz="2400" b="1" dirty="0"/>
                <a:t>Christianity</a:t>
              </a:r>
            </a:p>
          </p:txBody>
        </p:sp>
        <p:sp>
          <p:nvSpPr>
            <p:cNvPr id="17" name="TextBox 16"/>
            <p:cNvSpPr txBox="1"/>
            <p:nvPr/>
          </p:nvSpPr>
          <p:spPr>
            <a:xfrm>
              <a:off x="642684" y="4968649"/>
              <a:ext cx="2660216" cy="615553"/>
            </a:xfrm>
            <a:prstGeom prst="rect">
              <a:avLst/>
            </a:prstGeom>
            <a:noFill/>
          </p:spPr>
          <p:txBody>
            <a:bodyPr wrap="square" rtlCol="0">
              <a:spAutoFit/>
            </a:bodyPr>
            <a:lstStyle/>
            <a:p>
              <a:r>
                <a:rPr lang="en-US" sz="2400" b="1" dirty="0"/>
                <a:t>Critical theory</a:t>
              </a:r>
            </a:p>
          </p:txBody>
        </p:sp>
        <p:sp>
          <p:nvSpPr>
            <p:cNvPr id="18" name="Rectangle 17"/>
            <p:cNvSpPr/>
            <p:nvPr/>
          </p:nvSpPr>
          <p:spPr>
            <a:xfrm>
              <a:off x="574931" y="1747592"/>
              <a:ext cx="2801899" cy="2332037"/>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0" name="Rectangle 19"/>
            <p:cNvSpPr/>
            <p:nvPr/>
          </p:nvSpPr>
          <p:spPr>
            <a:xfrm>
              <a:off x="574931" y="4079629"/>
              <a:ext cx="2801899" cy="235699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spTree>
    <p:extLst>
      <p:ext uri="{BB962C8B-B14F-4D97-AF65-F5344CB8AC3E}">
        <p14:creationId xmlns:p14="http://schemas.microsoft.com/office/powerpoint/2010/main" val="382891742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Worldview questions</a:t>
            </a:r>
          </a:p>
        </p:txBody>
      </p:sp>
      <p:graphicFrame>
        <p:nvGraphicFramePr>
          <p:cNvPr id="5" name="Table 4"/>
          <p:cNvGraphicFramePr>
            <a:graphicFrameLocks noGrp="1"/>
          </p:cNvGraphicFramePr>
          <p:nvPr>
            <p:extLst>
              <p:ext uri="{D42A27DB-BD31-4B8C-83A1-F6EECF244321}">
                <p14:modId xmlns:p14="http://schemas.microsoft.com/office/powerpoint/2010/main" val="608402039"/>
              </p:ext>
            </p:extLst>
          </p:nvPr>
        </p:nvGraphicFramePr>
        <p:xfrm>
          <a:off x="628652" y="2125270"/>
          <a:ext cx="7886701" cy="2756386"/>
        </p:xfrm>
        <a:graphic>
          <a:graphicData uri="http://schemas.openxmlformats.org/drawingml/2006/table">
            <a:tbl>
              <a:tblPr firstRow="1" bandRow="1">
                <a:tableStyleId>{073A0DAA-6AF3-43AB-8588-CEC1D06C72B9}</a:tableStyleId>
              </a:tblPr>
              <a:tblGrid>
                <a:gridCol w="2625734">
                  <a:extLst>
                    <a:ext uri="{9D8B030D-6E8A-4147-A177-3AD203B41FA5}">
                      <a16:colId xmlns:a16="http://schemas.microsoft.com/office/drawing/2014/main" val="20000"/>
                    </a:ext>
                  </a:extLst>
                </a:gridCol>
                <a:gridCol w="1940778">
                  <a:extLst>
                    <a:ext uri="{9D8B030D-6E8A-4147-A177-3AD203B41FA5}">
                      <a16:colId xmlns:a16="http://schemas.microsoft.com/office/drawing/2014/main" val="20001"/>
                    </a:ext>
                  </a:extLst>
                </a:gridCol>
                <a:gridCol w="3320189">
                  <a:extLst>
                    <a:ext uri="{9D8B030D-6E8A-4147-A177-3AD203B41FA5}">
                      <a16:colId xmlns:a16="http://schemas.microsoft.com/office/drawing/2014/main" val="20002"/>
                    </a:ext>
                  </a:extLst>
                </a:gridCol>
              </a:tblGrid>
              <a:tr h="461001">
                <a:tc>
                  <a:txBody>
                    <a:bodyPr/>
                    <a:lstStyle/>
                    <a:p>
                      <a:endParaRPr lang="en-US" sz="2100" dirty="0"/>
                    </a:p>
                  </a:txBody>
                  <a:tcPr marL="68580" marR="68580" marT="34290" marB="34290"/>
                </a:tc>
                <a:tc>
                  <a:txBody>
                    <a:bodyPr/>
                    <a:lstStyle/>
                    <a:p>
                      <a:r>
                        <a:rPr lang="en-US" sz="2100" dirty="0"/>
                        <a:t>Christianity</a:t>
                      </a:r>
                    </a:p>
                  </a:txBody>
                  <a:tcPr marL="68580" marR="68580" marT="34290" marB="34290"/>
                </a:tc>
                <a:tc>
                  <a:txBody>
                    <a:bodyPr/>
                    <a:lstStyle/>
                    <a:p>
                      <a:r>
                        <a:rPr lang="en-US" sz="2100" dirty="0"/>
                        <a:t>Critical</a:t>
                      </a:r>
                      <a:r>
                        <a:rPr lang="en-US" sz="2100" baseline="0" dirty="0"/>
                        <a:t> theory</a:t>
                      </a:r>
                      <a:endParaRPr lang="en-US" sz="2100" dirty="0"/>
                    </a:p>
                  </a:txBody>
                  <a:tcPr marL="68580" marR="68580" marT="34290" marB="34290"/>
                </a:tc>
                <a:extLst>
                  <a:ext uri="{0D108BD9-81ED-4DB2-BD59-A6C34878D82A}">
                    <a16:rowId xmlns:a16="http://schemas.microsoft.com/office/drawing/2014/main" val="10000"/>
                  </a:ext>
                </a:extLst>
              </a:tr>
              <a:tr h="459077">
                <a:tc>
                  <a:txBody>
                    <a:bodyPr/>
                    <a:lstStyle/>
                    <a:p>
                      <a:r>
                        <a:rPr lang="en-US" sz="2100" dirty="0"/>
                        <a:t>Who</a:t>
                      </a:r>
                      <a:r>
                        <a:rPr lang="en-US" sz="2100" baseline="0" dirty="0"/>
                        <a:t> are we?</a:t>
                      </a:r>
                      <a:endParaRPr lang="en-US" sz="2100" dirty="0"/>
                    </a:p>
                  </a:txBody>
                  <a:tcPr marL="68580" marR="68580" marT="34290" marB="34290"/>
                </a:tc>
                <a:tc>
                  <a:txBody>
                    <a:bodyPr/>
                    <a:lstStyle/>
                    <a:p>
                      <a:r>
                        <a:rPr lang="en-US" sz="2100" dirty="0"/>
                        <a:t>God’s creatures</a:t>
                      </a:r>
                    </a:p>
                  </a:txBody>
                  <a:tcPr marL="68580" marR="68580" marT="34290" marB="34290"/>
                </a:tc>
                <a:tc>
                  <a:txBody>
                    <a:bodyPr/>
                    <a:lstStyle/>
                    <a:p>
                      <a:r>
                        <a:rPr lang="en-US" sz="2100" dirty="0"/>
                        <a:t>Members of various groups</a:t>
                      </a:r>
                    </a:p>
                  </a:txBody>
                  <a:tcPr marL="68580" marR="68580" marT="34290" marB="34290"/>
                </a:tc>
                <a:extLst>
                  <a:ext uri="{0D108BD9-81ED-4DB2-BD59-A6C34878D82A}">
                    <a16:rowId xmlns:a16="http://schemas.microsoft.com/office/drawing/2014/main" val="10001"/>
                  </a:ext>
                </a:extLst>
              </a:tr>
              <a:tr h="459077">
                <a:tc>
                  <a:txBody>
                    <a:bodyPr/>
                    <a:lstStyle/>
                    <a:p>
                      <a:r>
                        <a:rPr lang="en-US" sz="2100" dirty="0"/>
                        <a:t>What is</a:t>
                      </a:r>
                      <a:r>
                        <a:rPr lang="en-US" sz="2100" baseline="0" dirty="0"/>
                        <a:t> our problem?</a:t>
                      </a:r>
                      <a:endParaRPr lang="en-US" sz="2100" dirty="0"/>
                    </a:p>
                  </a:txBody>
                  <a:tcPr marL="68580" marR="68580" marT="34290" marB="34290"/>
                </a:tc>
                <a:tc>
                  <a:txBody>
                    <a:bodyPr/>
                    <a:lstStyle/>
                    <a:p>
                      <a:r>
                        <a:rPr lang="en-US" sz="2100" dirty="0"/>
                        <a:t>Sin</a:t>
                      </a:r>
                    </a:p>
                  </a:txBody>
                  <a:tcPr marL="68580" marR="68580" marT="34290" marB="34290"/>
                </a:tc>
                <a:tc>
                  <a:txBody>
                    <a:bodyPr/>
                    <a:lstStyle/>
                    <a:p>
                      <a:r>
                        <a:rPr lang="en-US" sz="2100" dirty="0"/>
                        <a:t>Oppression</a:t>
                      </a:r>
                    </a:p>
                  </a:txBody>
                  <a:tcPr marL="68580" marR="68580" marT="34290" marB="34290"/>
                </a:tc>
                <a:extLst>
                  <a:ext uri="{0D108BD9-81ED-4DB2-BD59-A6C34878D82A}">
                    <a16:rowId xmlns:a16="http://schemas.microsoft.com/office/drawing/2014/main" val="10002"/>
                  </a:ext>
                </a:extLst>
              </a:tr>
              <a:tr h="459077">
                <a:tc>
                  <a:txBody>
                    <a:bodyPr/>
                    <a:lstStyle/>
                    <a:p>
                      <a:r>
                        <a:rPr lang="en-US" sz="2100" dirty="0"/>
                        <a:t>What is the solution?</a:t>
                      </a:r>
                    </a:p>
                  </a:txBody>
                  <a:tcPr marL="68580" marR="68580" marT="34290" marB="34290"/>
                </a:tc>
                <a:tc>
                  <a:txBody>
                    <a:bodyPr/>
                    <a:lstStyle/>
                    <a:p>
                      <a:r>
                        <a:rPr lang="en-US" sz="2100" dirty="0"/>
                        <a:t>Jesus</a:t>
                      </a:r>
                    </a:p>
                  </a:txBody>
                  <a:tcPr marL="68580" marR="68580" marT="34290" marB="34290"/>
                </a:tc>
                <a:tc>
                  <a:txBody>
                    <a:bodyPr/>
                    <a:lstStyle/>
                    <a:p>
                      <a:r>
                        <a:rPr lang="en-US" sz="2100" dirty="0"/>
                        <a:t>Liberation</a:t>
                      </a:r>
                    </a:p>
                  </a:txBody>
                  <a:tcPr marL="68580" marR="68580" marT="34290" marB="34290"/>
                </a:tc>
                <a:extLst>
                  <a:ext uri="{0D108BD9-81ED-4DB2-BD59-A6C34878D82A}">
                    <a16:rowId xmlns:a16="http://schemas.microsoft.com/office/drawing/2014/main" val="10003"/>
                  </a:ext>
                </a:extLst>
              </a:tr>
              <a:tr h="459077">
                <a:tc>
                  <a:txBody>
                    <a:bodyPr/>
                    <a:lstStyle/>
                    <a:p>
                      <a:r>
                        <a:rPr lang="en-US" sz="2100" dirty="0"/>
                        <a:t>What is our duty?</a:t>
                      </a:r>
                    </a:p>
                  </a:txBody>
                  <a:tcPr marL="68580" marR="68580" marT="34290" marB="34290"/>
                </a:tc>
                <a:tc>
                  <a:txBody>
                    <a:bodyPr/>
                    <a:lstStyle/>
                    <a:p>
                      <a:r>
                        <a:rPr lang="en-US" sz="2100" dirty="0"/>
                        <a:t>Loving God</a:t>
                      </a:r>
                    </a:p>
                  </a:txBody>
                  <a:tcPr marL="68580" marR="68580" marT="34290" marB="34290"/>
                </a:tc>
                <a:tc>
                  <a:txBody>
                    <a:bodyPr/>
                    <a:lstStyle/>
                    <a:p>
                      <a:r>
                        <a:rPr lang="en-US" sz="2100" dirty="0"/>
                        <a:t>Liberating the oppressed</a:t>
                      </a:r>
                    </a:p>
                  </a:txBody>
                  <a:tcPr marL="68580" marR="68580" marT="34290" marB="34290"/>
                </a:tc>
                <a:extLst>
                  <a:ext uri="{0D108BD9-81ED-4DB2-BD59-A6C34878D82A}">
                    <a16:rowId xmlns:a16="http://schemas.microsoft.com/office/drawing/2014/main" val="10004"/>
                  </a:ext>
                </a:extLst>
              </a:tr>
              <a:tr h="459077">
                <a:tc>
                  <a:txBody>
                    <a:bodyPr/>
                    <a:lstStyle/>
                    <a:p>
                      <a:r>
                        <a:rPr lang="en-US" sz="2100" dirty="0"/>
                        <a:t>What is our purpose?</a:t>
                      </a:r>
                    </a:p>
                  </a:txBody>
                  <a:tcPr marL="68580" marR="68580" marT="34290" marB="34290"/>
                </a:tc>
                <a:tc>
                  <a:txBody>
                    <a:bodyPr/>
                    <a:lstStyle/>
                    <a:p>
                      <a:r>
                        <a:rPr lang="en-US" sz="2100" dirty="0"/>
                        <a:t>Glorifying</a:t>
                      </a:r>
                      <a:r>
                        <a:rPr lang="en-US" sz="2100" baseline="0" dirty="0"/>
                        <a:t> </a:t>
                      </a:r>
                      <a:r>
                        <a:rPr lang="en-US" sz="2100" dirty="0"/>
                        <a:t>God</a:t>
                      </a:r>
                    </a:p>
                  </a:txBody>
                  <a:tcPr marL="68580" marR="68580" marT="34290" marB="34290"/>
                </a:tc>
                <a:tc>
                  <a:txBody>
                    <a:bodyPr/>
                    <a:lstStyle/>
                    <a:p>
                      <a:r>
                        <a:rPr lang="en-US" sz="2100" dirty="0"/>
                        <a:t>Working for liberation</a:t>
                      </a:r>
                    </a:p>
                  </a:txBody>
                  <a:tcPr marL="68580" marR="68580" marT="34290" marB="34290"/>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322875783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94ADE8-EF5F-4D62-9384-B4831D6CC84F}"/>
              </a:ext>
            </a:extLst>
          </p:cNvPr>
          <p:cNvSpPr>
            <a:spLocks noGrp="1"/>
          </p:cNvSpPr>
          <p:nvPr>
            <p:ph type="title"/>
          </p:nvPr>
        </p:nvSpPr>
        <p:spPr/>
        <p:txBody>
          <a:bodyPr/>
          <a:lstStyle/>
          <a:p>
            <a:r>
              <a:rPr lang="en-US" dirty="0"/>
              <a:t>Critical theory as worldview</a:t>
            </a:r>
          </a:p>
        </p:txBody>
      </p:sp>
      <p:sp>
        <p:nvSpPr>
          <p:cNvPr id="3" name="Content Placeholder 2">
            <a:extLst>
              <a:ext uri="{FF2B5EF4-FFF2-40B4-BE49-F238E27FC236}">
                <a16:creationId xmlns:a16="http://schemas.microsoft.com/office/drawing/2014/main" id="{63537007-B365-4061-A15E-39D9398AABFB}"/>
              </a:ext>
            </a:extLst>
          </p:cNvPr>
          <p:cNvSpPr>
            <a:spLocks noGrp="1"/>
          </p:cNvSpPr>
          <p:nvPr>
            <p:ph idx="1"/>
          </p:nvPr>
        </p:nvSpPr>
        <p:spPr>
          <a:xfrm>
            <a:off x="628648" y="1400322"/>
            <a:ext cx="5903781" cy="5887434"/>
          </a:xfrm>
        </p:spPr>
        <p:txBody>
          <a:bodyPr>
            <a:normAutofit/>
          </a:bodyPr>
          <a:lstStyle/>
          <a:p>
            <a:pPr marL="0" indent="0">
              <a:buNone/>
            </a:pPr>
            <a:r>
              <a:rPr lang="en-US" sz="2000" dirty="0">
                <a:effectLst/>
                <a:latin typeface="Calibri" panose="020F0502020204030204" pitchFamily="34" charset="0"/>
                <a:ea typeface="Times New Roman" panose="02020603050405020304" pitchFamily="18" charset="0"/>
              </a:rPr>
              <a:t>“we now have Social Justice texts--forming a kind of Gospel of Social Justice--that express, with absolute certainty, that all white people are racist, all men are sexist, racism and sexism are systems that can exist and oppress absent even a single person with racist or sexist intentions or beliefs..., sex is not biological and exists on a spectrum, language can be literal violence, denial of gender identity is killing people, the wish to remedy disability and obesity is hateful, and everything needs to be decolonized.</a:t>
            </a:r>
            <a:endParaRPr lang="en-US" sz="2000" dirty="0">
              <a:latin typeface="Calibri" panose="020F0502020204030204" pitchFamily="34" charset="0"/>
            </a:endParaRPr>
          </a:p>
          <a:p>
            <a:pPr marL="0" indent="0">
              <a:buNone/>
            </a:pPr>
            <a:r>
              <a:rPr lang="en-US" sz="2000" dirty="0">
                <a:effectLst/>
                <a:latin typeface="Calibri" panose="020F0502020204030204" pitchFamily="34" charset="0"/>
                <a:ea typeface="Times New Roman" panose="02020603050405020304" pitchFamily="18" charset="0"/>
              </a:rPr>
              <a:t>Does this sound like a metanarrative? That's because it is. Social Justice scholarship and its educators and activists see these principles and conclusions as </a:t>
            </a:r>
            <a:r>
              <a:rPr lang="en-US" sz="2000" i="1" dirty="0">
                <a:effectLst/>
                <a:latin typeface="Calibri" panose="020F0502020204030204" pitchFamily="34" charset="0"/>
                <a:ea typeface="Times New Roman" panose="02020603050405020304" pitchFamily="18" charset="0"/>
              </a:rPr>
              <a:t>The Truth</a:t>
            </a:r>
            <a:r>
              <a:rPr lang="en-US" sz="2000" dirty="0">
                <a:effectLst/>
                <a:latin typeface="Calibri" panose="020F0502020204030204" pitchFamily="34" charset="0"/>
                <a:ea typeface="Times New Roman" panose="02020603050405020304" pitchFamily="18" charset="0"/>
              </a:rPr>
              <a:t> According to Social Justice--and they treat it as though they have discovered the analogue of the germ theory of disease, but for bigotry and oppression”</a:t>
            </a:r>
          </a:p>
          <a:p>
            <a:pPr marL="0" indent="0">
              <a:buNone/>
            </a:pPr>
            <a:r>
              <a:rPr lang="en-US" sz="2000" dirty="0">
                <a:latin typeface="Calibri" panose="020F0502020204030204" pitchFamily="34" charset="0"/>
              </a:rPr>
              <a:t>-</a:t>
            </a:r>
            <a:r>
              <a:rPr lang="en-US" sz="2000" dirty="0" err="1">
                <a:latin typeface="Calibri" panose="020F0502020204030204" pitchFamily="34" charset="0"/>
              </a:rPr>
              <a:t>Pluckrose</a:t>
            </a:r>
            <a:r>
              <a:rPr lang="en-US" sz="2000" dirty="0">
                <a:latin typeface="Calibri" panose="020F0502020204030204" pitchFamily="34" charset="0"/>
              </a:rPr>
              <a:t> and Lindsay, </a:t>
            </a:r>
            <a:r>
              <a:rPr lang="en-US" sz="2000" i="1" dirty="0">
                <a:latin typeface="Calibri" panose="020F0502020204030204" pitchFamily="34" charset="0"/>
              </a:rPr>
              <a:t>Cynical Theories</a:t>
            </a:r>
            <a:r>
              <a:rPr lang="en-US" sz="2000" dirty="0">
                <a:latin typeface="Calibri" panose="020F0502020204030204" pitchFamily="34" charset="0"/>
              </a:rPr>
              <a:t>, p. 182-183</a:t>
            </a:r>
            <a:endParaRPr lang="en-US" sz="3200" dirty="0"/>
          </a:p>
        </p:txBody>
      </p:sp>
      <p:pic>
        <p:nvPicPr>
          <p:cNvPr id="4" name="Picture 4" descr="Image result for james lindsay">
            <a:extLst>
              <a:ext uri="{FF2B5EF4-FFF2-40B4-BE49-F238E27FC236}">
                <a16:creationId xmlns:a16="http://schemas.microsoft.com/office/drawing/2014/main" id="{9F297576-06B8-4732-919A-4480FC3CA28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5772" r="25772" b="26638"/>
          <a:stretch/>
        </p:blipFill>
        <p:spPr bwMode="auto">
          <a:xfrm>
            <a:off x="6680702" y="3946598"/>
            <a:ext cx="1564251" cy="236826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6" descr="Image result for helen pluckrose">
            <a:extLst>
              <a:ext uri="{FF2B5EF4-FFF2-40B4-BE49-F238E27FC236}">
                <a16:creationId xmlns:a16="http://schemas.microsoft.com/office/drawing/2014/main" id="{BF3A139E-AFFB-46DE-BF33-0C6D59D5908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4149" r="16427"/>
          <a:stretch/>
        </p:blipFill>
        <p:spPr bwMode="auto">
          <a:xfrm>
            <a:off x="6532430" y="1400322"/>
            <a:ext cx="1860796" cy="2368266"/>
          </a:xfrm>
          <a:prstGeom prst="rect">
            <a:avLst/>
          </a:prstGeom>
          <a:noFill/>
          <a:extLst>
            <a:ext uri="{909E8E84-426E-40DD-AFC4-6F175D3DCCD1}">
              <a14:hiddenFill xmlns:a14="http://schemas.microsoft.com/office/drawing/2010/main">
                <a:solidFill>
                  <a:srgbClr val="FFFFFF"/>
                </a:solidFill>
              </a14:hiddenFill>
            </a:ext>
          </a:extLst>
        </p:spPr>
      </p:pic>
      <p:cxnSp>
        <p:nvCxnSpPr>
          <p:cNvPr id="6" name="Straight Connector 5">
            <a:extLst>
              <a:ext uri="{FF2B5EF4-FFF2-40B4-BE49-F238E27FC236}">
                <a16:creationId xmlns:a16="http://schemas.microsoft.com/office/drawing/2014/main" id="{AF8723F9-3B6C-4FD1-9941-3071EFA6752E}"/>
              </a:ext>
            </a:extLst>
          </p:cNvPr>
          <p:cNvCxnSpPr>
            <a:cxnSpLocks/>
          </p:cNvCxnSpPr>
          <p:nvPr/>
        </p:nvCxnSpPr>
        <p:spPr>
          <a:xfrm>
            <a:off x="816177" y="1680056"/>
            <a:ext cx="5329441"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7C63D352-803D-4D08-BD14-AA95E63FB617}"/>
              </a:ext>
            </a:extLst>
          </p:cNvPr>
          <p:cNvCxnSpPr>
            <a:cxnSpLocks/>
          </p:cNvCxnSpPr>
          <p:nvPr/>
        </p:nvCxnSpPr>
        <p:spPr>
          <a:xfrm>
            <a:off x="731117" y="1967135"/>
            <a:ext cx="2331059"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1E11F727-DECE-4A93-A78F-992F99911B0F}"/>
              </a:ext>
            </a:extLst>
          </p:cNvPr>
          <p:cNvCxnSpPr>
            <a:cxnSpLocks/>
          </p:cNvCxnSpPr>
          <p:nvPr/>
        </p:nvCxnSpPr>
        <p:spPr>
          <a:xfrm>
            <a:off x="720484" y="4561480"/>
            <a:ext cx="5648417"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B79639CF-04D7-4FCA-9374-0F36600F6A6B}"/>
              </a:ext>
            </a:extLst>
          </p:cNvPr>
          <p:cNvCxnSpPr>
            <a:cxnSpLocks/>
          </p:cNvCxnSpPr>
          <p:nvPr/>
        </p:nvCxnSpPr>
        <p:spPr>
          <a:xfrm>
            <a:off x="720484" y="4848559"/>
            <a:ext cx="236445"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5380789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Outline</a:t>
            </a:r>
          </a:p>
        </p:txBody>
      </p:sp>
      <p:sp>
        <p:nvSpPr>
          <p:cNvPr id="3" name="Content Placeholder 2"/>
          <p:cNvSpPr>
            <a:spLocks noGrp="1"/>
          </p:cNvSpPr>
          <p:nvPr>
            <p:ph idx="1"/>
          </p:nvPr>
        </p:nvSpPr>
        <p:spPr>
          <a:xfrm>
            <a:off x="628650" y="1975890"/>
            <a:ext cx="7886700" cy="3892978"/>
          </a:xfrm>
        </p:spPr>
        <p:txBody>
          <a:bodyPr>
            <a:normAutofit lnSpcReduction="10000"/>
          </a:bodyPr>
          <a:lstStyle/>
          <a:p>
            <a:r>
              <a:rPr lang="en-US" dirty="0"/>
              <a:t>Why should we care?</a:t>
            </a:r>
          </a:p>
          <a:p>
            <a:r>
              <a:rPr lang="en-US" dirty="0"/>
              <a:t>What is critical theory?</a:t>
            </a:r>
          </a:p>
          <a:p>
            <a:r>
              <a:rPr lang="en-US" dirty="0"/>
              <a:t>What are the problems with critical theory?</a:t>
            </a:r>
          </a:p>
          <a:p>
            <a:pPr lvl="1"/>
            <a:r>
              <a:rPr lang="en-US" dirty="0"/>
              <a:t>Worldview</a:t>
            </a:r>
          </a:p>
          <a:p>
            <a:pPr lvl="1"/>
            <a:r>
              <a:rPr lang="en-US" dirty="0"/>
              <a:t>Epistemology</a:t>
            </a:r>
          </a:p>
          <a:p>
            <a:pPr lvl="1"/>
            <a:r>
              <a:rPr lang="en-US" dirty="0"/>
              <a:t>Adversarial identities</a:t>
            </a:r>
          </a:p>
          <a:p>
            <a:pPr lvl="1"/>
            <a:r>
              <a:rPr lang="en-US" dirty="0"/>
              <a:t>Hegemonic power</a:t>
            </a:r>
          </a:p>
          <a:p>
            <a:r>
              <a:rPr lang="en-US" dirty="0"/>
              <a:t>Logical implications</a:t>
            </a:r>
          </a:p>
          <a:p>
            <a:r>
              <a:rPr lang="en-US" dirty="0"/>
              <a:t>Conclusions and book recommendations</a:t>
            </a:r>
          </a:p>
        </p:txBody>
      </p:sp>
      <p:sp>
        <p:nvSpPr>
          <p:cNvPr id="4" name="Rectangle 3"/>
          <p:cNvSpPr/>
          <p:nvPr/>
        </p:nvSpPr>
        <p:spPr>
          <a:xfrm>
            <a:off x="246184" y="3640413"/>
            <a:ext cx="8651631" cy="387671"/>
          </a:xfrm>
          <a:prstGeom prst="rect">
            <a:avLst/>
          </a:prstGeom>
          <a:noFill/>
          <a:ln w="28575">
            <a:solidFill>
              <a:srgbClr val="1223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00418F"/>
              </a:solidFill>
            </a:endParaRPr>
          </a:p>
        </p:txBody>
      </p:sp>
    </p:spTree>
    <p:extLst>
      <p:ext uri="{BB962C8B-B14F-4D97-AF65-F5344CB8AC3E}">
        <p14:creationId xmlns:p14="http://schemas.microsoft.com/office/powerpoint/2010/main" val="122336459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Epistemology</a:t>
            </a:r>
          </a:p>
        </p:txBody>
      </p:sp>
      <p:sp>
        <p:nvSpPr>
          <p:cNvPr id="3" name="Rectangle 2"/>
          <p:cNvSpPr/>
          <p:nvPr/>
        </p:nvSpPr>
        <p:spPr>
          <a:xfrm>
            <a:off x="3274544" y="2125269"/>
            <a:ext cx="1507525" cy="428455"/>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tx1"/>
                </a:solidFill>
              </a:rPr>
              <a:t>Claim</a:t>
            </a:r>
            <a:endParaRPr lang="en-US" sz="1600" dirty="0">
              <a:solidFill>
                <a:schemeClr val="tx1"/>
              </a:solidFill>
            </a:endParaRPr>
          </a:p>
        </p:txBody>
      </p:sp>
      <p:sp>
        <p:nvSpPr>
          <p:cNvPr id="4" name="Rectangle 3"/>
          <p:cNvSpPr/>
          <p:nvPr/>
        </p:nvSpPr>
        <p:spPr>
          <a:xfrm>
            <a:off x="2854413" y="4873198"/>
            <a:ext cx="2347784" cy="66726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tx1"/>
                </a:solidFill>
              </a:rPr>
              <a:t>Evidence</a:t>
            </a:r>
          </a:p>
        </p:txBody>
      </p:sp>
      <p:sp>
        <p:nvSpPr>
          <p:cNvPr id="5" name="Down Arrow 4"/>
          <p:cNvSpPr/>
          <p:nvPr/>
        </p:nvSpPr>
        <p:spPr>
          <a:xfrm>
            <a:off x="3914003" y="2692231"/>
            <a:ext cx="228600" cy="2106827"/>
          </a:xfrm>
          <a:prstGeom prst="downArrow">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8" name="TextBox 17"/>
          <p:cNvSpPr txBox="1"/>
          <p:nvPr/>
        </p:nvSpPr>
        <p:spPr>
          <a:xfrm>
            <a:off x="4142603" y="3009468"/>
            <a:ext cx="1604670" cy="1384995"/>
          </a:xfrm>
          <a:prstGeom prst="rect">
            <a:avLst/>
          </a:prstGeom>
          <a:noFill/>
        </p:spPr>
        <p:txBody>
          <a:bodyPr wrap="none" rtlCol="0">
            <a:spAutoFit/>
          </a:bodyPr>
          <a:lstStyle/>
          <a:p>
            <a:r>
              <a:rPr lang="en-US" sz="2800" dirty="0"/>
              <a:t>reason,</a:t>
            </a:r>
          </a:p>
          <a:p>
            <a:r>
              <a:rPr lang="en-US" sz="2800" dirty="0"/>
              <a:t>logic,</a:t>
            </a:r>
            <a:br>
              <a:rPr lang="en-US" sz="2800" dirty="0"/>
            </a:br>
            <a:r>
              <a:rPr lang="en-US" sz="2800" dirty="0"/>
              <a:t>argument</a:t>
            </a:r>
          </a:p>
        </p:txBody>
      </p:sp>
    </p:spTree>
    <p:extLst>
      <p:ext uri="{BB962C8B-B14F-4D97-AF65-F5344CB8AC3E}">
        <p14:creationId xmlns:p14="http://schemas.microsoft.com/office/powerpoint/2010/main" val="119266991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Bulverism</a:t>
            </a:r>
            <a:endParaRPr lang="en-US" dirty="0"/>
          </a:p>
        </p:txBody>
      </p:sp>
      <p:sp>
        <p:nvSpPr>
          <p:cNvPr id="3" name="Rectangle 2"/>
          <p:cNvSpPr/>
          <p:nvPr/>
        </p:nvSpPr>
        <p:spPr>
          <a:xfrm>
            <a:off x="3274544" y="2125269"/>
            <a:ext cx="1507525" cy="428455"/>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tx1"/>
                </a:solidFill>
              </a:rPr>
              <a:t>Claim</a:t>
            </a:r>
            <a:endParaRPr lang="en-US" sz="1600" dirty="0">
              <a:solidFill>
                <a:schemeClr val="tx1"/>
              </a:solidFill>
            </a:endParaRPr>
          </a:p>
        </p:txBody>
      </p:sp>
      <p:sp>
        <p:nvSpPr>
          <p:cNvPr id="4" name="Rectangle 3"/>
          <p:cNvSpPr/>
          <p:nvPr/>
        </p:nvSpPr>
        <p:spPr>
          <a:xfrm>
            <a:off x="2854413" y="4873198"/>
            <a:ext cx="2347784" cy="66726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tx1"/>
                </a:solidFill>
              </a:rPr>
              <a:t>Evidence</a:t>
            </a:r>
          </a:p>
        </p:txBody>
      </p:sp>
      <p:sp>
        <p:nvSpPr>
          <p:cNvPr id="5" name="Down Arrow 4"/>
          <p:cNvSpPr/>
          <p:nvPr/>
        </p:nvSpPr>
        <p:spPr>
          <a:xfrm>
            <a:off x="3914003" y="2692231"/>
            <a:ext cx="228600" cy="2106827"/>
          </a:xfrm>
          <a:prstGeom prst="downArrow">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8" name="TextBox 17"/>
          <p:cNvSpPr txBox="1"/>
          <p:nvPr/>
        </p:nvSpPr>
        <p:spPr>
          <a:xfrm>
            <a:off x="4142603" y="3009468"/>
            <a:ext cx="1604670" cy="1384995"/>
          </a:xfrm>
          <a:prstGeom prst="rect">
            <a:avLst/>
          </a:prstGeom>
          <a:noFill/>
        </p:spPr>
        <p:txBody>
          <a:bodyPr wrap="none" rtlCol="0">
            <a:spAutoFit/>
          </a:bodyPr>
          <a:lstStyle/>
          <a:p>
            <a:r>
              <a:rPr lang="en-US" sz="2800" dirty="0">
                <a:solidFill>
                  <a:schemeClr val="bg1">
                    <a:lumMod val="75000"/>
                  </a:schemeClr>
                </a:solidFill>
              </a:rPr>
              <a:t>reason,</a:t>
            </a:r>
          </a:p>
          <a:p>
            <a:r>
              <a:rPr lang="en-US" sz="2800" dirty="0">
                <a:solidFill>
                  <a:schemeClr val="bg1">
                    <a:lumMod val="75000"/>
                  </a:schemeClr>
                </a:solidFill>
              </a:rPr>
              <a:t>logic,</a:t>
            </a:r>
            <a:br>
              <a:rPr lang="en-US" sz="2800" dirty="0">
                <a:solidFill>
                  <a:schemeClr val="bg1">
                    <a:lumMod val="75000"/>
                  </a:schemeClr>
                </a:solidFill>
              </a:rPr>
            </a:br>
            <a:r>
              <a:rPr lang="en-US" sz="2800" dirty="0">
                <a:solidFill>
                  <a:schemeClr val="bg1">
                    <a:lumMod val="75000"/>
                  </a:schemeClr>
                </a:solidFill>
              </a:rPr>
              <a:t>argument</a:t>
            </a:r>
          </a:p>
        </p:txBody>
      </p:sp>
      <p:cxnSp>
        <p:nvCxnSpPr>
          <p:cNvPr id="7" name="Straight Arrow Connector 6"/>
          <p:cNvCxnSpPr/>
          <p:nvPr/>
        </p:nvCxnSpPr>
        <p:spPr>
          <a:xfrm flipH="1">
            <a:off x="2577013" y="2677169"/>
            <a:ext cx="604938" cy="517603"/>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1315623" y="1779423"/>
            <a:ext cx="1620124" cy="1200329"/>
          </a:xfrm>
          <a:prstGeom prst="rect">
            <a:avLst/>
          </a:prstGeom>
          <a:noFill/>
        </p:spPr>
        <p:txBody>
          <a:bodyPr wrap="none" rtlCol="0">
            <a:spAutoFit/>
          </a:bodyPr>
          <a:lstStyle/>
          <a:p>
            <a:r>
              <a:rPr lang="en-US" sz="2400" dirty="0"/>
              <a:t>psychology,</a:t>
            </a:r>
            <a:br>
              <a:rPr lang="en-US" sz="2400" dirty="0"/>
            </a:br>
            <a:r>
              <a:rPr lang="en-US" sz="2400" dirty="0"/>
              <a:t>economics,</a:t>
            </a:r>
            <a:br>
              <a:rPr lang="en-US" sz="2400" dirty="0"/>
            </a:br>
            <a:r>
              <a:rPr lang="en-US" sz="2400" dirty="0"/>
              <a:t>politics</a:t>
            </a:r>
          </a:p>
        </p:txBody>
      </p:sp>
      <p:sp>
        <p:nvSpPr>
          <p:cNvPr id="10" name="Rectangle 9"/>
          <p:cNvSpPr/>
          <p:nvPr/>
        </p:nvSpPr>
        <p:spPr>
          <a:xfrm>
            <a:off x="556001" y="3342749"/>
            <a:ext cx="2470014" cy="1387415"/>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Motivation/</a:t>
            </a:r>
            <a:br>
              <a:rPr lang="en-US" sz="2400" dirty="0">
                <a:solidFill>
                  <a:schemeClr val="tx1"/>
                </a:solidFill>
              </a:rPr>
            </a:br>
            <a:r>
              <a:rPr lang="en-US" sz="2400" dirty="0">
                <a:solidFill>
                  <a:schemeClr val="tx1"/>
                </a:solidFill>
              </a:rPr>
              <a:t>hidden agenda</a:t>
            </a:r>
            <a:endParaRPr lang="en-US" sz="1000" dirty="0">
              <a:solidFill>
                <a:schemeClr val="tx1"/>
              </a:solidFill>
            </a:endParaRPr>
          </a:p>
        </p:txBody>
      </p:sp>
      <p:sp>
        <p:nvSpPr>
          <p:cNvPr id="11" name="Oval 10"/>
          <p:cNvSpPr/>
          <p:nvPr/>
        </p:nvSpPr>
        <p:spPr>
          <a:xfrm>
            <a:off x="414626" y="3268912"/>
            <a:ext cx="2696869" cy="1461252"/>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2" name="Picture 11"/>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984111" y="1845181"/>
            <a:ext cx="2682094" cy="3876845"/>
          </a:xfrm>
          <a:prstGeom prst="rect">
            <a:avLst/>
          </a:prstGeom>
        </p:spPr>
      </p:pic>
      <p:grpSp>
        <p:nvGrpSpPr>
          <p:cNvPr id="16" name="Group 15"/>
          <p:cNvGrpSpPr/>
          <p:nvPr/>
        </p:nvGrpSpPr>
        <p:grpSpPr>
          <a:xfrm>
            <a:off x="4142603" y="2865959"/>
            <a:ext cx="1560731" cy="1525838"/>
            <a:chOff x="4142603" y="2865959"/>
            <a:chExt cx="1560731" cy="1525838"/>
          </a:xfrm>
        </p:grpSpPr>
        <p:cxnSp>
          <p:nvCxnSpPr>
            <p:cNvPr id="15" name="Straight Connector 14"/>
            <p:cNvCxnSpPr/>
            <p:nvPr/>
          </p:nvCxnSpPr>
          <p:spPr>
            <a:xfrm>
              <a:off x="4142603" y="2875005"/>
              <a:ext cx="1516792" cy="1516792"/>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flipH="1">
              <a:off x="4186542" y="2865959"/>
              <a:ext cx="1516792" cy="1516792"/>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20" name="Group 19"/>
          <p:cNvGrpSpPr/>
          <p:nvPr/>
        </p:nvGrpSpPr>
        <p:grpSpPr>
          <a:xfrm>
            <a:off x="3221338" y="4981832"/>
            <a:ext cx="1560731" cy="461520"/>
            <a:chOff x="4142603" y="2865959"/>
            <a:chExt cx="1560731" cy="1525838"/>
          </a:xfrm>
        </p:grpSpPr>
        <p:cxnSp>
          <p:nvCxnSpPr>
            <p:cNvPr id="21" name="Straight Connector 20"/>
            <p:cNvCxnSpPr/>
            <p:nvPr/>
          </p:nvCxnSpPr>
          <p:spPr>
            <a:xfrm>
              <a:off x="4142603" y="2875005"/>
              <a:ext cx="1516792" cy="1516792"/>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flipH="1">
              <a:off x="4186542" y="2865959"/>
              <a:ext cx="1516792" cy="1516792"/>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30124123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Epistemology</a:t>
            </a:r>
          </a:p>
        </p:txBody>
      </p:sp>
      <p:sp>
        <p:nvSpPr>
          <p:cNvPr id="3" name="Rectangle 2"/>
          <p:cNvSpPr/>
          <p:nvPr/>
        </p:nvSpPr>
        <p:spPr>
          <a:xfrm>
            <a:off x="3274544" y="2125269"/>
            <a:ext cx="1507525" cy="428455"/>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tx1"/>
                </a:solidFill>
              </a:rPr>
              <a:t>Claim</a:t>
            </a:r>
            <a:endParaRPr lang="en-US" sz="1600" dirty="0">
              <a:solidFill>
                <a:schemeClr val="tx1"/>
              </a:solidFill>
            </a:endParaRPr>
          </a:p>
        </p:txBody>
      </p:sp>
      <p:sp>
        <p:nvSpPr>
          <p:cNvPr id="4" name="Rectangle 3"/>
          <p:cNvSpPr/>
          <p:nvPr/>
        </p:nvSpPr>
        <p:spPr>
          <a:xfrm>
            <a:off x="2854413" y="4873198"/>
            <a:ext cx="2347784" cy="66726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tx1"/>
                </a:solidFill>
              </a:rPr>
              <a:t>Scripture</a:t>
            </a:r>
          </a:p>
        </p:txBody>
      </p:sp>
      <p:sp>
        <p:nvSpPr>
          <p:cNvPr id="5" name="Down Arrow 4"/>
          <p:cNvSpPr/>
          <p:nvPr/>
        </p:nvSpPr>
        <p:spPr>
          <a:xfrm>
            <a:off x="3914003" y="2692231"/>
            <a:ext cx="228600" cy="2106827"/>
          </a:xfrm>
          <a:prstGeom prst="downArrow">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8" name="TextBox 17"/>
          <p:cNvSpPr txBox="1"/>
          <p:nvPr/>
        </p:nvSpPr>
        <p:spPr>
          <a:xfrm>
            <a:off x="4142603" y="3009468"/>
            <a:ext cx="1694438" cy="1815882"/>
          </a:xfrm>
          <a:prstGeom prst="rect">
            <a:avLst/>
          </a:prstGeom>
          <a:noFill/>
        </p:spPr>
        <p:txBody>
          <a:bodyPr wrap="none" rtlCol="0">
            <a:spAutoFit/>
          </a:bodyPr>
          <a:lstStyle/>
          <a:p>
            <a:r>
              <a:rPr lang="en-US" sz="2800" dirty="0">
                <a:solidFill>
                  <a:schemeClr val="bg1">
                    <a:lumMod val="75000"/>
                  </a:schemeClr>
                </a:solidFill>
              </a:rPr>
              <a:t>reason,</a:t>
            </a:r>
          </a:p>
          <a:p>
            <a:r>
              <a:rPr lang="en-US" sz="2800" dirty="0">
                <a:solidFill>
                  <a:schemeClr val="bg1">
                    <a:lumMod val="75000"/>
                  </a:schemeClr>
                </a:solidFill>
              </a:rPr>
              <a:t>logic,</a:t>
            </a:r>
            <a:br>
              <a:rPr lang="en-US" sz="2800" dirty="0">
                <a:solidFill>
                  <a:schemeClr val="bg1">
                    <a:lumMod val="75000"/>
                  </a:schemeClr>
                </a:solidFill>
              </a:rPr>
            </a:br>
            <a:r>
              <a:rPr lang="en-US" sz="2800" dirty="0">
                <a:solidFill>
                  <a:schemeClr val="bg1">
                    <a:lumMod val="75000"/>
                  </a:schemeClr>
                </a:solidFill>
              </a:rPr>
              <a:t>argument,</a:t>
            </a:r>
          </a:p>
          <a:p>
            <a:r>
              <a:rPr lang="en-US" sz="2800" dirty="0">
                <a:solidFill>
                  <a:srgbClr val="00B050"/>
                </a:solidFill>
              </a:rPr>
              <a:t>exegesis</a:t>
            </a:r>
          </a:p>
        </p:txBody>
      </p:sp>
      <p:cxnSp>
        <p:nvCxnSpPr>
          <p:cNvPr id="7" name="Straight Arrow Connector 6"/>
          <p:cNvCxnSpPr/>
          <p:nvPr/>
        </p:nvCxnSpPr>
        <p:spPr>
          <a:xfrm flipH="1">
            <a:off x="2577013" y="2677169"/>
            <a:ext cx="604938" cy="517603"/>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1315623" y="1779423"/>
            <a:ext cx="1620124" cy="1200329"/>
          </a:xfrm>
          <a:prstGeom prst="rect">
            <a:avLst/>
          </a:prstGeom>
          <a:noFill/>
        </p:spPr>
        <p:txBody>
          <a:bodyPr wrap="none" rtlCol="0">
            <a:spAutoFit/>
          </a:bodyPr>
          <a:lstStyle/>
          <a:p>
            <a:r>
              <a:rPr lang="en-US" sz="2400" dirty="0"/>
              <a:t>psychology,</a:t>
            </a:r>
            <a:br>
              <a:rPr lang="en-US" sz="2400" dirty="0"/>
            </a:br>
            <a:r>
              <a:rPr lang="en-US" sz="2400" dirty="0"/>
              <a:t>economics,</a:t>
            </a:r>
            <a:br>
              <a:rPr lang="en-US" sz="2400" dirty="0"/>
            </a:br>
            <a:r>
              <a:rPr lang="en-US" sz="2400" dirty="0"/>
              <a:t>politics</a:t>
            </a:r>
          </a:p>
        </p:txBody>
      </p:sp>
      <p:sp>
        <p:nvSpPr>
          <p:cNvPr id="9" name="Rectangle 8"/>
          <p:cNvSpPr/>
          <p:nvPr/>
        </p:nvSpPr>
        <p:spPr>
          <a:xfrm>
            <a:off x="806359" y="4053937"/>
            <a:ext cx="2048054" cy="745121"/>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“internalized oppression”</a:t>
            </a:r>
            <a:endParaRPr lang="en-US" sz="1000" dirty="0">
              <a:solidFill>
                <a:schemeClr val="tx1"/>
              </a:solidFill>
            </a:endParaRPr>
          </a:p>
        </p:txBody>
      </p:sp>
      <p:sp>
        <p:nvSpPr>
          <p:cNvPr id="10" name="Rectangle 9"/>
          <p:cNvSpPr/>
          <p:nvPr/>
        </p:nvSpPr>
        <p:spPr>
          <a:xfrm>
            <a:off x="806359" y="3268912"/>
            <a:ext cx="2048054" cy="710887"/>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“maintaining supremacy”</a:t>
            </a:r>
            <a:endParaRPr lang="en-US" sz="1000" dirty="0">
              <a:solidFill>
                <a:schemeClr val="tx1"/>
              </a:solidFill>
            </a:endParaRPr>
          </a:p>
        </p:txBody>
      </p:sp>
      <p:sp>
        <p:nvSpPr>
          <p:cNvPr id="11" name="Oval 10"/>
          <p:cNvSpPr/>
          <p:nvPr/>
        </p:nvSpPr>
        <p:spPr>
          <a:xfrm>
            <a:off x="435220" y="3053892"/>
            <a:ext cx="2696869" cy="196513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2" name="Picture 11"/>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984111" y="1845181"/>
            <a:ext cx="2682094" cy="3876845"/>
          </a:xfrm>
          <a:prstGeom prst="rect">
            <a:avLst/>
          </a:prstGeom>
        </p:spPr>
      </p:pic>
      <p:grpSp>
        <p:nvGrpSpPr>
          <p:cNvPr id="16" name="Group 15"/>
          <p:cNvGrpSpPr/>
          <p:nvPr/>
        </p:nvGrpSpPr>
        <p:grpSpPr>
          <a:xfrm>
            <a:off x="4142603" y="2865959"/>
            <a:ext cx="1560731" cy="1907392"/>
            <a:chOff x="4142603" y="2865959"/>
            <a:chExt cx="1560731" cy="1525838"/>
          </a:xfrm>
        </p:grpSpPr>
        <p:cxnSp>
          <p:nvCxnSpPr>
            <p:cNvPr id="15" name="Straight Connector 14"/>
            <p:cNvCxnSpPr/>
            <p:nvPr/>
          </p:nvCxnSpPr>
          <p:spPr>
            <a:xfrm>
              <a:off x="4142603" y="2875005"/>
              <a:ext cx="1516792" cy="1516792"/>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flipH="1">
              <a:off x="4186542" y="2865959"/>
              <a:ext cx="1516792" cy="1516792"/>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20" name="Group 19"/>
          <p:cNvGrpSpPr/>
          <p:nvPr/>
        </p:nvGrpSpPr>
        <p:grpSpPr>
          <a:xfrm>
            <a:off x="3221338" y="4981832"/>
            <a:ext cx="1560731" cy="461520"/>
            <a:chOff x="4142603" y="2865959"/>
            <a:chExt cx="1560731" cy="1525838"/>
          </a:xfrm>
        </p:grpSpPr>
        <p:cxnSp>
          <p:nvCxnSpPr>
            <p:cNvPr id="21" name="Straight Connector 20"/>
            <p:cNvCxnSpPr/>
            <p:nvPr/>
          </p:nvCxnSpPr>
          <p:spPr>
            <a:xfrm>
              <a:off x="4142603" y="2875005"/>
              <a:ext cx="1516792" cy="1516792"/>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flipH="1">
              <a:off x="4186542" y="2865959"/>
              <a:ext cx="1516792" cy="1516792"/>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86639414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Outline</a:t>
            </a:r>
          </a:p>
        </p:txBody>
      </p:sp>
      <p:sp>
        <p:nvSpPr>
          <p:cNvPr id="3" name="Content Placeholder 2"/>
          <p:cNvSpPr>
            <a:spLocks noGrp="1"/>
          </p:cNvSpPr>
          <p:nvPr>
            <p:ph idx="1"/>
          </p:nvPr>
        </p:nvSpPr>
        <p:spPr>
          <a:xfrm>
            <a:off x="628650" y="1975890"/>
            <a:ext cx="7886700" cy="3892978"/>
          </a:xfrm>
        </p:spPr>
        <p:txBody>
          <a:bodyPr>
            <a:normAutofit lnSpcReduction="10000"/>
          </a:bodyPr>
          <a:lstStyle/>
          <a:p>
            <a:r>
              <a:rPr lang="en-US" dirty="0"/>
              <a:t>Why should we care?</a:t>
            </a:r>
          </a:p>
          <a:p>
            <a:r>
              <a:rPr lang="en-US" dirty="0"/>
              <a:t>What is critical theory?</a:t>
            </a:r>
          </a:p>
          <a:p>
            <a:r>
              <a:rPr lang="en-US" dirty="0"/>
              <a:t>What are the problems with critical theory?</a:t>
            </a:r>
          </a:p>
          <a:p>
            <a:pPr lvl="1"/>
            <a:r>
              <a:rPr lang="en-US" dirty="0"/>
              <a:t>Worldview</a:t>
            </a:r>
          </a:p>
          <a:p>
            <a:pPr lvl="1"/>
            <a:r>
              <a:rPr lang="en-US" dirty="0"/>
              <a:t>Epistemology</a:t>
            </a:r>
          </a:p>
          <a:p>
            <a:pPr lvl="1"/>
            <a:r>
              <a:rPr lang="en-US" dirty="0"/>
              <a:t>Adversarial identities</a:t>
            </a:r>
          </a:p>
          <a:p>
            <a:pPr lvl="1"/>
            <a:r>
              <a:rPr lang="en-US" dirty="0"/>
              <a:t>Hegemonic power</a:t>
            </a:r>
          </a:p>
          <a:p>
            <a:r>
              <a:rPr lang="en-US" dirty="0"/>
              <a:t>Logical implications</a:t>
            </a:r>
          </a:p>
          <a:p>
            <a:r>
              <a:rPr lang="en-US" dirty="0"/>
              <a:t>Conclusions and book recommendations</a:t>
            </a:r>
          </a:p>
        </p:txBody>
      </p:sp>
      <p:sp>
        <p:nvSpPr>
          <p:cNvPr id="4" name="Rectangle 3"/>
          <p:cNvSpPr/>
          <p:nvPr/>
        </p:nvSpPr>
        <p:spPr>
          <a:xfrm>
            <a:off x="246184" y="4033817"/>
            <a:ext cx="8651631" cy="387671"/>
          </a:xfrm>
          <a:prstGeom prst="rect">
            <a:avLst/>
          </a:prstGeom>
          <a:noFill/>
          <a:ln w="28575">
            <a:solidFill>
              <a:srgbClr val="1223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00418F"/>
              </a:solidFill>
            </a:endParaRPr>
          </a:p>
        </p:txBody>
      </p:sp>
    </p:spTree>
    <p:extLst>
      <p:ext uri="{BB962C8B-B14F-4D97-AF65-F5344CB8AC3E}">
        <p14:creationId xmlns:p14="http://schemas.microsoft.com/office/powerpoint/2010/main" val="254213200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Identity and solidarity</a:t>
            </a:r>
          </a:p>
        </p:txBody>
      </p:sp>
      <p:sp>
        <p:nvSpPr>
          <p:cNvPr id="35" name="Freeform 34"/>
          <p:cNvSpPr/>
          <p:nvPr/>
        </p:nvSpPr>
        <p:spPr>
          <a:xfrm>
            <a:off x="4339004" y="2249335"/>
            <a:ext cx="297097" cy="979211"/>
          </a:xfrm>
          <a:custGeom>
            <a:avLst/>
            <a:gdLst>
              <a:gd name="connsiteX0" fmla="*/ 633047 w 633047"/>
              <a:gd name="connsiteY0" fmla="*/ 0 h 1863969"/>
              <a:gd name="connsiteX1" fmla="*/ 52754 w 633047"/>
              <a:gd name="connsiteY1" fmla="*/ 509954 h 1863969"/>
              <a:gd name="connsiteX2" fmla="*/ 193431 w 633047"/>
              <a:gd name="connsiteY2" fmla="*/ 1582616 h 1863969"/>
              <a:gd name="connsiteX3" fmla="*/ 0 w 633047"/>
              <a:gd name="connsiteY3" fmla="*/ 1863969 h 1863969"/>
              <a:gd name="connsiteX0" fmla="*/ 439616 w 439616"/>
              <a:gd name="connsiteY0" fmla="*/ 0 h 1740876"/>
              <a:gd name="connsiteX1" fmla="*/ 52754 w 439616"/>
              <a:gd name="connsiteY1" fmla="*/ 386861 h 1740876"/>
              <a:gd name="connsiteX2" fmla="*/ 193431 w 439616"/>
              <a:gd name="connsiteY2" fmla="*/ 1459523 h 1740876"/>
              <a:gd name="connsiteX3" fmla="*/ 0 w 439616"/>
              <a:gd name="connsiteY3" fmla="*/ 1740876 h 1740876"/>
            </a:gdLst>
            <a:ahLst/>
            <a:cxnLst>
              <a:cxn ang="0">
                <a:pos x="connsiteX0" y="connsiteY0"/>
              </a:cxn>
              <a:cxn ang="0">
                <a:pos x="connsiteX1" y="connsiteY1"/>
              </a:cxn>
              <a:cxn ang="0">
                <a:pos x="connsiteX2" y="connsiteY2"/>
              </a:cxn>
              <a:cxn ang="0">
                <a:pos x="connsiteX3" y="connsiteY3"/>
              </a:cxn>
            </a:cxnLst>
            <a:rect l="l" t="t" r="r" b="b"/>
            <a:pathLst>
              <a:path w="439616" h="1740876">
                <a:moveTo>
                  <a:pt x="439616" y="0"/>
                </a:moveTo>
                <a:lnTo>
                  <a:pt x="52754" y="386861"/>
                </a:lnTo>
                <a:lnTo>
                  <a:pt x="193431" y="1459523"/>
                </a:lnTo>
                <a:lnTo>
                  <a:pt x="0" y="1740876"/>
                </a:lnTo>
              </a:path>
            </a:pathLst>
          </a:cu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36" name="Group 35"/>
          <p:cNvGrpSpPr/>
          <p:nvPr/>
        </p:nvGrpSpPr>
        <p:grpSpPr>
          <a:xfrm>
            <a:off x="1041671" y="2255952"/>
            <a:ext cx="2952318" cy="972594"/>
            <a:chOff x="1485619" y="2402204"/>
            <a:chExt cx="2508369" cy="826342"/>
          </a:xfrm>
        </p:grpSpPr>
        <p:pic>
          <p:nvPicPr>
            <p:cNvPr id="37" name="Picture 36"/>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3585918" y="2402204"/>
              <a:ext cx="408070" cy="826342"/>
            </a:xfrm>
            <a:prstGeom prst="rect">
              <a:avLst/>
            </a:prstGeom>
          </p:spPr>
        </p:pic>
        <p:pic>
          <p:nvPicPr>
            <p:cNvPr id="38" name="Picture 37"/>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3280466" y="2402204"/>
              <a:ext cx="408070" cy="826342"/>
            </a:xfrm>
            <a:prstGeom prst="rect">
              <a:avLst/>
            </a:prstGeom>
          </p:spPr>
        </p:pic>
        <p:pic>
          <p:nvPicPr>
            <p:cNvPr id="39" name="Picture 38"/>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2993450" y="2402204"/>
              <a:ext cx="408070" cy="826342"/>
            </a:xfrm>
            <a:prstGeom prst="rect">
              <a:avLst/>
            </a:prstGeom>
          </p:spPr>
        </p:pic>
        <p:pic>
          <p:nvPicPr>
            <p:cNvPr id="40" name="Picture 39"/>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2687999" y="2402204"/>
              <a:ext cx="408070" cy="826342"/>
            </a:xfrm>
            <a:prstGeom prst="rect">
              <a:avLst/>
            </a:prstGeom>
          </p:spPr>
        </p:pic>
        <p:pic>
          <p:nvPicPr>
            <p:cNvPr id="41" name="Picture 40"/>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2383538" y="2402204"/>
              <a:ext cx="408070" cy="826342"/>
            </a:xfrm>
            <a:prstGeom prst="rect">
              <a:avLst/>
            </a:prstGeom>
          </p:spPr>
        </p:pic>
        <p:pic>
          <p:nvPicPr>
            <p:cNvPr id="42" name="Picture 41"/>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2078087" y="2402204"/>
              <a:ext cx="408070" cy="826342"/>
            </a:xfrm>
            <a:prstGeom prst="rect">
              <a:avLst/>
            </a:prstGeom>
          </p:spPr>
        </p:pic>
        <p:pic>
          <p:nvPicPr>
            <p:cNvPr id="43" name="Picture 42"/>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1791071" y="2402204"/>
              <a:ext cx="408070" cy="826342"/>
            </a:xfrm>
            <a:prstGeom prst="rect">
              <a:avLst/>
            </a:prstGeom>
          </p:spPr>
        </p:pic>
        <p:pic>
          <p:nvPicPr>
            <p:cNvPr id="44" name="Picture 43"/>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1485619" y="2402204"/>
              <a:ext cx="408070" cy="826342"/>
            </a:xfrm>
            <a:prstGeom prst="rect">
              <a:avLst/>
            </a:prstGeom>
          </p:spPr>
        </p:pic>
      </p:grpSp>
      <p:grpSp>
        <p:nvGrpSpPr>
          <p:cNvPr id="45" name="Group 44"/>
          <p:cNvGrpSpPr/>
          <p:nvPr/>
        </p:nvGrpSpPr>
        <p:grpSpPr>
          <a:xfrm>
            <a:off x="4848977" y="2250895"/>
            <a:ext cx="3404801" cy="979210"/>
            <a:chOff x="5013734" y="2402203"/>
            <a:chExt cx="3026957" cy="827901"/>
          </a:xfrm>
        </p:grpSpPr>
        <p:pic>
          <p:nvPicPr>
            <p:cNvPr id="46" name="Picture 45"/>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5013734" y="2402203"/>
              <a:ext cx="496971" cy="827901"/>
            </a:xfrm>
            <a:prstGeom prst="rect">
              <a:avLst/>
            </a:prstGeom>
          </p:spPr>
        </p:pic>
        <p:pic>
          <p:nvPicPr>
            <p:cNvPr id="47" name="Picture 46"/>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5375161" y="2402203"/>
              <a:ext cx="496971" cy="827901"/>
            </a:xfrm>
            <a:prstGeom prst="rect">
              <a:avLst/>
            </a:prstGeom>
          </p:spPr>
        </p:pic>
        <p:pic>
          <p:nvPicPr>
            <p:cNvPr id="48" name="Picture 47"/>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5736587" y="2402203"/>
              <a:ext cx="496971" cy="827901"/>
            </a:xfrm>
            <a:prstGeom prst="rect">
              <a:avLst/>
            </a:prstGeom>
          </p:spPr>
        </p:pic>
        <p:pic>
          <p:nvPicPr>
            <p:cNvPr id="49" name="Picture 48"/>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6098014" y="2402203"/>
              <a:ext cx="496971" cy="827901"/>
            </a:xfrm>
            <a:prstGeom prst="rect">
              <a:avLst/>
            </a:prstGeom>
          </p:spPr>
        </p:pic>
        <p:pic>
          <p:nvPicPr>
            <p:cNvPr id="50" name="Picture 49"/>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6459440" y="2402203"/>
              <a:ext cx="496971" cy="827901"/>
            </a:xfrm>
            <a:prstGeom prst="rect">
              <a:avLst/>
            </a:prstGeom>
          </p:spPr>
        </p:pic>
        <p:pic>
          <p:nvPicPr>
            <p:cNvPr id="51" name="Picture 50"/>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6820867" y="2402203"/>
              <a:ext cx="496971" cy="827901"/>
            </a:xfrm>
            <a:prstGeom prst="rect">
              <a:avLst/>
            </a:prstGeom>
          </p:spPr>
        </p:pic>
        <p:pic>
          <p:nvPicPr>
            <p:cNvPr id="52" name="Picture 51"/>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7182293" y="2402203"/>
              <a:ext cx="496971" cy="827901"/>
            </a:xfrm>
            <a:prstGeom prst="rect">
              <a:avLst/>
            </a:prstGeom>
          </p:spPr>
        </p:pic>
        <p:pic>
          <p:nvPicPr>
            <p:cNvPr id="53" name="Picture 52"/>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7543720" y="2402203"/>
              <a:ext cx="496971" cy="827901"/>
            </a:xfrm>
            <a:prstGeom prst="rect">
              <a:avLst/>
            </a:prstGeom>
          </p:spPr>
        </p:pic>
      </p:grpSp>
    </p:spTree>
    <p:extLst>
      <p:ext uri="{BB962C8B-B14F-4D97-AF65-F5344CB8AC3E}">
        <p14:creationId xmlns:p14="http://schemas.microsoft.com/office/powerpoint/2010/main" val="162960006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Identity and solidarity</a:t>
            </a:r>
          </a:p>
        </p:txBody>
      </p:sp>
      <p:sp>
        <p:nvSpPr>
          <p:cNvPr id="17" name="Freeform 16"/>
          <p:cNvSpPr/>
          <p:nvPr/>
        </p:nvSpPr>
        <p:spPr>
          <a:xfrm>
            <a:off x="4339004" y="2249335"/>
            <a:ext cx="297097" cy="979211"/>
          </a:xfrm>
          <a:custGeom>
            <a:avLst/>
            <a:gdLst>
              <a:gd name="connsiteX0" fmla="*/ 633047 w 633047"/>
              <a:gd name="connsiteY0" fmla="*/ 0 h 1863969"/>
              <a:gd name="connsiteX1" fmla="*/ 52754 w 633047"/>
              <a:gd name="connsiteY1" fmla="*/ 509954 h 1863969"/>
              <a:gd name="connsiteX2" fmla="*/ 193431 w 633047"/>
              <a:gd name="connsiteY2" fmla="*/ 1582616 h 1863969"/>
              <a:gd name="connsiteX3" fmla="*/ 0 w 633047"/>
              <a:gd name="connsiteY3" fmla="*/ 1863969 h 1863969"/>
              <a:gd name="connsiteX0" fmla="*/ 439616 w 439616"/>
              <a:gd name="connsiteY0" fmla="*/ 0 h 1740876"/>
              <a:gd name="connsiteX1" fmla="*/ 52754 w 439616"/>
              <a:gd name="connsiteY1" fmla="*/ 386861 h 1740876"/>
              <a:gd name="connsiteX2" fmla="*/ 193431 w 439616"/>
              <a:gd name="connsiteY2" fmla="*/ 1459523 h 1740876"/>
              <a:gd name="connsiteX3" fmla="*/ 0 w 439616"/>
              <a:gd name="connsiteY3" fmla="*/ 1740876 h 1740876"/>
            </a:gdLst>
            <a:ahLst/>
            <a:cxnLst>
              <a:cxn ang="0">
                <a:pos x="connsiteX0" y="connsiteY0"/>
              </a:cxn>
              <a:cxn ang="0">
                <a:pos x="connsiteX1" y="connsiteY1"/>
              </a:cxn>
              <a:cxn ang="0">
                <a:pos x="connsiteX2" y="connsiteY2"/>
              </a:cxn>
              <a:cxn ang="0">
                <a:pos x="connsiteX3" y="connsiteY3"/>
              </a:cxn>
            </a:cxnLst>
            <a:rect l="l" t="t" r="r" b="b"/>
            <a:pathLst>
              <a:path w="439616" h="1740876">
                <a:moveTo>
                  <a:pt x="439616" y="0"/>
                </a:moveTo>
                <a:lnTo>
                  <a:pt x="52754" y="386861"/>
                </a:lnTo>
                <a:lnTo>
                  <a:pt x="193431" y="1459523"/>
                </a:lnTo>
                <a:lnTo>
                  <a:pt x="0" y="1740876"/>
                </a:lnTo>
              </a:path>
            </a:pathLst>
          </a:cu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3" name="Group 2"/>
          <p:cNvGrpSpPr/>
          <p:nvPr/>
        </p:nvGrpSpPr>
        <p:grpSpPr>
          <a:xfrm>
            <a:off x="1041671" y="2255952"/>
            <a:ext cx="2952318" cy="972594"/>
            <a:chOff x="1485619" y="2402204"/>
            <a:chExt cx="2508369" cy="826342"/>
          </a:xfrm>
        </p:grpSpPr>
        <p:pic>
          <p:nvPicPr>
            <p:cNvPr id="4" name="Picture 3"/>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3585918" y="2402204"/>
              <a:ext cx="408070" cy="826342"/>
            </a:xfrm>
            <a:prstGeom prst="rect">
              <a:avLst/>
            </a:prstGeom>
          </p:spPr>
        </p:pic>
        <p:pic>
          <p:nvPicPr>
            <p:cNvPr id="21" name="Picture 20"/>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3280466" y="2402204"/>
              <a:ext cx="408070" cy="826342"/>
            </a:xfrm>
            <a:prstGeom prst="rect">
              <a:avLst/>
            </a:prstGeom>
          </p:spPr>
        </p:pic>
        <p:pic>
          <p:nvPicPr>
            <p:cNvPr id="22" name="Picture 21"/>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2993450" y="2402204"/>
              <a:ext cx="408070" cy="826342"/>
            </a:xfrm>
            <a:prstGeom prst="rect">
              <a:avLst/>
            </a:prstGeom>
          </p:spPr>
        </p:pic>
        <p:pic>
          <p:nvPicPr>
            <p:cNvPr id="23" name="Picture 22"/>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2687999" y="2402204"/>
              <a:ext cx="408070" cy="826342"/>
            </a:xfrm>
            <a:prstGeom prst="rect">
              <a:avLst/>
            </a:prstGeom>
          </p:spPr>
        </p:pic>
        <p:pic>
          <p:nvPicPr>
            <p:cNvPr id="24" name="Picture 23"/>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2383538" y="2402204"/>
              <a:ext cx="408070" cy="826342"/>
            </a:xfrm>
            <a:prstGeom prst="rect">
              <a:avLst/>
            </a:prstGeom>
          </p:spPr>
        </p:pic>
        <p:pic>
          <p:nvPicPr>
            <p:cNvPr id="25" name="Picture 24"/>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2078087" y="2402204"/>
              <a:ext cx="408070" cy="826342"/>
            </a:xfrm>
            <a:prstGeom prst="rect">
              <a:avLst/>
            </a:prstGeom>
          </p:spPr>
        </p:pic>
        <p:pic>
          <p:nvPicPr>
            <p:cNvPr id="26" name="Picture 25"/>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1791071" y="2402204"/>
              <a:ext cx="408070" cy="826342"/>
            </a:xfrm>
            <a:prstGeom prst="rect">
              <a:avLst/>
            </a:prstGeom>
          </p:spPr>
        </p:pic>
        <p:pic>
          <p:nvPicPr>
            <p:cNvPr id="27" name="Picture 26"/>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1485619" y="2402204"/>
              <a:ext cx="408070" cy="826342"/>
            </a:xfrm>
            <a:prstGeom prst="rect">
              <a:avLst/>
            </a:prstGeom>
          </p:spPr>
        </p:pic>
      </p:grpSp>
      <p:grpSp>
        <p:nvGrpSpPr>
          <p:cNvPr id="6" name="Group 5"/>
          <p:cNvGrpSpPr/>
          <p:nvPr/>
        </p:nvGrpSpPr>
        <p:grpSpPr>
          <a:xfrm>
            <a:off x="4848977" y="2250895"/>
            <a:ext cx="3404801" cy="979210"/>
            <a:chOff x="5013734" y="2402203"/>
            <a:chExt cx="3026957" cy="827901"/>
          </a:xfrm>
        </p:grpSpPr>
        <p:pic>
          <p:nvPicPr>
            <p:cNvPr id="5" name="Picture 4"/>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5013734" y="2402203"/>
              <a:ext cx="496971" cy="827901"/>
            </a:xfrm>
            <a:prstGeom prst="rect">
              <a:avLst/>
            </a:prstGeom>
          </p:spPr>
        </p:pic>
        <p:pic>
          <p:nvPicPr>
            <p:cNvPr id="28" name="Picture 27"/>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5375161" y="2402203"/>
              <a:ext cx="496971" cy="827901"/>
            </a:xfrm>
            <a:prstGeom prst="rect">
              <a:avLst/>
            </a:prstGeom>
          </p:spPr>
        </p:pic>
        <p:pic>
          <p:nvPicPr>
            <p:cNvPr id="29" name="Picture 28"/>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5736587" y="2402203"/>
              <a:ext cx="496971" cy="827901"/>
            </a:xfrm>
            <a:prstGeom prst="rect">
              <a:avLst/>
            </a:prstGeom>
          </p:spPr>
        </p:pic>
        <p:pic>
          <p:nvPicPr>
            <p:cNvPr id="30" name="Picture 29"/>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6098014" y="2402203"/>
              <a:ext cx="496971" cy="827901"/>
            </a:xfrm>
            <a:prstGeom prst="rect">
              <a:avLst/>
            </a:prstGeom>
          </p:spPr>
        </p:pic>
        <p:pic>
          <p:nvPicPr>
            <p:cNvPr id="31" name="Picture 30"/>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6459440" y="2402203"/>
              <a:ext cx="496971" cy="827901"/>
            </a:xfrm>
            <a:prstGeom prst="rect">
              <a:avLst/>
            </a:prstGeom>
          </p:spPr>
        </p:pic>
        <p:pic>
          <p:nvPicPr>
            <p:cNvPr id="32" name="Picture 31"/>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6820867" y="2402203"/>
              <a:ext cx="496971" cy="827901"/>
            </a:xfrm>
            <a:prstGeom prst="rect">
              <a:avLst/>
            </a:prstGeom>
          </p:spPr>
        </p:pic>
        <p:pic>
          <p:nvPicPr>
            <p:cNvPr id="33" name="Picture 32"/>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7182293" y="2402203"/>
              <a:ext cx="496971" cy="827901"/>
            </a:xfrm>
            <a:prstGeom prst="rect">
              <a:avLst/>
            </a:prstGeom>
          </p:spPr>
        </p:pic>
        <p:pic>
          <p:nvPicPr>
            <p:cNvPr id="34" name="Picture 33"/>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7543720" y="2402203"/>
              <a:ext cx="496971" cy="827901"/>
            </a:xfrm>
            <a:prstGeom prst="rect">
              <a:avLst/>
            </a:prstGeom>
          </p:spPr>
        </p:pic>
      </p:grpSp>
      <p:sp>
        <p:nvSpPr>
          <p:cNvPr id="36" name="Rectangle 35"/>
          <p:cNvSpPr/>
          <p:nvPr/>
        </p:nvSpPr>
        <p:spPr>
          <a:xfrm>
            <a:off x="628652" y="5127929"/>
            <a:ext cx="7919495" cy="1027485"/>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dirty="0"/>
              <a:t>Redemption</a:t>
            </a:r>
          </a:p>
        </p:txBody>
      </p:sp>
      <p:sp>
        <p:nvSpPr>
          <p:cNvPr id="38" name="Rectangle 37"/>
          <p:cNvSpPr/>
          <p:nvPr/>
        </p:nvSpPr>
        <p:spPr>
          <a:xfrm>
            <a:off x="897924" y="4098885"/>
            <a:ext cx="7380952" cy="1027485"/>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dirty="0"/>
              <a:t>Sin</a:t>
            </a:r>
          </a:p>
        </p:txBody>
      </p:sp>
      <p:sp>
        <p:nvSpPr>
          <p:cNvPr id="39" name="Rectangle 38"/>
          <p:cNvSpPr/>
          <p:nvPr/>
        </p:nvSpPr>
        <p:spPr>
          <a:xfrm>
            <a:off x="1161535" y="3220995"/>
            <a:ext cx="6853730" cy="884569"/>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dirty="0"/>
              <a:t>Creation</a:t>
            </a:r>
          </a:p>
        </p:txBody>
      </p:sp>
    </p:spTree>
    <p:extLst>
      <p:ext uri="{BB962C8B-B14F-4D97-AF65-F5344CB8AC3E}">
        <p14:creationId xmlns:p14="http://schemas.microsoft.com/office/powerpoint/2010/main" val="243824226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Outline</a:t>
            </a:r>
          </a:p>
        </p:txBody>
      </p:sp>
      <p:sp>
        <p:nvSpPr>
          <p:cNvPr id="3" name="Content Placeholder 2"/>
          <p:cNvSpPr>
            <a:spLocks noGrp="1"/>
          </p:cNvSpPr>
          <p:nvPr>
            <p:ph idx="1"/>
          </p:nvPr>
        </p:nvSpPr>
        <p:spPr>
          <a:xfrm>
            <a:off x="628650" y="1975890"/>
            <a:ext cx="7886700" cy="3892978"/>
          </a:xfrm>
        </p:spPr>
        <p:txBody>
          <a:bodyPr>
            <a:normAutofit lnSpcReduction="10000"/>
          </a:bodyPr>
          <a:lstStyle/>
          <a:p>
            <a:r>
              <a:rPr lang="en-US" dirty="0"/>
              <a:t>Why should we care?</a:t>
            </a:r>
          </a:p>
          <a:p>
            <a:r>
              <a:rPr lang="en-US" dirty="0"/>
              <a:t>What is critical theory?</a:t>
            </a:r>
          </a:p>
          <a:p>
            <a:r>
              <a:rPr lang="en-US" dirty="0"/>
              <a:t>What are the problems with critical theory?</a:t>
            </a:r>
          </a:p>
          <a:p>
            <a:pPr lvl="1"/>
            <a:r>
              <a:rPr lang="en-US" dirty="0"/>
              <a:t>Worldview</a:t>
            </a:r>
          </a:p>
          <a:p>
            <a:pPr lvl="1"/>
            <a:r>
              <a:rPr lang="en-US" dirty="0"/>
              <a:t>Epistemology</a:t>
            </a:r>
          </a:p>
          <a:p>
            <a:pPr lvl="1"/>
            <a:r>
              <a:rPr lang="en-US" dirty="0"/>
              <a:t>Adversarial identities</a:t>
            </a:r>
          </a:p>
          <a:p>
            <a:pPr lvl="1"/>
            <a:r>
              <a:rPr lang="en-US" dirty="0"/>
              <a:t>Hegemonic power</a:t>
            </a:r>
          </a:p>
          <a:p>
            <a:r>
              <a:rPr lang="en-US" dirty="0"/>
              <a:t>Logical implications</a:t>
            </a:r>
          </a:p>
          <a:p>
            <a:r>
              <a:rPr lang="en-US" dirty="0"/>
              <a:t>Conclusions and book recommendations</a:t>
            </a:r>
          </a:p>
        </p:txBody>
      </p:sp>
      <p:sp>
        <p:nvSpPr>
          <p:cNvPr id="4" name="Rectangle 3"/>
          <p:cNvSpPr/>
          <p:nvPr/>
        </p:nvSpPr>
        <p:spPr>
          <a:xfrm>
            <a:off x="246184" y="4405956"/>
            <a:ext cx="8651631" cy="387671"/>
          </a:xfrm>
          <a:prstGeom prst="rect">
            <a:avLst/>
          </a:prstGeom>
          <a:noFill/>
          <a:ln w="28575">
            <a:solidFill>
              <a:srgbClr val="1223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00418F"/>
              </a:solidFill>
            </a:endParaRPr>
          </a:p>
        </p:txBody>
      </p:sp>
    </p:spTree>
    <p:extLst>
      <p:ext uri="{BB962C8B-B14F-4D97-AF65-F5344CB8AC3E}">
        <p14:creationId xmlns:p14="http://schemas.microsoft.com/office/powerpoint/2010/main" val="368538901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Christianity as hegemonic discourse</a:t>
            </a:r>
          </a:p>
        </p:txBody>
      </p:sp>
      <p:pic>
        <p:nvPicPr>
          <p:cNvPr id="4" name="Picture 3"/>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28651" y="2125268"/>
            <a:ext cx="2336006" cy="3564731"/>
          </a:xfrm>
          <a:prstGeom prst="rect">
            <a:avLst/>
          </a:prstGeom>
        </p:spPr>
      </p:pic>
      <p:cxnSp>
        <p:nvCxnSpPr>
          <p:cNvPr id="6" name="Straight Arrow Connector 5"/>
          <p:cNvCxnSpPr/>
          <p:nvPr/>
        </p:nvCxnSpPr>
        <p:spPr>
          <a:xfrm>
            <a:off x="3132441" y="2648980"/>
            <a:ext cx="4133335"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a:off x="3132441" y="3378029"/>
            <a:ext cx="4133335"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a:off x="3132441" y="4107077"/>
            <a:ext cx="4133335"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a:off x="3132441" y="4836126"/>
            <a:ext cx="4133335"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a:off x="3132441" y="5565175"/>
            <a:ext cx="4133335"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3132442" y="3031882"/>
            <a:ext cx="1112099" cy="415498"/>
          </a:xfrm>
          <a:prstGeom prst="rect">
            <a:avLst/>
          </a:prstGeom>
          <a:noFill/>
        </p:spPr>
        <p:txBody>
          <a:bodyPr wrap="none" rtlCol="0">
            <a:spAutoFit/>
          </a:bodyPr>
          <a:lstStyle/>
          <a:p>
            <a:r>
              <a:rPr lang="en-US" sz="2100" dirty="0"/>
              <a:t>Morality</a:t>
            </a:r>
          </a:p>
        </p:txBody>
      </p:sp>
      <p:sp>
        <p:nvSpPr>
          <p:cNvPr id="12" name="TextBox 11"/>
          <p:cNvSpPr txBox="1"/>
          <p:nvPr/>
        </p:nvSpPr>
        <p:spPr>
          <a:xfrm>
            <a:off x="3132439" y="2312010"/>
            <a:ext cx="1058367" cy="415498"/>
          </a:xfrm>
          <a:prstGeom prst="rect">
            <a:avLst/>
          </a:prstGeom>
          <a:noFill/>
        </p:spPr>
        <p:txBody>
          <a:bodyPr wrap="none" rtlCol="0">
            <a:spAutoFit/>
          </a:bodyPr>
          <a:lstStyle/>
          <a:p>
            <a:r>
              <a:rPr lang="en-US" sz="2100" dirty="0"/>
              <a:t>Religion</a:t>
            </a:r>
          </a:p>
        </p:txBody>
      </p:sp>
      <p:sp>
        <p:nvSpPr>
          <p:cNvPr id="13" name="TextBox 12"/>
          <p:cNvSpPr txBox="1"/>
          <p:nvPr/>
        </p:nvSpPr>
        <p:spPr>
          <a:xfrm>
            <a:off x="3132438" y="3761032"/>
            <a:ext cx="1158972" cy="415498"/>
          </a:xfrm>
          <a:prstGeom prst="rect">
            <a:avLst/>
          </a:prstGeom>
          <a:noFill/>
        </p:spPr>
        <p:txBody>
          <a:bodyPr wrap="none" rtlCol="0">
            <a:spAutoFit/>
          </a:bodyPr>
          <a:lstStyle/>
          <a:p>
            <a:r>
              <a:rPr lang="en-US" sz="2100" dirty="0"/>
              <a:t>Sexuality</a:t>
            </a:r>
          </a:p>
        </p:txBody>
      </p:sp>
      <p:sp>
        <p:nvSpPr>
          <p:cNvPr id="14" name="TextBox 13"/>
          <p:cNvSpPr txBox="1"/>
          <p:nvPr/>
        </p:nvSpPr>
        <p:spPr>
          <a:xfrm>
            <a:off x="3132442" y="4489979"/>
            <a:ext cx="1000595" cy="415498"/>
          </a:xfrm>
          <a:prstGeom prst="rect">
            <a:avLst/>
          </a:prstGeom>
          <a:noFill/>
        </p:spPr>
        <p:txBody>
          <a:bodyPr wrap="none" rtlCol="0">
            <a:spAutoFit/>
          </a:bodyPr>
          <a:lstStyle/>
          <a:p>
            <a:r>
              <a:rPr lang="en-US" sz="2100" dirty="0"/>
              <a:t>Gender</a:t>
            </a:r>
          </a:p>
        </p:txBody>
      </p:sp>
      <p:sp>
        <p:nvSpPr>
          <p:cNvPr id="15" name="TextBox 14"/>
          <p:cNvSpPr txBox="1"/>
          <p:nvPr/>
        </p:nvSpPr>
        <p:spPr>
          <a:xfrm>
            <a:off x="3132440" y="5218926"/>
            <a:ext cx="704104" cy="415498"/>
          </a:xfrm>
          <a:prstGeom prst="rect">
            <a:avLst/>
          </a:prstGeom>
          <a:noFill/>
        </p:spPr>
        <p:txBody>
          <a:bodyPr wrap="none" rtlCol="0">
            <a:spAutoFit/>
          </a:bodyPr>
          <a:lstStyle/>
          <a:p>
            <a:r>
              <a:rPr lang="en-US" sz="2100" dirty="0" err="1"/>
              <a:t>etc</a:t>
            </a:r>
            <a:r>
              <a:rPr lang="en-US" sz="2100" dirty="0"/>
              <a:t>…</a:t>
            </a:r>
          </a:p>
        </p:txBody>
      </p:sp>
    </p:spTree>
    <p:extLst>
      <p:ext uri="{BB962C8B-B14F-4D97-AF65-F5344CB8AC3E}">
        <p14:creationId xmlns:p14="http://schemas.microsoft.com/office/powerpoint/2010/main" val="129416105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Outline</a:t>
            </a:r>
          </a:p>
        </p:txBody>
      </p:sp>
      <p:sp>
        <p:nvSpPr>
          <p:cNvPr id="3" name="Content Placeholder 2"/>
          <p:cNvSpPr>
            <a:spLocks noGrp="1"/>
          </p:cNvSpPr>
          <p:nvPr>
            <p:ph idx="1"/>
          </p:nvPr>
        </p:nvSpPr>
        <p:spPr>
          <a:xfrm>
            <a:off x="628650" y="1975890"/>
            <a:ext cx="7886700" cy="3892978"/>
          </a:xfrm>
        </p:spPr>
        <p:txBody>
          <a:bodyPr>
            <a:normAutofit/>
          </a:bodyPr>
          <a:lstStyle/>
          <a:p>
            <a:r>
              <a:rPr lang="en-US" dirty="0"/>
              <a:t>Why should we care?</a:t>
            </a:r>
          </a:p>
          <a:p>
            <a:r>
              <a:rPr lang="en-US" dirty="0"/>
              <a:t>What is critical theory?</a:t>
            </a:r>
          </a:p>
          <a:p>
            <a:r>
              <a:rPr lang="en-US" dirty="0"/>
              <a:t>What are the problems with critical theory?</a:t>
            </a:r>
          </a:p>
          <a:p>
            <a:r>
              <a:rPr lang="en-US" dirty="0"/>
              <a:t>Logical implications</a:t>
            </a:r>
          </a:p>
          <a:p>
            <a:r>
              <a:rPr lang="en-US" dirty="0"/>
              <a:t>Conclusions and book recommendations</a:t>
            </a:r>
          </a:p>
        </p:txBody>
      </p:sp>
      <p:sp>
        <p:nvSpPr>
          <p:cNvPr id="4" name="Rectangle 3"/>
          <p:cNvSpPr/>
          <p:nvPr/>
        </p:nvSpPr>
        <p:spPr>
          <a:xfrm>
            <a:off x="246184" y="3576615"/>
            <a:ext cx="8651631" cy="387671"/>
          </a:xfrm>
          <a:prstGeom prst="rect">
            <a:avLst/>
          </a:prstGeom>
          <a:noFill/>
          <a:ln w="28575">
            <a:solidFill>
              <a:srgbClr val="1223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00418F"/>
              </a:solidFill>
            </a:endParaRPr>
          </a:p>
        </p:txBody>
      </p:sp>
    </p:spTree>
    <p:extLst>
      <p:ext uri="{BB962C8B-B14F-4D97-AF65-F5344CB8AC3E}">
        <p14:creationId xmlns:p14="http://schemas.microsoft.com/office/powerpoint/2010/main" val="27480248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Claim #1: “We should never challenge ‘lived experience’”</a:t>
            </a:r>
          </a:p>
        </p:txBody>
      </p:sp>
      <p:sp>
        <p:nvSpPr>
          <p:cNvPr id="3" name="Content Placeholder 2"/>
          <p:cNvSpPr>
            <a:spLocks noGrp="1"/>
          </p:cNvSpPr>
          <p:nvPr>
            <p:ph idx="1"/>
          </p:nvPr>
        </p:nvSpPr>
        <p:spPr>
          <a:xfrm>
            <a:off x="560173" y="1831055"/>
            <a:ext cx="8394794" cy="2640074"/>
          </a:xfrm>
        </p:spPr>
        <p:txBody>
          <a:bodyPr>
            <a:noAutofit/>
          </a:bodyPr>
          <a:lstStyle/>
          <a:p>
            <a:r>
              <a:rPr lang="en-US" sz="2400" dirty="0"/>
              <a:t>“As a woman, I know that our society is deeply sexist.”</a:t>
            </a:r>
          </a:p>
          <a:p>
            <a:r>
              <a:rPr lang="en-US" sz="2400" dirty="0"/>
              <a:t>“As a black man, I know that our society is deeply racist.”</a:t>
            </a:r>
          </a:p>
          <a:p>
            <a:r>
              <a:rPr lang="en-US" sz="2400" dirty="0"/>
              <a:t>“As a lesbian, I know that sexual orientation is fixed from birth.”</a:t>
            </a:r>
          </a:p>
          <a:p>
            <a:r>
              <a:rPr lang="en-US" sz="2400" dirty="0"/>
              <a:t>“As a Sufi Muslim, I know that Islam is true.”</a:t>
            </a:r>
          </a:p>
          <a:p>
            <a:r>
              <a:rPr lang="en-US" sz="2400" dirty="0"/>
              <a:t>“As a polyamorous man, I know that sex outside of marriage is okay.”</a:t>
            </a:r>
          </a:p>
          <a:p>
            <a:r>
              <a:rPr lang="en-US" sz="2400" dirty="0"/>
              <a:t>“As a Hindu, I know that all paths lead to God.”</a:t>
            </a:r>
          </a:p>
        </p:txBody>
      </p:sp>
      <p:pic>
        <p:nvPicPr>
          <p:cNvPr id="6146" name="Picture 2" descr="Mindfulness Brain Heart - Free vector graphic on Pixabay">
            <a:extLst>
              <a:ext uri="{FF2B5EF4-FFF2-40B4-BE49-F238E27FC236}">
                <a16:creationId xmlns:a16="http://schemas.microsoft.com/office/drawing/2014/main" id="{EE5EECC9-2A1D-482E-BF2E-17D5CD707FB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77116" y="5045148"/>
            <a:ext cx="3189767" cy="15948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7499563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Claim #2: “We need to liberate our theology from privileged groups”</a:t>
            </a:r>
          </a:p>
        </p:txBody>
      </p:sp>
      <p:sp>
        <p:nvSpPr>
          <p:cNvPr id="5" name="TextBox 4"/>
          <p:cNvSpPr txBox="1"/>
          <p:nvPr/>
        </p:nvSpPr>
        <p:spPr>
          <a:xfrm>
            <a:off x="628651" y="1690689"/>
            <a:ext cx="8168054" cy="4154984"/>
          </a:xfrm>
          <a:prstGeom prst="rect">
            <a:avLst/>
          </a:prstGeom>
          <a:noFill/>
        </p:spPr>
        <p:txBody>
          <a:bodyPr wrap="square" rtlCol="0">
            <a:spAutoFit/>
          </a:bodyPr>
          <a:lstStyle/>
          <a:p>
            <a:pPr marL="214308" indent="-214308">
              <a:buFont typeface="Arial" panose="020B0604020202020204" pitchFamily="34" charset="0"/>
              <a:buChar char="•"/>
            </a:pPr>
            <a:r>
              <a:rPr lang="en-US" sz="2400" dirty="0"/>
              <a:t>“We need to de-center ‘white theology’ and platform the theology of people of color.”</a:t>
            </a:r>
          </a:p>
          <a:p>
            <a:pPr marL="214308" indent="-214308">
              <a:buFont typeface="Arial" panose="020B0604020202020204" pitchFamily="34" charset="0"/>
              <a:buChar char="•"/>
            </a:pPr>
            <a:r>
              <a:rPr lang="en-US" sz="2400" dirty="0"/>
              <a:t>“We need to de-center ‘Western theology’ and platform non-Western theology.”</a:t>
            </a:r>
          </a:p>
          <a:p>
            <a:pPr marL="214308" indent="-214308">
              <a:buFont typeface="Arial" panose="020B0604020202020204" pitchFamily="34" charset="0"/>
              <a:buChar char="•"/>
            </a:pPr>
            <a:r>
              <a:rPr lang="en-US" sz="2400" dirty="0"/>
              <a:t>“We need to de-center male theology and platform feminist theology.”</a:t>
            </a:r>
          </a:p>
          <a:p>
            <a:pPr marL="214308" indent="-214308">
              <a:buFont typeface="Arial" panose="020B0604020202020204" pitchFamily="34" charset="0"/>
              <a:buChar char="•"/>
            </a:pPr>
            <a:r>
              <a:rPr lang="en-US" sz="2400" dirty="0"/>
              <a:t>“We need to de-center the Eurocentric creeds of the Reformation, and platform liberation theology.”</a:t>
            </a:r>
          </a:p>
          <a:p>
            <a:pPr marL="214308" indent="-214308">
              <a:buFont typeface="Arial" panose="020B0604020202020204" pitchFamily="34" charset="0"/>
              <a:buChar char="•"/>
            </a:pPr>
            <a:r>
              <a:rPr lang="en-US" sz="2400" dirty="0"/>
              <a:t>“We need to de-center the all-male books of the Bible and platform the extra-biblical books written by women.”</a:t>
            </a:r>
          </a:p>
          <a:p>
            <a:pPr marL="214308" indent="-214308">
              <a:buFont typeface="Arial" panose="020B0604020202020204" pitchFamily="34" charset="0"/>
              <a:buChar char="•"/>
            </a:pPr>
            <a:endParaRPr lang="en-US" sz="2400" dirty="0"/>
          </a:p>
        </p:txBody>
      </p:sp>
      <p:pic>
        <p:nvPicPr>
          <p:cNvPr id="2050" name="Picture 2" descr="Overcoming Stage Fright With The Right Attitude">
            <a:extLst>
              <a:ext uri="{FF2B5EF4-FFF2-40B4-BE49-F238E27FC236}">
                <a16:creationId xmlns:a16="http://schemas.microsoft.com/office/drawing/2014/main" id="{E1408EAA-698F-4417-BDCB-33054E2F084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42161"/>
          <a:stretch/>
        </p:blipFill>
        <p:spPr bwMode="auto">
          <a:xfrm>
            <a:off x="2948873" y="5483898"/>
            <a:ext cx="3246253" cy="11851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994401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8128172" cy="1325563"/>
          </a:xfrm>
        </p:spPr>
        <p:txBody>
          <a:bodyPr>
            <a:noAutofit/>
          </a:bodyPr>
          <a:lstStyle/>
          <a:p>
            <a:r>
              <a:rPr lang="en-US" sz="4000" dirty="0"/>
              <a:t>Claim #3: “We should dismantle all structures which perpetuate privilege”</a:t>
            </a:r>
          </a:p>
        </p:txBody>
      </p:sp>
      <p:sp>
        <p:nvSpPr>
          <p:cNvPr id="3" name="Content Placeholder 2"/>
          <p:cNvSpPr>
            <a:spLocks noGrp="1"/>
          </p:cNvSpPr>
          <p:nvPr>
            <p:ph idx="1"/>
          </p:nvPr>
        </p:nvSpPr>
        <p:spPr>
          <a:xfrm>
            <a:off x="435221" y="1690689"/>
            <a:ext cx="8453804" cy="3334674"/>
          </a:xfrm>
        </p:spPr>
        <p:txBody>
          <a:bodyPr>
            <a:noAutofit/>
          </a:bodyPr>
          <a:lstStyle/>
          <a:p>
            <a:r>
              <a:rPr lang="en-US" sz="2400" dirty="0"/>
              <a:t>“We should dismantle private property, because it perpetuates economic privilege.”</a:t>
            </a:r>
          </a:p>
          <a:p>
            <a:r>
              <a:rPr lang="en-US" sz="2400" dirty="0"/>
              <a:t>“We should dismantle the institution of marriage, because it perpetuates heterosexual and monogamous privilege.”</a:t>
            </a:r>
          </a:p>
          <a:p>
            <a:r>
              <a:rPr lang="en-US" sz="2400" dirty="0"/>
              <a:t>“We should dismantle the connection between sex and gender, because it perpetuates cis-privilege.”</a:t>
            </a:r>
          </a:p>
          <a:p>
            <a:r>
              <a:rPr lang="en-US" sz="2400" dirty="0"/>
              <a:t>“We should dismantle all Christian moral norms, because they perpetuate Christian privilege.”</a:t>
            </a:r>
          </a:p>
        </p:txBody>
      </p:sp>
      <p:pic>
        <p:nvPicPr>
          <p:cNvPr id="4" name="Picture 3"/>
          <p:cNvPicPr>
            <a:picLocks noChangeAspect="1"/>
          </p:cNvPicPr>
          <p:nvPr/>
        </p:nvPicPr>
        <p:blipFill>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2804875" y="5025363"/>
            <a:ext cx="3235881" cy="1617941"/>
          </a:xfrm>
          <a:prstGeom prst="rect">
            <a:avLst/>
          </a:prstGeom>
        </p:spPr>
      </p:pic>
    </p:spTree>
    <p:extLst>
      <p:ext uri="{BB962C8B-B14F-4D97-AF65-F5344CB8AC3E}">
        <p14:creationId xmlns:p14="http://schemas.microsoft.com/office/powerpoint/2010/main" val="365021818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8128172" cy="1325563"/>
          </a:xfrm>
        </p:spPr>
        <p:txBody>
          <a:bodyPr>
            <a:noAutofit/>
          </a:bodyPr>
          <a:lstStyle/>
          <a:p>
            <a:r>
              <a:rPr lang="en-US" sz="4000" dirty="0"/>
              <a:t>Claim #4: “We should promote diversity within the church”</a:t>
            </a:r>
          </a:p>
        </p:txBody>
      </p:sp>
      <p:sp>
        <p:nvSpPr>
          <p:cNvPr id="3" name="Content Placeholder 2"/>
          <p:cNvSpPr>
            <a:spLocks noGrp="1"/>
          </p:cNvSpPr>
          <p:nvPr>
            <p:ph idx="1"/>
          </p:nvPr>
        </p:nvSpPr>
        <p:spPr>
          <a:xfrm>
            <a:off x="435221" y="1690689"/>
            <a:ext cx="8453804" cy="2611316"/>
          </a:xfrm>
        </p:spPr>
        <p:txBody>
          <a:bodyPr>
            <a:noAutofit/>
          </a:bodyPr>
          <a:lstStyle/>
          <a:p>
            <a:r>
              <a:rPr lang="en-US" sz="2400" dirty="0"/>
              <a:t>“We should promote a diversity of ethnicities within the church.”</a:t>
            </a:r>
          </a:p>
          <a:p>
            <a:r>
              <a:rPr lang="en-US" sz="2400" dirty="0"/>
              <a:t>“We should promote a diversity of cultures within the church.”</a:t>
            </a:r>
          </a:p>
          <a:p>
            <a:r>
              <a:rPr lang="en-US" sz="2400" dirty="0"/>
              <a:t>“We should promote a diversity of racist, misogynistic, materialistic, idolatrous cultures within the church ”</a:t>
            </a:r>
          </a:p>
          <a:p>
            <a:r>
              <a:rPr lang="en-US" sz="2400" dirty="0"/>
              <a:t>“We should promote a diversity of moral behaviors within the church.”</a:t>
            </a:r>
          </a:p>
          <a:p>
            <a:r>
              <a:rPr lang="en-US" sz="2400" dirty="0"/>
              <a:t>“We should promote a diversity of theological beliefs within the church.”</a:t>
            </a:r>
          </a:p>
        </p:txBody>
      </p:sp>
      <p:pic>
        <p:nvPicPr>
          <p:cNvPr id="1026" name="Picture 2" descr="Image result for coexist"/>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1918923" y="4808418"/>
            <a:ext cx="5486400" cy="1943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7003520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2900" y="467078"/>
            <a:ext cx="7886700" cy="994172"/>
          </a:xfrm>
        </p:spPr>
        <p:txBody>
          <a:bodyPr/>
          <a:lstStyle/>
          <a:p>
            <a:r>
              <a:rPr lang="en-US" dirty="0"/>
              <a:t>Positives and negatives</a:t>
            </a:r>
          </a:p>
        </p:txBody>
      </p:sp>
      <p:sp>
        <p:nvSpPr>
          <p:cNvPr id="3" name="Content Placeholder 2"/>
          <p:cNvSpPr>
            <a:spLocks noGrp="1"/>
          </p:cNvSpPr>
          <p:nvPr>
            <p:ph idx="1"/>
          </p:nvPr>
        </p:nvSpPr>
        <p:spPr>
          <a:xfrm>
            <a:off x="342900" y="1421213"/>
            <a:ext cx="8572500" cy="4014312"/>
          </a:xfrm>
        </p:spPr>
        <p:txBody>
          <a:bodyPr>
            <a:noAutofit/>
          </a:bodyPr>
          <a:lstStyle/>
          <a:p>
            <a:pPr marL="0" indent="0">
              <a:buNone/>
            </a:pPr>
            <a:r>
              <a:rPr lang="en-US" sz="1800" dirty="0"/>
              <a:t>Claim #1: “We should never challenge ‘lived experience’”</a:t>
            </a:r>
          </a:p>
          <a:p>
            <a:pPr marL="0" indent="0">
              <a:buNone/>
            </a:pPr>
            <a:r>
              <a:rPr lang="en-US" sz="1800" dirty="0"/>
              <a:t>	Positive: Lived experience can give us valuable insights</a:t>
            </a:r>
          </a:p>
          <a:p>
            <a:pPr marL="0" indent="0">
              <a:buNone/>
            </a:pPr>
            <a:r>
              <a:rPr lang="en-US" sz="1800" dirty="0"/>
              <a:t>	Negative: …but must still be subjected to the scrutiny of Scripture and evidence.</a:t>
            </a:r>
          </a:p>
          <a:p>
            <a:pPr marL="0" indent="0">
              <a:buNone/>
            </a:pPr>
            <a:r>
              <a:rPr lang="en-US" sz="1800" dirty="0"/>
              <a:t>Claim #2: “We need to liberate our theology from privileged groups”</a:t>
            </a:r>
          </a:p>
          <a:p>
            <a:pPr marL="0" indent="0">
              <a:buNone/>
            </a:pPr>
            <a:r>
              <a:rPr lang="en-US" sz="1800" dirty="0"/>
              <a:t>	Positive: We should constantly reexamine our theology to recognize where our</a:t>
            </a:r>
            <a:br>
              <a:rPr lang="en-US" sz="1800" dirty="0"/>
            </a:br>
            <a:r>
              <a:rPr lang="en-US" sz="1800" dirty="0"/>
              <a:t>	 identity has biased our interpretation</a:t>
            </a:r>
          </a:p>
          <a:p>
            <a:pPr marL="0" indent="0">
              <a:buNone/>
            </a:pPr>
            <a:r>
              <a:rPr lang="en-US" sz="1800" dirty="0"/>
              <a:t>	Negative:  …but the truth or falsehood of a claim does not depend on the</a:t>
            </a:r>
            <a:br>
              <a:rPr lang="en-US" sz="1800" dirty="0"/>
            </a:br>
            <a:r>
              <a:rPr lang="en-US" sz="1800" dirty="0"/>
              <a:t>	 identity of the person making it.</a:t>
            </a:r>
          </a:p>
          <a:p>
            <a:pPr marL="0" indent="0">
              <a:buNone/>
            </a:pPr>
            <a:r>
              <a:rPr lang="en-US" sz="1800" dirty="0"/>
              <a:t>Claim #3: “We should dismantle all structures which perpetuate privilege”</a:t>
            </a:r>
          </a:p>
          <a:p>
            <a:pPr marL="0" indent="0">
              <a:buNone/>
            </a:pPr>
            <a:r>
              <a:rPr lang="en-US" sz="1800" dirty="0"/>
              <a:t>	Positive: Power can be abused and misused</a:t>
            </a:r>
          </a:p>
          <a:p>
            <a:pPr marL="0" indent="0">
              <a:buNone/>
            </a:pPr>
            <a:r>
              <a:rPr lang="en-US" sz="1800" dirty="0"/>
              <a:t>	Negative: …but power is not inherently evil and power imbalances are not </a:t>
            </a:r>
            <a:br>
              <a:rPr lang="en-US" sz="1800" dirty="0"/>
            </a:br>
            <a:r>
              <a:rPr lang="en-US" sz="1800" dirty="0"/>
              <a:t>	necessarily unjust.</a:t>
            </a:r>
          </a:p>
          <a:p>
            <a:pPr marL="0" indent="0">
              <a:buNone/>
            </a:pPr>
            <a:r>
              <a:rPr lang="en-US" sz="1800" dirty="0"/>
              <a:t>Claim #4: “We should promote diversity within the church”</a:t>
            </a:r>
          </a:p>
          <a:p>
            <a:pPr marL="0" indent="0">
              <a:buNone/>
            </a:pPr>
            <a:r>
              <a:rPr lang="en-US" sz="1800" dirty="0"/>
              <a:t>	Positive: Some forms of diversity are elements of God’s good creation</a:t>
            </a:r>
          </a:p>
          <a:p>
            <a:pPr marL="0" indent="0">
              <a:buNone/>
            </a:pPr>
            <a:r>
              <a:rPr lang="en-US" sz="1800" dirty="0"/>
              <a:t>	Negative: …but others are the result of sin and must be rejected.</a:t>
            </a:r>
          </a:p>
        </p:txBody>
      </p:sp>
      <p:sp>
        <p:nvSpPr>
          <p:cNvPr id="4" name="Rectangle 3"/>
          <p:cNvSpPr/>
          <p:nvPr/>
        </p:nvSpPr>
        <p:spPr>
          <a:xfrm>
            <a:off x="1298675" y="1816824"/>
            <a:ext cx="5305325" cy="311583"/>
          </a:xfrm>
          <a:prstGeom prst="rect">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 name="Rectangle 9"/>
          <p:cNvSpPr/>
          <p:nvPr/>
        </p:nvSpPr>
        <p:spPr>
          <a:xfrm>
            <a:off x="1298675" y="2929584"/>
            <a:ext cx="7616724" cy="559332"/>
          </a:xfrm>
          <a:prstGeom prst="rect">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 name="Rectangle 10"/>
          <p:cNvSpPr/>
          <p:nvPr/>
        </p:nvSpPr>
        <p:spPr>
          <a:xfrm>
            <a:off x="1298675" y="5857332"/>
            <a:ext cx="6600725" cy="367665"/>
          </a:xfrm>
          <a:prstGeom prst="rect">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2" name="Rectangle 11"/>
          <p:cNvSpPr/>
          <p:nvPr/>
        </p:nvSpPr>
        <p:spPr>
          <a:xfrm>
            <a:off x="1298675" y="3566890"/>
            <a:ext cx="7348996" cy="520826"/>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0000"/>
              </a:solidFill>
            </a:endParaRPr>
          </a:p>
        </p:txBody>
      </p:sp>
      <p:sp>
        <p:nvSpPr>
          <p:cNvPr id="13" name="Rectangle 12"/>
          <p:cNvSpPr/>
          <p:nvPr/>
        </p:nvSpPr>
        <p:spPr>
          <a:xfrm>
            <a:off x="1296617" y="6287077"/>
            <a:ext cx="6209084" cy="341065"/>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0000"/>
              </a:solidFill>
            </a:endParaRPr>
          </a:p>
        </p:txBody>
      </p:sp>
      <p:sp>
        <p:nvSpPr>
          <p:cNvPr id="14" name="Rectangle 13"/>
          <p:cNvSpPr/>
          <p:nvPr/>
        </p:nvSpPr>
        <p:spPr>
          <a:xfrm>
            <a:off x="1298676" y="2192726"/>
            <a:ext cx="7616723" cy="291255"/>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0000"/>
              </a:solidFill>
            </a:endParaRPr>
          </a:p>
        </p:txBody>
      </p:sp>
      <p:sp>
        <p:nvSpPr>
          <p:cNvPr id="15" name="Rectangle 14"/>
          <p:cNvSpPr/>
          <p:nvPr/>
        </p:nvSpPr>
        <p:spPr>
          <a:xfrm>
            <a:off x="1298675" y="4524855"/>
            <a:ext cx="6600725" cy="367665"/>
          </a:xfrm>
          <a:prstGeom prst="rect">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6" name="Rectangle 15"/>
          <p:cNvSpPr/>
          <p:nvPr/>
        </p:nvSpPr>
        <p:spPr>
          <a:xfrm>
            <a:off x="1296616" y="4932569"/>
            <a:ext cx="7034583" cy="540237"/>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0000"/>
              </a:solidFill>
            </a:endParaRPr>
          </a:p>
        </p:txBody>
      </p:sp>
    </p:spTree>
    <p:extLst>
      <p:ext uri="{BB962C8B-B14F-4D97-AF65-F5344CB8AC3E}">
        <p14:creationId xmlns:p14="http://schemas.microsoft.com/office/powerpoint/2010/main" val="219587993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Outline</a:t>
            </a:r>
          </a:p>
        </p:txBody>
      </p:sp>
      <p:sp>
        <p:nvSpPr>
          <p:cNvPr id="3" name="Content Placeholder 2"/>
          <p:cNvSpPr>
            <a:spLocks noGrp="1"/>
          </p:cNvSpPr>
          <p:nvPr>
            <p:ph idx="1"/>
          </p:nvPr>
        </p:nvSpPr>
        <p:spPr>
          <a:xfrm>
            <a:off x="628650" y="1975890"/>
            <a:ext cx="7886700" cy="3892978"/>
          </a:xfrm>
        </p:spPr>
        <p:txBody>
          <a:bodyPr>
            <a:normAutofit/>
          </a:bodyPr>
          <a:lstStyle/>
          <a:p>
            <a:r>
              <a:rPr lang="en-US" dirty="0"/>
              <a:t>Why should we care?</a:t>
            </a:r>
          </a:p>
          <a:p>
            <a:r>
              <a:rPr lang="en-US" dirty="0"/>
              <a:t>What is critical theory?</a:t>
            </a:r>
          </a:p>
          <a:p>
            <a:r>
              <a:rPr lang="en-US" dirty="0"/>
              <a:t>What are the problems with critical theory?</a:t>
            </a:r>
          </a:p>
          <a:p>
            <a:r>
              <a:rPr lang="en-US" dirty="0"/>
              <a:t>Logical implications</a:t>
            </a:r>
          </a:p>
          <a:p>
            <a:r>
              <a:rPr lang="en-US" dirty="0"/>
              <a:t>Conclusions and book recommendations</a:t>
            </a:r>
          </a:p>
        </p:txBody>
      </p:sp>
      <p:sp>
        <p:nvSpPr>
          <p:cNvPr id="4" name="Rectangle 3"/>
          <p:cNvSpPr/>
          <p:nvPr/>
        </p:nvSpPr>
        <p:spPr>
          <a:xfrm>
            <a:off x="246184" y="4055081"/>
            <a:ext cx="8651631" cy="387671"/>
          </a:xfrm>
          <a:prstGeom prst="rect">
            <a:avLst/>
          </a:prstGeom>
          <a:noFill/>
          <a:ln w="28575">
            <a:solidFill>
              <a:srgbClr val="1223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00418F"/>
              </a:solidFill>
            </a:endParaRPr>
          </a:p>
        </p:txBody>
      </p:sp>
    </p:spTree>
    <p:extLst>
      <p:ext uri="{BB962C8B-B14F-4D97-AF65-F5344CB8AC3E}">
        <p14:creationId xmlns:p14="http://schemas.microsoft.com/office/powerpoint/2010/main" val="397871687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a:off x="431200" y="481544"/>
            <a:ext cx="8471015" cy="5203173"/>
            <a:chOff x="574931" y="-500942"/>
            <a:chExt cx="11294686" cy="6937564"/>
          </a:xfrm>
        </p:grpSpPr>
        <p:sp>
          <p:nvSpPr>
            <p:cNvPr id="14" name="Rectangle 13"/>
            <p:cNvSpPr/>
            <p:nvPr/>
          </p:nvSpPr>
          <p:spPr>
            <a:xfrm>
              <a:off x="574934" y="-500942"/>
              <a:ext cx="11294683" cy="1764585"/>
            </a:xfrm>
            <a:prstGeom prst="rect">
              <a:avLst/>
            </a:prstGeom>
          </p:spPr>
          <p:txBody>
            <a:bodyPr wrap="square">
              <a:spAutoFit/>
            </a:bodyPr>
            <a:lstStyle/>
            <a:p>
              <a:r>
                <a:rPr lang="en-US" sz="4000" dirty="0">
                  <a:latin typeface="+mj-lt"/>
                </a:rPr>
                <a:t>Christianity and critical theory are competing worldviews</a:t>
              </a:r>
            </a:p>
          </p:txBody>
        </p:sp>
        <p:pic>
          <p:nvPicPr>
            <p:cNvPr id="4" name="Picture 3"/>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359765" y="1747593"/>
              <a:ext cx="7525111" cy="2332037"/>
            </a:xfrm>
            <a:prstGeom prst="rect">
              <a:avLst/>
            </a:prstGeom>
          </p:spPr>
        </p:pic>
        <p:sp>
          <p:nvSpPr>
            <p:cNvPr id="5" name="Rectangle 4"/>
            <p:cNvSpPr/>
            <p:nvPr/>
          </p:nvSpPr>
          <p:spPr>
            <a:xfrm>
              <a:off x="5223556" y="4079631"/>
              <a:ext cx="1887828" cy="2356991"/>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dirty="0">
                  <a:solidFill>
                    <a:schemeClr val="bg1"/>
                  </a:solidFill>
                  <a:latin typeface="Arial" panose="020B0604020202020204" pitchFamily="34" charset="0"/>
                  <a:cs typeface="Arial" panose="020B0604020202020204" pitchFamily="34" charset="0"/>
                </a:rPr>
                <a:t>OPPRESSION</a:t>
              </a:r>
            </a:p>
          </p:txBody>
        </p:sp>
        <p:sp>
          <p:nvSpPr>
            <p:cNvPr id="6" name="Rectangle 5"/>
            <p:cNvSpPr/>
            <p:nvPr/>
          </p:nvSpPr>
          <p:spPr>
            <a:xfrm>
              <a:off x="8987191" y="4079630"/>
              <a:ext cx="1875809" cy="2356991"/>
            </a:xfrm>
            <a:prstGeom prst="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dirty="0">
                  <a:latin typeface="Arial" panose="020B0604020202020204" pitchFamily="34" charset="0"/>
                  <a:cs typeface="Arial" panose="020B0604020202020204" pitchFamily="34" charset="0"/>
                </a:rPr>
                <a:t>LIBERATION</a:t>
              </a:r>
            </a:p>
          </p:txBody>
        </p:sp>
        <p:sp>
          <p:nvSpPr>
            <p:cNvPr id="7" name="TextBox 6"/>
            <p:cNvSpPr txBox="1"/>
            <p:nvPr/>
          </p:nvSpPr>
          <p:spPr>
            <a:xfrm>
              <a:off x="5229397" y="4132329"/>
              <a:ext cx="1785104" cy="2277547"/>
            </a:xfrm>
            <a:prstGeom prst="rect">
              <a:avLst/>
            </a:prstGeom>
            <a:noFill/>
          </p:spPr>
          <p:txBody>
            <a:bodyPr wrap="none" rtlCol="0">
              <a:spAutoFit/>
            </a:bodyPr>
            <a:lstStyle/>
            <a:p>
              <a:r>
                <a:rPr lang="en-US" sz="1050" b="1" dirty="0">
                  <a:solidFill>
                    <a:schemeClr val="bg1"/>
                  </a:solidFill>
                  <a:latin typeface="Arial" panose="020B0604020202020204" pitchFamily="34" charset="0"/>
                  <a:cs typeface="Arial" panose="020B0604020202020204" pitchFamily="34" charset="0"/>
                </a:rPr>
                <a:t>Patriarchy</a:t>
              </a:r>
            </a:p>
            <a:p>
              <a:r>
                <a:rPr lang="en-US" sz="1050" b="1" dirty="0">
                  <a:solidFill>
                    <a:schemeClr val="bg1"/>
                  </a:solidFill>
                  <a:latin typeface="Arial" panose="020B0604020202020204" pitchFamily="34" charset="0"/>
                  <a:cs typeface="Arial" panose="020B0604020202020204" pitchFamily="34" charset="0"/>
                </a:rPr>
                <a:t>White supremacy</a:t>
              </a:r>
            </a:p>
            <a:p>
              <a:r>
                <a:rPr lang="en-US" sz="1050" b="1" dirty="0">
                  <a:solidFill>
                    <a:schemeClr val="bg1"/>
                  </a:solidFill>
                  <a:latin typeface="Arial" panose="020B0604020202020204" pitchFamily="34" charset="0"/>
                  <a:cs typeface="Arial" panose="020B0604020202020204" pitchFamily="34" charset="0"/>
                </a:rPr>
                <a:t>Heteronormativity</a:t>
              </a:r>
            </a:p>
            <a:p>
              <a:r>
                <a:rPr lang="en-US" sz="1050" b="1" dirty="0">
                  <a:solidFill>
                    <a:schemeClr val="bg1"/>
                  </a:solidFill>
                  <a:latin typeface="Arial" panose="020B0604020202020204" pitchFamily="34" charset="0"/>
                  <a:cs typeface="Arial" panose="020B0604020202020204" pitchFamily="34" charset="0"/>
                </a:rPr>
                <a:t>Toxic masculinity</a:t>
              </a:r>
            </a:p>
            <a:p>
              <a:endParaRPr lang="en-US" sz="1050" b="1" dirty="0">
                <a:solidFill>
                  <a:schemeClr val="bg1"/>
                </a:solidFill>
                <a:latin typeface="Arial" panose="020B0604020202020204" pitchFamily="34" charset="0"/>
                <a:cs typeface="Arial" panose="020B0604020202020204" pitchFamily="34" charset="0"/>
              </a:endParaRPr>
            </a:p>
            <a:p>
              <a:endParaRPr lang="en-US" sz="1050" b="1" dirty="0">
                <a:solidFill>
                  <a:schemeClr val="bg1"/>
                </a:solidFill>
                <a:latin typeface="Arial" panose="020B0604020202020204" pitchFamily="34" charset="0"/>
                <a:cs typeface="Arial" panose="020B0604020202020204" pitchFamily="34" charset="0"/>
              </a:endParaRPr>
            </a:p>
            <a:p>
              <a:r>
                <a:rPr lang="en-US" sz="1050" b="1" dirty="0">
                  <a:solidFill>
                    <a:schemeClr val="bg1"/>
                  </a:solidFill>
                  <a:latin typeface="Arial" panose="020B0604020202020204" pitchFamily="34" charset="0"/>
                  <a:cs typeface="Arial" panose="020B0604020202020204" pitchFamily="34" charset="0"/>
                </a:rPr>
                <a:t>Classism</a:t>
              </a:r>
            </a:p>
            <a:p>
              <a:r>
                <a:rPr lang="en-US" sz="1050" b="1" dirty="0">
                  <a:solidFill>
                    <a:schemeClr val="bg1"/>
                  </a:solidFill>
                  <a:latin typeface="Arial" panose="020B0604020202020204" pitchFamily="34" charset="0"/>
                  <a:cs typeface="Arial" panose="020B0604020202020204" pitchFamily="34" charset="0"/>
                </a:rPr>
                <a:t>Ageism</a:t>
              </a:r>
            </a:p>
            <a:p>
              <a:r>
                <a:rPr lang="en-US" sz="1050" b="1" dirty="0">
                  <a:solidFill>
                    <a:schemeClr val="bg1"/>
                  </a:solidFill>
                  <a:latin typeface="Arial" panose="020B0604020202020204" pitchFamily="34" charset="0"/>
                  <a:cs typeface="Arial" panose="020B0604020202020204" pitchFamily="34" charset="0"/>
                </a:rPr>
                <a:t>Ableism</a:t>
              </a:r>
            </a:p>
            <a:p>
              <a:r>
                <a:rPr lang="en-US" sz="1050" b="1" dirty="0" err="1">
                  <a:solidFill>
                    <a:schemeClr val="bg1"/>
                  </a:solidFill>
                  <a:latin typeface="Arial" panose="020B0604020202020204" pitchFamily="34" charset="0"/>
                  <a:cs typeface="Arial" panose="020B0604020202020204" pitchFamily="34" charset="0"/>
                </a:rPr>
                <a:t>Cisgenderism</a:t>
              </a:r>
              <a:endParaRPr lang="en-US" sz="1050" b="1" dirty="0">
                <a:solidFill>
                  <a:schemeClr val="bg1"/>
                </a:solidFill>
                <a:latin typeface="Arial" panose="020B0604020202020204" pitchFamily="34" charset="0"/>
                <a:cs typeface="Arial" panose="020B0604020202020204" pitchFamily="34" charset="0"/>
              </a:endParaRPr>
            </a:p>
          </p:txBody>
        </p:sp>
        <p:sp>
          <p:nvSpPr>
            <p:cNvPr id="8" name="Rectangle 7"/>
            <p:cNvSpPr/>
            <p:nvPr/>
          </p:nvSpPr>
          <p:spPr>
            <a:xfrm>
              <a:off x="7111383" y="4079631"/>
              <a:ext cx="1875809" cy="2356991"/>
            </a:xfrm>
            <a:prstGeom prst="rect">
              <a:avLst/>
            </a:prstGeom>
            <a:solidFill>
              <a:srgbClr val="99009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dirty="0">
                  <a:solidFill>
                    <a:schemeClr val="bg1"/>
                  </a:solidFill>
                  <a:latin typeface="Arial" panose="020B0604020202020204" pitchFamily="34" charset="0"/>
                  <a:cs typeface="Arial" panose="020B0604020202020204" pitchFamily="34" charset="0"/>
                </a:rPr>
                <a:t>ACTIVISM</a:t>
              </a:r>
            </a:p>
          </p:txBody>
        </p:sp>
        <p:sp>
          <p:nvSpPr>
            <p:cNvPr id="9" name="TextBox 8"/>
            <p:cNvSpPr txBox="1"/>
            <p:nvPr/>
          </p:nvSpPr>
          <p:spPr>
            <a:xfrm>
              <a:off x="7212096" y="4378553"/>
              <a:ext cx="1197337" cy="1631216"/>
            </a:xfrm>
            <a:prstGeom prst="rect">
              <a:avLst/>
            </a:prstGeom>
            <a:noFill/>
          </p:spPr>
          <p:txBody>
            <a:bodyPr wrap="none" rtlCol="0">
              <a:spAutoFit/>
            </a:bodyPr>
            <a:lstStyle/>
            <a:p>
              <a:endParaRPr lang="en-US" sz="1050" b="1" dirty="0">
                <a:solidFill>
                  <a:schemeClr val="bg1"/>
                </a:solidFill>
                <a:latin typeface="Arial" panose="020B0604020202020204" pitchFamily="34" charset="0"/>
                <a:cs typeface="Arial" panose="020B0604020202020204" pitchFamily="34" charset="0"/>
              </a:endParaRPr>
            </a:p>
            <a:p>
              <a:r>
                <a:rPr lang="en-US" sz="1050" b="1" dirty="0">
                  <a:solidFill>
                    <a:schemeClr val="bg1"/>
                  </a:solidFill>
                  <a:latin typeface="Arial" panose="020B0604020202020204" pitchFamily="34" charset="0"/>
                  <a:cs typeface="Arial" panose="020B0604020202020204" pitchFamily="34" charset="0"/>
                </a:rPr>
                <a:t>Protest</a:t>
              </a:r>
            </a:p>
            <a:p>
              <a:r>
                <a:rPr lang="en-US" sz="1050" b="1" dirty="0">
                  <a:solidFill>
                    <a:schemeClr val="bg1"/>
                  </a:solidFill>
                  <a:latin typeface="Arial" panose="020B0604020202020204" pitchFamily="34" charset="0"/>
                  <a:cs typeface="Arial" panose="020B0604020202020204" pitchFamily="34" charset="0"/>
                </a:rPr>
                <a:t>Resistance</a:t>
              </a:r>
            </a:p>
            <a:p>
              <a:endParaRPr lang="en-US" sz="1050" b="1" dirty="0">
                <a:solidFill>
                  <a:schemeClr val="bg1"/>
                </a:solidFill>
                <a:latin typeface="Arial" panose="020B0604020202020204" pitchFamily="34" charset="0"/>
                <a:cs typeface="Arial" panose="020B0604020202020204" pitchFamily="34" charset="0"/>
              </a:endParaRPr>
            </a:p>
            <a:p>
              <a:endParaRPr lang="en-US" sz="1050" b="1" dirty="0">
                <a:solidFill>
                  <a:schemeClr val="bg1"/>
                </a:solidFill>
                <a:latin typeface="Arial" panose="020B0604020202020204" pitchFamily="34" charset="0"/>
                <a:cs typeface="Arial" panose="020B0604020202020204" pitchFamily="34" charset="0"/>
              </a:endParaRPr>
            </a:p>
            <a:p>
              <a:r>
                <a:rPr lang="en-US" sz="1050" b="1" dirty="0">
                  <a:solidFill>
                    <a:schemeClr val="bg1"/>
                  </a:solidFill>
                  <a:latin typeface="Arial" panose="020B0604020202020204" pitchFamily="34" charset="0"/>
                  <a:cs typeface="Arial" panose="020B0604020202020204" pitchFamily="34" charset="0"/>
                </a:rPr>
                <a:t>Education</a:t>
              </a:r>
            </a:p>
            <a:p>
              <a:r>
                <a:rPr lang="en-US" sz="1050" b="1" dirty="0">
                  <a:solidFill>
                    <a:schemeClr val="bg1"/>
                  </a:solidFill>
                  <a:latin typeface="Arial" panose="020B0604020202020204" pitchFamily="34" charset="0"/>
                  <a:cs typeface="Arial" panose="020B0604020202020204" pitchFamily="34" charset="0"/>
                </a:rPr>
                <a:t>Awareness</a:t>
              </a:r>
            </a:p>
          </p:txBody>
        </p:sp>
        <p:sp>
          <p:nvSpPr>
            <p:cNvPr id="10" name="TextBox 9"/>
            <p:cNvSpPr txBox="1"/>
            <p:nvPr/>
          </p:nvSpPr>
          <p:spPr>
            <a:xfrm>
              <a:off x="9087906" y="4563217"/>
              <a:ext cx="1526487" cy="1415772"/>
            </a:xfrm>
            <a:prstGeom prst="rect">
              <a:avLst/>
            </a:prstGeom>
            <a:noFill/>
          </p:spPr>
          <p:txBody>
            <a:bodyPr wrap="none" rtlCol="0">
              <a:spAutoFit/>
            </a:bodyPr>
            <a:lstStyle/>
            <a:p>
              <a:r>
                <a:rPr lang="en-US" sz="1050" b="1" dirty="0">
                  <a:solidFill>
                    <a:schemeClr val="bg1"/>
                  </a:solidFill>
                  <a:latin typeface="Arial" panose="020B0604020202020204" pitchFamily="34" charset="0"/>
                  <a:cs typeface="Arial" panose="020B0604020202020204" pitchFamily="34" charset="0"/>
                </a:rPr>
                <a:t>Equality</a:t>
              </a:r>
            </a:p>
            <a:p>
              <a:r>
                <a:rPr lang="en-US" sz="1050" b="1" dirty="0">
                  <a:solidFill>
                    <a:schemeClr val="bg1"/>
                  </a:solidFill>
                  <a:latin typeface="Arial" panose="020B0604020202020204" pitchFamily="34" charset="0"/>
                  <a:cs typeface="Arial" panose="020B0604020202020204" pitchFamily="34" charset="0"/>
                </a:rPr>
                <a:t>Power reversal</a:t>
              </a:r>
            </a:p>
            <a:p>
              <a:endParaRPr lang="en-US" sz="1050" b="1" dirty="0">
                <a:solidFill>
                  <a:schemeClr val="bg1"/>
                </a:solidFill>
                <a:latin typeface="Arial" panose="020B0604020202020204" pitchFamily="34" charset="0"/>
                <a:cs typeface="Arial" panose="020B0604020202020204" pitchFamily="34" charset="0"/>
              </a:endParaRPr>
            </a:p>
            <a:p>
              <a:endParaRPr lang="en-US" sz="1050" b="1" dirty="0">
                <a:solidFill>
                  <a:schemeClr val="bg1"/>
                </a:solidFill>
                <a:latin typeface="Arial" panose="020B0604020202020204" pitchFamily="34" charset="0"/>
                <a:cs typeface="Arial" panose="020B0604020202020204" pitchFamily="34" charset="0"/>
              </a:endParaRPr>
            </a:p>
            <a:p>
              <a:r>
                <a:rPr lang="en-US" sz="1050" b="1" dirty="0">
                  <a:solidFill>
                    <a:schemeClr val="bg1"/>
                  </a:solidFill>
                  <a:latin typeface="Arial" panose="020B0604020202020204" pitchFamily="34" charset="0"/>
                  <a:cs typeface="Arial" panose="020B0604020202020204" pitchFamily="34" charset="0"/>
                </a:rPr>
                <a:t>Justice</a:t>
              </a:r>
            </a:p>
            <a:p>
              <a:r>
                <a:rPr lang="en-US" sz="1050" b="1" dirty="0">
                  <a:solidFill>
                    <a:schemeClr val="bg1"/>
                  </a:solidFill>
                  <a:latin typeface="Arial" panose="020B0604020202020204" pitchFamily="34" charset="0"/>
                  <a:cs typeface="Arial" panose="020B0604020202020204" pitchFamily="34" charset="0"/>
                </a:rPr>
                <a:t>Diversity</a:t>
              </a:r>
            </a:p>
          </p:txBody>
        </p:sp>
        <p:sp>
          <p:nvSpPr>
            <p:cNvPr id="11" name="Rectangle 10"/>
            <p:cNvSpPr/>
            <p:nvPr/>
          </p:nvSpPr>
          <p:spPr>
            <a:xfrm>
              <a:off x="3376829" y="4079630"/>
              <a:ext cx="1840551" cy="235699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1" dirty="0">
                  <a:solidFill>
                    <a:schemeClr val="tx1"/>
                  </a:solidFill>
                  <a:latin typeface="Arial" panose="020B0604020202020204" pitchFamily="34" charset="0"/>
                  <a:cs typeface="Arial" panose="020B0604020202020204" pitchFamily="34" charset="0"/>
                </a:rPr>
                <a:t>-----</a:t>
              </a:r>
              <a:endParaRPr lang="en-US" sz="750" b="1" dirty="0">
                <a:solidFill>
                  <a:schemeClr val="tx1"/>
                </a:solidFill>
                <a:latin typeface="Arial" panose="020B0604020202020204" pitchFamily="34" charset="0"/>
                <a:cs typeface="Arial" panose="020B0604020202020204" pitchFamily="34" charset="0"/>
              </a:endParaRPr>
            </a:p>
          </p:txBody>
        </p:sp>
        <p:sp>
          <p:nvSpPr>
            <p:cNvPr id="16" name="TextBox 15"/>
            <p:cNvSpPr txBox="1"/>
            <p:nvPr/>
          </p:nvSpPr>
          <p:spPr>
            <a:xfrm>
              <a:off x="940862" y="2590445"/>
              <a:ext cx="2195131" cy="615553"/>
            </a:xfrm>
            <a:prstGeom prst="rect">
              <a:avLst/>
            </a:prstGeom>
            <a:noFill/>
          </p:spPr>
          <p:txBody>
            <a:bodyPr wrap="none" rtlCol="0">
              <a:spAutoFit/>
            </a:bodyPr>
            <a:lstStyle/>
            <a:p>
              <a:r>
                <a:rPr lang="en-US" sz="2400" b="1" dirty="0"/>
                <a:t>Christianity</a:t>
              </a:r>
            </a:p>
          </p:txBody>
        </p:sp>
        <p:sp>
          <p:nvSpPr>
            <p:cNvPr id="17" name="TextBox 16"/>
            <p:cNvSpPr txBox="1"/>
            <p:nvPr/>
          </p:nvSpPr>
          <p:spPr>
            <a:xfrm>
              <a:off x="642684" y="4968649"/>
              <a:ext cx="2660216" cy="615553"/>
            </a:xfrm>
            <a:prstGeom prst="rect">
              <a:avLst/>
            </a:prstGeom>
            <a:noFill/>
          </p:spPr>
          <p:txBody>
            <a:bodyPr wrap="square" rtlCol="0">
              <a:spAutoFit/>
            </a:bodyPr>
            <a:lstStyle/>
            <a:p>
              <a:r>
                <a:rPr lang="en-US" sz="2400" b="1" dirty="0"/>
                <a:t>Critical theory</a:t>
              </a:r>
            </a:p>
          </p:txBody>
        </p:sp>
        <p:sp>
          <p:nvSpPr>
            <p:cNvPr id="18" name="Rectangle 17"/>
            <p:cNvSpPr/>
            <p:nvPr/>
          </p:nvSpPr>
          <p:spPr>
            <a:xfrm>
              <a:off x="574931" y="1747592"/>
              <a:ext cx="2801899" cy="2332037"/>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0" name="Rectangle 19"/>
            <p:cNvSpPr/>
            <p:nvPr/>
          </p:nvSpPr>
          <p:spPr>
            <a:xfrm>
              <a:off x="574931" y="4079629"/>
              <a:ext cx="2801899" cy="235699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spTree>
    <p:extLst>
      <p:ext uri="{BB962C8B-B14F-4D97-AF65-F5344CB8AC3E}">
        <p14:creationId xmlns:p14="http://schemas.microsoft.com/office/powerpoint/2010/main" val="134479741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CE8568-CC63-4B63-A4C6-6017211BD174}"/>
              </a:ext>
            </a:extLst>
          </p:cNvPr>
          <p:cNvSpPr>
            <a:spLocks noGrp="1"/>
          </p:cNvSpPr>
          <p:nvPr>
            <p:ph type="title"/>
          </p:nvPr>
        </p:nvSpPr>
        <p:spPr/>
        <p:txBody>
          <a:bodyPr>
            <a:normAutofit/>
          </a:bodyPr>
          <a:lstStyle/>
          <a:p>
            <a:r>
              <a:rPr lang="en-US" i="1" dirty="0"/>
              <a:t>Cynical Theories </a:t>
            </a:r>
            <a:r>
              <a:rPr lang="en-US" dirty="0"/>
              <a:t>by Helen </a:t>
            </a:r>
            <a:r>
              <a:rPr lang="en-US" dirty="0" err="1"/>
              <a:t>Pluckrose</a:t>
            </a:r>
            <a:r>
              <a:rPr lang="en-US" dirty="0"/>
              <a:t> and James Lindsay</a:t>
            </a:r>
          </a:p>
        </p:txBody>
      </p:sp>
      <p:pic>
        <p:nvPicPr>
          <p:cNvPr id="2050" name="Picture 2" descr="Image result for cynical theories">
            <a:extLst>
              <a:ext uri="{FF2B5EF4-FFF2-40B4-BE49-F238E27FC236}">
                <a16:creationId xmlns:a16="http://schemas.microsoft.com/office/drawing/2014/main" id="{71D57229-1635-43F7-A6DB-0D2E17ED352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34736" y="2000251"/>
            <a:ext cx="2598596" cy="399784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Image result for james lindsay">
            <a:extLst>
              <a:ext uri="{FF2B5EF4-FFF2-40B4-BE49-F238E27FC236}">
                <a16:creationId xmlns:a16="http://schemas.microsoft.com/office/drawing/2014/main" id="{2AE098EA-3AB2-483F-AF21-1AAE938995F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5772" r="25772" b="26638"/>
          <a:stretch/>
        </p:blipFill>
        <p:spPr bwMode="auto">
          <a:xfrm>
            <a:off x="6274982" y="2161205"/>
            <a:ext cx="2534282" cy="3836885"/>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Image result for helen pluckrose">
            <a:extLst>
              <a:ext uri="{FF2B5EF4-FFF2-40B4-BE49-F238E27FC236}">
                <a16:creationId xmlns:a16="http://schemas.microsoft.com/office/drawing/2014/main" id="{44894498-A0F3-46D1-A9D9-E34294067669}"/>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4149" r="16427"/>
          <a:stretch/>
        </p:blipFill>
        <p:spPr bwMode="auto">
          <a:xfrm>
            <a:off x="3115341" y="2161206"/>
            <a:ext cx="3014722" cy="38368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7639199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CE8568-CC63-4B63-A4C6-6017211BD174}"/>
              </a:ext>
            </a:extLst>
          </p:cNvPr>
          <p:cNvSpPr>
            <a:spLocks noGrp="1"/>
          </p:cNvSpPr>
          <p:nvPr>
            <p:ph type="title"/>
          </p:nvPr>
        </p:nvSpPr>
        <p:spPr/>
        <p:txBody>
          <a:bodyPr>
            <a:normAutofit/>
          </a:bodyPr>
          <a:lstStyle/>
          <a:p>
            <a:r>
              <a:rPr lang="en-US" i="1" dirty="0"/>
              <a:t>The Rise and Triumph of the Modern Self </a:t>
            </a:r>
            <a:r>
              <a:rPr lang="en-US" dirty="0"/>
              <a:t>by Carl </a:t>
            </a:r>
            <a:r>
              <a:rPr lang="en-US" dirty="0" err="1"/>
              <a:t>Trueman</a:t>
            </a:r>
            <a:endParaRPr lang="en-US" dirty="0"/>
          </a:p>
        </p:txBody>
      </p:sp>
      <p:pic>
        <p:nvPicPr>
          <p:cNvPr id="3074" name="Picture 2" descr="The Rise and Triumph of the Modern Self: Cultural Amnesia, Expressive  Individualism, and the Road to Sexual Revolution: Trueman, Carl R., Dreher,  Rod: 9781433556333: Amazon.com: Books">
            <a:extLst>
              <a:ext uri="{FF2B5EF4-FFF2-40B4-BE49-F238E27FC236}">
                <a16:creationId xmlns:a16="http://schemas.microsoft.com/office/drawing/2014/main" id="{E39464F9-09AB-4FB7-975A-8C91A9A09C11}"/>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64585" y="1729245"/>
            <a:ext cx="3294764" cy="494043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Dr Carl Trueman to deliver Annual Church History Lecture 2021 - Edinburgh  Theological Seminary">
            <a:extLst>
              <a:ext uri="{FF2B5EF4-FFF2-40B4-BE49-F238E27FC236}">
                <a16:creationId xmlns:a16="http://schemas.microsoft.com/office/drawing/2014/main" id="{8140C8EE-80EF-4FA5-B894-911C9E5E1A4D}"/>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1733" r="29063"/>
          <a:stretch/>
        </p:blipFill>
        <p:spPr bwMode="auto">
          <a:xfrm>
            <a:off x="5267822" y="1729245"/>
            <a:ext cx="2897983" cy="49256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0619247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CE8568-CC63-4B63-A4C6-6017211BD174}"/>
              </a:ext>
            </a:extLst>
          </p:cNvPr>
          <p:cNvSpPr>
            <a:spLocks noGrp="1"/>
          </p:cNvSpPr>
          <p:nvPr>
            <p:ph type="title"/>
          </p:nvPr>
        </p:nvSpPr>
        <p:spPr/>
        <p:txBody>
          <a:bodyPr>
            <a:noAutofit/>
          </a:bodyPr>
          <a:lstStyle/>
          <a:p>
            <a:r>
              <a:rPr lang="en-US" sz="3600" i="1" dirty="0"/>
              <a:t>Engaging Critical Theory and the Social Justice Movement </a:t>
            </a:r>
            <a:r>
              <a:rPr lang="en-US" sz="3600" dirty="0"/>
              <a:t>by Shenvi and Sawyer</a:t>
            </a:r>
          </a:p>
        </p:txBody>
      </p:sp>
      <p:pic>
        <p:nvPicPr>
          <p:cNvPr id="5" name="Picture 4">
            <a:extLst>
              <a:ext uri="{FF2B5EF4-FFF2-40B4-BE49-F238E27FC236}">
                <a16:creationId xmlns:a16="http://schemas.microsoft.com/office/drawing/2014/main" id="{23BBF19B-B82A-4C62-A911-2A52D5312654}"/>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10946" r="10946"/>
          <a:stretch/>
        </p:blipFill>
        <p:spPr>
          <a:xfrm>
            <a:off x="6615414" y="2594344"/>
            <a:ext cx="2284628" cy="3040912"/>
          </a:xfrm>
          <a:prstGeom prst="rect">
            <a:avLst/>
          </a:prstGeom>
        </p:spPr>
      </p:pic>
      <p:pic>
        <p:nvPicPr>
          <p:cNvPr id="5122" name="Picture 2" descr="Neil Shenvi">
            <a:extLst>
              <a:ext uri="{FF2B5EF4-FFF2-40B4-BE49-F238E27FC236}">
                <a16:creationId xmlns:a16="http://schemas.microsoft.com/office/drawing/2014/main" id="{DCB1D4AF-1DFB-4E17-AD6F-A6376F74CC5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0529" r="10529"/>
          <a:stretch/>
        </p:blipFill>
        <p:spPr bwMode="auto">
          <a:xfrm>
            <a:off x="3894955" y="2594344"/>
            <a:ext cx="2400590" cy="3040912"/>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Engaging Critical Theory and the Social Justice Movement - Ratio Christi">
            <a:extLst>
              <a:ext uri="{FF2B5EF4-FFF2-40B4-BE49-F238E27FC236}">
                <a16:creationId xmlns:a16="http://schemas.microsoft.com/office/drawing/2014/main" id="{DDB95B67-7232-4B46-B124-1E39B864C75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2223" y="1899609"/>
            <a:ext cx="2972863" cy="45932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80075964"/>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12047</TotalTime>
  <Words>3391</Words>
  <Application>Microsoft Office PowerPoint</Application>
  <PresentationFormat>On-screen Show (4:3)</PresentationFormat>
  <Paragraphs>472</Paragraphs>
  <Slides>65</Slides>
  <Notes>60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65</vt:i4>
      </vt:variant>
    </vt:vector>
  </HeadingPairs>
  <TitlesOfParts>
    <vt:vector size="72" baseType="lpstr">
      <vt:lpstr>Arial</vt:lpstr>
      <vt:lpstr>Calibri</vt:lpstr>
      <vt:lpstr>Calibri Light</vt:lpstr>
      <vt:lpstr>freight-sans-pro</vt:lpstr>
      <vt:lpstr>Showcard Gothic</vt:lpstr>
      <vt:lpstr>Times New Roman</vt:lpstr>
      <vt:lpstr>Office Theme</vt:lpstr>
      <vt:lpstr>Social Justice, Critical Theory, and Christianity: Are they Compatible?</vt:lpstr>
      <vt:lpstr>This talk is not about Trump</vt:lpstr>
      <vt:lpstr>This talk is not about Trump</vt:lpstr>
      <vt:lpstr>This talk is not about Trump</vt:lpstr>
      <vt:lpstr>This talk is not about Trump</vt:lpstr>
      <vt:lpstr>NYTimes word usage</vt:lpstr>
      <vt:lpstr>Smithsonian NMAAHC</vt:lpstr>
      <vt:lpstr>Black Lives Matter</vt:lpstr>
      <vt:lpstr>Outline</vt:lpstr>
      <vt:lpstr>Why should we care?</vt:lpstr>
      <vt:lpstr>Why should we care?</vt:lpstr>
      <vt:lpstr>Outline</vt:lpstr>
      <vt:lpstr>Critical theory and Karl Marx</vt:lpstr>
      <vt:lpstr>Critical theory and the Frankfurt School</vt:lpstr>
      <vt:lpstr>Other critical social theorists</vt:lpstr>
      <vt:lpstr>The Taxonomy of Critical Theory</vt:lpstr>
      <vt:lpstr>The Taxonomy of Critical Theory</vt:lpstr>
      <vt:lpstr>What is critical theory?</vt:lpstr>
      <vt:lpstr>What is critical theory?</vt:lpstr>
      <vt:lpstr>What’s in a name?</vt:lpstr>
      <vt:lpstr>The central premises of contemporary critical theory?</vt:lpstr>
      <vt:lpstr>Outline</vt:lpstr>
      <vt:lpstr>Premise #1: Society is divided into oppressed and oppressor groups</vt:lpstr>
      <vt:lpstr>Premise #1: Society is divided into oppressed and oppressor groups</vt:lpstr>
      <vt:lpstr>Outline</vt:lpstr>
      <vt:lpstr>Premise #2: Oppression occurs through hegemonic power</vt:lpstr>
      <vt:lpstr>Premise #2: Oppression occurs through hegemonic power</vt:lpstr>
      <vt:lpstr>Premise #2: Oppression occurs through hegemonic power</vt:lpstr>
      <vt:lpstr>Outline</vt:lpstr>
      <vt:lpstr>Premise #3: ‘Lived experience’ gives oppressed groups privileged access to truth</vt:lpstr>
      <vt:lpstr>Premise #3: ‘Lived experience’ gives oppressed groups privileged access to truth</vt:lpstr>
      <vt:lpstr>Premise #3: ‘Lived experience’ gives oppressed groups privileged access to truth</vt:lpstr>
      <vt:lpstr>Premise #3: ‘Lived experience’ gives oppressed groups privileged access to truth</vt:lpstr>
      <vt:lpstr>Outline</vt:lpstr>
      <vt:lpstr>Premise #4: Social justice demands the liberation of oppressed groups</vt:lpstr>
      <vt:lpstr>Unifying themes of critical theory</vt:lpstr>
      <vt:lpstr>Outline</vt:lpstr>
      <vt:lpstr>Strength #1. Emphasis on the sinfulness of oppression</vt:lpstr>
      <vt:lpstr>Strength #2. Focus on structures, systems, and norms</vt:lpstr>
      <vt:lpstr>Strength #3: Recognition of hegemonic power</vt:lpstr>
      <vt:lpstr>Outline</vt:lpstr>
      <vt:lpstr>Worldview questions</vt:lpstr>
      <vt:lpstr>PowerPoint Presentation</vt:lpstr>
      <vt:lpstr>Worldview questions</vt:lpstr>
      <vt:lpstr>Critical theory as worldview</vt:lpstr>
      <vt:lpstr>Outline</vt:lpstr>
      <vt:lpstr>Epistemology</vt:lpstr>
      <vt:lpstr>Bulverism</vt:lpstr>
      <vt:lpstr>Epistemology</vt:lpstr>
      <vt:lpstr>Outline</vt:lpstr>
      <vt:lpstr>Identity and solidarity</vt:lpstr>
      <vt:lpstr>Identity and solidarity</vt:lpstr>
      <vt:lpstr>Outline</vt:lpstr>
      <vt:lpstr>Christianity as hegemonic discourse</vt:lpstr>
      <vt:lpstr>Outline</vt:lpstr>
      <vt:lpstr>Claim #1: “We should never challenge ‘lived experience’”</vt:lpstr>
      <vt:lpstr>Claim #2: “We need to liberate our theology from privileged groups”</vt:lpstr>
      <vt:lpstr>Claim #3: “We should dismantle all structures which perpetuate privilege”</vt:lpstr>
      <vt:lpstr>Claim #4: “We should promote diversity within the church”</vt:lpstr>
      <vt:lpstr>Positives and negatives</vt:lpstr>
      <vt:lpstr>Outline</vt:lpstr>
      <vt:lpstr>PowerPoint Presentation</vt:lpstr>
      <vt:lpstr>Cynical Theories by Helen Pluckrose and James Lindsay</vt:lpstr>
      <vt:lpstr>The Rise and Triumph of the Modern Self by Carl Trueman</vt:lpstr>
      <vt:lpstr>Engaging Critical Theory and the Social Justice Movement by Shenvi and Sawyer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Social Justice, Critical Theory, and Christianity: Are They Compatible?</dc:title>
  <dc:creator>Shenvi, Christina L</dc:creator>
  <cp:lastModifiedBy>Shenvi, Christina L</cp:lastModifiedBy>
  <cp:revision>51</cp:revision>
  <dcterms:created xsi:type="dcterms:W3CDTF">2020-10-12T19:12:00Z</dcterms:created>
  <dcterms:modified xsi:type="dcterms:W3CDTF">2021-09-17T00:02:56Z</dcterms:modified>
</cp:coreProperties>
</file>