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14" r:id="rId3"/>
    <p:sldId id="415" r:id="rId4"/>
    <p:sldId id="416" r:id="rId5"/>
    <p:sldId id="417" r:id="rId6"/>
    <p:sldId id="418" r:id="rId7"/>
    <p:sldId id="395" r:id="rId8"/>
    <p:sldId id="297" r:id="rId9"/>
    <p:sldId id="347"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 id="408" r:id="rId23"/>
    <p:sldId id="409" r:id="rId24"/>
    <p:sldId id="410" r:id="rId25"/>
    <p:sldId id="411" r:id="rId26"/>
    <p:sldId id="412" r:id="rId27"/>
    <p:sldId id="413" r:id="rId28"/>
    <p:sldId id="463" r:id="rId29"/>
    <p:sldId id="460" r:id="rId30"/>
    <p:sldId id="457" r:id="rId31"/>
    <p:sldId id="471" r:id="rId32"/>
    <p:sldId id="371" r:id="rId33"/>
    <p:sldId id="357" r:id="rId34"/>
    <p:sldId id="368" r:id="rId35"/>
    <p:sldId id="363" r:id="rId36"/>
    <p:sldId id="358" r:id="rId37"/>
    <p:sldId id="339" r:id="rId38"/>
    <p:sldId id="423" r:id="rId39"/>
    <p:sldId id="282" r:id="rId40"/>
    <p:sldId id="281" r:id="rId41"/>
    <p:sldId id="420" r:id="rId42"/>
    <p:sldId id="364" r:id="rId43"/>
    <p:sldId id="421" r:id="rId44"/>
    <p:sldId id="424" r:id="rId45"/>
    <p:sldId id="361" r:id="rId46"/>
    <p:sldId id="360" r:id="rId47"/>
    <p:sldId id="366" r:id="rId48"/>
    <p:sldId id="425" r:id="rId49"/>
    <p:sldId id="291" r:id="rId50"/>
    <p:sldId id="426" r:id="rId51"/>
    <p:sldId id="302" r:id="rId52"/>
    <p:sldId id="303" r:id="rId53"/>
    <p:sldId id="299" r:id="rId54"/>
    <p:sldId id="300" r:id="rId55"/>
    <p:sldId id="392" r:id="rId56"/>
    <p:sldId id="465" r:id="rId57"/>
    <p:sldId id="454" r:id="rId58"/>
    <p:sldId id="448" r:id="rId59"/>
    <p:sldId id="449" r:id="rId60"/>
    <p:sldId id="453" r:id="rId61"/>
    <p:sldId id="450" r:id="rId62"/>
    <p:sldId id="429" r:id="rId63"/>
    <p:sldId id="452" r:id="rId64"/>
    <p:sldId id="456" r:id="rId65"/>
    <p:sldId id="467" r:id="rId66"/>
    <p:sldId id="466" r:id="rId67"/>
    <p:sldId id="430" r:id="rId68"/>
    <p:sldId id="433" r:id="rId69"/>
    <p:sldId id="437" r:id="rId70"/>
    <p:sldId id="443" r:id="rId71"/>
    <p:sldId id="470" r:id="rId72"/>
    <p:sldId id="434" r:id="rId73"/>
    <p:sldId id="435" r:id="rId74"/>
    <p:sldId id="436" r:id="rId75"/>
    <p:sldId id="468" r:id="rId76"/>
    <p:sldId id="438" r:id="rId77"/>
    <p:sldId id="382" r:id="rId78"/>
    <p:sldId id="473" r:id="rId79"/>
    <p:sldId id="441" r:id="rId80"/>
    <p:sldId id="446" r:id="rId81"/>
    <p:sldId id="447" r:id="rId82"/>
    <p:sldId id="439" r:id="rId83"/>
    <p:sldId id="387" r:id="rId84"/>
    <p:sldId id="386" r:id="rId85"/>
    <p:sldId id="442" r:id="rId86"/>
    <p:sldId id="343" r:id="rId87"/>
    <p:sldId id="393"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EBE7DA"/>
    <a:srgbClr val="EEEADE"/>
    <a:srgbClr val="CAC2B5"/>
    <a:srgbClr val="00D148"/>
    <a:srgbClr val="39A1F9"/>
    <a:srgbClr val="990099"/>
    <a:srgbClr val="FF99FF"/>
    <a:srgbClr val="996633"/>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54" autoAdjust="0"/>
    <p:restoredTop sz="94664" autoAdjust="0"/>
  </p:normalViewPr>
  <p:slideViewPr>
    <p:cSldViewPr snapToGrid="0">
      <p:cViewPr varScale="1">
        <p:scale>
          <a:sx n="55" d="100"/>
          <a:sy n="55" d="100"/>
        </p:scale>
        <p:origin x="102" y="480"/>
      </p:cViewPr>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2C9E98-F6FC-4F16-90AE-591836D627D3}"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3758846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2C9E98-F6FC-4F16-90AE-591836D627D3}"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1738593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4010791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2C9E98-F6FC-4F16-90AE-591836D627D3}"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24428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2C9E98-F6FC-4F16-90AE-591836D627D3}"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1964802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2C9E98-F6FC-4F16-90AE-591836D627D3}"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3420417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427420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2215712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126585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2C9E98-F6FC-4F16-90AE-591836D627D3}"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887171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2C9E98-F6FC-4F16-90AE-591836D627D3}"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t>‹#›</a:t>
            </a:fld>
            <a:endParaRPr lang="en-US"/>
          </a:p>
        </p:txBody>
      </p:sp>
    </p:spTree>
    <p:extLst>
      <p:ext uri="{BB962C8B-B14F-4D97-AF65-F5344CB8AC3E}">
        <p14:creationId xmlns:p14="http://schemas.microsoft.com/office/powerpoint/2010/main" val="165152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t>11/8/2018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t>‹#›</a:t>
            </a:fld>
            <a:endParaRPr lang="en-US"/>
          </a:p>
        </p:txBody>
      </p:sp>
    </p:spTree>
    <p:extLst>
      <p:ext uri="{BB962C8B-B14F-4D97-AF65-F5344CB8AC3E}">
        <p14:creationId xmlns:p14="http://schemas.microsoft.com/office/powerpoint/2010/main" val="1056111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jfif"/><Relationship Id="rId3" Type="http://schemas.openxmlformats.org/officeDocument/2006/relationships/image" Target="../media/image12.jfif"/><Relationship Id="rId7" Type="http://schemas.openxmlformats.org/officeDocument/2006/relationships/image" Target="../media/image16.png"/><Relationship Id="rId2" Type="http://schemas.openxmlformats.org/officeDocument/2006/relationships/image" Target="../media/image11.jfif"/><Relationship Id="rId1" Type="http://schemas.openxmlformats.org/officeDocument/2006/relationships/slideLayout" Target="../slideLayouts/slideLayout2.xml"/><Relationship Id="rId6" Type="http://schemas.openxmlformats.org/officeDocument/2006/relationships/image" Target="../media/image15.jfif"/><Relationship Id="rId5" Type="http://schemas.openxmlformats.org/officeDocument/2006/relationships/image" Target="../media/image14.jfif"/><Relationship Id="rId4" Type="http://schemas.openxmlformats.org/officeDocument/2006/relationships/image" Target="../media/image13.jfif"/><Relationship Id="rId9" Type="http://schemas.openxmlformats.org/officeDocument/2006/relationships/image" Target="../media/image18.jfif"/></Relationships>
</file>

<file path=ppt/slides/_rels/slide12.xml.rels><?xml version="1.0" encoding="UTF-8" standalone="yes"?>
<Relationships xmlns="http://schemas.openxmlformats.org/package/2006/relationships"><Relationship Id="rId2" Type="http://schemas.openxmlformats.org/officeDocument/2006/relationships/image" Target="../media/image19.jf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jfif"/><Relationship Id="rId2" Type="http://schemas.openxmlformats.org/officeDocument/2006/relationships/image" Target="../media/image25.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image" Target="../media/image28.jf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f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f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f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fif"/><Relationship Id="rId2" Type="http://schemas.openxmlformats.org/officeDocument/2006/relationships/image" Target="../media/image33.jf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fif"/><Relationship Id="rId2" Type="http://schemas.openxmlformats.org/officeDocument/2006/relationships/image" Target="../media/image35.jfif"/><Relationship Id="rId1" Type="http://schemas.openxmlformats.org/officeDocument/2006/relationships/slideLayout" Target="../slideLayouts/slideLayout2.xml"/><Relationship Id="rId5" Type="http://schemas.openxmlformats.org/officeDocument/2006/relationships/image" Target="../media/image38.jfif"/><Relationship Id="rId4" Type="http://schemas.openxmlformats.org/officeDocument/2006/relationships/image" Target="../media/image37.jfif"/></Relationships>
</file>

<file path=ppt/slides/_rels/slide23.xml.rels><?xml version="1.0" encoding="UTF-8" standalone="yes"?>
<Relationships xmlns="http://schemas.openxmlformats.org/package/2006/relationships"><Relationship Id="rId2" Type="http://schemas.openxmlformats.org/officeDocument/2006/relationships/image" Target="../media/image39.jf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fi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f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6.png"/><Relationship Id="rId2" Type="http://schemas.openxmlformats.org/officeDocument/2006/relationships/image" Target="../media/image43.jfif"/><Relationship Id="rId1" Type="http://schemas.openxmlformats.org/officeDocument/2006/relationships/slideLayout" Target="../slideLayouts/slideLayout2.xml"/><Relationship Id="rId6" Type="http://schemas.openxmlformats.org/officeDocument/2006/relationships/image" Target="../media/image30.jfif"/><Relationship Id="rId5" Type="http://schemas.openxmlformats.org/officeDocument/2006/relationships/image" Target="../media/image32.jfif"/><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fif"/><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7.jf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pn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6.jf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6.jp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8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e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eg"/><Relationship Id="rId1" Type="http://schemas.openxmlformats.org/officeDocument/2006/relationships/slideLayout" Target="../slideLayouts/slideLayout2.xml"/><Relationship Id="rId4" Type="http://schemas.openxmlformats.org/officeDocument/2006/relationships/image" Target="../media/image9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2.xml"/><Relationship Id="rId5" Type="http://schemas.openxmlformats.org/officeDocument/2006/relationships/image" Target="../media/image98.jpg"/><Relationship Id="rId4" Type="http://schemas.openxmlformats.org/officeDocument/2006/relationships/image" Target="../media/image9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21218"/>
            <a:ext cx="9835662" cy="2387600"/>
          </a:xfrm>
        </p:spPr>
        <p:txBody>
          <a:bodyPr>
            <a:normAutofit/>
          </a:bodyPr>
          <a:lstStyle/>
          <a:p>
            <a:pPr algn="l"/>
            <a:r>
              <a:rPr lang="en-US" dirty="0" smtClean="0"/>
              <a:t>Christianity and Critical Theory: Are They Compatible?</a:t>
            </a:r>
            <a:endParaRPr lang="en-US" dirty="0"/>
          </a:p>
        </p:txBody>
      </p:sp>
      <p:sp>
        <p:nvSpPr>
          <p:cNvPr id="3" name="Subtitle 2"/>
          <p:cNvSpPr>
            <a:spLocks noGrp="1"/>
          </p:cNvSpPr>
          <p:nvPr>
            <p:ph type="subTitle" idx="1"/>
          </p:nvPr>
        </p:nvSpPr>
        <p:spPr>
          <a:xfrm>
            <a:off x="1524000" y="3700893"/>
            <a:ext cx="9144000" cy="2072248"/>
          </a:xfrm>
        </p:spPr>
        <p:txBody>
          <a:bodyPr>
            <a:normAutofit/>
          </a:bodyPr>
          <a:lstStyle/>
          <a:p>
            <a:pPr algn="l"/>
            <a:r>
              <a:rPr lang="en-US" sz="2800" dirty="0" smtClean="0"/>
              <a:t>Dr. Neil </a:t>
            </a:r>
            <a:r>
              <a:rPr lang="en-US" sz="2800" dirty="0" err="1" smtClean="0"/>
              <a:t>Shenvi</a:t>
            </a:r>
            <a:endParaRPr lang="en-US" sz="2800" dirty="0" smtClean="0"/>
          </a:p>
          <a:p>
            <a:pPr algn="l"/>
            <a:r>
              <a:rPr lang="en-US" sz="2800" dirty="0" smtClean="0"/>
              <a:t>Gospel and Social Justice Conference</a:t>
            </a:r>
            <a:br>
              <a:rPr lang="en-US" sz="2800" dirty="0" smtClean="0"/>
            </a:br>
            <a:r>
              <a:rPr lang="en-US" sz="2800" dirty="0" smtClean="0"/>
              <a:t>Ft. Worth, TX</a:t>
            </a:r>
          </a:p>
          <a:p>
            <a:pPr algn="l"/>
            <a:r>
              <a:rPr lang="en-US" sz="2800" dirty="0" smtClean="0"/>
              <a:t>Nov. 9-10, 2018</a:t>
            </a:r>
          </a:p>
          <a:p>
            <a:pPr algn="l"/>
            <a:endParaRPr lang="en-US" sz="2800" dirty="0"/>
          </a:p>
        </p:txBody>
      </p:sp>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Origins of Critical Theory</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552419"/>
            <a:ext cx="4275526" cy="5013137"/>
          </a:xfrm>
          <a:prstGeom prst="rect">
            <a:avLst/>
          </a:prstGeom>
        </p:spPr>
      </p:pic>
    </p:spTree>
    <p:extLst>
      <p:ext uri="{BB962C8B-B14F-4D97-AF65-F5344CB8AC3E}">
        <p14:creationId xmlns:p14="http://schemas.microsoft.com/office/powerpoint/2010/main" val="2569106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Dark Origins of Critical Theory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5943600" cy="4457700"/>
          </a:xfrm>
          <a:prstGeom prst="rect">
            <a:avLst/>
          </a:prstGeom>
        </p:spPr>
      </p:pic>
    </p:spTree>
    <p:extLst>
      <p:ext uri="{BB962C8B-B14F-4D97-AF65-F5344CB8AC3E}">
        <p14:creationId xmlns:p14="http://schemas.microsoft.com/office/powerpoint/2010/main" val="110638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Dark, Secret Origins of Critical Theory</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518414"/>
            <a:ext cx="4999892" cy="4999892"/>
          </a:xfrm>
          <a:prstGeom prst="rect">
            <a:avLst/>
          </a:prstGeom>
        </p:spPr>
      </p:pic>
    </p:spTree>
    <p:extLst>
      <p:ext uri="{BB962C8B-B14F-4D97-AF65-F5344CB8AC3E}">
        <p14:creationId xmlns:p14="http://schemas.microsoft.com/office/powerpoint/2010/main" val="2920796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The Dark, Secret, but 100% Legit and Completely Believable Origins of Critical Theory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42615"/>
            <a:ext cx="6501423" cy="448344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9662" y="1842615"/>
            <a:ext cx="3905485" cy="21447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9662" y="4139323"/>
            <a:ext cx="2186741" cy="2186741"/>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6012"/>
          <a:stretch/>
        </p:blipFill>
        <p:spPr>
          <a:xfrm>
            <a:off x="9888777" y="4139323"/>
            <a:ext cx="1566370" cy="2186741"/>
          </a:xfrm>
          <a:prstGeom prst="rect">
            <a:avLst/>
          </a:prstGeom>
        </p:spPr>
      </p:pic>
    </p:spTree>
    <p:extLst>
      <p:ext uri="{BB962C8B-B14F-4D97-AF65-F5344CB8AC3E}">
        <p14:creationId xmlns:p14="http://schemas.microsoft.com/office/powerpoint/2010/main" val="1727071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Origins of Critical Theory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68315"/>
            <a:ext cx="6764215" cy="5073161"/>
          </a:xfrm>
          <a:prstGeom prst="rect">
            <a:avLst/>
          </a:prstGeom>
        </p:spPr>
      </p:pic>
    </p:spTree>
    <p:extLst>
      <p:ext uri="{BB962C8B-B14F-4D97-AF65-F5344CB8AC3E}">
        <p14:creationId xmlns:p14="http://schemas.microsoft.com/office/powerpoint/2010/main" val="14565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endParaRPr lang="en-US" dirty="0"/>
          </a:p>
          <a:p>
            <a:r>
              <a:rPr lang="en-US" dirty="0" smtClean="0"/>
              <a:t>Conflicts between critical theory and Christianity</a:t>
            </a:r>
          </a:p>
          <a:p>
            <a:r>
              <a:rPr lang="en-US" dirty="0" smtClean="0"/>
              <a:t>Logical implications</a:t>
            </a:r>
          </a:p>
          <a:p>
            <a:r>
              <a:rPr lang="en-US" dirty="0" smtClean="0"/>
              <a:t>Advice for dialogue</a:t>
            </a:r>
            <a:endParaRPr lang="en-US" dirty="0"/>
          </a:p>
        </p:txBody>
      </p:sp>
      <p:sp>
        <p:nvSpPr>
          <p:cNvPr id="4" name="Rectangle 3"/>
          <p:cNvSpPr/>
          <p:nvPr/>
        </p:nvSpPr>
        <p:spPr>
          <a:xfrm>
            <a:off x="211015" y="1432240"/>
            <a:ext cx="11535508" cy="5168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73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we care?</a:t>
            </a:r>
            <a:endParaRPr lang="en-US" dirty="0"/>
          </a:p>
        </p:txBody>
      </p:sp>
      <p:grpSp>
        <p:nvGrpSpPr>
          <p:cNvPr id="4" name="Group 3"/>
          <p:cNvGrpSpPr/>
          <p:nvPr/>
        </p:nvGrpSpPr>
        <p:grpSpPr>
          <a:xfrm>
            <a:off x="838200" y="1507524"/>
            <a:ext cx="6169723" cy="5245726"/>
            <a:chOff x="838200" y="1507524"/>
            <a:chExt cx="6169723" cy="5245726"/>
          </a:xfrm>
        </p:grpSpPr>
        <p:pic>
          <p:nvPicPr>
            <p:cNvPr id="6" name="Picture 5"/>
            <p:cNvPicPr>
              <a:picLocks noChangeAspect="1"/>
            </p:cNvPicPr>
            <p:nvPr/>
          </p:nvPicPr>
          <p:blipFill>
            <a:blip r:embed="rId2"/>
            <a:stretch>
              <a:fillRect/>
            </a:stretch>
          </p:blipFill>
          <p:spPr>
            <a:xfrm>
              <a:off x="838200" y="1507524"/>
              <a:ext cx="2955339" cy="5245726"/>
            </a:xfrm>
            <a:prstGeom prst="rect">
              <a:avLst/>
            </a:prstGeom>
          </p:spPr>
        </p:pic>
        <p:pic>
          <p:nvPicPr>
            <p:cNvPr id="3" name="Picture 2"/>
            <p:cNvPicPr>
              <a:picLocks noChangeAspect="1"/>
            </p:cNvPicPr>
            <p:nvPr/>
          </p:nvPicPr>
          <p:blipFill>
            <a:blip r:embed="rId3"/>
            <a:stretch>
              <a:fillRect/>
            </a:stretch>
          </p:blipFill>
          <p:spPr>
            <a:xfrm>
              <a:off x="4052584" y="1507524"/>
              <a:ext cx="2955339" cy="5245726"/>
            </a:xfrm>
            <a:prstGeom prst="rect">
              <a:avLst/>
            </a:prstGeom>
          </p:spPr>
        </p:pic>
      </p:grpSp>
    </p:spTree>
    <p:extLst>
      <p:ext uri="{BB962C8B-B14F-4D97-AF65-F5344CB8AC3E}">
        <p14:creationId xmlns:p14="http://schemas.microsoft.com/office/powerpoint/2010/main" val="1314185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we care?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79671"/>
            <a:ext cx="3505200" cy="4870153"/>
          </a:xfrm>
          <a:prstGeom prst="rect">
            <a:avLst/>
          </a:prstGeom>
        </p:spPr>
      </p:pic>
    </p:spTree>
    <p:extLst>
      <p:ext uri="{BB962C8B-B14F-4D97-AF65-F5344CB8AC3E}">
        <p14:creationId xmlns:p14="http://schemas.microsoft.com/office/powerpoint/2010/main" val="808367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lnSpcReduction="10000"/>
          </a:bodyPr>
          <a:lstStyle/>
          <a:p>
            <a:r>
              <a:rPr lang="en-US" dirty="0" smtClean="0"/>
              <a:t>Why should we care?</a:t>
            </a:r>
          </a:p>
          <a:p>
            <a:r>
              <a:rPr lang="en-US" dirty="0" smtClean="0"/>
              <a:t>What is critical theory?</a:t>
            </a:r>
          </a:p>
          <a:p>
            <a:pPr lvl="1"/>
            <a:r>
              <a:rPr lang="en-US" dirty="0" smtClean="0"/>
              <a:t>Premise 1: ‘Oppressed’ vs. ‘oppressor’</a:t>
            </a:r>
          </a:p>
          <a:p>
            <a:pPr lvl="1"/>
            <a:r>
              <a:rPr lang="en-US" dirty="0"/>
              <a:t>Premise </a:t>
            </a:r>
            <a:r>
              <a:rPr lang="en-US" dirty="0" smtClean="0"/>
              <a:t>2: </a:t>
            </a:r>
            <a:r>
              <a:rPr lang="en-US" dirty="0"/>
              <a:t>Oppression </a:t>
            </a:r>
            <a:r>
              <a:rPr lang="en-US" dirty="0" smtClean="0"/>
              <a:t>through hegemonic power</a:t>
            </a:r>
          </a:p>
          <a:p>
            <a:pPr lvl="1"/>
            <a:r>
              <a:rPr lang="en-US" dirty="0"/>
              <a:t>Premise </a:t>
            </a:r>
            <a:r>
              <a:rPr lang="en-US" dirty="0" smtClean="0"/>
              <a:t>3: </a:t>
            </a:r>
            <a:r>
              <a:rPr lang="en-US" dirty="0"/>
              <a:t>Solidarity </a:t>
            </a:r>
            <a:r>
              <a:rPr lang="en-US" dirty="0" smtClean="0"/>
              <a:t>in oppression</a:t>
            </a:r>
          </a:p>
          <a:p>
            <a:pPr lvl="1"/>
            <a:r>
              <a:rPr lang="en-US" dirty="0"/>
              <a:t>Premise </a:t>
            </a:r>
            <a:r>
              <a:rPr lang="en-US" dirty="0" smtClean="0"/>
              <a:t>4: </a:t>
            </a:r>
            <a:r>
              <a:rPr lang="en-US" dirty="0"/>
              <a:t>Liberation </a:t>
            </a:r>
            <a:r>
              <a:rPr lang="en-US" dirty="0" smtClean="0"/>
              <a:t>as moral duty</a:t>
            </a:r>
          </a:p>
          <a:p>
            <a:pPr lvl="1"/>
            <a:r>
              <a:rPr lang="en-US" dirty="0" smtClean="0"/>
              <a:t>Premise 5: ‘Lived experience’ vs. objective evidence</a:t>
            </a:r>
          </a:p>
          <a:p>
            <a:pPr lvl="1"/>
            <a:r>
              <a:rPr lang="en-US" dirty="0"/>
              <a:t>Premise </a:t>
            </a:r>
            <a:r>
              <a:rPr lang="en-US" dirty="0" smtClean="0"/>
              <a:t>6: </a:t>
            </a:r>
            <a:r>
              <a:rPr lang="en-US" dirty="0"/>
              <a:t>Guise </a:t>
            </a:r>
            <a:r>
              <a:rPr lang="en-US" dirty="0" smtClean="0"/>
              <a:t>of objectivity</a:t>
            </a:r>
          </a:p>
          <a:p>
            <a:pPr lvl="1"/>
            <a:r>
              <a:rPr lang="en-US" dirty="0"/>
              <a:t>Premise </a:t>
            </a:r>
            <a:r>
              <a:rPr lang="en-US" dirty="0" smtClean="0"/>
              <a:t>7: </a:t>
            </a:r>
            <a:r>
              <a:rPr lang="en-US" dirty="0"/>
              <a:t>Intersectionality</a:t>
            </a:r>
            <a:endParaRPr lang="en-US" dirty="0" smtClean="0"/>
          </a:p>
          <a:p>
            <a:pPr lvl="1"/>
            <a:r>
              <a:rPr lang="en-US" dirty="0" smtClean="0"/>
              <a:t>The strengths of </a:t>
            </a:r>
            <a:r>
              <a:rPr lang="en-US" dirty="0"/>
              <a:t>c</a:t>
            </a:r>
            <a:r>
              <a:rPr lang="en-US" dirty="0" smtClean="0"/>
              <a:t>ritical theory</a:t>
            </a:r>
            <a:endParaRPr lang="en-US" dirty="0"/>
          </a:p>
          <a:p>
            <a:r>
              <a:rPr lang="en-US" dirty="0" smtClean="0"/>
              <a:t>Conflicts between critical theory and Christianity</a:t>
            </a:r>
          </a:p>
          <a:p>
            <a:r>
              <a:rPr lang="en-US" dirty="0" smtClean="0"/>
              <a:t>Logical implications</a:t>
            </a:r>
          </a:p>
          <a:p>
            <a:r>
              <a:rPr lang="en-US" dirty="0" smtClean="0"/>
              <a:t>Advice for dialogue</a:t>
            </a:r>
            <a:endParaRPr lang="en-US" dirty="0"/>
          </a:p>
        </p:txBody>
      </p:sp>
      <p:sp>
        <p:nvSpPr>
          <p:cNvPr id="4" name="Rectangle 3"/>
          <p:cNvSpPr/>
          <p:nvPr/>
        </p:nvSpPr>
        <p:spPr>
          <a:xfrm>
            <a:off x="186301" y="1977364"/>
            <a:ext cx="11535508" cy="3704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24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critical theory?</a:t>
            </a:r>
            <a:endParaRPr lang="en-US" dirty="0"/>
          </a:p>
        </p:txBody>
      </p:sp>
      <p:grpSp>
        <p:nvGrpSpPr>
          <p:cNvPr id="6" name="Group 5"/>
          <p:cNvGrpSpPr/>
          <p:nvPr/>
        </p:nvGrpSpPr>
        <p:grpSpPr>
          <a:xfrm>
            <a:off x="838200" y="1674559"/>
            <a:ext cx="10515600" cy="5182072"/>
            <a:chOff x="838200" y="1674559"/>
            <a:chExt cx="10515600" cy="5182072"/>
          </a:xfrm>
        </p:grpSpPr>
        <p:sp>
          <p:nvSpPr>
            <p:cNvPr id="5" name="Rectangle 4"/>
            <p:cNvSpPr/>
            <p:nvPr/>
          </p:nvSpPr>
          <p:spPr>
            <a:xfrm>
              <a:off x="838200" y="5560541"/>
              <a:ext cx="10515600" cy="12960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rPr>
                <a:t>CRITICAL THEORY</a:t>
              </a:r>
              <a:endParaRPr lang="en-US" sz="88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948" y="4126439"/>
              <a:ext cx="2838540" cy="1422386"/>
            </a:xfrm>
            <a:prstGeom prst="rect">
              <a:avLst/>
            </a:prstGeom>
            <a:ln>
              <a:solidFill>
                <a:schemeClr val="tx1"/>
              </a:solidFill>
            </a:ln>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2399" b="51083"/>
            <a:stretch/>
          </p:blipFill>
          <p:spPr>
            <a:xfrm>
              <a:off x="7887125" y="4432596"/>
              <a:ext cx="2809038" cy="1116229"/>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1209" t="7221" b="66976"/>
            <a:stretch/>
          </p:blipFill>
          <p:spPr>
            <a:xfrm>
              <a:off x="8163331" y="3600698"/>
              <a:ext cx="2102143" cy="82604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3735" y="1674559"/>
              <a:ext cx="3675003" cy="1916252"/>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2512" t="29293" r="4068" b="32430"/>
            <a:stretch/>
          </p:blipFill>
          <p:spPr>
            <a:xfrm>
              <a:off x="1247590" y="2776643"/>
              <a:ext cx="3507260" cy="808331"/>
            </a:xfrm>
            <a:prstGeom prst="rect">
              <a:avLst/>
            </a:prstGeom>
            <a:ln>
              <a:solidFill>
                <a:schemeClr val="tx1"/>
              </a:solidFill>
            </a:ln>
          </p:spPr>
        </p:pic>
        <p:pic>
          <p:nvPicPr>
            <p:cNvPr id="18" name="Picture 17"/>
            <p:cNvPicPr>
              <a:picLocks noChangeAspect="1"/>
            </p:cNvPicPr>
            <p:nvPr/>
          </p:nvPicPr>
          <p:blipFill rotWithShape="1">
            <a:blip r:embed="rId7">
              <a:extLst>
                <a:ext uri="{28A0092B-C50C-407E-A947-70E740481C1C}">
                  <a14:useLocalDpi xmlns:a14="http://schemas.microsoft.com/office/drawing/2010/main" val="0"/>
                </a:ext>
              </a:extLst>
            </a:blip>
            <a:srcRect t="26306" b="17597"/>
            <a:stretch/>
          </p:blipFill>
          <p:spPr>
            <a:xfrm>
              <a:off x="4276384" y="3594739"/>
              <a:ext cx="3487845" cy="1964154"/>
            </a:xfrm>
            <a:prstGeom prst="rect">
              <a:avLst/>
            </a:prstGeom>
          </p:spPr>
        </p:pic>
        <p:pic>
          <p:nvPicPr>
            <p:cNvPr id="19" name="Picture 18"/>
            <p:cNvPicPr>
              <a:picLocks noChangeAspect="1"/>
            </p:cNvPicPr>
            <p:nvPr/>
          </p:nvPicPr>
          <p:blipFill rotWithShape="1">
            <a:blip r:embed="rId8" cstate="print">
              <a:extLst>
                <a:ext uri="{28A0092B-C50C-407E-A947-70E740481C1C}">
                  <a14:useLocalDpi xmlns:a14="http://schemas.microsoft.com/office/drawing/2010/main" val="0"/>
                </a:ext>
              </a:extLst>
            </a:blip>
            <a:srcRect t="11575" b="61667"/>
            <a:stretch/>
          </p:blipFill>
          <p:spPr>
            <a:xfrm>
              <a:off x="1718801" y="3601450"/>
              <a:ext cx="2557583" cy="513273"/>
            </a:xfrm>
            <a:prstGeom prst="rect">
              <a:avLst/>
            </a:prstGeom>
            <a:ln>
              <a:solidFill>
                <a:schemeClr val="tx1"/>
              </a:solidFill>
            </a:ln>
          </p:spPr>
        </p:pic>
        <p:pic>
          <p:nvPicPr>
            <p:cNvPr id="20" name="Picture 19"/>
            <p:cNvPicPr>
              <a:picLocks noChangeAspect="1"/>
            </p:cNvPicPr>
            <p:nvPr/>
          </p:nvPicPr>
          <p:blipFill rotWithShape="1">
            <a:blip r:embed="rId9">
              <a:extLst>
                <a:ext uri="{28A0092B-C50C-407E-A947-70E740481C1C}">
                  <a14:useLocalDpi xmlns:a14="http://schemas.microsoft.com/office/drawing/2010/main" val="0"/>
                </a:ext>
              </a:extLst>
            </a:blip>
            <a:srcRect t="12479" b="67191"/>
            <a:stretch/>
          </p:blipFill>
          <p:spPr>
            <a:xfrm>
              <a:off x="2960535" y="1926620"/>
              <a:ext cx="2743200" cy="840259"/>
            </a:xfrm>
            <a:prstGeom prst="rect">
              <a:avLst/>
            </a:prstGeom>
          </p:spPr>
        </p:pic>
      </p:grpSp>
    </p:spTree>
    <p:extLst>
      <p:ext uri="{BB962C8B-B14F-4D97-AF65-F5344CB8AC3E}">
        <p14:creationId xmlns:p14="http://schemas.microsoft.com/office/powerpoint/2010/main" val="2990705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critical theory?</a:t>
            </a:r>
            <a:endParaRPr lang="en-US" dirty="0"/>
          </a:p>
        </p:txBody>
      </p:sp>
      <p:sp>
        <p:nvSpPr>
          <p:cNvPr id="3" name="TextBox 2"/>
          <p:cNvSpPr txBox="1"/>
          <p:nvPr/>
        </p:nvSpPr>
        <p:spPr>
          <a:xfrm>
            <a:off x="906162" y="1690688"/>
            <a:ext cx="5335691" cy="2308324"/>
          </a:xfrm>
          <a:prstGeom prst="rect">
            <a:avLst/>
          </a:prstGeom>
          <a:noFill/>
        </p:spPr>
        <p:txBody>
          <a:bodyPr wrap="none" rtlCol="0">
            <a:spAutoFit/>
          </a:bodyPr>
          <a:lstStyle/>
          <a:p>
            <a:r>
              <a:rPr lang="en-US" sz="2400" b="1" dirty="0" smtClean="0"/>
              <a:t>Major premises:</a:t>
            </a:r>
            <a:endParaRPr lang="en-US" sz="2400" b="1" dirty="0"/>
          </a:p>
          <a:p>
            <a:pPr marL="342900" indent="-342900">
              <a:buAutoNum type="arabicPeriod"/>
            </a:pPr>
            <a:r>
              <a:rPr lang="en-US" sz="2400" dirty="0" smtClean="0"/>
              <a:t>‘Oppressed’ vs. ‘oppressor’</a:t>
            </a:r>
          </a:p>
          <a:p>
            <a:pPr marL="342900" indent="-342900">
              <a:buAutoNum type="arabicPeriod"/>
            </a:pPr>
            <a:r>
              <a:rPr lang="en-US" sz="2400" dirty="0" smtClean="0"/>
              <a:t>Oppression through hegemonic power</a:t>
            </a:r>
          </a:p>
          <a:p>
            <a:pPr marL="342900" indent="-342900">
              <a:buFontTx/>
              <a:buAutoNum type="arabicPeriod"/>
            </a:pPr>
            <a:r>
              <a:rPr lang="en-US" sz="2400" dirty="0"/>
              <a:t>Solidarity in oppression</a:t>
            </a:r>
          </a:p>
          <a:p>
            <a:pPr marL="342900" indent="-342900">
              <a:buAutoNum type="arabicPeriod"/>
            </a:pPr>
            <a:r>
              <a:rPr lang="en-US" sz="2400" dirty="0" smtClean="0"/>
              <a:t>Liberation as moral duty</a:t>
            </a:r>
          </a:p>
          <a:p>
            <a:pPr marL="342900" indent="-342900">
              <a:buAutoNum type="arabicPeriod"/>
            </a:pPr>
            <a:endParaRPr lang="en-US" sz="2400" dirty="0"/>
          </a:p>
        </p:txBody>
      </p:sp>
      <p:sp>
        <p:nvSpPr>
          <p:cNvPr id="13" name="TextBox 12"/>
          <p:cNvSpPr txBox="1"/>
          <p:nvPr/>
        </p:nvSpPr>
        <p:spPr>
          <a:xfrm>
            <a:off x="906162" y="3912907"/>
            <a:ext cx="5547609" cy="1569660"/>
          </a:xfrm>
          <a:prstGeom prst="rect">
            <a:avLst/>
          </a:prstGeom>
          <a:noFill/>
        </p:spPr>
        <p:txBody>
          <a:bodyPr wrap="none" rtlCol="0">
            <a:spAutoFit/>
          </a:bodyPr>
          <a:lstStyle/>
          <a:p>
            <a:r>
              <a:rPr lang="en-US" sz="2400" b="1" dirty="0" smtClean="0"/>
              <a:t>Minor premises:</a:t>
            </a:r>
          </a:p>
          <a:p>
            <a:r>
              <a:rPr lang="en-US" sz="2400" dirty="0" smtClean="0"/>
              <a:t>5. ‘Lived experience’ vs. objective evidence</a:t>
            </a:r>
          </a:p>
          <a:p>
            <a:r>
              <a:rPr lang="en-US" sz="2400" dirty="0"/>
              <a:t>6</a:t>
            </a:r>
            <a:r>
              <a:rPr lang="en-US" sz="2400" dirty="0" smtClean="0"/>
              <a:t>. Guise of objectivity</a:t>
            </a:r>
          </a:p>
          <a:p>
            <a:r>
              <a:rPr lang="en-US" sz="2400" dirty="0"/>
              <a:t>7</a:t>
            </a:r>
            <a:r>
              <a:rPr lang="en-US" sz="2400" dirty="0" smtClean="0"/>
              <a:t>. Intersectionality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799" y="1458296"/>
            <a:ext cx="3528527" cy="5040753"/>
          </a:xfrm>
          <a:prstGeom prst="rect">
            <a:avLst/>
          </a:prstGeom>
        </p:spPr>
      </p:pic>
    </p:spTree>
    <p:extLst>
      <p:ext uri="{BB962C8B-B14F-4D97-AF65-F5344CB8AC3E}">
        <p14:creationId xmlns:p14="http://schemas.microsoft.com/office/powerpoint/2010/main" val="257712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Premise #1: Individual identity is inseparable from group identity as ‘oppressed’ or ‘oppressor’</a:t>
            </a:r>
            <a:endParaRPr lang="en-US" dirty="0"/>
          </a:p>
        </p:txBody>
      </p:sp>
      <p:sp>
        <p:nvSpPr>
          <p:cNvPr id="4" name="Rectangle 3"/>
          <p:cNvSpPr/>
          <p:nvPr/>
        </p:nvSpPr>
        <p:spPr>
          <a:xfrm>
            <a:off x="838200" y="1951427"/>
            <a:ext cx="5313218" cy="3046988"/>
          </a:xfrm>
          <a:prstGeom prst="rect">
            <a:avLst/>
          </a:prstGeom>
        </p:spPr>
        <p:txBody>
          <a:bodyPr wrap="square">
            <a:spAutoFit/>
          </a:bodyPr>
          <a:lstStyle/>
          <a:p>
            <a:r>
              <a:rPr lang="en-US" sz="2400" dirty="0"/>
              <a:t>“My schooling gave me no training in seeing myself as an oppressor… I was taught [wrongly] to see myself as an individual whose moral state depended on her individual moral will” – Peggy McIntosh, “White Privilege and Male Privilege,” in Andersen and Collins, </a:t>
            </a:r>
            <a:r>
              <a:rPr lang="en-US" sz="2400" i="1" dirty="0"/>
              <a:t>Race, Class, and Gender</a:t>
            </a:r>
            <a:r>
              <a:rPr lang="en-US" sz="2400" dirty="0"/>
              <a:t>, p. 72</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827" r="21047"/>
          <a:stretch/>
        </p:blipFill>
        <p:spPr>
          <a:xfrm>
            <a:off x="7167417" y="1951427"/>
            <a:ext cx="4608945" cy="3810000"/>
          </a:xfrm>
          <a:prstGeom prst="rect">
            <a:avLst/>
          </a:prstGeom>
        </p:spPr>
      </p:pic>
    </p:spTree>
    <p:extLst>
      <p:ext uri="{BB962C8B-B14F-4D97-AF65-F5344CB8AC3E}">
        <p14:creationId xmlns:p14="http://schemas.microsoft.com/office/powerpoint/2010/main" val="38715043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34699" y="1690688"/>
            <a:ext cx="5661301" cy="2739339"/>
          </a:xfrm>
          <a:prstGeom prst="rect">
            <a:avLst/>
          </a:prstGeom>
        </p:spPr>
      </p:pic>
      <p:sp>
        <p:nvSpPr>
          <p:cNvPr id="2" name="Title 1"/>
          <p:cNvSpPr>
            <a:spLocks noGrp="1"/>
          </p:cNvSpPr>
          <p:nvPr>
            <p:ph type="title"/>
          </p:nvPr>
        </p:nvSpPr>
        <p:spPr/>
        <p:txBody>
          <a:bodyPr>
            <a:normAutofit fontScale="90000"/>
          </a:bodyPr>
          <a:lstStyle/>
          <a:p>
            <a:r>
              <a:rPr lang="en-US" dirty="0"/>
              <a:t>Premise #1: Individual identity is inseparable from group identity as ‘oppressed’ or ‘oppressor’</a:t>
            </a:r>
          </a:p>
        </p:txBody>
      </p:sp>
      <p:pic>
        <p:nvPicPr>
          <p:cNvPr id="12" name="Picture 11"/>
          <p:cNvPicPr>
            <a:picLocks noChangeAspect="1"/>
          </p:cNvPicPr>
          <p:nvPr/>
        </p:nvPicPr>
        <p:blipFill>
          <a:blip r:embed="rId3"/>
          <a:stretch>
            <a:fillRect/>
          </a:stretch>
        </p:blipFill>
        <p:spPr>
          <a:xfrm>
            <a:off x="468564" y="3445990"/>
            <a:ext cx="6076950" cy="3162300"/>
          </a:xfrm>
          <a:prstGeom prst="rect">
            <a:avLst/>
          </a:prstGeom>
        </p:spPr>
      </p:pic>
      <p:grpSp>
        <p:nvGrpSpPr>
          <p:cNvPr id="11" name="Group 10"/>
          <p:cNvGrpSpPr/>
          <p:nvPr/>
        </p:nvGrpSpPr>
        <p:grpSpPr>
          <a:xfrm>
            <a:off x="5824152" y="1843090"/>
            <a:ext cx="6016122" cy="2586937"/>
            <a:chOff x="6175878" y="1361904"/>
            <a:chExt cx="6016122" cy="2586937"/>
          </a:xfrm>
        </p:grpSpPr>
        <p:pic>
          <p:nvPicPr>
            <p:cNvPr id="9" name="Picture 8"/>
            <p:cNvPicPr>
              <a:picLocks noChangeAspect="1"/>
            </p:cNvPicPr>
            <p:nvPr/>
          </p:nvPicPr>
          <p:blipFill rotWithShape="1">
            <a:blip r:embed="rId4"/>
            <a:srcRect b="67607"/>
            <a:stretch/>
          </p:blipFill>
          <p:spPr>
            <a:xfrm>
              <a:off x="6175879" y="1361904"/>
              <a:ext cx="6016121" cy="2221555"/>
            </a:xfrm>
            <a:prstGeom prst="rect">
              <a:avLst/>
            </a:prstGeom>
          </p:spPr>
        </p:pic>
        <p:pic>
          <p:nvPicPr>
            <p:cNvPr id="10" name="Picture 9"/>
            <p:cNvPicPr>
              <a:picLocks noChangeAspect="1"/>
            </p:cNvPicPr>
            <p:nvPr/>
          </p:nvPicPr>
          <p:blipFill rotWithShape="1">
            <a:blip r:embed="rId4"/>
            <a:srcRect t="94075"/>
            <a:stretch/>
          </p:blipFill>
          <p:spPr>
            <a:xfrm>
              <a:off x="6175878" y="3542526"/>
              <a:ext cx="6016121" cy="406315"/>
            </a:xfrm>
            <a:prstGeom prst="rect">
              <a:avLst/>
            </a:prstGeom>
          </p:spPr>
        </p:pic>
      </p:grpSp>
      <p:pic>
        <p:nvPicPr>
          <p:cNvPr id="13" name="Picture 12"/>
          <p:cNvPicPr>
            <a:picLocks noChangeAspect="1"/>
          </p:cNvPicPr>
          <p:nvPr/>
        </p:nvPicPr>
        <p:blipFill>
          <a:blip r:embed="rId5"/>
          <a:stretch>
            <a:fillRect/>
          </a:stretch>
        </p:blipFill>
        <p:spPr>
          <a:xfrm>
            <a:off x="6199831" y="4430027"/>
            <a:ext cx="5986125" cy="1570893"/>
          </a:xfrm>
          <a:prstGeom prst="rect">
            <a:avLst/>
          </a:prstGeom>
        </p:spPr>
      </p:pic>
      <p:sp>
        <p:nvSpPr>
          <p:cNvPr id="14" name="Oval 13"/>
          <p:cNvSpPr/>
          <p:nvPr/>
        </p:nvSpPr>
        <p:spPr>
          <a:xfrm>
            <a:off x="8105498" y="4023712"/>
            <a:ext cx="724930"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467963" y="5594605"/>
            <a:ext cx="724930"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910644" y="5188290"/>
            <a:ext cx="3564256"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323370" y="2004588"/>
            <a:ext cx="3780750"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921193" y="4559045"/>
            <a:ext cx="2271700" cy="16664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337053" y="4553083"/>
            <a:ext cx="484651" cy="48465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6302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3492"/>
            <a:ext cx="10515600" cy="1325563"/>
          </a:xfrm>
        </p:spPr>
        <p:txBody>
          <a:bodyPr>
            <a:noAutofit/>
          </a:bodyPr>
          <a:lstStyle/>
          <a:p>
            <a:r>
              <a:rPr lang="en-US" dirty="0"/>
              <a:t>Premise #2: Oppressor groups subjugate oppressed groups through the exercise of hegemonic power</a:t>
            </a:r>
            <a:br>
              <a:rPr lang="en-US" dirty="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1818" y="2621564"/>
            <a:ext cx="3048000" cy="381000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817" t="9832" r="31442" b="20673"/>
          <a:stretch/>
        </p:blipFill>
        <p:spPr>
          <a:xfrm>
            <a:off x="8709892" y="2621564"/>
            <a:ext cx="3108546" cy="3810000"/>
          </a:xfrm>
          <a:prstGeom prst="rect">
            <a:avLst/>
          </a:prstGeom>
        </p:spPr>
      </p:pic>
      <p:sp>
        <p:nvSpPr>
          <p:cNvPr id="6" name="Rectangle 5"/>
          <p:cNvSpPr/>
          <p:nvPr/>
        </p:nvSpPr>
        <p:spPr>
          <a:xfrm>
            <a:off x="452581" y="2654465"/>
            <a:ext cx="4969163" cy="3416320"/>
          </a:xfrm>
          <a:prstGeom prst="rect">
            <a:avLst/>
          </a:prstGeom>
        </p:spPr>
        <p:txBody>
          <a:bodyPr wrap="square">
            <a:spAutoFit/>
          </a:bodyPr>
          <a:lstStyle/>
          <a:p>
            <a:r>
              <a:rPr lang="en-US" dirty="0"/>
              <a:t>“In any relationship between groups that define one another (men/women, able-bodied/disabled, young/old), the dominant group is the group that is valued more highly.  Dominant groups set the norms by which the </a:t>
            </a:r>
            <a:r>
              <a:rPr lang="en-US" dirty="0" err="1"/>
              <a:t>minoritized</a:t>
            </a:r>
            <a:r>
              <a:rPr lang="en-US" dirty="0"/>
              <a:t> group is judged.  Dominant groups have greater access to the resources of society and benefit from the existence of the inequality” (p. 25) “Hegemony refers to the control of the ideology of a society. The dominant group maintains power by imposing their ideology on everyone.” (p. </a:t>
            </a:r>
            <a:r>
              <a:rPr lang="en-US" dirty="0" smtClean="0"/>
              <a:t>50) </a:t>
            </a:r>
            <a:r>
              <a:rPr lang="en-US" dirty="0"/>
              <a:t>– </a:t>
            </a:r>
            <a:r>
              <a:rPr lang="en-US" dirty="0" err="1"/>
              <a:t>Sensoy</a:t>
            </a:r>
            <a:r>
              <a:rPr lang="en-US" dirty="0"/>
              <a:t> and </a:t>
            </a:r>
            <a:r>
              <a:rPr lang="en-US" dirty="0" err="1"/>
              <a:t>DiAngelo</a:t>
            </a:r>
            <a:r>
              <a:rPr lang="en-US" dirty="0"/>
              <a:t>,</a:t>
            </a:r>
            <a:r>
              <a:rPr lang="en-US" i="1" dirty="0"/>
              <a:t> Is Everyone Really Equal?</a:t>
            </a:r>
            <a:endParaRPr lang="en-US" dirty="0"/>
          </a:p>
        </p:txBody>
      </p:sp>
    </p:spTree>
    <p:extLst>
      <p:ext uri="{BB962C8B-B14F-4D97-AF65-F5344CB8AC3E}">
        <p14:creationId xmlns:p14="http://schemas.microsoft.com/office/powerpoint/2010/main" val="788791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7186"/>
            <a:ext cx="10515600" cy="1325563"/>
          </a:xfrm>
        </p:spPr>
        <p:txBody>
          <a:bodyPr>
            <a:noAutofit/>
          </a:bodyPr>
          <a:lstStyle/>
          <a:p>
            <a:r>
              <a:rPr lang="en-US" dirty="0"/>
              <a:t>Premise #2: Oppressor groups subjugate oppressed groups through the exercise of hegemonic power</a:t>
            </a:r>
          </a:p>
        </p:txBody>
      </p:sp>
      <p:sp>
        <p:nvSpPr>
          <p:cNvPr id="4" name="TextBox 3"/>
          <p:cNvSpPr txBox="1"/>
          <p:nvPr/>
        </p:nvSpPr>
        <p:spPr>
          <a:xfrm>
            <a:off x="838200" y="1985743"/>
            <a:ext cx="4333943" cy="523220"/>
          </a:xfrm>
          <a:prstGeom prst="rect">
            <a:avLst/>
          </a:prstGeom>
          <a:noFill/>
        </p:spPr>
        <p:txBody>
          <a:bodyPr wrap="none" rtlCol="0">
            <a:spAutoFit/>
          </a:bodyPr>
          <a:lstStyle/>
          <a:p>
            <a:r>
              <a:rPr lang="en-US" sz="2800" dirty="0" smtClean="0"/>
              <a:t>Example: U.S. Demographics</a:t>
            </a:r>
            <a:endParaRPr lang="en-US" sz="2800" dirty="0"/>
          </a:p>
        </p:txBody>
      </p:sp>
      <p:pic>
        <p:nvPicPr>
          <p:cNvPr id="5" name="Picture 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8317" b="4993"/>
          <a:stretch/>
        </p:blipFill>
        <p:spPr>
          <a:xfrm>
            <a:off x="838199" y="2183027"/>
            <a:ext cx="7542747" cy="4588476"/>
          </a:xfrm>
          <a:prstGeom prst="rect">
            <a:avLst/>
          </a:prstGeom>
        </p:spPr>
      </p:pic>
      <p:sp>
        <p:nvSpPr>
          <p:cNvPr id="3" name="Oval 2"/>
          <p:cNvSpPr/>
          <p:nvPr/>
        </p:nvSpPr>
        <p:spPr>
          <a:xfrm>
            <a:off x="6166811" y="4140780"/>
            <a:ext cx="1289065" cy="782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2880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1964" y="1951474"/>
            <a:ext cx="4664363" cy="3693319"/>
          </a:xfrm>
          <a:prstGeom prst="rect">
            <a:avLst/>
          </a:prstGeom>
        </p:spPr>
        <p:txBody>
          <a:bodyPr wrap="square">
            <a:spAutoFit/>
          </a:bodyPr>
          <a:lstStyle/>
          <a:p>
            <a:r>
              <a:rPr lang="en-US" dirty="0"/>
              <a:t>“I, as a Japanese-American, feel a kinship to both Blacks and Native Americans that I do not feel with white Americans. It… comes from our histories as victims of injustice” – </a:t>
            </a:r>
            <a:r>
              <a:rPr lang="en-US" dirty="0" smtClean="0"/>
              <a:t>David Mura</a:t>
            </a:r>
            <a:r>
              <a:rPr lang="en-US" dirty="0"/>
              <a:t>, in Andersen and Collins, </a:t>
            </a:r>
            <a:r>
              <a:rPr lang="en-US" i="1" dirty="0"/>
              <a:t>Race, Class, and Gender</a:t>
            </a:r>
            <a:r>
              <a:rPr lang="en-US" dirty="0"/>
              <a:t>, </a:t>
            </a:r>
            <a:r>
              <a:rPr lang="en-US" dirty="0" smtClean="0"/>
              <a:t>p</a:t>
            </a:r>
            <a:r>
              <a:rPr lang="en-US" dirty="0"/>
              <a:t>. </a:t>
            </a:r>
            <a:r>
              <a:rPr lang="en-US" dirty="0" smtClean="0"/>
              <a:t>14</a:t>
            </a:r>
          </a:p>
          <a:p>
            <a:r>
              <a:rPr lang="en-US" dirty="0"/>
              <a:t/>
            </a:r>
            <a:br>
              <a:rPr lang="en-US" dirty="0"/>
            </a:br>
            <a:r>
              <a:rPr lang="en-US" dirty="0"/>
              <a:t>“I realized I could be beaten on the street for being a [lesbian]. If my sister’s being beaten because she’s Black, it’s pretty much the same principle.. The connection is </a:t>
            </a:r>
            <a:r>
              <a:rPr lang="en-US" dirty="0" smtClean="0"/>
              <a:t>blatant…” </a:t>
            </a:r>
            <a:r>
              <a:rPr lang="en-US" dirty="0" err="1" smtClean="0"/>
              <a:t>Cherríe</a:t>
            </a:r>
            <a:r>
              <a:rPr lang="en-US" dirty="0" smtClean="0"/>
              <a:t> Moraga</a:t>
            </a:r>
            <a:r>
              <a:rPr lang="en-US" dirty="0"/>
              <a:t>, in Andersen and Collins, </a:t>
            </a:r>
            <a:r>
              <a:rPr lang="en-US" i="1" dirty="0"/>
              <a:t>Race, Class, and Gender</a:t>
            </a:r>
            <a:r>
              <a:rPr lang="en-US" dirty="0"/>
              <a:t>, </a:t>
            </a:r>
            <a:r>
              <a:rPr lang="en-US" dirty="0" smtClean="0"/>
              <a:t>p</a:t>
            </a:r>
            <a:r>
              <a:rPr lang="en-US" dirty="0"/>
              <a:t>. 23</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908" r="15206"/>
          <a:stretch/>
        </p:blipFill>
        <p:spPr>
          <a:xfrm>
            <a:off x="5865091" y="1951474"/>
            <a:ext cx="3094182" cy="318394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680" r="13474"/>
          <a:stretch/>
        </p:blipFill>
        <p:spPr>
          <a:xfrm>
            <a:off x="9194006" y="1951474"/>
            <a:ext cx="2637775" cy="3183944"/>
          </a:xfrm>
          <a:prstGeom prst="rect">
            <a:avLst/>
          </a:prstGeom>
        </p:spPr>
      </p:pic>
      <p:sp>
        <p:nvSpPr>
          <p:cNvPr id="3" name="Title 2"/>
          <p:cNvSpPr>
            <a:spLocks noGrp="1"/>
          </p:cNvSpPr>
          <p:nvPr>
            <p:ph type="title"/>
          </p:nvPr>
        </p:nvSpPr>
        <p:spPr/>
        <p:txBody>
          <a:bodyPr/>
          <a:lstStyle/>
          <a:p>
            <a:r>
              <a:rPr lang="en-US" dirty="0"/>
              <a:t>Premise #3: Different oppressed groups find solidarity in the experience of oppression</a:t>
            </a:r>
          </a:p>
        </p:txBody>
      </p:sp>
    </p:spTree>
    <p:extLst>
      <p:ext uri="{BB962C8B-B14F-4D97-AF65-F5344CB8AC3E}">
        <p14:creationId xmlns:p14="http://schemas.microsoft.com/office/powerpoint/2010/main" val="2723211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2746195"/>
            <a:ext cx="10838935" cy="3894791"/>
          </a:xfrm>
          <a:prstGeom prst="rect">
            <a:avLst/>
          </a:prstGeom>
        </p:spPr>
      </p:pic>
      <p:sp>
        <p:nvSpPr>
          <p:cNvPr id="5" name="TextBox 4"/>
          <p:cNvSpPr txBox="1"/>
          <p:nvPr/>
        </p:nvSpPr>
        <p:spPr>
          <a:xfrm>
            <a:off x="838200" y="1812749"/>
            <a:ext cx="5033686" cy="523220"/>
          </a:xfrm>
          <a:prstGeom prst="rect">
            <a:avLst/>
          </a:prstGeom>
          <a:noFill/>
        </p:spPr>
        <p:txBody>
          <a:bodyPr wrap="none" rtlCol="0">
            <a:spAutoFit/>
          </a:bodyPr>
          <a:lstStyle/>
          <a:p>
            <a:r>
              <a:rPr lang="en-US" sz="2800" dirty="0" smtClean="0"/>
              <a:t>Example</a:t>
            </a:r>
            <a:r>
              <a:rPr lang="en-US" sz="2800" dirty="0"/>
              <a:t>: sustainability.ncsu.edu/</a:t>
            </a:r>
          </a:p>
        </p:txBody>
      </p:sp>
      <p:sp>
        <p:nvSpPr>
          <p:cNvPr id="3" name="Oval 2"/>
          <p:cNvSpPr/>
          <p:nvPr/>
        </p:nvSpPr>
        <p:spPr>
          <a:xfrm>
            <a:off x="5227320" y="3764280"/>
            <a:ext cx="3429000" cy="2133600"/>
          </a:xfrm>
          <a:prstGeom prst="ellipse">
            <a:avLst/>
          </a:prstGeom>
          <a:noFill/>
          <a:ln w="5715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a:t>Premise #3: Different oppressed groups find solidarity in the experience of oppression</a:t>
            </a:r>
          </a:p>
        </p:txBody>
      </p:sp>
    </p:spTree>
    <p:extLst>
      <p:ext uri="{BB962C8B-B14F-4D97-AF65-F5344CB8AC3E}">
        <p14:creationId xmlns:p14="http://schemas.microsoft.com/office/powerpoint/2010/main" val="2625226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2654" y="1690688"/>
            <a:ext cx="4341091" cy="4154984"/>
          </a:xfrm>
          <a:prstGeom prst="rect">
            <a:avLst/>
          </a:prstGeom>
        </p:spPr>
        <p:txBody>
          <a:bodyPr wrap="square">
            <a:spAutoFit/>
          </a:bodyPr>
          <a:lstStyle/>
          <a:p>
            <a:r>
              <a:rPr lang="en-US" sz="2400" dirty="0"/>
              <a:t>“These political times call for renewed dialogue about and commitment to the politics of liberation…Liberation requires a struggle against discrimination based on race, class, gender, sexual identity, ableism and age” – Suzanne Pharr, “Reflections on Liberation,” in Adams et. al,. </a:t>
            </a:r>
            <a:r>
              <a:rPr lang="en-US" sz="2400" i="1" dirty="0"/>
              <a:t>Readings for Diversity and Social Justice</a:t>
            </a:r>
            <a:r>
              <a:rPr lang="en-US" sz="2400" dirty="0"/>
              <a:t>, p. 450</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962" y="1690688"/>
            <a:ext cx="3186545" cy="4248727"/>
          </a:xfrm>
          <a:prstGeom prst="rect">
            <a:avLst/>
          </a:prstGeom>
        </p:spPr>
      </p:pic>
      <p:sp>
        <p:nvSpPr>
          <p:cNvPr id="3" name="Title 2"/>
          <p:cNvSpPr>
            <a:spLocks noGrp="1"/>
          </p:cNvSpPr>
          <p:nvPr>
            <p:ph type="title"/>
          </p:nvPr>
        </p:nvSpPr>
        <p:spPr/>
        <p:txBody>
          <a:bodyPr/>
          <a:lstStyle/>
          <a:p>
            <a:r>
              <a:rPr lang="en-US" dirty="0"/>
              <a:t>Premise #4: Our fundamental moral duty is freeing groups from oppression</a:t>
            </a:r>
          </a:p>
        </p:txBody>
      </p:sp>
    </p:spTree>
    <p:extLst>
      <p:ext uri="{BB962C8B-B14F-4D97-AF65-F5344CB8AC3E}">
        <p14:creationId xmlns:p14="http://schemas.microsoft.com/office/powerpoint/2010/main" val="2877716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 #4: Our fundamental moral duty is freeing groups from oppression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952992"/>
            <a:ext cx="6773562" cy="4526996"/>
          </a:xfrm>
          <a:prstGeom prst="rect">
            <a:avLst/>
          </a:prstGeom>
        </p:spPr>
      </p:pic>
    </p:spTree>
    <p:extLst>
      <p:ext uri="{BB962C8B-B14F-4D97-AF65-F5344CB8AC3E}">
        <p14:creationId xmlns:p14="http://schemas.microsoft.com/office/powerpoint/2010/main" val="3257030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896055"/>
            <a:ext cx="4629727" cy="3785652"/>
          </a:xfrm>
          <a:prstGeom prst="rect">
            <a:avLst/>
          </a:prstGeom>
        </p:spPr>
        <p:txBody>
          <a:bodyPr wrap="square">
            <a:spAutoFit/>
          </a:bodyPr>
          <a:lstStyle/>
          <a:p>
            <a:r>
              <a:rPr lang="en-US" sz="2400" dirty="0"/>
              <a:t>“The idea that objectivity is best reached only through rational thought is a specifically Western and masculine way of thinking – one that we will challenge throughout this book.” – Margaret L. Andersen and Patricia Hill Collins, “Reconstructing Knowledge,” in Anderson and Collins, </a:t>
            </a:r>
            <a:r>
              <a:rPr lang="en-US" sz="2400" i="1" dirty="0"/>
              <a:t>Race, Class, and Gender</a:t>
            </a:r>
            <a:r>
              <a:rPr lang="en-US" sz="2400" dirty="0"/>
              <a:t>, p. 4-5</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212" t="7758" r="16788" b="20000"/>
          <a:stretch/>
        </p:blipFill>
        <p:spPr>
          <a:xfrm>
            <a:off x="5615708" y="2059709"/>
            <a:ext cx="3047860" cy="3058122"/>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7446" r="20494"/>
          <a:stretch/>
        </p:blipFill>
        <p:spPr>
          <a:xfrm>
            <a:off x="8940800" y="2059710"/>
            <a:ext cx="2844800" cy="3058121"/>
          </a:xfrm>
          <a:prstGeom prst="rect">
            <a:avLst/>
          </a:prstGeom>
        </p:spPr>
      </p:pic>
      <p:sp>
        <p:nvSpPr>
          <p:cNvPr id="3" name="Title 2"/>
          <p:cNvSpPr>
            <a:spLocks noGrp="1"/>
          </p:cNvSpPr>
          <p:nvPr>
            <p:ph type="title"/>
          </p:nvPr>
        </p:nvSpPr>
        <p:spPr>
          <a:xfrm>
            <a:off x="838200" y="570492"/>
            <a:ext cx="10515600" cy="1325563"/>
          </a:xfrm>
        </p:spPr>
        <p:txBody>
          <a:bodyPr>
            <a:normAutofit fontScale="90000"/>
          </a:bodyPr>
          <a:lstStyle/>
          <a:p>
            <a:r>
              <a:rPr lang="en-US" dirty="0"/>
              <a:t>Premise #5: ‘Lived experience’ is more important than objective evidence in understanding oppression</a:t>
            </a:r>
            <a:br>
              <a:rPr lang="en-US" dirty="0"/>
            </a:br>
            <a:endParaRPr lang="en-US" dirty="0"/>
          </a:p>
        </p:txBody>
      </p:sp>
    </p:spTree>
    <p:extLst>
      <p:ext uri="{BB962C8B-B14F-4D97-AF65-F5344CB8AC3E}">
        <p14:creationId xmlns:p14="http://schemas.microsoft.com/office/powerpoint/2010/main" val="17474577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23" y="2760286"/>
            <a:ext cx="4988697" cy="3751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7852" y="2814165"/>
            <a:ext cx="3776791" cy="377679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5163" y="1590456"/>
            <a:ext cx="2235789" cy="223578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3875" y="3642607"/>
            <a:ext cx="2139293" cy="3131987"/>
          </a:xfrm>
          <a:prstGeom prst="rect">
            <a:avLst/>
          </a:prstGeom>
        </p:spPr>
      </p:pic>
      <p:sp>
        <p:nvSpPr>
          <p:cNvPr id="3" name="Title 2"/>
          <p:cNvSpPr>
            <a:spLocks noGrp="1"/>
          </p:cNvSpPr>
          <p:nvPr>
            <p:ph type="title"/>
          </p:nvPr>
        </p:nvSpPr>
        <p:spPr>
          <a:xfrm>
            <a:off x="838200" y="571071"/>
            <a:ext cx="10515600" cy="1325563"/>
          </a:xfrm>
        </p:spPr>
        <p:txBody>
          <a:bodyPr>
            <a:normAutofit fontScale="90000"/>
          </a:bodyPr>
          <a:lstStyle/>
          <a:p>
            <a:r>
              <a:rPr lang="en-US" dirty="0"/>
              <a:t>Premise #5: ‘Lived experience’ is more important than objective evidence in understanding oppression</a:t>
            </a:r>
            <a:br>
              <a:rPr lang="en-US" dirty="0"/>
            </a:br>
            <a:endParaRPr lang="en-US" dirty="0"/>
          </a:p>
        </p:txBody>
      </p:sp>
    </p:spTree>
    <p:extLst>
      <p:ext uri="{BB962C8B-B14F-4D97-AF65-F5344CB8AC3E}">
        <p14:creationId xmlns:p14="http://schemas.microsoft.com/office/powerpoint/2010/main" val="478709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Premise #6: Oppressor groups hide their oppression under the guise of objectivity</a:t>
            </a:r>
            <a:br>
              <a:rPr lang="en-US" dirty="0" smtClean="0"/>
            </a:br>
            <a:endParaRPr lang="en-US" dirty="0"/>
          </a:p>
        </p:txBody>
      </p:sp>
      <p:sp>
        <p:nvSpPr>
          <p:cNvPr id="4" name="Rectangle 3"/>
          <p:cNvSpPr/>
          <p:nvPr/>
        </p:nvSpPr>
        <p:spPr>
          <a:xfrm>
            <a:off x="838200" y="1618918"/>
            <a:ext cx="5368636" cy="2677656"/>
          </a:xfrm>
          <a:prstGeom prst="rect">
            <a:avLst/>
          </a:prstGeom>
        </p:spPr>
        <p:txBody>
          <a:bodyPr wrap="square">
            <a:spAutoFit/>
          </a:bodyPr>
          <a:lstStyle/>
          <a:p>
            <a:r>
              <a:rPr lang="en-US" sz="2400" dirty="0"/>
              <a:t>“Other [non-critical] forms of thought were seen as affirmative of the existing order in spite of their self-proclaimed neutrality and objectivity… Social interests were hidden within the philosophical discourse.” Stephen </a:t>
            </a:r>
            <a:r>
              <a:rPr lang="en-US" sz="2400" dirty="0" err="1"/>
              <a:t>Bronner</a:t>
            </a:r>
            <a:r>
              <a:rPr lang="en-US" sz="2400" dirty="0"/>
              <a:t>, </a:t>
            </a:r>
            <a:r>
              <a:rPr lang="en-US" sz="2400" i="1" dirty="0"/>
              <a:t>Critical Theory</a:t>
            </a:r>
            <a:r>
              <a:rPr lang="en-US" sz="2400" dirty="0"/>
              <a:t>, p. 23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737" y="1618918"/>
            <a:ext cx="3039111" cy="4549781"/>
          </a:xfrm>
          <a:prstGeom prst="rect">
            <a:avLst/>
          </a:prstGeom>
        </p:spPr>
      </p:pic>
    </p:spTree>
    <p:extLst>
      <p:ext uri="{BB962C8B-B14F-4D97-AF65-F5344CB8AC3E}">
        <p14:creationId xmlns:p14="http://schemas.microsoft.com/office/powerpoint/2010/main" val="604205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870763"/>
            <a:ext cx="4057999" cy="4340568"/>
          </a:xfrm>
          <a:prstGeom prst="rect">
            <a:avLst/>
          </a:prstGeom>
        </p:spPr>
      </p:pic>
      <p:sp>
        <p:nvSpPr>
          <p:cNvPr id="6" name="TextBox 5"/>
          <p:cNvSpPr txBox="1"/>
          <p:nvPr/>
        </p:nvSpPr>
        <p:spPr>
          <a:xfrm>
            <a:off x="5964195" y="1993557"/>
            <a:ext cx="5747591" cy="3477875"/>
          </a:xfrm>
          <a:prstGeom prst="rect">
            <a:avLst/>
          </a:prstGeom>
          <a:noFill/>
          <a:ln>
            <a:solidFill>
              <a:schemeClr val="tx1"/>
            </a:solidFill>
          </a:ln>
        </p:spPr>
        <p:txBody>
          <a:bodyPr wrap="square" rtlCol="0">
            <a:spAutoFit/>
          </a:bodyPr>
          <a:lstStyle/>
          <a:p>
            <a:r>
              <a:rPr lang="en-US" sz="2000" dirty="0" smtClean="0"/>
              <a:t>…This </a:t>
            </a:r>
            <a:r>
              <a:rPr lang="en-US" sz="2000" dirty="0"/>
              <a:t>paper thus proposes a feminist glaciology framework with four key components: 1) knowledge producers; (2) </a:t>
            </a:r>
            <a:r>
              <a:rPr lang="en-US" sz="2000" b="1" dirty="0">
                <a:solidFill>
                  <a:srgbClr val="FF0000"/>
                </a:solidFill>
              </a:rPr>
              <a:t>gendered science and knowledge</a:t>
            </a:r>
            <a:r>
              <a:rPr lang="en-US" sz="2000" dirty="0"/>
              <a:t>; (3) systems of scientific domination; and (4) alternative representations of glaciers. Merging feminist postcolonial science studies and feminist political ecology, the </a:t>
            </a:r>
            <a:r>
              <a:rPr lang="en-US" sz="2000" b="1" dirty="0">
                <a:solidFill>
                  <a:srgbClr val="FF0000"/>
                </a:solidFill>
              </a:rPr>
              <a:t>feminist glaciology framework </a:t>
            </a:r>
            <a:r>
              <a:rPr lang="en-US" sz="2000" dirty="0"/>
              <a:t>generates </a:t>
            </a:r>
            <a:r>
              <a:rPr lang="en-US" sz="2000" b="1" dirty="0">
                <a:solidFill>
                  <a:srgbClr val="FF0000"/>
                </a:solidFill>
              </a:rPr>
              <a:t>robust analysis of gender, power, and epistemologies in dynamic social-ecological systems</a:t>
            </a:r>
            <a:r>
              <a:rPr lang="en-US" sz="2000" dirty="0"/>
              <a:t>, thereby leading to more just and equitable science and human-ice interactions.</a:t>
            </a:r>
          </a:p>
        </p:txBody>
      </p:sp>
      <p:cxnSp>
        <p:nvCxnSpPr>
          <p:cNvPr id="8" name="Straight Connector 7"/>
          <p:cNvCxnSpPr/>
          <p:nvPr/>
        </p:nvCxnSpPr>
        <p:spPr>
          <a:xfrm flipH="1">
            <a:off x="4835611" y="1993557"/>
            <a:ext cx="1128584" cy="272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827373" y="5471432"/>
            <a:ext cx="1136822" cy="262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normAutofit fontScale="90000"/>
          </a:bodyPr>
          <a:lstStyle/>
          <a:p>
            <a:r>
              <a:rPr lang="en-US" dirty="0"/>
              <a:t>Premise #6: Oppressor groups hide their oppression under the guise of objectivity</a:t>
            </a:r>
            <a:br>
              <a:rPr lang="en-US" dirty="0"/>
            </a:br>
            <a:endParaRPr lang="en-US" dirty="0"/>
          </a:p>
        </p:txBody>
      </p:sp>
    </p:spTree>
    <p:extLst>
      <p:ext uri="{BB962C8B-B14F-4D97-AF65-F5344CB8AC3E}">
        <p14:creationId xmlns:p14="http://schemas.microsoft.com/office/powerpoint/2010/main" val="36452983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a:t>
            </a:r>
            <a:r>
              <a:rPr lang="en-US" dirty="0" smtClean="0"/>
              <a:t>7: Individuals at the intersection of different oppressed groups experience oppression in a unique way</a:t>
            </a:r>
            <a:endParaRPr lang="en-US" dirty="0"/>
          </a:p>
        </p:txBody>
      </p:sp>
      <p:sp>
        <p:nvSpPr>
          <p:cNvPr id="4" name="Rectangle 3"/>
          <p:cNvSpPr/>
          <p:nvPr/>
        </p:nvSpPr>
        <p:spPr>
          <a:xfrm>
            <a:off x="838200" y="2274699"/>
            <a:ext cx="4195618" cy="3416320"/>
          </a:xfrm>
          <a:prstGeom prst="rect">
            <a:avLst/>
          </a:prstGeom>
        </p:spPr>
        <p:txBody>
          <a:bodyPr wrap="square">
            <a:spAutoFit/>
          </a:bodyPr>
          <a:lstStyle/>
          <a:p>
            <a:r>
              <a:rPr lang="en-US" sz="2400" dirty="0"/>
              <a:t>“Imagine a black woman [who may be] a single working mother… She experiences, potentially, not only multiple forms of oppression but ones unique to her and to others like her.” – </a:t>
            </a:r>
            <a:r>
              <a:rPr lang="en-US" sz="2400" dirty="0" smtClean="0"/>
              <a:t>Richard Delgado </a:t>
            </a:r>
            <a:r>
              <a:rPr lang="en-US" sz="2400" dirty="0"/>
              <a:t>and </a:t>
            </a:r>
            <a:r>
              <a:rPr lang="en-US" sz="2400" dirty="0" smtClean="0"/>
              <a:t>Jean </a:t>
            </a:r>
            <a:r>
              <a:rPr lang="en-US" sz="2400" dirty="0" err="1" smtClean="0"/>
              <a:t>Stefancic</a:t>
            </a:r>
            <a:r>
              <a:rPr lang="en-US" sz="2400" dirty="0"/>
              <a:t>, </a:t>
            </a:r>
            <a:r>
              <a:rPr lang="en-US" sz="2400" i="1" dirty="0"/>
              <a:t>Critical Race Theory: An Introduction</a:t>
            </a:r>
            <a:r>
              <a:rPr lang="en-US" sz="2400" dirty="0"/>
              <a:t>, p. 59</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3147" y="2050473"/>
            <a:ext cx="2422468" cy="36405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7622" y="2050473"/>
            <a:ext cx="2417550" cy="3640546"/>
          </a:xfrm>
          <a:prstGeom prst="rect">
            <a:avLst/>
          </a:prstGeom>
        </p:spPr>
      </p:pic>
    </p:spTree>
    <p:extLst>
      <p:ext uri="{BB962C8B-B14F-4D97-AF65-F5344CB8AC3E}">
        <p14:creationId xmlns:p14="http://schemas.microsoft.com/office/powerpoint/2010/main" val="15582228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#7: Individuals at the intersection of different oppressed groups experience oppression in a unique way</a:t>
            </a:r>
          </a:p>
        </p:txBody>
      </p:sp>
      <p:grpSp>
        <p:nvGrpSpPr>
          <p:cNvPr id="5" name="Group 4"/>
          <p:cNvGrpSpPr/>
          <p:nvPr/>
        </p:nvGrpSpPr>
        <p:grpSpPr>
          <a:xfrm>
            <a:off x="838200" y="2142756"/>
            <a:ext cx="10835706" cy="3873153"/>
            <a:chOff x="838200" y="2142756"/>
            <a:chExt cx="10835706" cy="3873153"/>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142756"/>
              <a:ext cx="6455256" cy="3873153"/>
            </a:xfrm>
            <a:prstGeom prst="rect">
              <a:avLst/>
            </a:prstGeom>
          </p:spPr>
        </p:pic>
        <p:pic>
          <p:nvPicPr>
            <p:cNvPr id="3" name="Picture 2"/>
            <p:cNvPicPr>
              <a:picLocks noChangeAspect="1"/>
            </p:cNvPicPr>
            <p:nvPr/>
          </p:nvPicPr>
          <p:blipFill rotWithShape="1">
            <a:blip r:embed="rId3"/>
            <a:srcRect l="14400" t="2716" r="24800" b="25164"/>
            <a:stretch/>
          </p:blipFill>
          <p:spPr>
            <a:xfrm>
              <a:off x="7777088" y="2142756"/>
              <a:ext cx="3896818" cy="3871181"/>
            </a:xfrm>
            <a:prstGeom prst="rect">
              <a:avLst/>
            </a:prstGeom>
          </p:spPr>
        </p:pic>
      </p:grpSp>
    </p:spTree>
    <p:extLst>
      <p:ext uri="{BB962C8B-B14F-4D97-AF65-F5344CB8AC3E}">
        <p14:creationId xmlns:p14="http://schemas.microsoft.com/office/powerpoint/2010/main" val="5182495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 is an important and influential ideology in today’s culture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961" y="4316627"/>
            <a:ext cx="3911343" cy="2346806"/>
          </a:xfrm>
          <a:prstGeom prst="rect">
            <a:avLst/>
          </a:prstGeom>
        </p:spPr>
      </p:pic>
      <p:pic>
        <p:nvPicPr>
          <p:cNvPr id="5" name="Picture 4"/>
          <p:cNvPicPr>
            <a:picLocks noChangeAspect="1"/>
          </p:cNvPicPr>
          <p:nvPr/>
        </p:nvPicPr>
        <p:blipFill rotWithShape="1">
          <a:blip r:embed="rId3"/>
          <a:srcRect b="32052"/>
          <a:stretch/>
        </p:blipFill>
        <p:spPr>
          <a:xfrm>
            <a:off x="4500767" y="4465594"/>
            <a:ext cx="2957400" cy="214939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4579" y="1744205"/>
            <a:ext cx="1661725" cy="166172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232" y="4465594"/>
            <a:ext cx="3222210" cy="215351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232" y="1744205"/>
            <a:ext cx="6674860" cy="2398500"/>
          </a:xfrm>
          <a:prstGeom prst="rect">
            <a:avLst/>
          </a:prstGeom>
        </p:spPr>
      </p:pic>
      <p:pic>
        <p:nvPicPr>
          <p:cNvPr id="9" name="Picture 8"/>
          <p:cNvPicPr>
            <a:picLocks noChangeAspect="1"/>
          </p:cNvPicPr>
          <p:nvPr/>
        </p:nvPicPr>
        <p:blipFill>
          <a:blip r:embed="rId7"/>
          <a:stretch>
            <a:fillRect/>
          </a:stretch>
        </p:blipFill>
        <p:spPr>
          <a:xfrm>
            <a:off x="7832945" y="1744205"/>
            <a:ext cx="2119341" cy="2119341"/>
          </a:xfrm>
          <a:prstGeom prst="rect">
            <a:avLst/>
          </a:prstGeom>
        </p:spPr>
      </p:pic>
    </p:spTree>
    <p:extLst>
      <p:ext uri="{BB962C8B-B14F-4D97-AF65-F5344CB8AC3E}">
        <p14:creationId xmlns:p14="http://schemas.microsoft.com/office/powerpoint/2010/main" val="3590849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strengths of critical theory</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198" y="1604974"/>
            <a:ext cx="3090118" cy="309011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148" y="1585418"/>
            <a:ext cx="3887093" cy="3109674"/>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0288" r="20632"/>
          <a:stretch/>
        </p:blipFill>
        <p:spPr>
          <a:xfrm>
            <a:off x="8335108" y="1604974"/>
            <a:ext cx="3231830" cy="3090118"/>
          </a:xfrm>
          <a:prstGeom prst="rect">
            <a:avLst/>
          </a:prstGeom>
        </p:spPr>
      </p:pic>
    </p:spTree>
    <p:extLst>
      <p:ext uri="{BB962C8B-B14F-4D97-AF65-F5344CB8AC3E}">
        <p14:creationId xmlns:p14="http://schemas.microsoft.com/office/powerpoint/2010/main" val="1579161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#1. Emphasis on the sinfulness of oppression</a:t>
            </a:r>
            <a:endParaRPr lang="en-US" dirty="0"/>
          </a:p>
        </p:txBody>
      </p:sp>
      <p:sp>
        <p:nvSpPr>
          <p:cNvPr id="3" name="Content Placeholder 2"/>
          <p:cNvSpPr>
            <a:spLocks noGrp="1"/>
          </p:cNvSpPr>
          <p:nvPr>
            <p:ph idx="1"/>
          </p:nvPr>
        </p:nvSpPr>
        <p:spPr>
          <a:xfrm>
            <a:off x="838200" y="1825625"/>
            <a:ext cx="6670431" cy="4351338"/>
          </a:xfrm>
        </p:spPr>
        <p:txBody>
          <a:bodyPr>
            <a:normAutofit/>
          </a:bodyPr>
          <a:lstStyle/>
          <a:p>
            <a:r>
              <a:rPr lang="en-US" sz="2400" dirty="0" smtClean="0"/>
              <a:t>“Learn </a:t>
            </a:r>
            <a:r>
              <a:rPr lang="en-US" sz="2400" dirty="0"/>
              <a:t>to do good; seek justice, correct oppression; bring justice to the fatherless, plead the widow's cause</a:t>
            </a:r>
            <a:r>
              <a:rPr lang="en-US" sz="2400" dirty="0" smtClean="0"/>
              <a:t>.” – Is. 1:17</a:t>
            </a:r>
          </a:p>
          <a:p>
            <a:r>
              <a:rPr lang="en-US" sz="2400" dirty="0"/>
              <a:t>“Do not oppress the widow, the fatherless, the sojourner, or the poor, and let none of </a:t>
            </a:r>
            <a:r>
              <a:rPr lang="en-US" sz="2400" dirty="0" smtClean="0"/>
              <a:t>you </a:t>
            </a:r>
            <a:r>
              <a:rPr lang="en-US" sz="2400" dirty="0"/>
              <a:t>devise evil against another in your heart</a:t>
            </a:r>
            <a:r>
              <a:rPr lang="en-US" sz="2400" dirty="0" smtClean="0"/>
              <a:t>.” – Zech. 7:20</a:t>
            </a:r>
          </a:p>
          <a:p>
            <a:r>
              <a:rPr lang="en-US" sz="2400" baseline="30000" dirty="0" smtClean="0"/>
              <a:t>“</a:t>
            </a:r>
            <a:r>
              <a:rPr lang="en-US" sz="2400" dirty="0" smtClean="0"/>
              <a:t>Love </a:t>
            </a:r>
            <a:r>
              <a:rPr lang="en-US" sz="2400" dirty="0"/>
              <a:t>your neighbor as yourself</a:t>
            </a:r>
            <a:r>
              <a:rPr lang="en-US" sz="2400" dirty="0" smtClean="0"/>
              <a:t>.” – Mark 12:30</a:t>
            </a:r>
          </a:p>
          <a:p>
            <a:r>
              <a:rPr lang="en-US" sz="2400" dirty="0" smtClean="0"/>
              <a:t>“Listen</a:t>
            </a:r>
            <a:r>
              <a:rPr lang="en-US" sz="2400" dirty="0"/>
              <a:t>! The wages of the laborers who mowed your fields which you kept back by fraud, cry out, and the cries of the har­vesters have reached the ears of the Lord of </a:t>
            </a:r>
            <a:r>
              <a:rPr lang="en-US" sz="2400" dirty="0" smtClean="0"/>
              <a:t>hosts” – James 5:4</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218" y="1825624"/>
            <a:ext cx="4212981" cy="3370385"/>
          </a:xfrm>
          <a:prstGeom prst="rect">
            <a:avLst/>
          </a:prstGeom>
        </p:spPr>
      </p:pic>
    </p:spTree>
    <p:extLst>
      <p:ext uri="{BB962C8B-B14F-4D97-AF65-F5344CB8AC3E}">
        <p14:creationId xmlns:p14="http://schemas.microsoft.com/office/powerpoint/2010/main" val="32846137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#2. Focus </a:t>
            </a:r>
            <a:r>
              <a:rPr lang="en-US" dirty="0"/>
              <a:t>on </a:t>
            </a:r>
            <a:r>
              <a:rPr lang="en-US" dirty="0" smtClean="0"/>
              <a:t>structures, systems, </a:t>
            </a:r>
            <a:r>
              <a:rPr lang="en-US" dirty="0"/>
              <a:t>and </a:t>
            </a:r>
            <a:r>
              <a:rPr lang="en-US" dirty="0" smtClean="0"/>
              <a:t>norms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844799"/>
            <a:ext cx="4243755" cy="424375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0537" y="1844798"/>
            <a:ext cx="5658340" cy="4243755"/>
          </a:xfrm>
          <a:prstGeom prst="rect">
            <a:avLst/>
          </a:prstGeom>
        </p:spPr>
      </p:pic>
    </p:spTree>
    <p:extLst>
      <p:ext uri="{BB962C8B-B14F-4D97-AF65-F5344CB8AC3E}">
        <p14:creationId xmlns:p14="http://schemas.microsoft.com/office/powerpoint/2010/main" val="1059773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#3: Recognition of hegemonic power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6959662" cy="4639774"/>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pPr lvl="1"/>
            <a:r>
              <a:rPr lang="en-US" dirty="0" smtClean="0"/>
              <a:t>Worldview</a:t>
            </a:r>
          </a:p>
          <a:p>
            <a:pPr lvl="1"/>
            <a:r>
              <a:rPr lang="en-US" dirty="0" smtClean="0"/>
              <a:t>Epistemology</a:t>
            </a:r>
          </a:p>
          <a:p>
            <a:pPr lvl="1"/>
            <a:r>
              <a:rPr lang="en-US" dirty="0" smtClean="0"/>
              <a:t>Adversarial identities</a:t>
            </a:r>
          </a:p>
          <a:p>
            <a:pPr lvl="1"/>
            <a:r>
              <a:rPr lang="en-US" dirty="0" smtClean="0"/>
              <a:t>Hegemonic power</a:t>
            </a:r>
          </a:p>
          <a:p>
            <a:pPr lvl="1"/>
            <a:r>
              <a:rPr lang="en-US" dirty="0" smtClean="0"/>
              <a:t>Moral asymmetry</a:t>
            </a:r>
          </a:p>
          <a:p>
            <a:r>
              <a:rPr lang="en-US" dirty="0" smtClean="0"/>
              <a:t>Logical implications</a:t>
            </a:r>
          </a:p>
          <a:p>
            <a:r>
              <a:rPr lang="en-US" dirty="0"/>
              <a:t>Advice for dialogue</a:t>
            </a:r>
          </a:p>
          <a:p>
            <a:pPr marL="0" indent="0">
              <a:buNone/>
            </a:pPr>
            <a:endParaRPr lang="en-US" dirty="0"/>
          </a:p>
        </p:txBody>
      </p:sp>
      <p:sp>
        <p:nvSpPr>
          <p:cNvPr id="4" name="Rectangle 3"/>
          <p:cNvSpPr/>
          <p:nvPr/>
        </p:nvSpPr>
        <p:spPr>
          <a:xfrm>
            <a:off x="211015" y="2990076"/>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230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Worldview questions</a:t>
            </a:r>
            <a:endParaRPr lang="en-US" dirty="0"/>
          </a:p>
        </p:txBody>
      </p:sp>
      <p:sp>
        <p:nvSpPr>
          <p:cNvPr id="3" name="Content Placeholder 2"/>
          <p:cNvSpPr>
            <a:spLocks noGrp="1"/>
          </p:cNvSpPr>
          <p:nvPr>
            <p:ph idx="1"/>
          </p:nvPr>
        </p:nvSpPr>
        <p:spPr/>
        <p:txBody>
          <a:bodyPr/>
          <a:lstStyle/>
          <a:p>
            <a:r>
              <a:rPr lang="en-US" dirty="0" smtClean="0"/>
              <a:t>Who are we?</a:t>
            </a:r>
          </a:p>
          <a:p>
            <a:r>
              <a:rPr lang="en-US" dirty="0" smtClean="0"/>
              <a:t>What is our fundamental problem as human beings?</a:t>
            </a:r>
          </a:p>
          <a:p>
            <a:r>
              <a:rPr lang="en-US" dirty="0" smtClean="0"/>
              <a:t>What is the solution to our problem?</a:t>
            </a:r>
          </a:p>
          <a:p>
            <a:r>
              <a:rPr lang="en-US" dirty="0" smtClean="0"/>
              <a:t>What is our primary moral duty?</a:t>
            </a:r>
          </a:p>
          <a:p>
            <a:r>
              <a:rPr lang="en-US" dirty="0" smtClean="0"/>
              <a:t>What is our purpose in life?</a:t>
            </a:r>
            <a:endParaRPr lang="en-US" dirty="0"/>
          </a:p>
        </p:txBody>
      </p:sp>
    </p:spTree>
    <p:extLst>
      <p:ext uri="{BB962C8B-B14F-4D97-AF65-F5344CB8AC3E}">
        <p14:creationId xmlns:p14="http://schemas.microsoft.com/office/powerpoint/2010/main" val="1258400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74931" y="2122"/>
            <a:ext cx="11294684" cy="6434500"/>
            <a:chOff x="574931" y="2122"/>
            <a:chExt cx="11294684" cy="6434500"/>
          </a:xfrm>
        </p:grpSpPr>
        <p:sp>
          <p:nvSpPr>
            <p:cNvPr id="14" name="Rectangle 13"/>
            <p:cNvSpPr/>
            <p:nvPr/>
          </p:nvSpPr>
          <p:spPr>
            <a:xfrm>
              <a:off x="574933" y="2122"/>
              <a:ext cx="11294682" cy="1446550"/>
            </a:xfrm>
            <a:prstGeom prst="rect">
              <a:avLst/>
            </a:prstGeom>
          </p:spPr>
          <p:txBody>
            <a:bodyPr wrap="square">
              <a:spAutoFit/>
            </a:bodyPr>
            <a:lstStyle/>
            <a:p>
              <a:r>
                <a:rPr lang="en-US" sz="4400" dirty="0" smtClean="0"/>
                <a:t>Christianity and critical theory are competing worldviews</a:t>
              </a:r>
              <a:endParaRPr lang="en-US" sz="4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6321" b="19274"/>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panose="020B0604020202020204" pitchFamily="34" charset="0"/>
                  <a:cs typeface="Arial" panose="020B0604020202020204" pitchFamily="34" charset="0"/>
                </a:rPr>
                <a:t>OPPRESSION</a:t>
              </a:r>
              <a:endParaRPr lang="en-US"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anose="020B0604020202020204" pitchFamily="34" charset="0"/>
                  <a:cs typeface="Arial" panose="020B0604020202020204" pitchFamily="34" charset="0"/>
                </a:rPr>
                <a:t>LIBERATION</a:t>
              </a:r>
              <a:endParaRPr lang="en-US" b="1" dirty="0">
                <a:latin typeface="Arial" panose="020B0604020202020204" pitchFamily="34" charset="0"/>
                <a:cs typeface="Arial" panose="020B0604020202020204" pitchFamily="34" charset="0"/>
              </a:endParaRPr>
            </a:p>
          </p:txBody>
        </p:sp>
        <p:sp>
          <p:nvSpPr>
            <p:cNvPr id="7" name="TextBox 6"/>
            <p:cNvSpPr txBox="1"/>
            <p:nvPr/>
          </p:nvSpPr>
          <p:spPr>
            <a:xfrm>
              <a:off x="5229397" y="4132328"/>
              <a:ext cx="1717137" cy="2246769"/>
            </a:xfrm>
            <a:prstGeom prst="rect">
              <a:avLst/>
            </a:prstGeom>
            <a:noFill/>
          </p:spPr>
          <p:txBody>
            <a:bodyPr wrap="none" rtlCol="0">
              <a:spAutoFit/>
            </a:bodyPr>
            <a:lstStyle/>
            <a:p>
              <a:r>
                <a:rPr lang="en-US" sz="1400" b="1" dirty="0" smtClean="0">
                  <a:solidFill>
                    <a:schemeClr val="bg1"/>
                  </a:solidFill>
                  <a:latin typeface="Arial" panose="020B0604020202020204" pitchFamily="34" charset="0"/>
                  <a:cs typeface="Arial" panose="020B0604020202020204" pitchFamily="34" charset="0"/>
                </a:rPr>
                <a:t>Patriarchy</a:t>
              </a:r>
            </a:p>
            <a:p>
              <a:r>
                <a:rPr lang="en-US" sz="1400" b="1" dirty="0" smtClean="0">
                  <a:solidFill>
                    <a:schemeClr val="bg1"/>
                  </a:solidFill>
                  <a:latin typeface="Arial" panose="020B0604020202020204" pitchFamily="34" charset="0"/>
                  <a:cs typeface="Arial" panose="020B0604020202020204" pitchFamily="34" charset="0"/>
                </a:rPr>
                <a:t>White supremacy</a:t>
              </a:r>
            </a:p>
            <a:p>
              <a:r>
                <a:rPr lang="en-US" sz="1400" b="1" dirty="0" smtClean="0">
                  <a:solidFill>
                    <a:schemeClr val="bg1"/>
                  </a:solidFill>
                  <a:latin typeface="Arial" panose="020B0604020202020204" pitchFamily="34" charset="0"/>
                  <a:cs typeface="Arial" panose="020B0604020202020204" pitchFamily="34" charset="0"/>
                </a:rPr>
                <a:t>Heteronormativity</a:t>
              </a:r>
            </a:p>
            <a:p>
              <a:r>
                <a:rPr lang="en-US" sz="1400" b="1" dirty="0" smtClean="0">
                  <a:solidFill>
                    <a:schemeClr val="bg1"/>
                  </a:solidFill>
                  <a:latin typeface="Arial" panose="020B0604020202020204" pitchFamily="34" charset="0"/>
                  <a:cs typeface="Arial" panose="020B0604020202020204" pitchFamily="34" charset="0"/>
                </a:rPr>
                <a:t>Toxic masculinity</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Classism</a:t>
              </a:r>
            </a:p>
            <a:p>
              <a:r>
                <a:rPr lang="en-US" sz="1400" b="1" dirty="0" smtClean="0">
                  <a:solidFill>
                    <a:schemeClr val="bg1"/>
                  </a:solidFill>
                  <a:latin typeface="Arial" panose="020B0604020202020204" pitchFamily="34" charset="0"/>
                  <a:cs typeface="Arial" panose="020B0604020202020204" pitchFamily="34" charset="0"/>
                </a:rPr>
                <a:t>Ageism</a:t>
              </a:r>
            </a:p>
            <a:p>
              <a:r>
                <a:rPr lang="en-US" sz="1400" b="1" dirty="0" smtClean="0">
                  <a:solidFill>
                    <a:schemeClr val="bg1"/>
                  </a:solidFill>
                  <a:latin typeface="Arial" panose="020B0604020202020204" pitchFamily="34" charset="0"/>
                  <a:cs typeface="Arial" panose="020B0604020202020204" pitchFamily="34" charset="0"/>
                </a:rPr>
                <a:t>Ableism</a:t>
              </a:r>
            </a:p>
            <a:p>
              <a:r>
                <a:rPr lang="en-US" sz="1400" b="1" dirty="0" err="1" smtClean="0">
                  <a:solidFill>
                    <a:schemeClr val="bg1"/>
                  </a:solidFill>
                  <a:latin typeface="Arial" panose="020B0604020202020204" pitchFamily="34" charset="0"/>
                  <a:cs typeface="Arial" panose="020B0604020202020204" pitchFamily="34" charset="0"/>
                </a:rPr>
                <a:t>Cisgenderism</a:t>
              </a:r>
              <a:endParaRPr lang="en-US" sz="140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panose="020B0604020202020204" pitchFamily="34" charset="0"/>
                  <a:cs typeface="Arial" panose="020B0604020202020204" pitchFamily="34" charset="0"/>
                </a:rPr>
                <a:t>ACTIVISM</a:t>
              </a:r>
              <a:endParaRPr lang="en-US"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7212096" y="4378551"/>
              <a:ext cx="1128835" cy="1600438"/>
            </a:xfrm>
            <a:prstGeom prst="rect">
              <a:avLst/>
            </a:prstGeom>
            <a:noFill/>
          </p:spPr>
          <p:txBody>
            <a:bodyPr wrap="none" rtlCol="0">
              <a:spAutoFit/>
            </a:bodyPr>
            <a:lstStyle/>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Protest</a:t>
              </a:r>
            </a:p>
            <a:p>
              <a:r>
                <a:rPr lang="en-US" sz="1400" b="1" dirty="0" smtClean="0">
                  <a:solidFill>
                    <a:schemeClr val="bg1"/>
                  </a:solidFill>
                  <a:latin typeface="Arial" panose="020B0604020202020204" pitchFamily="34" charset="0"/>
                  <a:cs typeface="Arial" panose="020B0604020202020204" pitchFamily="34" charset="0"/>
                </a:rPr>
                <a:t>Resistance</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Education</a:t>
              </a:r>
            </a:p>
            <a:p>
              <a:r>
                <a:rPr lang="en-US" sz="1400" b="1" dirty="0" smtClean="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6"/>
              <a:ext cx="1460655" cy="1384995"/>
            </a:xfrm>
            <a:prstGeom prst="rect">
              <a:avLst/>
            </a:prstGeom>
            <a:noFill/>
          </p:spPr>
          <p:txBody>
            <a:bodyPr wrap="none" rtlCol="0">
              <a:spAutoFit/>
            </a:bodyPr>
            <a:lstStyle/>
            <a:p>
              <a:r>
                <a:rPr lang="en-US" sz="1400" b="1" dirty="0" smtClean="0">
                  <a:solidFill>
                    <a:schemeClr val="bg1"/>
                  </a:solidFill>
                  <a:latin typeface="Arial" panose="020B0604020202020204" pitchFamily="34" charset="0"/>
                  <a:cs typeface="Arial" panose="020B0604020202020204" pitchFamily="34" charset="0"/>
                </a:rPr>
                <a:t>Equality</a:t>
              </a:r>
            </a:p>
            <a:p>
              <a:r>
                <a:rPr lang="en-US" sz="1400" b="1" dirty="0" smtClean="0">
                  <a:solidFill>
                    <a:schemeClr val="bg1"/>
                  </a:solidFill>
                  <a:latin typeface="Arial" panose="020B0604020202020204" pitchFamily="34" charset="0"/>
                  <a:cs typeface="Arial" panose="020B0604020202020204" pitchFamily="34" charset="0"/>
                </a:rPr>
                <a:t>Power reversal</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Justice</a:t>
              </a:r>
            </a:p>
            <a:p>
              <a:r>
                <a:rPr lang="en-US" sz="1400" b="1" dirty="0" smtClean="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Arial" panose="020B0604020202020204" pitchFamily="34" charset="0"/>
                  <a:cs typeface="Arial" panose="020B0604020202020204" pitchFamily="34" charset="0"/>
                </a:rPr>
                <a:t>-----</a:t>
              </a:r>
              <a:endParaRPr lang="en-US" sz="100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1" y="2590445"/>
              <a:ext cx="2650852" cy="584775"/>
            </a:xfrm>
            <a:prstGeom prst="rect">
              <a:avLst/>
            </a:prstGeom>
            <a:noFill/>
          </p:spPr>
          <p:txBody>
            <a:bodyPr wrap="none" rtlCol="0">
              <a:spAutoFit/>
            </a:bodyPr>
            <a:lstStyle/>
            <a:p>
              <a:r>
                <a:rPr lang="en-US" sz="3200" b="1" dirty="0" smtClean="0"/>
                <a:t>Christianity</a:t>
              </a:r>
              <a:endParaRPr lang="en-US" sz="3200" b="1" dirty="0"/>
            </a:p>
          </p:txBody>
        </p:sp>
        <p:sp>
          <p:nvSpPr>
            <p:cNvPr id="17" name="TextBox 16"/>
            <p:cNvSpPr txBox="1"/>
            <p:nvPr/>
          </p:nvSpPr>
          <p:spPr>
            <a:xfrm>
              <a:off x="642684" y="4968648"/>
              <a:ext cx="2660216" cy="1077218"/>
            </a:xfrm>
            <a:prstGeom prst="rect">
              <a:avLst/>
            </a:prstGeom>
            <a:noFill/>
          </p:spPr>
          <p:txBody>
            <a:bodyPr wrap="square" rtlCol="0">
              <a:spAutoFit/>
            </a:bodyPr>
            <a:lstStyle/>
            <a:p>
              <a:r>
                <a:rPr lang="en-US" sz="3200" b="1" dirty="0" smtClean="0"/>
                <a:t>Critical theory</a:t>
              </a:r>
              <a:endParaRPr lang="en-US" sz="3200" b="1" dirty="0"/>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8917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Worldview questions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9954416"/>
              </p:ext>
            </p:extLst>
          </p:nvPr>
        </p:nvGraphicFramePr>
        <p:xfrm>
          <a:off x="838200" y="1690688"/>
          <a:ext cx="10515601" cy="3675183"/>
        </p:xfrm>
        <a:graphic>
          <a:graphicData uri="http://schemas.openxmlformats.org/drawingml/2006/table">
            <a:tbl>
              <a:tblPr firstRow="1" bandRow="1">
                <a:tableStyleId>{5C22544A-7EE6-4342-B048-85BDC9FD1C3A}</a:tableStyleId>
              </a:tblPr>
              <a:tblGrid>
                <a:gridCol w="3500979"/>
                <a:gridCol w="2587704"/>
                <a:gridCol w="4426918"/>
              </a:tblGrid>
              <a:tr h="614668">
                <a:tc>
                  <a:txBody>
                    <a:bodyPr/>
                    <a:lstStyle/>
                    <a:p>
                      <a:endParaRPr lang="en-US" sz="2800" dirty="0"/>
                    </a:p>
                  </a:txBody>
                  <a:tcPr/>
                </a:tc>
                <a:tc>
                  <a:txBody>
                    <a:bodyPr/>
                    <a:lstStyle/>
                    <a:p>
                      <a:r>
                        <a:rPr lang="en-US" sz="2800" dirty="0" smtClean="0"/>
                        <a:t>Christianity</a:t>
                      </a:r>
                      <a:endParaRPr lang="en-US" sz="2800" dirty="0"/>
                    </a:p>
                  </a:txBody>
                  <a:tcPr/>
                </a:tc>
                <a:tc>
                  <a:txBody>
                    <a:bodyPr/>
                    <a:lstStyle/>
                    <a:p>
                      <a:r>
                        <a:rPr lang="en-US" sz="2800" dirty="0" smtClean="0"/>
                        <a:t>Critical</a:t>
                      </a:r>
                      <a:r>
                        <a:rPr lang="en-US" sz="2800" baseline="0" dirty="0" smtClean="0"/>
                        <a:t> theory</a:t>
                      </a:r>
                      <a:endParaRPr lang="en-US" sz="2800" dirty="0"/>
                    </a:p>
                  </a:txBody>
                  <a:tcPr/>
                </a:tc>
              </a:tr>
              <a:tr h="612103">
                <a:tc>
                  <a:txBody>
                    <a:bodyPr/>
                    <a:lstStyle/>
                    <a:p>
                      <a:r>
                        <a:rPr lang="en-US" sz="2800" dirty="0" smtClean="0"/>
                        <a:t>Who</a:t>
                      </a:r>
                      <a:r>
                        <a:rPr lang="en-US" sz="2800" baseline="0" dirty="0" smtClean="0"/>
                        <a:t> are we?</a:t>
                      </a:r>
                      <a:endParaRPr lang="en-US" sz="2800" dirty="0"/>
                    </a:p>
                  </a:txBody>
                  <a:tcPr/>
                </a:tc>
                <a:tc>
                  <a:txBody>
                    <a:bodyPr/>
                    <a:lstStyle/>
                    <a:p>
                      <a:r>
                        <a:rPr lang="en-US" sz="2800" dirty="0" smtClean="0"/>
                        <a:t>God’s creatures</a:t>
                      </a:r>
                      <a:endParaRPr lang="en-US" sz="2800" dirty="0"/>
                    </a:p>
                  </a:txBody>
                  <a:tcPr/>
                </a:tc>
                <a:tc>
                  <a:txBody>
                    <a:bodyPr/>
                    <a:lstStyle/>
                    <a:p>
                      <a:r>
                        <a:rPr lang="en-US" sz="2800" dirty="0" smtClean="0"/>
                        <a:t>Members of various groups</a:t>
                      </a:r>
                      <a:endParaRPr lang="en-US" sz="2800" dirty="0"/>
                    </a:p>
                  </a:txBody>
                  <a:tcPr/>
                </a:tc>
              </a:tr>
              <a:tr h="612103">
                <a:tc>
                  <a:txBody>
                    <a:bodyPr/>
                    <a:lstStyle/>
                    <a:p>
                      <a:r>
                        <a:rPr lang="en-US" sz="2800" dirty="0" smtClean="0"/>
                        <a:t>What is</a:t>
                      </a:r>
                      <a:r>
                        <a:rPr lang="en-US" sz="2800" baseline="0" dirty="0" smtClean="0"/>
                        <a:t> our problem?</a:t>
                      </a:r>
                      <a:endParaRPr lang="en-US" sz="2800" dirty="0"/>
                    </a:p>
                  </a:txBody>
                  <a:tcPr/>
                </a:tc>
                <a:tc>
                  <a:txBody>
                    <a:bodyPr/>
                    <a:lstStyle/>
                    <a:p>
                      <a:r>
                        <a:rPr lang="en-US" sz="2800" dirty="0" smtClean="0"/>
                        <a:t>Sin</a:t>
                      </a:r>
                      <a:endParaRPr lang="en-US" sz="2800" dirty="0"/>
                    </a:p>
                  </a:txBody>
                  <a:tcPr/>
                </a:tc>
                <a:tc>
                  <a:txBody>
                    <a:bodyPr/>
                    <a:lstStyle/>
                    <a:p>
                      <a:r>
                        <a:rPr lang="en-US" sz="2800" dirty="0" smtClean="0"/>
                        <a:t>Oppression</a:t>
                      </a:r>
                      <a:endParaRPr lang="en-US" sz="2800" dirty="0"/>
                    </a:p>
                  </a:txBody>
                  <a:tcPr/>
                </a:tc>
              </a:tr>
              <a:tr h="612103">
                <a:tc>
                  <a:txBody>
                    <a:bodyPr/>
                    <a:lstStyle/>
                    <a:p>
                      <a:r>
                        <a:rPr lang="en-US" sz="2800" dirty="0" smtClean="0"/>
                        <a:t>What is the solution?</a:t>
                      </a:r>
                      <a:endParaRPr lang="en-US" sz="2800" dirty="0"/>
                    </a:p>
                  </a:txBody>
                  <a:tcPr/>
                </a:tc>
                <a:tc>
                  <a:txBody>
                    <a:bodyPr/>
                    <a:lstStyle/>
                    <a:p>
                      <a:r>
                        <a:rPr lang="en-US" sz="2800" dirty="0" smtClean="0"/>
                        <a:t>Jesus</a:t>
                      </a:r>
                      <a:endParaRPr lang="en-US" sz="2800" dirty="0"/>
                    </a:p>
                  </a:txBody>
                  <a:tcPr/>
                </a:tc>
                <a:tc>
                  <a:txBody>
                    <a:bodyPr/>
                    <a:lstStyle/>
                    <a:p>
                      <a:r>
                        <a:rPr lang="en-US" sz="2800" dirty="0" smtClean="0"/>
                        <a:t>Liberation</a:t>
                      </a:r>
                      <a:endParaRPr lang="en-US" sz="2800" dirty="0"/>
                    </a:p>
                  </a:txBody>
                  <a:tcPr/>
                </a:tc>
              </a:tr>
              <a:tr h="612103">
                <a:tc>
                  <a:txBody>
                    <a:bodyPr/>
                    <a:lstStyle/>
                    <a:p>
                      <a:r>
                        <a:rPr lang="en-US" sz="2800" dirty="0" smtClean="0"/>
                        <a:t>What is our duty?</a:t>
                      </a:r>
                      <a:endParaRPr lang="en-US" sz="2800" dirty="0"/>
                    </a:p>
                  </a:txBody>
                  <a:tcPr/>
                </a:tc>
                <a:tc>
                  <a:txBody>
                    <a:bodyPr/>
                    <a:lstStyle/>
                    <a:p>
                      <a:r>
                        <a:rPr lang="en-US" sz="2800" dirty="0" smtClean="0"/>
                        <a:t>Loving God</a:t>
                      </a:r>
                      <a:endParaRPr lang="en-US" sz="2800" dirty="0"/>
                    </a:p>
                  </a:txBody>
                  <a:tcPr/>
                </a:tc>
                <a:tc>
                  <a:txBody>
                    <a:bodyPr/>
                    <a:lstStyle/>
                    <a:p>
                      <a:r>
                        <a:rPr lang="en-US" sz="2800" dirty="0" smtClean="0"/>
                        <a:t>Liberating the oppressed</a:t>
                      </a:r>
                      <a:endParaRPr lang="en-US" sz="2800" dirty="0"/>
                    </a:p>
                  </a:txBody>
                  <a:tcPr/>
                </a:tc>
              </a:tr>
              <a:tr h="612103">
                <a:tc>
                  <a:txBody>
                    <a:bodyPr/>
                    <a:lstStyle/>
                    <a:p>
                      <a:r>
                        <a:rPr lang="en-US" sz="2800" dirty="0" smtClean="0"/>
                        <a:t>What is our purpose?</a:t>
                      </a:r>
                      <a:endParaRPr lang="en-US" sz="2800" dirty="0"/>
                    </a:p>
                  </a:txBody>
                  <a:tcPr/>
                </a:tc>
                <a:tc>
                  <a:txBody>
                    <a:bodyPr/>
                    <a:lstStyle/>
                    <a:p>
                      <a:r>
                        <a:rPr lang="en-US" sz="2800" dirty="0" smtClean="0"/>
                        <a:t>Glorifying</a:t>
                      </a:r>
                      <a:r>
                        <a:rPr lang="en-US" sz="2800" baseline="0" dirty="0" smtClean="0"/>
                        <a:t> </a:t>
                      </a:r>
                      <a:r>
                        <a:rPr lang="en-US" sz="2800" dirty="0" smtClean="0"/>
                        <a:t>God</a:t>
                      </a:r>
                      <a:endParaRPr lang="en-US" sz="2800" dirty="0"/>
                    </a:p>
                  </a:txBody>
                  <a:tcPr/>
                </a:tc>
                <a:tc>
                  <a:txBody>
                    <a:bodyPr/>
                    <a:lstStyle/>
                    <a:p>
                      <a:r>
                        <a:rPr lang="en-US" sz="2800" dirty="0" smtClean="0"/>
                        <a:t>Working for liberation</a:t>
                      </a:r>
                      <a:endParaRPr lang="en-US" sz="2800" dirty="0"/>
                    </a:p>
                  </a:txBody>
                  <a:tcPr/>
                </a:tc>
              </a:tr>
            </a:tbl>
          </a:graphicData>
        </a:graphic>
      </p:graphicFrame>
    </p:spTree>
    <p:extLst>
      <p:ext uri="{BB962C8B-B14F-4D97-AF65-F5344CB8AC3E}">
        <p14:creationId xmlns:p14="http://schemas.microsoft.com/office/powerpoint/2010/main" val="3228757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end, there can be only one”</a:t>
            </a:r>
            <a:endParaRPr lang="en-US" dirty="0"/>
          </a:p>
        </p:txBody>
      </p:sp>
      <p:pic>
        <p:nvPicPr>
          <p:cNvPr id="4" name="Picture 3"/>
          <p:cNvPicPr>
            <a:picLocks noChangeAspect="1"/>
          </p:cNvPicPr>
          <p:nvPr/>
        </p:nvPicPr>
        <p:blipFill>
          <a:blip r:embed="rId2"/>
          <a:stretch>
            <a:fillRect/>
          </a:stretch>
        </p:blipFill>
        <p:spPr>
          <a:xfrm>
            <a:off x="838200" y="1457690"/>
            <a:ext cx="6406662" cy="5158997"/>
          </a:xfrm>
          <a:prstGeom prst="rect">
            <a:avLst/>
          </a:prstGeom>
        </p:spPr>
      </p:pic>
    </p:spTree>
    <p:extLst>
      <p:ext uri="{BB962C8B-B14F-4D97-AF65-F5344CB8AC3E}">
        <p14:creationId xmlns:p14="http://schemas.microsoft.com/office/powerpoint/2010/main" val="1515665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 as worldview</a:t>
            </a:r>
            <a:endParaRPr lang="en-US" dirty="0"/>
          </a:p>
        </p:txBody>
      </p:sp>
      <p:grpSp>
        <p:nvGrpSpPr>
          <p:cNvPr id="3" name="Group 2"/>
          <p:cNvGrpSpPr/>
          <p:nvPr/>
        </p:nvGrpSpPr>
        <p:grpSpPr>
          <a:xfrm>
            <a:off x="838200" y="1444324"/>
            <a:ext cx="6029325" cy="5172075"/>
            <a:chOff x="838200" y="1444324"/>
            <a:chExt cx="6029325" cy="5172075"/>
          </a:xfrm>
        </p:grpSpPr>
        <p:pic>
          <p:nvPicPr>
            <p:cNvPr id="4" name="Picture 3"/>
            <p:cNvPicPr>
              <a:picLocks noChangeAspect="1"/>
            </p:cNvPicPr>
            <p:nvPr/>
          </p:nvPicPr>
          <p:blipFill>
            <a:blip r:embed="rId2"/>
            <a:stretch>
              <a:fillRect/>
            </a:stretch>
          </p:blipFill>
          <p:spPr>
            <a:xfrm>
              <a:off x="838200" y="1444324"/>
              <a:ext cx="6029325" cy="5172075"/>
            </a:xfrm>
            <a:prstGeom prst="rect">
              <a:avLst/>
            </a:prstGeom>
          </p:spPr>
        </p:pic>
        <p:cxnSp>
          <p:nvCxnSpPr>
            <p:cNvPr id="7" name="Straight Connector 6"/>
            <p:cNvCxnSpPr/>
            <p:nvPr/>
          </p:nvCxnSpPr>
          <p:spPr>
            <a:xfrm>
              <a:off x="3550508" y="4827373"/>
              <a:ext cx="27761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466335" y="5165125"/>
              <a:ext cx="436605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7035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pPr lvl="1"/>
            <a:r>
              <a:rPr lang="en-US" dirty="0" smtClean="0"/>
              <a:t>Worldview</a:t>
            </a:r>
          </a:p>
          <a:p>
            <a:pPr lvl="1"/>
            <a:r>
              <a:rPr lang="en-US" dirty="0" smtClean="0"/>
              <a:t>Epistemology</a:t>
            </a:r>
          </a:p>
          <a:p>
            <a:pPr lvl="1"/>
            <a:r>
              <a:rPr lang="en-US" dirty="0" smtClean="0"/>
              <a:t>Adversarial identities</a:t>
            </a:r>
          </a:p>
          <a:p>
            <a:pPr lvl="1"/>
            <a:r>
              <a:rPr lang="en-US" dirty="0" smtClean="0"/>
              <a:t>Hegemonic power</a:t>
            </a:r>
          </a:p>
          <a:p>
            <a:pPr lvl="1"/>
            <a:r>
              <a:rPr lang="en-US" dirty="0" smtClean="0"/>
              <a:t>Moral asymmetry</a:t>
            </a:r>
          </a:p>
          <a:p>
            <a:r>
              <a:rPr lang="en-US" dirty="0" smtClean="0"/>
              <a:t>Logical implications</a:t>
            </a:r>
          </a:p>
          <a:p>
            <a:r>
              <a:rPr lang="en-US" dirty="0"/>
              <a:t>Advice for dialogue</a:t>
            </a:r>
          </a:p>
          <a:p>
            <a:pPr marL="0" indent="0">
              <a:buNone/>
            </a:pPr>
            <a:endParaRPr lang="en-US" dirty="0"/>
          </a:p>
        </p:txBody>
      </p:sp>
      <p:sp>
        <p:nvSpPr>
          <p:cNvPr id="4" name="Rectangle 3"/>
          <p:cNvSpPr/>
          <p:nvPr/>
        </p:nvSpPr>
        <p:spPr>
          <a:xfrm>
            <a:off x="211015" y="3410205"/>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167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Epistemology</a:t>
            </a:r>
            <a:endParaRPr lang="en-US" dirty="0"/>
          </a:p>
        </p:txBody>
      </p:sp>
      <p:sp>
        <p:nvSpPr>
          <p:cNvPr id="3" name="Rectangle 2"/>
          <p:cNvSpPr/>
          <p:nvPr/>
        </p:nvSpPr>
        <p:spPr>
          <a:xfrm>
            <a:off x="4366054" y="1690688"/>
            <a:ext cx="2010033" cy="5712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Claim</a:t>
            </a:r>
            <a:endParaRPr lang="en-US" dirty="0">
              <a:solidFill>
                <a:schemeClr val="tx1"/>
              </a:solidFill>
            </a:endParaRPr>
          </a:p>
        </p:txBody>
      </p:sp>
      <p:sp>
        <p:nvSpPr>
          <p:cNvPr id="4" name="Rectangle 3"/>
          <p:cNvSpPr/>
          <p:nvPr/>
        </p:nvSpPr>
        <p:spPr>
          <a:xfrm>
            <a:off x="3805881" y="5354594"/>
            <a:ext cx="3130378" cy="889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Evidence</a:t>
            </a:r>
            <a:endParaRPr lang="en-US" sz="4000" dirty="0">
              <a:solidFill>
                <a:schemeClr val="tx1"/>
              </a:solidFill>
            </a:endParaRPr>
          </a:p>
        </p:txBody>
      </p:sp>
      <p:sp>
        <p:nvSpPr>
          <p:cNvPr id="5" name="Down Arrow 4"/>
          <p:cNvSpPr/>
          <p:nvPr/>
        </p:nvSpPr>
        <p:spPr>
          <a:xfrm>
            <a:off x="5218670" y="2446638"/>
            <a:ext cx="304800" cy="2809103"/>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523470" y="2869619"/>
            <a:ext cx="1604670" cy="1384995"/>
          </a:xfrm>
          <a:prstGeom prst="rect">
            <a:avLst/>
          </a:prstGeom>
          <a:noFill/>
        </p:spPr>
        <p:txBody>
          <a:bodyPr wrap="none" rtlCol="0">
            <a:spAutoFit/>
          </a:bodyPr>
          <a:lstStyle/>
          <a:p>
            <a:r>
              <a:rPr lang="en-US" sz="2800" dirty="0" smtClean="0"/>
              <a:t>reason,</a:t>
            </a:r>
          </a:p>
          <a:p>
            <a:r>
              <a:rPr lang="en-US" sz="2800" dirty="0"/>
              <a:t>l</a:t>
            </a:r>
            <a:r>
              <a:rPr lang="en-US" sz="2800" dirty="0" smtClean="0"/>
              <a:t>ogic,</a:t>
            </a:r>
            <a:br>
              <a:rPr lang="en-US" sz="2800" dirty="0" smtClean="0"/>
            </a:br>
            <a:r>
              <a:rPr lang="en-US" sz="2800" dirty="0" smtClean="0"/>
              <a:t>argument</a:t>
            </a:r>
            <a:endParaRPr lang="en-US" sz="2800" dirty="0"/>
          </a:p>
        </p:txBody>
      </p:sp>
    </p:spTree>
    <p:extLst>
      <p:ext uri="{BB962C8B-B14F-4D97-AF65-F5344CB8AC3E}">
        <p14:creationId xmlns:p14="http://schemas.microsoft.com/office/powerpoint/2010/main" val="1192669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Epistemology and </a:t>
            </a:r>
            <a:r>
              <a:rPr lang="en-US" dirty="0" err="1" smtClean="0"/>
              <a:t>Bulverism</a:t>
            </a:r>
            <a:endParaRPr lang="en-US" dirty="0"/>
          </a:p>
        </p:txBody>
      </p:sp>
      <p:sp>
        <p:nvSpPr>
          <p:cNvPr id="3" name="Rectangle 2"/>
          <p:cNvSpPr/>
          <p:nvPr/>
        </p:nvSpPr>
        <p:spPr>
          <a:xfrm>
            <a:off x="4366054" y="1690688"/>
            <a:ext cx="2010033" cy="5712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Claim</a:t>
            </a:r>
            <a:endParaRPr lang="en-US" dirty="0">
              <a:solidFill>
                <a:schemeClr val="tx1"/>
              </a:solidFill>
            </a:endParaRPr>
          </a:p>
        </p:txBody>
      </p:sp>
      <p:sp>
        <p:nvSpPr>
          <p:cNvPr id="4" name="Rectangle 3"/>
          <p:cNvSpPr/>
          <p:nvPr/>
        </p:nvSpPr>
        <p:spPr>
          <a:xfrm>
            <a:off x="3805881" y="5354594"/>
            <a:ext cx="3130378" cy="889687"/>
          </a:xfrm>
          <a:prstGeom prst="rect">
            <a:avLst/>
          </a:prstGeom>
          <a:solidFill>
            <a:schemeClr val="accent1">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bg1">
                    <a:lumMod val="75000"/>
                  </a:schemeClr>
                </a:solidFill>
              </a:rPr>
              <a:t>Evidence</a:t>
            </a:r>
            <a:endParaRPr lang="en-US" sz="4000" dirty="0">
              <a:solidFill>
                <a:schemeClr val="bg1">
                  <a:lumMod val="75000"/>
                </a:schemeClr>
              </a:solidFill>
            </a:endParaRPr>
          </a:p>
        </p:txBody>
      </p:sp>
      <p:sp>
        <p:nvSpPr>
          <p:cNvPr id="5" name="Down Arrow 4"/>
          <p:cNvSpPr/>
          <p:nvPr/>
        </p:nvSpPr>
        <p:spPr>
          <a:xfrm>
            <a:off x="5218670" y="2446638"/>
            <a:ext cx="304800" cy="2809103"/>
          </a:xfrm>
          <a:prstGeom prst="downArrow">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8" name="TextBox 17"/>
          <p:cNvSpPr txBox="1"/>
          <p:nvPr/>
        </p:nvSpPr>
        <p:spPr>
          <a:xfrm>
            <a:off x="5523470" y="2869619"/>
            <a:ext cx="1604670" cy="1384995"/>
          </a:xfrm>
          <a:prstGeom prst="rect">
            <a:avLst/>
          </a:prstGeom>
          <a:noFill/>
          <a:ln>
            <a:solidFill>
              <a:schemeClr val="bg1">
                <a:lumMod val="95000"/>
              </a:schemeClr>
            </a:solidFill>
          </a:ln>
        </p:spPr>
        <p:txBody>
          <a:bodyPr wrap="none" rtlCol="0">
            <a:spAutoFit/>
          </a:bodyPr>
          <a:lstStyle/>
          <a:p>
            <a:r>
              <a:rPr lang="en-US" sz="2800" dirty="0" smtClean="0">
                <a:solidFill>
                  <a:schemeClr val="bg1">
                    <a:lumMod val="75000"/>
                  </a:schemeClr>
                </a:solidFill>
              </a:rPr>
              <a:t>reason,</a:t>
            </a:r>
          </a:p>
          <a:p>
            <a:r>
              <a:rPr lang="en-US" sz="2800" dirty="0">
                <a:solidFill>
                  <a:schemeClr val="bg1">
                    <a:lumMod val="75000"/>
                  </a:schemeClr>
                </a:solidFill>
              </a:rPr>
              <a:t>l</a:t>
            </a:r>
            <a:r>
              <a:rPr lang="en-US" sz="2800" dirty="0" smtClean="0">
                <a:solidFill>
                  <a:schemeClr val="bg1">
                    <a:lumMod val="75000"/>
                  </a:schemeClr>
                </a:solidFill>
              </a:rPr>
              <a:t>ogic,</a:t>
            </a:r>
            <a:br>
              <a:rPr lang="en-US" sz="2800" dirty="0" smtClean="0">
                <a:solidFill>
                  <a:schemeClr val="bg1">
                    <a:lumMod val="75000"/>
                  </a:schemeClr>
                </a:solidFill>
              </a:rPr>
            </a:br>
            <a:r>
              <a:rPr lang="en-US" sz="2800" dirty="0" smtClean="0">
                <a:solidFill>
                  <a:schemeClr val="bg1">
                    <a:lumMod val="75000"/>
                  </a:schemeClr>
                </a:solidFill>
              </a:rPr>
              <a:t>argument</a:t>
            </a:r>
            <a:endParaRPr lang="en-US" sz="2800" dirty="0">
              <a:solidFill>
                <a:schemeClr val="bg1">
                  <a:lumMod val="75000"/>
                </a:schemeClr>
              </a:solidFill>
            </a:endParaRPr>
          </a:p>
        </p:txBody>
      </p:sp>
      <p:cxnSp>
        <p:nvCxnSpPr>
          <p:cNvPr id="8" name="Straight Arrow Connector 7"/>
          <p:cNvCxnSpPr/>
          <p:nvPr/>
        </p:nvCxnSpPr>
        <p:spPr>
          <a:xfrm flipH="1">
            <a:off x="2430270" y="2426555"/>
            <a:ext cx="1812326" cy="9555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075145" y="3491924"/>
            <a:ext cx="2508422" cy="5712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Motivation</a:t>
            </a:r>
            <a:endParaRPr lang="en-US" dirty="0">
              <a:solidFill>
                <a:schemeClr val="tx1"/>
              </a:solidFill>
            </a:endParaRPr>
          </a:p>
        </p:txBody>
      </p:sp>
      <p:sp>
        <p:nvSpPr>
          <p:cNvPr id="10" name="TextBox 9"/>
          <p:cNvSpPr txBox="1"/>
          <p:nvPr/>
        </p:nvSpPr>
        <p:spPr>
          <a:xfrm>
            <a:off x="1399389" y="1812811"/>
            <a:ext cx="1859933" cy="1384995"/>
          </a:xfrm>
          <a:prstGeom prst="rect">
            <a:avLst/>
          </a:prstGeom>
          <a:noFill/>
        </p:spPr>
        <p:txBody>
          <a:bodyPr wrap="none" rtlCol="0">
            <a:spAutoFit/>
          </a:bodyPr>
          <a:lstStyle/>
          <a:p>
            <a:r>
              <a:rPr lang="en-US" sz="2800" dirty="0"/>
              <a:t>p</a:t>
            </a:r>
            <a:r>
              <a:rPr lang="en-US" sz="2800" dirty="0" smtClean="0"/>
              <a:t>sychology,</a:t>
            </a:r>
            <a:br>
              <a:rPr lang="en-US" sz="2800" dirty="0" smtClean="0"/>
            </a:br>
            <a:r>
              <a:rPr lang="en-US" sz="2800" dirty="0" smtClean="0"/>
              <a:t>economics,</a:t>
            </a:r>
            <a:br>
              <a:rPr lang="en-US" sz="2800" dirty="0" smtClean="0"/>
            </a:br>
            <a:r>
              <a:rPr lang="en-US" sz="2800" dirty="0" smtClean="0"/>
              <a:t>politics</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9108" y="1690688"/>
            <a:ext cx="2794000" cy="4038600"/>
          </a:xfrm>
          <a:prstGeom prst="rect">
            <a:avLst/>
          </a:prstGeom>
        </p:spPr>
      </p:pic>
    </p:spTree>
    <p:extLst>
      <p:ext uri="{BB962C8B-B14F-4D97-AF65-F5344CB8AC3E}">
        <p14:creationId xmlns:p14="http://schemas.microsoft.com/office/powerpoint/2010/main" val="3937942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 and </a:t>
            </a:r>
            <a:r>
              <a:rPr lang="en-US" dirty="0" err="1" smtClean="0"/>
              <a:t>Bulverism</a:t>
            </a:r>
            <a:endParaRPr lang="en-US" dirty="0"/>
          </a:p>
        </p:txBody>
      </p:sp>
      <p:sp>
        <p:nvSpPr>
          <p:cNvPr id="3" name="Rectangle 2"/>
          <p:cNvSpPr/>
          <p:nvPr/>
        </p:nvSpPr>
        <p:spPr>
          <a:xfrm>
            <a:off x="4366054" y="1690688"/>
            <a:ext cx="2010033" cy="5712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Claim</a:t>
            </a:r>
            <a:endParaRPr lang="en-US" dirty="0">
              <a:solidFill>
                <a:schemeClr val="tx1"/>
              </a:solidFill>
            </a:endParaRPr>
          </a:p>
        </p:txBody>
      </p:sp>
      <p:sp>
        <p:nvSpPr>
          <p:cNvPr id="4" name="Rectangle 3"/>
          <p:cNvSpPr/>
          <p:nvPr/>
        </p:nvSpPr>
        <p:spPr>
          <a:xfrm>
            <a:off x="3805881" y="5354594"/>
            <a:ext cx="3130378" cy="889687"/>
          </a:xfrm>
          <a:prstGeom prst="rect">
            <a:avLst/>
          </a:prstGeom>
          <a:solidFill>
            <a:schemeClr val="accent1">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bg1">
                    <a:lumMod val="75000"/>
                  </a:schemeClr>
                </a:solidFill>
              </a:rPr>
              <a:t>Evidence</a:t>
            </a:r>
            <a:endParaRPr lang="en-US" sz="4000" dirty="0">
              <a:solidFill>
                <a:schemeClr val="bg1">
                  <a:lumMod val="75000"/>
                </a:schemeClr>
              </a:solidFill>
            </a:endParaRPr>
          </a:p>
        </p:txBody>
      </p:sp>
      <p:sp>
        <p:nvSpPr>
          <p:cNvPr id="5" name="Down Arrow 4"/>
          <p:cNvSpPr/>
          <p:nvPr/>
        </p:nvSpPr>
        <p:spPr>
          <a:xfrm>
            <a:off x="5218670" y="2446638"/>
            <a:ext cx="304800" cy="2809103"/>
          </a:xfrm>
          <a:prstGeom prst="downArrow">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8" name="TextBox 17"/>
          <p:cNvSpPr txBox="1"/>
          <p:nvPr/>
        </p:nvSpPr>
        <p:spPr>
          <a:xfrm>
            <a:off x="5523470" y="2869619"/>
            <a:ext cx="1604670" cy="1384995"/>
          </a:xfrm>
          <a:prstGeom prst="rect">
            <a:avLst/>
          </a:prstGeom>
          <a:noFill/>
          <a:ln>
            <a:solidFill>
              <a:schemeClr val="bg1">
                <a:lumMod val="95000"/>
              </a:schemeClr>
            </a:solidFill>
          </a:ln>
        </p:spPr>
        <p:txBody>
          <a:bodyPr wrap="none" rtlCol="0">
            <a:spAutoFit/>
          </a:bodyPr>
          <a:lstStyle/>
          <a:p>
            <a:r>
              <a:rPr lang="en-US" sz="2800" dirty="0" smtClean="0">
                <a:solidFill>
                  <a:schemeClr val="bg1">
                    <a:lumMod val="75000"/>
                  </a:schemeClr>
                </a:solidFill>
              </a:rPr>
              <a:t>reason,</a:t>
            </a:r>
          </a:p>
          <a:p>
            <a:r>
              <a:rPr lang="en-US" sz="2800" dirty="0">
                <a:solidFill>
                  <a:schemeClr val="bg1">
                    <a:lumMod val="75000"/>
                  </a:schemeClr>
                </a:solidFill>
              </a:rPr>
              <a:t>l</a:t>
            </a:r>
            <a:r>
              <a:rPr lang="en-US" sz="2800" dirty="0" smtClean="0">
                <a:solidFill>
                  <a:schemeClr val="bg1">
                    <a:lumMod val="75000"/>
                  </a:schemeClr>
                </a:solidFill>
              </a:rPr>
              <a:t>ogic,</a:t>
            </a:r>
            <a:br>
              <a:rPr lang="en-US" sz="2800" dirty="0" smtClean="0">
                <a:solidFill>
                  <a:schemeClr val="bg1">
                    <a:lumMod val="75000"/>
                  </a:schemeClr>
                </a:solidFill>
              </a:rPr>
            </a:br>
            <a:r>
              <a:rPr lang="en-US" sz="2800" dirty="0" smtClean="0">
                <a:solidFill>
                  <a:schemeClr val="bg1">
                    <a:lumMod val="75000"/>
                  </a:schemeClr>
                </a:solidFill>
              </a:rPr>
              <a:t>argument</a:t>
            </a:r>
            <a:endParaRPr lang="en-US" sz="2800" dirty="0">
              <a:solidFill>
                <a:schemeClr val="bg1">
                  <a:lumMod val="75000"/>
                </a:schemeClr>
              </a:solidFill>
            </a:endParaRPr>
          </a:p>
        </p:txBody>
      </p:sp>
      <p:cxnSp>
        <p:nvCxnSpPr>
          <p:cNvPr id="8" name="Straight Arrow Connector 7"/>
          <p:cNvCxnSpPr/>
          <p:nvPr/>
        </p:nvCxnSpPr>
        <p:spPr>
          <a:xfrm flipH="1">
            <a:off x="2430270" y="2426555"/>
            <a:ext cx="1812326" cy="9555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99389" y="1812811"/>
            <a:ext cx="1859933" cy="1384995"/>
          </a:xfrm>
          <a:prstGeom prst="rect">
            <a:avLst/>
          </a:prstGeom>
          <a:noFill/>
        </p:spPr>
        <p:txBody>
          <a:bodyPr wrap="none" rtlCol="0">
            <a:spAutoFit/>
          </a:bodyPr>
          <a:lstStyle/>
          <a:p>
            <a:r>
              <a:rPr lang="en-US" sz="2800" dirty="0"/>
              <a:t>p</a:t>
            </a:r>
            <a:r>
              <a:rPr lang="en-US" sz="2800" dirty="0" smtClean="0"/>
              <a:t>sychology,</a:t>
            </a:r>
            <a:br>
              <a:rPr lang="en-US" sz="2800" dirty="0" smtClean="0"/>
            </a:br>
            <a:r>
              <a:rPr lang="en-US" sz="2800" dirty="0" smtClean="0"/>
              <a:t>economics,</a:t>
            </a:r>
            <a:br>
              <a:rPr lang="en-US" sz="2800" dirty="0" smtClean="0"/>
            </a:br>
            <a:r>
              <a:rPr lang="en-US" sz="2800" dirty="0" smtClean="0"/>
              <a:t>politics</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9108" y="1690688"/>
            <a:ext cx="2794000" cy="4038600"/>
          </a:xfrm>
          <a:prstGeom prst="rect">
            <a:avLst/>
          </a:prstGeom>
        </p:spPr>
      </p:pic>
      <p:sp>
        <p:nvSpPr>
          <p:cNvPr id="11" name="Rectangle 10"/>
          <p:cNvSpPr/>
          <p:nvPr/>
        </p:nvSpPr>
        <p:spPr>
          <a:xfrm>
            <a:off x="1075144" y="4361101"/>
            <a:ext cx="2749107" cy="72854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“internalized oppression”</a:t>
            </a:r>
            <a:endParaRPr lang="en-US" sz="1100" dirty="0">
              <a:solidFill>
                <a:schemeClr val="tx1"/>
              </a:solidFill>
            </a:endParaRPr>
          </a:p>
        </p:txBody>
      </p:sp>
      <p:sp>
        <p:nvSpPr>
          <p:cNvPr id="12" name="Rectangle 11"/>
          <p:cNvSpPr/>
          <p:nvPr/>
        </p:nvSpPr>
        <p:spPr>
          <a:xfrm>
            <a:off x="1075144" y="3480997"/>
            <a:ext cx="2749107" cy="8326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“maintaining supremacy”</a:t>
            </a:r>
            <a:endParaRPr lang="en-US" sz="1100" dirty="0">
              <a:solidFill>
                <a:schemeClr val="tx1"/>
              </a:solidFill>
            </a:endParaRPr>
          </a:p>
        </p:txBody>
      </p:sp>
      <p:sp>
        <p:nvSpPr>
          <p:cNvPr id="7" name="Oval 6"/>
          <p:cNvSpPr/>
          <p:nvPr/>
        </p:nvSpPr>
        <p:spPr>
          <a:xfrm>
            <a:off x="580292" y="3480997"/>
            <a:ext cx="3785762" cy="168926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0383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 from abortion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79160"/>
            <a:ext cx="2960985" cy="5255748"/>
          </a:xfrm>
          <a:prstGeom prst="rect">
            <a:avLst/>
          </a:prstGeom>
          <a:ln>
            <a:solidFill>
              <a:schemeClr val="tx1"/>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4947" y="1474763"/>
            <a:ext cx="2963462" cy="5260145"/>
          </a:xfrm>
          <a:prstGeom prst="rect">
            <a:avLst/>
          </a:prstGeom>
          <a:ln>
            <a:solidFill>
              <a:schemeClr val="tx1"/>
            </a:solidFill>
          </a:ln>
        </p:spPr>
      </p:pic>
      <p:sp>
        <p:nvSpPr>
          <p:cNvPr id="7" name="Right Arrow 6"/>
          <p:cNvSpPr/>
          <p:nvPr/>
        </p:nvSpPr>
        <p:spPr>
          <a:xfrm>
            <a:off x="3998341" y="2346382"/>
            <a:ext cx="1161535" cy="337212"/>
          </a:xfrm>
          <a:prstGeom prst="rightArrow">
            <a:avLst/>
          </a:prstGeom>
          <a:gradFill flip="none" rotWithShape="1">
            <a:gsLst>
              <a:gs pos="0">
                <a:srgbClr val="39A1F9"/>
              </a:gs>
              <a:gs pos="100000">
                <a:srgbClr val="00D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998341" y="3002076"/>
            <a:ext cx="1161535" cy="337212"/>
          </a:xfrm>
          <a:prstGeom prst="rightArrow">
            <a:avLst/>
          </a:prstGeom>
          <a:gradFill flip="none" rotWithShape="1">
            <a:gsLst>
              <a:gs pos="0">
                <a:srgbClr val="39A1F9"/>
              </a:gs>
              <a:gs pos="100000">
                <a:srgbClr val="00D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998341" y="3657770"/>
            <a:ext cx="1161535" cy="337212"/>
          </a:xfrm>
          <a:prstGeom prst="rightArrow">
            <a:avLst/>
          </a:prstGeom>
          <a:gradFill flip="none" rotWithShape="1">
            <a:gsLst>
              <a:gs pos="0">
                <a:srgbClr val="39A1F9"/>
              </a:gs>
              <a:gs pos="100000">
                <a:srgbClr val="00D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3998341" y="4280320"/>
            <a:ext cx="1161535" cy="337212"/>
          </a:xfrm>
          <a:prstGeom prst="rightArrow">
            <a:avLst/>
          </a:prstGeom>
          <a:gradFill flip="none" rotWithShape="1">
            <a:gsLst>
              <a:gs pos="0">
                <a:srgbClr val="39A1F9"/>
              </a:gs>
              <a:gs pos="100000">
                <a:srgbClr val="00D14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3998341" y="5009894"/>
            <a:ext cx="1161535" cy="337212"/>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38200" y="4795736"/>
            <a:ext cx="2167647" cy="8365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504947" y="4795737"/>
            <a:ext cx="2167647" cy="63229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889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 </a:t>
            </a:r>
            <a:r>
              <a:rPr lang="en-US" dirty="0" err="1" smtClean="0"/>
              <a:t>Bulverism</a:t>
            </a:r>
            <a:r>
              <a:rPr lang="en-US" dirty="0" smtClean="0"/>
              <a:t>, and the Bible</a:t>
            </a:r>
            <a:endParaRPr lang="en-US" dirty="0"/>
          </a:p>
        </p:txBody>
      </p:sp>
      <p:sp>
        <p:nvSpPr>
          <p:cNvPr id="3" name="Rectangle 2"/>
          <p:cNvSpPr/>
          <p:nvPr/>
        </p:nvSpPr>
        <p:spPr>
          <a:xfrm>
            <a:off x="4366054" y="1690688"/>
            <a:ext cx="2010033" cy="5712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Claim</a:t>
            </a:r>
            <a:endParaRPr lang="en-US" dirty="0">
              <a:solidFill>
                <a:schemeClr val="tx1"/>
              </a:solidFill>
            </a:endParaRPr>
          </a:p>
        </p:txBody>
      </p:sp>
      <p:sp>
        <p:nvSpPr>
          <p:cNvPr id="4" name="Rectangle 3"/>
          <p:cNvSpPr/>
          <p:nvPr/>
        </p:nvSpPr>
        <p:spPr>
          <a:xfrm>
            <a:off x="3805881" y="5354594"/>
            <a:ext cx="3130378" cy="889687"/>
          </a:xfrm>
          <a:prstGeom prst="rect">
            <a:avLst/>
          </a:prstGeom>
          <a:solidFill>
            <a:schemeClr val="accent1">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00B050"/>
                </a:solidFill>
              </a:rPr>
              <a:t>Scripture</a:t>
            </a:r>
            <a:endParaRPr lang="en-US" sz="4000" dirty="0">
              <a:solidFill>
                <a:srgbClr val="00B050"/>
              </a:solidFill>
            </a:endParaRPr>
          </a:p>
        </p:txBody>
      </p:sp>
      <p:sp>
        <p:nvSpPr>
          <p:cNvPr id="5" name="Down Arrow 4"/>
          <p:cNvSpPr/>
          <p:nvPr/>
        </p:nvSpPr>
        <p:spPr>
          <a:xfrm>
            <a:off x="5218670" y="2446638"/>
            <a:ext cx="304800" cy="2809103"/>
          </a:xfrm>
          <a:prstGeom prst="downArrow">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8" name="TextBox 17"/>
          <p:cNvSpPr txBox="1"/>
          <p:nvPr/>
        </p:nvSpPr>
        <p:spPr>
          <a:xfrm>
            <a:off x="5523470" y="2869619"/>
            <a:ext cx="1694438" cy="1815882"/>
          </a:xfrm>
          <a:prstGeom prst="rect">
            <a:avLst/>
          </a:prstGeom>
          <a:noFill/>
          <a:ln>
            <a:solidFill>
              <a:schemeClr val="bg1">
                <a:lumMod val="95000"/>
              </a:schemeClr>
            </a:solidFill>
          </a:ln>
        </p:spPr>
        <p:txBody>
          <a:bodyPr wrap="none" rtlCol="0">
            <a:spAutoFit/>
          </a:bodyPr>
          <a:lstStyle/>
          <a:p>
            <a:r>
              <a:rPr lang="en-US" sz="2800" dirty="0" smtClean="0">
                <a:solidFill>
                  <a:schemeClr val="bg1">
                    <a:lumMod val="75000"/>
                  </a:schemeClr>
                </a:solidFill>
              </a:rPr>
              <a:t>reason,</a:t>
            </a:r>
          </a:p>
          <a:p>
            <a:r>
              <a:rPr lang="en-US" sz="2800" dirty="0">
                <a:solidFill>
                  <a:schemeClr val="bg1">
                    <a:lumMod val="75000"/>
                  </a:schemeClr>
                </a:solidFill>
              </a:rPr>
              <a:t>l</a:t>
            </a:r>
            <a:r>
              <a:rPr lang="en-US" sz="2800" dirty="0" smtClean="0">
                <a:solidFill>
                  <a:schemeClr val="bg1">
                    <a:lumMod val="75000"/>
                  </a:schemeClr>
                </a:solidFill>
              </a:rPr>
              <a:t>ogic,</a:t>
            </a:r>
            <a:br>
              <a:rPr lang="en-US" sz="2800" dirty="0" smtClean="0">
                <a:solidFill>
                  <a:schemeClr val="bg1">
                    <a:lumMod val="75000"/>
                  </a:schemeClr>
                </a:solidFill>
              </a:rPr>
            </a:br>
            <a:r>
              <a:rPr lang="en-US" sz="2800" dirty="0" smtClean="0">
                <a:solidFill>
                  <a:schemeClr val="bg1">
                    <a:lumMod val="75000"/>
                  </a:schemeClr>
                </a:solidFill>
              </a:rPr>
              <a:t>argument,</a:t>
            </a:r>
            <a:br>
              <a:rPr lang="en-US" sz="2800" dirty="0" smtClean="0">
                <a:solidFill>
                  <a:schemeClr val="bg1">
                    <a:lumMod val="75000"/>
                  </a:schemeClr>
                </a:solidFill>
              </a:rPr>
            </a:br>
            <a:r>
              <a:rPr lang="en-US" sz="2800" dirty="0" smtClean="0">
                <a:solidFill>
                  <a:srgbClr val="00B050"/>
                </a:solidFill>
              </a:rPr>
              <a:t>exegesis</a:t>
            </a:r>
            <a:endParaRPr lang="en-US" sz="2800" dirty="0">
              <a:solidFill>
                <a:srgbClr val="00B050"/>
              </a:solidFill>
            </a:endParaRPr>
          </a:p>
        </p:txBody>
      </p:sp>
      <p:cxnSp>
        <p:nvCxnSpPr>
          <p:cNvPr id="8" name="Straight Arrow Connector 7"/>
          <p:cNvCxnSpPr/>
          <p:nvPr/>
        </p:nvCxnSpPr>
        <p:spPr>
          <a:xfrm flipH="1">
            <a:off x="2430270" y="2426555"/>
            <a:ext cx="1812326" cy="9555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99389" y="1812811"/>
            <a:ext cx="1859933" cy="1384995"/>
          </a:xfrm>
          <a:prstGeom prst="rect">
            <a:avLst/>
          </a:prstGeom>
          <a:noFill/>
        </p:spPr>
        <p:txBody>
          <a:bodyPr wrap="none" rtlCol="0">
            <a:spAutoFit/>
          </a:bodyPr>
          <a:lstStyle/>
          <a:p>
            <a:r>
              <a:rPr lang="en-US" sz="2800" dirty="0"/>
              <a:t>p</a:t>
            </a:r>
            <a:r>
              <a:rPr lang="en-US" sz="2800" dirty="0" smtClean="0"/>
              <a:t>sychology,</a:t>
            </a:r>
            <a:br>
              <a:rPr lang="en-US" sz="2800" dirty="0" smtClean="0"/>
            </a:br>
            <a:r>
              <a:rPr lang="en-US" sz="2800" dirty="0" smtClean="0"/>
              <a:t>economics,</a:t>
            </a:r>
            <a:br>
              <a:rPr lang="en-US" sz="2800" dirty="0" smtClean="0"/>
            </a:br>
            <a:r>
              <a:rPr lang="en-US" sz="2800" dirty="0" smtClean="0"/>
              <a:t>politics</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9108" y="1690688"/>
            <a:ext cx="2794000" cy="4038600"/>
          </a:xfrm>
          <a:prstGeom prst="rect">
            <a:avLst/>
          </a:prstGeom>
        </p:spPr>
      </p:pic>
      <p:sp>
        <p:nvSpPr>
          <p:cNvPr id="11" name="Rectangle 10"/>
          <p:cNvSpPr/>
          <p:nvPr/>
        </p:nvSpPr>
        <p:spPr>
          <a:xfrm>
            <a:off x="1075144" y="4361101"/>
            <a:ext cx="2749107" cy="72854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“internalized oppression”</a:t>
            </a:r>
            <a:endParaRPr lang="en-US" sz="1100" dirty="0">
              <a:solidFill>
                <a:schemeClr val="tx1"/>
              </a:solidFill>
            </a:endParaRPr>
          </a:p>
        </p:txBody>
      </p:sp>
      <p:sp>
        <p:nvSpPr>
          <p:cNvPr id="12" name="Rectangle 11"/>
          <p:cNvSpPr/>
          <p:nvPr/>
        </p:nvSpPr>
        <p:spPr>
          <a:xfrm>
            <a:off x="1075144" y="3480997"/>
            <a:ext cx="2749107" cy="83261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“maintaining supremacy”</a:t>
            </a:r>
            <a:endParaRPr lang="en-US" sz="1100" dirty="0">
              <a:solidFill>
                <a:schemeClr val="tx1"/>
              </a:solidFill>
            </a:endParaRPr>
          </a:p>
        </p:txBody>
      </p:sp>
      <p:sp>
        <p:nvSpPr>
          <p:cNvPr id="13" name="Oval 12"/>
          <p:cNvSpPr/>
          <p:nvPr/>
        </p:nvSpPr>
        <p:spPr>
          <a:xfrm>
            <a:off x="580292" y="3480997"/>
            <a:ext cx="3785762" cy="168926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443632" y="4185267"/>
            <a:ext cx="1584390" cy="540108"/>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665665" y="5217742"/>
            <a:ext cx="3410809" cy="1162722"/>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643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pPr lvl="1"/>
            <a:r>
              <a:rPr lang="en-US" dirty="0" smtClean="0"/>
              <a:t>Worldview</a:t>
            </a:r>
          </a:p>
          <a:p>
            <a:pPr lvl="1"/>
            <a:r>
              <a:rPr lang="en-US" dirty="0" smtClean="0"/>
              <a:t>Epistemology</a:t>
            </a:r>
          </a:p>
          <a:p>
            <a:pPr lvl="1"/>
            <a:r>
              <a:rPr lang="en-US" dirty="0" smtClean="0"/>
              <a:t>Adversarial identities</a:t>
            </a:r>
          </a:p>
          <a:p>
            <a:pPr lvl="1"/>
            <a:r>
              <a:rPr lang="en-US" dirty="0" smtClean="0"/>
              <a:t>Hegemonic power</a:t>
            </a:r>
          </a:p>
          <a:p>
            <a:pPr lvl="1"/>
            <a:r>
              <a:rPr lang="en-US" dirty="0" smtClean="0"/>
              <a:t>Moral asymmetry</a:t>
            </a:r>
          </a:p>
          <a:p>
            <a:r>
              <a:rPr lang="en-US" dirty="0" smtClean="0"/>
              <a:t>Logical implications</a:t>
            </a:r>
          </a:p>
          <a:p>
            <a:r>
              <a:rPr lang="en-US" dirty="0"/>
              <a:t>Advice for dialogue</a:t>
            </a:r>
          </a:p>
          <a:p>
            <a:pPr marL="0" indent="0">
              <a:buNone/>
            </a:pPr>
            <a:endParaRPr lang="en-US" dirty="0"/>
          </a:p>
        </p:txBody>
      </p:sp>
      <p:sp>
        <p:nvSpPr>
          <p:cNvPr id="4" name="Rectangle 3"/>
          <p:cNvSpPr/>
          <p:nvPr/>
        </p:nvSpPr>
        <p:spPr>
          <a:xfrm>
            <a:off x="211015" y="3747957"/>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51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Identity and solidarity</a:t>
            </a:r>
            <a:endParaRPr lang="en-US" dirty="0"/>
          </a:p>
        </p:txBody>
      </p:sp>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4781221" y="2059935"/>
            <a:ext cx="544093" cy="1101789"/>
          </a:xfrm>
          <a:prstGeom prst="rect">
            <a:avLst/>
          </a:prstGeom>
        </p:spPr>
      </p:pic>
      <p:pic>
        <p:nvPicPr>
          <p:cNvPr id="5" name="Picture 4"/>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6684978" y="2059936"/>
            <a:ext cx="662628" cy="1103868"/>
          </a:xfrm>
          <a:prstGeom prst="rect">
            <a:avLst/>
          </a:prstGeom>
        </p:spPr>
      </p:pic>
      <p:sp>
        <p:nvSpPr>
          <p:cNvPr id="17" name="Freeform 16"/>
          <p:cNvSpPr/>
          <p:nvPr/>
        </p:nvSpPr>
        <p:spPr>
          <a:xfrm>
            <a:off x="5785338" y="2053893"/>
            <a:ext cx="439616" cy="110783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4373952" y="2059935"/>
            <a:ext cx="544093" cy="1101789"/>
          </a:xfrm>
          <a:prstGeom prst="rect">
            <a:avLst/>
          </a:prstGeom>
        </p:spPr>
      </p:pic>
      <p:pic>
        <p:nvPicPr>
          <p:cNvPr id="22" name="Picture 21"/>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991264" y="2059935"/>
            <a:ext cx="544093" cy="1101789"/>
          </a:xfrm>
          <a:prstGeom prst="rect">
            <a:avLst/>
          </a:prstGeom>
        </p:spPr>
      </p:pic>
      <p:pic>
        <p:nvPicPr>
          <p:cNvPr id="23" name="Picture 2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583995" y="2059935"/>
            <a:ext cx="544093" cy="1101789"/>
          </a:xfrm>
          <a:prstGeom prst="rect">
            <a:avLst/>
          </a:prstGeom>
        </p:spPr>
      </p:pic>
      <p:pic>
        <p:nvPicPr>
          <p:cNvPr id="24" name="Picture 2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178048" y="2059935"/>
            <a:ext cx="544093" cy="1101789"/>
          </a:xfrm>
          <a:prstGeom prst="rect">
            <a:avLst/>
          </a:prstGeom>
        </p:spPr>
      </p:pic>
      <p:pic>
        <p:nvPicPr>
          <p:cNvPr id="25" name="Picture 2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2770779" y="2059935"/>
            <a:ext cx="544093" cy="1101789"/>
          </a:xfrm>
          <a:prstGeom prst="rect">
            <a:avLst/>
          </a:prstGeom>
        </p:spPr>
      </p:pic>
      <p:pic>
        <p:nvPicPr>
          <p:cNvPr id="26" name="Picture 2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2388091" y="2059935"/>
            <a:ext cx="544093" cy="1101789"/>
          </a:xfrm>
          <a:prstGeom prst="rect">
            <a:avLst/>
          </a:prstGeom>
        </p:spPr>
      </p:pic>
      <p:pic>
        <p:nvPicPr>
          <p:cNvPr id="27" name="Picture 26"/>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1980822" y="2059935"/>
            <a:ext cx="544093" cy="1101789"/>
          </a:xfrm>
          <a:prstGeom prst="rect">
            <a:avLst/>
          </a:prstGeom>
        </p:spPr>
      </p:pic>
      <p:pic>
        <p:nvPicPr>
          <p:cNvPr id="28" name="Picture 27"/>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7166880" y="2059936"/>
            <a:ext cx="662628" cy="1103868"/>
          </a:xfrm>
          <a:prstGeom prst="rect">
            <a:avLst/>
          </a:prstGeom>
        </p:spPr>
      </p:pic>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7648782" y="2059936"/>
            <a:ext cx="662628" cy="1103868"/>
          </a:xfrm>
          <a:prstGeom prst="rect">
            <a:avLst/>
          </a:prstGeom>
        </p:spPr>
      </p:pic>
      <p:pic>
        <p:nvPicPr>
          <p:cNvPr id="30" name="Picture 29"/>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8130684" y="2059936"/>
            <a:ext cx="662628" cy="1103868"/>
          </a:xfrm>
          <a:prstGeom prst="rect">
            <a:avLst/>
          </a:prstGeom>
        </p:spPr>
      </p:pic>
      <p:pic>
        <p:nvPicPr>
          <p:cNvPr id="31" name="Picture 30"/>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8612586" y="2059936"/>
            <a:ext cx="662628" cy="1103868"/>
          </a:xfrm>
          <a:prstGeom prst="rect">
            <a:avLst/>
          </a:prstGeom>
        </p:spPr>
      </p:pic>
      <p:pic>
        <p:nvPicPr>
          <p:cNvPr id="32" name="Picture 3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9094488" y="2059936"/>
            <a:ext cx="662628" cy="1103868"/>
          </a:xfrm>
          <a:prstGeom prst="rect">
            <a:avLst/>
          </a:prstGeom>
        </p:spPr>
      </p:pic>
      <p:pic>
        <p:nvPicPr>
          <p:cNvPr id="33" name="Picture 32"/>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9576390" y="2059936"/>
            <a:ext cx="662628" cy="1103868"/>
          </a:xfrm>
          <a:prstGeom prst="rect">
            <a:avLst/>
          </a:prstGeom>
        </p:spPr>
      </p:pic>
      <p:pic>
        <p:nvPicPr>
          <p:cNvPr id="34" name="Picture 3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10058292" y="2059936"/>
            <a:ext cx="662628" cy="1103868"/>
          </a:xfrm>
          <a:prstGeom prst="rect">
            <a:avLst/>
          </a:prstGeom>
        </p:spPr>
      </p:pic>
    </p:spTree>
    <p:extLst>
      <p:ext uri="{BB962C8B-B14F-4D97-AF65-F5344CB8AC3E}">
        <p14:creationId xmlns:p14="http://schemas.microsoft.com/office/powerpoint/2010/main" val="1629600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Identity and solidarity</a:t>
            </a:r>
            <a:endParaRPr lang="en-US" dirty="0"/>
          </a:p>
        </p:txBody>
      </p:sp>
      <p:sp>
        <p:nvSpPr>
          <p:cNvPr id="19" name="Rectangle 18"/>
          <p:cNvSpPr/>
          <p:nvPr/>
        </p:nvSpPr>
        <p:spPr>
          <a:xfrm>
            <a:off x="1143000" y="3908667"/>
            <a:ext cx="9949726" cy="687398"/>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Sin</a:t>
            </a:r>
            <a:endParaRPr lang="en-US" sz="4800" dirty="0"/>
          </a:p>
        </p:txBody>
      </p:sp>
      <p:sp>
        <p:nvSpPr>
          <p:cNvPr id="20" name="Rectangle 19"/>
          <p:cNvSpPr/>
          <p:nvPr/>
        </p:nvSpPr>
        <p:spPr>
          <a:xfrm>
            <a:off x="838200" y="4584875"/>
            <a:ext cx="10559326" cy="756138"/>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Redemption</a:t>
            </a:r>
            <a:endParaRPr lang="en-US" sz="4800" dirty="0"/>
          </a:p>
        </p:txBody>
      </p:sp>
      <p:pic>
        <p:nvPicPr>
          <p:cNvPr id="21" name="Picture 2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4781221" y="2059935"/>
            <a:ext cx="544093" cy="1101789"/>
          </a:xfrm>
          <a:prstGeom prst="rect">
            <a:avLst/>
          </a:prstGeom>
        </p:spPr>
      </p:pic>
      <p:pic>
        <p:nvPicPr>
          <p:cNvPr id="22" name="Picture 2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6684978" y="2059936"/>
            <a:ext cx="662628" cy="1103868"/>
          </a:xfrm>
          <a:prstGeom prst="rect">
            <a:avLst/>
          </a:prstGeom>
        </p:spPr>
      </p:pic>
      <p:sp>
        <p:nvSpPr>
          <p:cNvPr id="23" name="Freeform 22"/>
          <p:cNvSpPr/>
          <p:nvPr/>
        </p:nvSpPr>
        <p:spPr>
          <a:xfrm>
            <a:off x="5785338" y="2053893"/>
            <a:ext cx="439616" cy="110783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4373952" y="2059935"/>
            <a:ext cx="544093" cy="1101789"/>
          </a:xfrm>
          <a:prstGeom prst="rect">
            <a:avLst/>
          </a:prstGeom>
        </p:spPr>
      </p:pic>
      <p:pic>
        <p:nvPicPr>
          <p:cNvPr id="25" name="Picture 2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991264" y="2059935"/>
            <a:ext cx="544093" cy="1101789"/>
          </a:xfrm>
          <a:prstGeom prst="rect">
            <a:avLst/>
          </a:prstGeom>
        </p:spPr>
      </p:pic>
      <p:pic>
        <p:nvPicPr>
          <p:cNvPr id="26" name="Picture 2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583995" y="2059935"/>
            <a:ext cx="544093" cy="1101789"/>
          </a:xfrm>
          <a:prstGeom prst="rect">
            <a:avLst/>
          </a:prstGeom>
        </p:spPr>
      </p:pic>
      <p:pic>
        <p:nvPicPr>
          <p:cNvPr id="27" name="Picture 26"/>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3178048" y="2059935"/>
            <a:ext cx="544093" cy="1101789"/>
          </a:xfrm>
          <a:prstGeom prst="rect">
            <a:avLst/>
          </a:prstGeom>
        </p:spPr>
      </p:pic>
      <p:pic>
        <p:nvPicPr>
          <p:cNvPr id="28" name="Picture 27"/>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2770779" y="2059935"/>
            <a:ext cx="544093" cy="1101789"/>
          </a:xfrm>
          <a:prstGeom prst="rect">
            <a:avLst/>
          </a:prstGeom>
        </p:spPr>
      </p:pic>
      <p:pic>
        <p:nvPicPr>
          <p:cNvPr id="29" name="Picture 28"/>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2388091" y="2059935"/>
            <a:ext cx="544093" cy="1101789"/>
          </a:xfrm>
          <a:prstGeom prst="rect">
            <a:avLst/>
          </a:prstGeom>
        </p:spPr>
      </p:pic>
      <p:pic>
        <p:nvPicPr>
          <p:cNvPr id="30" name="Picture 29"/>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244" t="3669" r="29213" b="6133"/>
          <a:stretch/>
        </p:blipFill>
        <p:spPr>
          <a:xfrm>
            <a:off x="1980822" y="2059935"/>
            <a:ext cx="544093" cy="1101789"/>
          </a:xfrm>
          <a:prstGeom prst="rect">
            <a:avLst/>
          </a:prstGeom>
        </p:spPr>
      </p:pic>
      <p:pic>
        <p:nvPicPr>
          <p:cNvPr id="31" name="Picture 30"/>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7166880" y="2059936"/>
            <a:ext cx="662628" cy="1103868"/>
          </a:xfrm>
          <a:prstGeom prst="rect">
            <a:avLst/>
          </a:prstGeom>
        </p:spPr>
      </p:pic>
      <p:pic>
        <p:nvPicPr>
          <p:cNvPr id="32" name="Picture 3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7648782" y="2059936"/>
            <a:ext cx="662628" cy="1103868"/>
          </a:xfrm>
          <a:prstGeom prst="rect">
            <a:avLst/>
          </a:prstGeom>
        </p:spPr>
      </p:pic>
      <p:pic>
        <p:nvPicPr>
          <p:cNvPr id="33" name="Picture 32"/>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8130684" y="2059936"/>
            <a:ext cx="662628" cy="1103868"/>
          </a:xfrm>
          <a:prstGeom prst="rect">
            <a:avLst/>
          </a:prstGeom>
        </p:spPr>
      </p:pic>
      <p:pic>
        <p:nvPicPr>
          <p:cNvPr id="34" name="Picture 3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8612586" y="2059936"/>
            <a:ext cx="662628" cy="1103868"/>
          </a:xfrm>
          <a:prstGeom prst="rect">
            <a:avLst/>
          </a:prstGeom>
        </p:spPr>
      </p:pic>
      <p:pic>
        <p:nvPicPr>
          <p:cNvPr id="35" name="Picture 34"/>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9094488" y="2059936"/>
            <a:ext cx="662628" cy="1103868"/>
          </a:xfrm>
          <a:prstGeom prst="rect">
            <a:avLst/>
          </a:prstGeom>
        </p:spPr>
      </p:pic>
      <p:pic>
        <p:nvPicPr>
          <p:cNvPr id="36" name="Picture 3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9576390" y="2059936"/>
            <a:ext cx="662628" cy="1103868"/>
          </a:xfrm>
          <a:prstGeom prst="rect">
            <a:avLst/>
          </a:prstGeom>
        </p:spPr>
      </p:pic>
      <p:pic>
        <p:nvPicPr>
          <p:cNvPr id="37" name="Picture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2973" t="7327" r="25256" b="6426"/>
          <a:stretch/>
        </p:blipFill>
        <p:spPr>
          <a:xfrm>
            <a:off x="10058292" y="2059936"/>
            <a:ext cx="662628" cy="1103868"/>
          </a:xfrm>
          <a:prstGeom prst="rect">
            <a:avLst/>
          </a:prstGeom>
        </p:spPr>
      </p:pic>
      <p:sp>
        <p:nvSpPr>
          <p:cNvPr id="38" name="Rectangle 37"/>
          <p:cNvSpPr/>
          <p:nvPr/>
        </p:nvSpPr>
        <p:spPr>
          <a:xfrm>
            <a:off x="1547446" y="3154983"/>
            <a:ext cx="9140834" cy="756138"/>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Creation</a:t>
            </a:r>
            <a:endParaRPr lang="en-US" sz="4800" dirty="0"/>
          </a:p>
        </p:txBody>
      </p:sp>
    </p:spTree>
    <p:extLst>
      <p:ext uri="{BB962C8B-B14F-4D97-AF65-F5344CB8AC3E}">
        <p14:creationId xmlns:p14="http://schemas.microsoft.com/office/powerpoint/2010/main" val="18238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 and human relationships</a:t>
            </a:r>
            <a:endParaRPr lang="en-US" dirty="0"/>
          </a:p>
        </p:txBody>
      </p:sp>
      <p:grpSp>
        <p:nvGrpSpPr>
          <p:cNvPr id="155" name="Group 154"/>
          <p:cNvGrpSpPr/>
          <p:nvPr/>
        </p:nvGrpSpPr>
        <p:grpSpPr>
          <a:xfrm>
            <a:off x="11052465" y="2773088"/>
            <a:ext cx="268107" cy="391603"/>
            <a:chOff x="7603952" y="2773088"/>
            <a:chExt cx="268107" cy="391603"/>
          </a:xfrm>
        </p:grpSpPr>
        <p:pic>
          <p:nvPicPr>
            <p:cNvPr id="156" name="Picture 155"/>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7644740" y="2801472"/>
              <a:ext cx="170262" cy="344780"/>
            </a:xfrm>
            <a:prstGeom prst="rect">
              <a:avLst/>
            </a:prstGeom>
          </p:spPr>
        </p:pic>
        <p:sp>
          <p:nvSpPr>
            <p:cNvPr id="157" name="Oval 156"/>
            <p:cNvSpPr/>
            <p:nvPr/>
          </p:nvSpPr>
          <p:spPr>
            <a:xfrm>
              <a:off x="7603952" y="2773088"/>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8" name="Group 157"/>
          <p:cNvGrpSpPr/>
          <p:nvPr/>
        </p:nvGrpSpPr>
        <p:grpSpPr>
          <a:xfrm>
            <a:off x="9608433" y="3620920"/>
            <a:ext cx="268107" cy="391603"/>
            <a:chOff x="6159920" y="3620920"/>
            <a:chExt cx="268107" cy="391603"/>
          </a:xfrm>
        </p:grpSpPr>
        <p:pic>
          <p:nvPicPr>
            <p:cNvPr id="159" name="Picture 158"/>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6206663" y="3628251"/>
              <a:ext cx="170262" cy="344780"/>
            </a:xfrm>
            <a:prstGeom prst="rect">
              <a:avLst/>
            </a:prstGeom>
          </p:spPr>
        </p:pic>
        <p:sp>
          <p:nvSpPr>
            <p:cNvPr id="160" name="Oval 159"/>
            <p:cNvSpPr/>
            <p:nvPr/>
          </p:nvSpPr>
          <p:spPr>
            <a:xfrm>
              <a:off x="6159920" y="3620920"/>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p:cNvGrpSpPr/>
          <p:nvPr/>
        </p:nvGrpSpPr>
        <p:grpSpPr>
          <a:xfrm>
            <a:off x="9743968" y="4587770"/>
            <a:ext cx="268107" cy="391603"/>
            <a:chOff x="6295455" y="4587770"/>
            <a:chExt cx="268107" cy="391603"/>
          </a:xfrm>
        </p:grpSpPr>
        <p:pic>
          <p:nvPicPr>
            <p:cNvPr id="162" name="Picture 16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6310424" y="4625220"/>
              <a:ext cx="207356" cy="345431"/>
            </a:xfrm>
            <a:prstGeom prst="rect">
              <a:avLst/>
            </a:prstGeom>
          </p:spPr>
        </p:pic>
        <p:sp>
          <p:nvSpPr>
            <p:cNvPr id="163" name="Oval 162"/>
            <p:cNvSpPr/>
            <p:nvPr/>
          </p:nvSpPr>
          <p:spPr>
            <a:xfrm>
              <a:off x="6295455" y="4587770"/>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4" name="Group 163"/>
          <p:cNvGrpSpPr/>
          <p:nvPr/>
        </p:nvGrpSpPr>
        <p:grpSpPr>
          <a:xfrm>
            <a:off x="10306794" y="2114002"/>
            <a:ext cx="268107" cy="391603"/>
            <a:chOff x="6858281" y="2114002"/>
            <a:chExt cx="268107" cy="391603"/>
          </a:xfrm>
        </p:grpSpPr>
        <p:pic>
          <p:nvPicPr>
            <p:cNvPr id="165" name="Picture 164"/>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6908862" y="2150778"/>
              <a:ext cx="170262" cy="344780"/>
            </a:xfrm>
            <a:prstGeom prst="rect">
              <a:avLst/>
            </a:prstGeom>
          </p:spPr>
        </p:pic>
        <p:sp>
          <p:nvSpPr>
            <p:cNvPr id="166" name="Oval 165"/>
            <p:cNvSpPr/>
            <p:nvPr/>
          </p:nvSpPr>
          <p:spPr>
            <a:xfrm>
              <a:off x="6858281" y="2114002"/>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7" name="Group 166"/>
          <p:cNvGrpSpPr/>
          <p:nvPr/>
        </p:nvGrpSpPr>
        <p:grpSpPr>
          <a:xfrm>
            <a:off x="10781957" y="4774521"/>
            <a:ext cx="268107" cy="391603"/>
            <a:chOff x="7333444" y="4774521"/>
            <a:chExt cx="268107" cy="391603"/>
          </a:xfrm>
        </p:grpSpPr>
        <p:pic>
          <p:nvPicPr>
            <p:cNvPr id="168" name="Picture 167"/>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7364641" y="4797935"/>
              <a:ext cx="207356" cy="345431"/>
            </a:xfrm>
            <a:prstGeom prst="rect">
              <a:avLst/>
            </a:prstGeom>
          </p:spPr>
        </p:pic>
        <p:sp>
          <p:nvSpPr>
            <p:cNvPr id="169" name="Oval 168"/>
            <p:cNvSpPr/>
            <p:nvPr/>
          </p:nvSpPr>
          <p:spPr>
            <a:xfrm>
              <a:off x="7333444" y="4774521"/>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p:cNvGrpSpPr/>
          <p:nvPr/>
        </p:nvGrpSpPr>
        <p:grpSpPr>
          <a:xfrm>
            <a:off x="11070676" y="3811383"/>
            <a:ext cx="268107" cy="399032"/>
            <a:chOff x="7622163" y="3811383"/>
            <a:chExt cx="268107" cy="399032"/>
          </a:xfrm>
        </p:grpSpPr>
        <p:pic>
          <p:nvPicPr>
            <p:cNvPr id="171" name="Picture 170"/>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7659530" y="3864984"/>
              <a:ext cx="207356" cy="345431"/>
            </a:xfrm>
            <a:prstGeom prst="rect">
              <a:avLst/>
            </a:prstGeom>
          </p:spPr>
        </p:pic>
        <p:sp>
          <p:nvSpPr>
            <p:cNvPr id="172" name="Oval 171"/>
            <p:cNvSpPr/>
            <p:nvPr/>
          </p:nvSpPr>
          <p:spPr>
            <a:xfrm>
              <a:off x="7622163" y="3811383"/>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Straight Connector 172"/>
            <p:cNvCxnSpPr>
              <a:stCxn id="172" idx="6"/>
              <a:endCxn id="172" idx="6"/>
            </p:cNvCxnSpPr>
            <p:nvPr/>
          </p:nvCxnSpPr>
          <p:spPr>
            <a:xfrm>
              <a:off x="7890268" y="4007185"/>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4" name="Oval 173"/>
          <p:cNvSpPr/>
          <p:nvPr/>
        </p:nvSpPr>
        <p:spPr>
          <a:xfrm>
            <a:off x="9230160" y="1996029"/>
            <a:ext cx="2424272" cy="3730851"/>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76"/>
          <p:cNvGrpSpPr/>
          <p:nvPr/>
        </p:nvGrpSpPr>
        <p:grpSpPr>
          <a:xfrm>
            <a:off x="7417246" y="2443238"/>
            <a:ext cx="268107" cy="391603"/>
            <a:chOff x="7603952" y="2773088"/>
            <a:chExt cx="268107" cy="391603"/>
          </a:xfrm>
        </p:grpSpPr>
        <p:pic>
          <p:nvPicPr>
            <p:cNvPr id="195" name="Picture 194"/>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7644740" y="2801472"/>
              <a:ext cx="170262" cy="344780"/>
            </a:xfrm>
            <a:prstGeom prst="rect">
              <a:avLst/>
            </a:prstGeom>
          </p:spPr>
        </p:pic>
        <p:sp>
          <p:nvSpPr>
            <p:cNvPr id="196" name="Oval 195"/>
            <p:cNvSpPr/>
            <p:nvPr/>
          </p:nvSpPr>
          <p:spPr>
            <a:xfrm>
              <a:off x="7603952" y="2773088"/>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8" name="Group 177"/>
          <p:cNvGrpSpPr/>
          <p:nvPr/>
        </p:nvGrpSpPr>
        <p:grpSpPr>
          <a:xfrm>
            <a:off x="7402297" y="3626955"/>
            <a:ext cx="268107" cy="391603"/>
            <a:chOff x="6159920" y="3620920"/>
            <a:chExt cx="268107" cy="391603"/>
          </a:xfrm>
        </p:grpSpPr>
        <p:pic>
          <p:nvPicPr>
            <p:cNvPr id="193" name="Picture 192"/>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6206663" y="3628251"/>
              <a:ext cx="170262" cy="344780"/>
            </a:xfrm>
            <a:prstGeom prst="rect">
              <a:avLst/>
            </a:prstGeom>
          </p:spPr>
        </p:pic>
        <p:sp>
          <p:nvSpPr>
            <p:cNvPr id="194" name="Oval 193"/>
            <p:cNvSpPr/>
            <p:nvPr/>
          </p:nvSpPr>
          <p:spPr>
            <a:xfrm>
              <a:off x="6159920" y="3620920"/>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9" name="Group 178"/>
          <p:cNvGrpSpPr/>
          <p:nvPr/>
        </p:nvGrpSpPr>
        <p:grpSpPr>
          <a:xfrm>
            <a:off x="7737832" y="4797935"/>
            <a:ext cx="268107" cy="391603"/>
            <a:chOff x="6295455" y="4587770"/>
            <a:chExt cx="268107" cy="391603"/>
          </a:xfrm>
        </p:grpSpPr>
        <p:pic>
          <p:nvPicPr>
            <p:cNvPr id="191" name="Picture 190"/>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6310424" y="4625220"/>
              <a:ext cx="207356" cy="345431"/>
            </a:xfrm>
            <a:prstGeom prst="rect">
              <a:avLst/>
            </a:prstGeom>
          </p:spPr>
        </p:pic>
        <p:sp>
          <p:nvSpPr>
            <p:cNvPr id="192" name="Oval 191"/>
            <p:cNvSpPr/>
            <p:nvPr/>
          </p:nvSpPr>
          <p:spPr>
            <a:xfrm>
              <a:off x="6295455" y="4587770"/>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0" name="Group 179"/>
          <p:cNvGrpSpPr/>
          <p:nvPr/>
        </p:nvGrpSpPr>
        <p:grpSpPr>
          <a:xfrm>
            <a:off x="7417246" y="4810672"/>
            <a:ext cx="268107" cy="391603"/>
            <a:chOff x="6858281" y="2114002"/>
            <a:chExt cx="268107" cy="391603"/>
          </a:xfrm>
        </p:grpSpPr>
        <p:pic>
          <p:nvPicPr>
            <p:cNvPr id="189" name="Picture 188"/>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6908862" y="2150778"/>
              <a:ext cx="170262" cy="344780"/>
            </a:xfrm>
            <a:prstGeom prst="rect">
              <a:avLst/>
            </a:prstGeom>
          </p:spPr>
        </p:pic>
        <p:sp>
          <p:nvSpPr>
            <p:cNvPr id="190" name="Oval 189"/>
            <p:cNvSpPr/>
            <p:nvPr/>
          </p:nvSpPr>
          <p:spPr>
            <a:xfrm>
              <a:off x="6858281" y="2114002"/>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1" name="Group 180"/>
          <p:cNvGrpSpPr/>
          <p:nvPr/>
        </p:nvGrpSpPr>
        <p:grpSpPr>
          <a:xfrm>
            <a:off x="7743723" y="3610874"/>
            <a:ext cx="268107" cy="391603"/>
            <a:chOff x="7333444" y="4774521"/>
            <a:chExt cx="268107" cy="391603"/>
          </a:xfrm>
        </p:grpSpPr>
        <p:pic>
          <p:nvPicPr>
            <p:cNvPr id="187" name="Picture 186"/>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7364641" y="4797935"/>
              <a:ext cx="207356" cy="345431"/>
            </a:xfrm>
            <a:prstGeom prst="rect">
              <a:avLst/>
            </a:prstGeom>
          </p:spPr>
        </p:pic>
        <p:sp>
          <p:nvSpPr>
            <p:cNvPr id="188" name="Oval 187"/>
            <p:cNvSpPr/>
            <p:nvPr/>
          </p:nvSpPr>
          <p:spPr>
            <a:xfrm>
              <a:off x="7333444" y="4774521"/>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2" name="Group 181"/>
          <p:cNvGrpSpPr/>
          <p:nvPr/>
        </p:nvGrpSpPr>
        <p:grpSpPr>
          <a:xfrm>
            <a:off x="7726141" y="2428730"/>
            <a:ext cx="268107" cy="399032"/>
            <a:chOff x="7622163" y="3811383"/>
            <a:chExt cx="268107" cy="399032"/>
          </a:xfrm>
        </p:grpSpPr>
        <p:pic>
          <p:nvPicPr>
            <p:cNvPr id="184" name="Picture 18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7659530" y="3864984"/>
              <a:ext cx="207356" cy="345431"/>
            </a:xfrm>
            <a:prstGeom prst="rect">
              <a:avLst/>
            </a:prstGeom>
          </p:spPr>
        </p:pic>
        <p:sp>
          <p:nvSpPr>
            <p:cNvPr id="185" name="Oval 184"/>
            <p:cNvSpPr/>
            <p:nvPr/>
          </p:nvSpPr>
          <p:spPr>
            <a:xfrm>
              <a:off x="7622163" y="3811383"/>
              <a:ext cx="268107" cy="39160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6" name="Straight Connector 185"/>
            <p:cNvCxnSpPr>
              <a:stCxn id="185" idx="6"/>
              <a:endCxn id="185" idx="6"/>
            </p:cNvCxnSpPr>
            <p:nvPr/>
          </p:nvCxnSpPr>
          <p:spPr>
            <a:xfrm>
              <a:off x="7890268" y="4007185"/>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3" name="Oval 182"/>
          <p:cNvSpPr/>
          <p:nvPr/>
        </p:nvSpPr>
        <p:spPr>
          <a:xfrm>
            <a:off x="6523908" y="2273642"/>
            <a:ext cx="2424272" cy="733169"/>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p:cNvSpPr/>
          <p:nvPr/>
        </p:nvSpPr>
        <p:spPr>
          <a:xfrm>
            <a:off x="6523908" y="3469817"/>
            <a:ext cx="2424272" cy="733169"/>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6523908" y="4639888"/>
            <a:ext cx="2424272" cy="733169"/>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1" name="Picture 200"/>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917249" y="2299080"/>
            <a:ext cx="166482" cy="337126"/>
          </a:xfrm>
          <a:prstGeom prst="rect">
            <a:avLst/>
          </a:prstGeom>
        </p:spPr>
      </p:pic>
      <p:pic>
        <p:nvPicPr>
          <p:cNvPr id="203" name="Picture 202"/>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365470" y="2272403"/>
            <a:ext cx="166482" cy="337126"/>
          </a:xfrm>
          <a:prstGeom prst="rect">
            <a:avLst/>
          </a:prstGeom>
        </p:spPr>
      </p:pic>
      <p:pic>
        <p:nvPicPr>
          <p:cNvPr id="204" name="Picture 203"/>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950027" y="2720075"/>
            <a:ext cx="166482" cy="337126"/>
          </a:xfrm>
          <a:prstGeom prst="rect">
            <a:avLst/>
          </a:prstGeom>
        </p:spPr>
      </p:pic>
      <p:pic>
        <p:nvPicPr>
          <p:cNvPr id="205" name="Picture 204"/>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477723" y="2786305"/>
            <a:ext cx="166482" cy="337126"/>
          </a:xfrm>
          <a:prstGeom prst="rect">
            <a:avLst/>
          </a:prstGeom>
        </p:spPr>
      </p:pic>
      <p:pic>
        <p:nvPicPr>
          <p:cNvPr id="206" name="Picture 205"/>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554341" y="2292730"/>
            <a:ext cx="166482" cy="337126"/>
          </a:xfrm>
          <a:prstGeom prst="rect">
            <a:avLst/>
          </a:prstGeom>
        </p:spPr>
      </p:pic>
      <p:pic>
        <p:nvPicPr>
          <p:cNvPr id="208" name="Picture 207"/>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784868" y="2253296"/>
            <a:ext cx="202752" cy="337762"/>
          </a:xfrm>
          <a:prstGeom prst="rect">
            <a:avLst/>
          </a:prstGeom>
        </p:spPr>
      </p:pic>
      <p:pic>
        <p:nvPicPr>
          <p:cNvPr id="209" name="Picture 208"/>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703556" y="2701640"/>
            <a:ext cx="202752" cy="337762"/>
          </a:xfrm>
          <a:prstGeom prst="rect">
            <a:avLst/>
          </a:prstGeom>
        </p:spPr>
      </p:pic>
      <p:pic>
        <p:nvPicPr>
          <p:cNvPr id="210" name="Picture 209"/>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2031550" y="2254769"/>
            <a:ext cx="202752" cy="337762"/>
          </a:xfrm>
          <a:prstGeom prst="rect">
            <a:avLst/>
          </a:prstGeom>
        </p:spPr>
      </p:pic>
      <p:pic>
        <p:nvPicPr>
          <p:cNvPr id="211" name="Picture 210"/>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215620" y="2803655"/>
            <a:ext cx="202752" cy="337762"/>
          </a:xfrm>
          <a:prstGeom prst="rect">
            <a:avLst/>
          </a:prstGeom>
        </p:spPr>
      </p:pic>
      <p:pic>
        <p:nvPicPr>
          <p:cNvPr id="212" name="Picture 211"/>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911199" y="2609529"/>
            <a:ext cx="166482" cy="337126"/>
          </a:xfrm>
          <a:prstGeom prst="rect">
            <a:avLst/>
          </a:prstGeom>
        </p:spPr>
      </p:pic>
      <p:grpSp>
        <p:nvGrpSpPr>
          <p:cNvPr id="213" name="Group 212"/>
          <p:cNvGrpSpPr/>
          <p:nvPr/>
        </p:nvGrpSpPr>
        <p:grpSpPr>
          <a:xfrm>
            <a:off x="917249" y="3463972"/>
            <a:ext cx="375019" cy="467958"/>
            <a:chOff x="4981699" y="2191988"/>
            <a:chExt cx="375019" cy="467958"/>
          </a:xfrm>
        </p:grpSpPr>
        <p:pic>
          <p:nvPicPr>
            <p:cNvPr id="256" name="Picture 255"/>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4981699" y="2191988"/>
              <a:ext cx="166482" cy="337126"/>
            </a:xfrm>
            <a:prstGeom prst="rect">
              <a:avLst/>
            </a:prstGeom>
          </p:spPr>
        </p:pic>
        <p:pic>
          <p:nvPicPr>
            <p:cNvPr id="257" name="Picture 256"/>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5153966" y="2322184"/>
              <a:ext cx="202752" cy="337762"/>
            </a:xfrm>
            <a:prstGeom prst="rect">
              <a:avLst/>
            </a:prstGeom>
          </p:spPr>
        </p:pic>
      </p:grpSp>
      <p:pic>
        <p:nvPicPr>
          <p:cNvPr id="215" name="Picture 214"/>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950027" y="3884967"/>
            <a:ext cx="166482" cy="337126"/>
          </a:xfrm>
          <a:prstGeom prst="rect">
            <a:avLst/>
          </a:prstGeom>
        </p:spPr>
      </p:pic>
      <p:pic>
        <p:nvPicPr>
          <p:cNvPr id="216" name="Picture 215"/>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1477723" y="3951197"/>
            <a:ext cx="166482" cy="337126"/>
          </a:xfrm>
          <a:prstGeom prst="rect">
            <a:avLst/>
          </a:prstGeom>
        </p:spPr>
      </p:pic>
      <p:pic>
        <p:nvPicPr>
          <p:cNvPr id="217" name="Picture 216"/>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1554341" y="3457622"/>
            <a:ext cx="166482" cy="337126"/>
          </a:xfrm>
          <a:prstGeom prst="rect">
            <a:avLst/>
          </a:prstGeom>
        </p:spPr>
      </p:pic>
      <p:pic>
        <p:nvPicPr>
          <p:cNvPr id="218" name="Picture 217"/>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2083293" y="3932387"/>
            <a:ext cx="166482" cy="337126"/>
          </a:xfrm>
          <a:prstGeom prst="rect">
            <a:avLst/>
          </a:prstGeom>
        </p:spPr>
      </p:pic>
      <p:pic>
        <p:nvPicPr>
          <p:cNvPr id="219" name="Picture 218"/>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1784868" y="3418188"/>
            <a:ext cx="202752" cy="337762"/>
          </a:xfrm>
          <a:prstGeom prst="rect">
            <a:avLst/>
          </a:prstGeom>
        </p:spPr>
      </p:pic>
      <p:pic>
        <p:nvPicPr>
          <p:cNvPr id="220" name="Picture 219"/>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1703556" y="3866532"/>
            <a:ext cx="202752" cy="337762"/>
          </a:xfrm>
          <a:prstGeom prst="rect">
            <a:avLst/>
          </a:prstGeom>
        </p:spPr>
      </p:pic>
      <p:pic>
        <p:nvPicPr>
          <p:cNvPr id="222" name="Picture 221"/>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1215620" y="3968547"/>
            <a:ext cx="202752" cy="337762"/>
          </a:xfrm>
          <a:prstGeom prst="rect">
            <a:avLst/>
          </a:prstGeom>
        </p:spPr>
      </p:pic>
      <p:pic>
        <p:nvPicPr>
          <p:cNvPr id="223" name="Picture 222"/>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1911199" y="3774421"/>
            <a:ext cx="166482" cy="337126"/>
          </a:xfrm>
          <a:prstGeom prst="rect">
            <a:avLst/>
          </a:prstGeom>
        </p:spPr>
      </p:pic>
      <p:pic>
        <p:nvPicPr>
          <p:cNvPr id="224" name="Picture 223"/>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917249" y="4589573"/>
            <a:ext cx="166482" cy="337126"/>
          </a:xfrm>
          <a:prstGeom prst="rect">
            <a:avLst/>
          </a:prstGeom>
        </p:spPr>
      </p:pic>
      <p:pic>
        <p:nvPicPr>
          <p:cNvPr id="225" name="Picture 224"/>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089516" y="4719769"/>
            <a:ext cx="202752" cy="337762"/>
          </a:xfrm>
          <a:prstGeom prst="rect">
            <a:avLst/>
          </a:prstGeom>
        </p:spPr>
      </p:pic>
      <p:pic>
        <p:nvPicPr>
          <p:cNvPr id="226" name="Picture 225"/>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365470" y="4562896"/>
            <a:ext cx="166482" cy="337126"/>
          </a:xfrm>
          <a:prstGeom prst="rect">
            <a:avLst/>
          </a:prstGeom>
        </p:spPr>
      </p:pic>
      <p:pic>
        <p:nvPicPr>
          <p:cNvPr id="227" name="Picture 226"/>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950027" y="5010568"/>
            <a:ext cx="166482" cy="337126"/>
          </a:xfrm>
          <a:prstGeom prst="rect">
            <a:avLst/>
          </a:prstGeom>
        </p:spPr>
      </p:pic>
      <p:pic>
        <p:nvPicPr>
          <p:cNvPr id="228" name="Picture 227"/>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477723" y="5076798"/>
            <a:ext cx="166482" cy="337126"/>
          </a:xfrm>
          <a:prstGeom prst="rect">
            <a:avLst/>
          </a:prstGeom>
        </p:spPr>
      </p:pic>
      <p:pic>
        <p:nvPicPr>
          <p:cNvPr id="230" name="Picture 229"/>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2083293" y="5057988"/>
            <a:ext cx="166482" cy="337126"/>
          </a:xfrm>
          <a:prstGeom prst="rect">
            <a:avLst/>
          </a:prstGeom>
        </p:spPr>
      </p:pic>
      <p:pic>
        <p:nvPicPr>
          <p:cNvPr id="231" name="Picture 230"/>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784868" y="4543789"/>
            <a:ext cx="202752" cy="337762"/>
          </a:xfrm>
          <a:prstGeom prst="rect">
            <a:avLst/>
          </a:prstGeom>
        </p:spPr>
      </p:pic>
      <p:pic>
        <p:nvPicPr>
          <p:cNvPr id="232" name="Picture 23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1703556" y="4992133"/>
            <a:ext cx="202752" cy="337762"/>
          </a:xfrm>
          <a:prstGeom prst="rect">
            <a:avLst/>
          </a:prstGeom>
        </p:spPr>
      </p:pic>
      <p:pic>
        <p:nvPicPr>
          <p:cNvPr id="233" name="Picture 232"/>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2031550" y="4545262"/>
            <a:ext cx="202752" cy="337762"/>
          </a:xfrm>
          <a:prstGeom prst="rect">
            <a:avLst/>
          </a:prstGeom>
        </p:spPr>
      </p:pic>
      <p:pic>
        <p:nvPicPr>
          <p:cNvPr id="235" name="Picture 234"/>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1911199" y="4900022"/>
            <a:ext cx="166482" cy="337126"/>
          </a:xfrm>
          <a:prstGeom prst="rect">
            <a:avLst/>
          </a:prstGeom>
        </p:spPr>
      </p:pic>
      <p:sp>
        <p:nvSpPr>
          <p:cNvPr id="243" name="Freeform 242"/>
          <p:cNvSpPr/>
          <p:nvPr/>
        </p:nvSpPr>
        <p:spPr>
          <a:xfrm>
            <a:off x="1273669" y="2430162"/>
            <a:ext cx="189470" cy="626076"/>
          </a:xfrm>
          <a:custGeom>
            <a:avLst/>
            <a:gdLst>
              <a:gd name="connsiteX0" fmla="*/ 0 w 189470"/>
              <a:gd name="connsiteY0" fmla="*/ 0 h 626076"/>
              <a:gd name="connsiteX1" fmla="*/ 90616 w 189470"/>
              <a:gd name="connsiteY1" fmla="*/ 90616 h 626076"/>
              <a:gd name="connsiteX2" fmla="*/ 57665 w 189470"/>
              <a:gd name="connsiteY2" fmla="*/ 280087 h 626076"/>
              <a:gd name="connsiteX3" fmla="*/ 189470 w 189470"/>
              <a:gd name="connsiteY3" fmla="*/ 510746 h 626076"/>
              <a:gd name="connsiteX4" fmla="*/ 164757 w 189470"/>
              <a:gd name="connsiteY4" fmla="*/ 626076 h 626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70" h="626076">
                <a:moveTo>
                  <a:pt x="0" y="0"/>
                </a:moveTo>
                <a:lnTo>
                  <a:pt x="90616" y="90616"/>
                </a:lnTo>
                <a:lnTo>
                  <a:pt x="57665" y="280087"/>
                </a:lnTo>
                <a:lnTo>
                  <a:pt x="189470" y="510746"/>
                </a:lnTo>
                <a:lnTo>
                  <a:pt x="164757" y="626076"/>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reeform 243"/>
          <p:cNvSpPr/>
          <p:nvPr/>
        </p:nvSpPr>
        <p:spPr>
          <a:xfrm>
            <a:off x="1611420" y="2281881"/>
            <a:ext cx="420130" cy="453081"/>
          </a:xfrm>
          <a:custGeom>
            <a:avLst/>
            <a:gdLst>
              <a:gd name="connsiteX0" fmla="*/ 0 w 420130"/>
              <a:gd name="connsiteY0" fmla="*/ 453081 h 453081"/>
              <a:gd name="connsiteX1" fmla="*/ 189471 w 420130"/>
              <a:gd name="connsiteY1" fmla="*/ 337752 h 453081"/>
              <a:gd name="connsiteX2" fmla="*/ 296562 w 420130"/>
              <a:gd name="connsiteY2" fmla="*/ 444843 h 453081"/>
              <a:gd name="connsiteX3" fmla="*/ 411892 w 420130"/>
              <a:gd name="connsiteY3" fmla="*/ 156519 h 453081"/>
              <a:gd name="connsiteX4" fmla="*/ 420130 w 420130"/>
              <a:gd name="connsiteY4" fmla="*/ 0 h 453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130" h="453081">
                <a:moveTo>
                  <a:pt x="0" y="453081"/>
                </a:moveTo>
                <a:lnTo>
                  <a:pt x="189471" y="337752"/>
                </a:lnTo>
                <a:lnTo>
                  <a:pt x="296562" y="444843"/>
                </a:lnTo>
                <a:lnTo>
                  <a:pt x="411892" y="156519"/>
                </a:lnTo>
                <a:lnTo>
                  <a:pt x="420130"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Freeform 244"/>
          <p:cNvSpPr/>
          <p:nvPr/>
        </p:nvSpPr>
        <p:spPr>
          <a:xfrm>
            <a:off x="911204" y="2199503"/>
            <a:ext cx="757881" cy="593124"/>
          </a:xfrm>
          <a:custGeom>
            <a:avLst/>
            <a:gdLst>
              <a:gd name="connsiteX0" fmla="*/ 0 w 757881"/>
              <a:gd name="connsiteY0" fmla="*/ 461319 h 593124"/>
              <a:gd name="connsiteX1" fmla="*/ 271849 w 757881"/>
              <a:gd name="connsiteY1" fmla="*/ 593124 h 593124"/>
              <a:gd name="connsiteX2" fmla="*/ 593124 w 757881"/>
              <a:gd name="connsiteY2" fmla="*/ 477794 h 593124"/>
              <a:gd name="connsiteX3" fmla="*/ 626076 w 757881"/>
              <a:gd name="connsiteY3" fmla="*/ 90616 h 593124"/>
              <a:gd name="connsiteX4" fmla="*/ 757881 w 757881"/>
              <a:gd name="connsiteY4" fmla="*/ 0 h 593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881" h="593124">
                <a:moveTo>
                  <a:pt x="0" y="461319"/>
                </a:moveTo>
                <a:lnTo>
                  <a:pt x="271849" y="593124"/>
                </a:lnTo>
                <a:lnTo>
                  <a:pt x="593124" y="477794"/>
                </a:lnTo>
                <a:lnTo>
                  <a:pt x="626076" y="90616"/>
                </a:lnTo>
                <a:lnTo>
                  <a:pt x="757881"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Freeform 245"/>
          <p:cNvSpPr/>
          <p:nvPr/>
        </p:nvSpPr>
        <p:spPr>
          <a:xfrm>
            <a:off x="911204" y="3459892"/>
            <a:ext cx="420130" cy="626076"/>
          </a:xfrm>
          <a:custGeom>
            <a:avLst/>
            <a:gdLst>
              <a:gd name="connsiteX0" fmla="*/ 0 w 420130"/>
              <a:gd name="connsiteY0" fmla="*/ 362465 h 626076"/>
              <a:gd name="connsiteX1" fmla="*/ 189470 w 420130"/>
              <a:gd name="connsiteY1" fmla="*/ 411892 h 626076"/>
              <a:gd name="connsiteX2" fmla="*/ 271849 w 420130"/>
              <a:gd name="connsiteY2" fmla="*/ 626076 h 626076"/>
              <a:gd name="connsiteX3" fmla="*/ 420130 w 420130"/>
              <a:gd name="connsiteY3" fmla="*/ 370703 h 626076"/>
              <a:gd name="connsiteX4" fmla="*/ 378941 w 420130"/>
              <a:gd name="connsiteY4" fmla="*/ 0 h 626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130" h="626076">
                <a:moveTo>
                  <a:pt x="0" y="362465"/>
                </a:moveTo>
                <a:lnTo>
                  <a:pt x="189470" y="411892"/>
                </a:lnTo>
                <a:lnTo>
                  <a:pt x="271849" y="626076"/>
                </a:lnTo>
                <a:lnTo>
                  <a:pt x="420130" y="370703"/>
                </a:lnTo>
                <a:lnTo>
                  <a:pt x="378941"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Freeform 246"/>
          <p:cNvSpPr/>
          <p:nvPr/>
        </p:nvSpPr>
        <p:spPr>
          <a:xfrm>
            <a:off x="1504328" y="3772930"/>
            <a:ext cx="675503" cy="560173"/>
          </a:xfrm>
          <a:custGeom>
            <a:avLst/>
            <a:gdLst>
              <a:gd name="connsiteX0" fmla="*/ 0 w 675503"/>
              <a:gd name="connsiteY0" fmla="*/ 98854 h 560173"/>
              <a:gd name="connsiteX1" fmla="*/ 172995 w 675503"/>
              <a:gd name="connsiteY1" fmla="*/ 214184 h 560173"/>
              <a:gd name="connsiteX2" fmla="*/ 205946 w 675503"/>
              <a:gd name="connsiteY2" fmla="*/ 486032 h 560173"/>
              <a:gd name="connsiteX3" fmla="*/ 354227 w 675503"/>
              <a:gd name="connsiteY3" fmla="*/ 560173 h 560173"/>
              <a:gd name="connsiteX4" fmla="*/ 502508 w 675503"/>
              <a:gd name="connsiteY4" fmla="*/ 428367 h 560173"/>
              <a:gd name="connsiteX5" fmla="*/ 675503 w 675503"/>
              <a:gd name="connsiteY5" fmla="*/ 0 h 56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503" h="560173">
                <a:moveTo>
                  <a:pt x="0" y="98854"/>
                </a:moveTo>
                <a:lnTo>
                  <a:pt x="172995" y="214184"/>
                </a:lnTo>
                <a:lnTo>
                  <a:pt x="205946" y="486032"/>
                </a:lnTo>
                <a:lnTo>
                  <a:pt x="354227" y="560173"/>
                </a:lnTo>
                <a:lnTo>
                  <a:pt x="502508" y="428367"/>
                </a:lnTo>
                <a:lnTo>
                  <a:pt x="675503"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Freeform 247"/>
          <p:cNvSpPr/>
          <p:nvPr/>
        </p:nvSpPr>
        <p:spPr>
          <a:xfrm>
            <a:off x="1734988" y="3361038"/>
            <a:ext cx="518984" cy="436605"/>
          </a:xfrm>
          <a:custGeom>
            <a:avLst/>
            <a:gdLst>
              <a:gd name="connsiteX0" fmla="*/ 0 w 518984"/>
              <a:gd name="connsiteY0" fmla="*/ 0 h 436605"/>
              <a:gd name="connsiteX1" fmla="*/ 49427 w 518984"/>
              <a:gd name="connsiteY1" fmla="*/ 436605 h 436605"/>
              <a:gd name="connsiteX2" fmla="*/ 518984 w 518984"/>
              <a:gd name="connsiteY2" fmla="*/ 387178 h 436605"/>
            </a:gdLst>
            <a:ahLst/>
            <a:cxnLst>
              <a:cxn ang="0">
                <a:pos x="connsiteX0" y="connsiteY0"/>
              </a:cxn>
              <a:cxn ang="0">
                <a:pos x="connsiteX1" y="connsiteY1"/>
              </a:cxn>
              <a:cxn ang="0">
                <a:pos x="connsiteX2" y="connsiteY2"/>
              </a:cxn>
            </a:cxnLst>
            <a:rect l="l" t="t" r="r" b="b"/>
            <a:pathLst>
              <a:path w="518984" h="436605">
                <a:moveTo>
                  <a:pt x="0" y="0"/>
                </a:moveTo>
                <a:lnTo>
                  <a:pt x="49427" y="436605"/>
                </a:lnTo>
                <a:lnTo>
                  <a:pt x="518984" y="387178"/>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Freeform 248"/>
          <p:cNvSpPr/>
          <p:nvPr/>
        </p:nvSpPr>
        <p:spPr>
          <a:xfrm>
            <a:off x="1150101" y="4555524"/>
            <a:ext cx="634314" cy="856736"/>
          </a:xfrm>
          <a:custGeom>
            <a:avLst/>
            <a:gdLst>
              <a:gd name="connsiteX0" fmla="*/ 0 w 634314"/>
              <a:gd name="connsiteY0" fmla="*/ 0 h 856736"/>
              <a:gd name="connsiteX1" fmla="*/ 222422 w 634314"/>
              <a:gd name="connsiteY1" fmla="*/ 337752 h 856736"/>
              <a:gd name="connsiteX2" fmla="*/ 477795 w 634314"/>
              <a:gd name="connsiteY2" fmla="*/ 461319 h 856736"/>
              <a:gd name="connsiteX3" fmla="*/ 634314 w 634314"/>
              <a:gd name="connsiteY3" fmla="*/ 856736 h 856736"/>
            </a:gdLst>
            <a:ahLst/>
            <a:cxnLst>
              <a:cxn ang="0">
                <a:pos x="connsiteX0" y="connsiteY0"/>
              </a:cxn>
              <a:cxn ang="0">
                <a:pos x="connsiteX1" y="connsiteY1"/>
              </a:cxn>
              <a:cxn ang="0">
                <a:pos x="connsiteX2" y="connsiteY2"/>
              </a:cxn>
              <a:cxn ang="0">
                <a:pos x="connsiteX3" y="connsiteY3"/>
              </a:cxn>
            </a:cxnLst>
            <a:rect l="l" t="t" r="r" b="b"/>
            <a:pathLst>
              <a:path w="634314" h="856736">
                <a:moveTo>
                  <a:pt x="0" y="0"/>
                </a:moveTo>
                <a:lnTo>
                  <a:pt x="222422" y="337752"/>
                </a:lnTo>
                <a:lnTo>
                  <a:pt x="477795" y="461319"/>
                </a:lnTo>
                <a:lnTo>
                  <a:pt x="634314" y="856736"/>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Freeform 249"/>
          <p:cNvSpPr/>
          <p:nvPr/>
        </p:nvSpPr>
        <p:spPr>
          <a:xfrm>
            <a:off x="1199528" y="4572000"/>
            <a:ext cx="823784" cy="535460"/>
          </a:xfrm>
          <a:custGeom>
            <a:avLst/>
            <a:gdLst>
              <a:gd name="connsiteX0" fmla="*/ 815546 w 823784"/>
              <a:gd name="connsiteY0" fmla="*/ 0 h 535460"/>
              <a:gd name="connsiteX1" fmla="*/ 823784 w 823784"/>
              <a:gd name="connsiteY1" fmla="*/ 271849 h 535460"/>
              <a:gd name="connsiteX2" fmla="*/ 543698 w 823784"/>
              <a:gd name="connsiteY2" fmla="*/ 387178 h 535460"/>
              <a:gd name="connsiteX3" fmla="*/ 0 w 823784"/>
              <a:gd name="connsiteY3" fmla="*/ 535460 h 535460"/>
            </a:gdLst>
            <a:ahLst/>
            <a:cxnLst>
              <a:cxn ang="0">
                <a:pos x="connsiteX0" y="connsiteY0"/>
              </a:cxn>
              <a:cxn ang="0">
                <a:pos x="connsiteX1" y="connsiteY1"/>
              </a:cxn>
              <a:cxn ang="0">
                <a:pos x="connsiteX2" y="connsiteY2"/>
              </a:cxn>
              <a:cxn ang="0">
                <a:pos x="connsiteX3" y="connsiteY3"/>
              </a:cxn>
            </a:cxnLst>
            <a:rect l="l" t="t" r="r" b="b"/>
            <a:pathLst>
              <a:path w="823784" h="535460">
                <a:moveTo>
                  <a:pt x="815546" y="0"/>
                </a:moveTo>
                <a:lnTo>
                  <a:pt x="823784" y="271849"/>
                </a:lnTo>
                <a:lnTo>
                  <a:pt x="543698" y="387178"/>
                </a:lnTo>
                <a:lnTo>
                  <a:pt x="0" y="53546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reeform 250"/>
          <p:cNvSpPr/>
          <p:nvPr/>
        </p:nvSpPr>
        <p:spPr>
          <a:xfrm>
            <a:off x="697020" y="3171568"/>
            <a:ext cx="1680519" cy="222421"/>
          </a:xfrm>
          <a:custGeom>
            <a:avLst/>
            <a:gdLst>
              <a:gd name="connsiteX0" fmla="*/ 0 w 1680519"/>
              <a:gd name="connsiteY0" fmla="*/ 82378 h 222421"/>
              <a:gd name="connsiteX1" fmla="*/ 436606 w 1680519"/>
              <a:gd name="connsiteY1" fmla="*/ 222421 h 222421"/>
              <a:gd name="connsiteX2" fmla="*/ 1235676 w 1680519"/>
              <a:gd name="connsiteY2" fmla="*/ 0 h 222421"/>
              <a:gd name="connsiteX3" fmla="*/ 1680519 w 1680519"/>
              <a:gd name="connsiteY3" fmla="*/ 82378 h 222421"/>
            </a:gdLst>
            <a:ahLst/>
            <a:cxnLst>
              <a:cxn ang="0">
                <a:pos x="connsiteX0" y="connsiteY0"/>
              </a:cxn>
              <a:cxn ang="0">
                <a:pos x="connsiteX1" y="connsiteY1"/>
              </a:cxn>
              <a:cxn ang="0">
                <a:pos x="connsiteX2" y="connsiteY2"/>
              </a:cxn>
              <a:cxn ang="0">
                <a:pos x="connsiteX3" y="connsiteY3"/>
              </a:cxn>
            </a:cxnLst>
            <a:rect l="l" t="t" r="r" b="b"/>
            <a:pathLst>
              <a:path w="1680519" h="222421">
                <a:moveTo>
                  <a:pt x="0" y="82378"/>
                </a:moveTo>
                <a:lnTo>
                  <a:pt x="436606" y="222421"/>
                </a:lnTo>
                <a:lnTo>
                  <a:pt x="1235676" y="0"/>
                </a:lnTo>
                <a:lnTo>
                  <a:pt x="1680519" y="82378"/>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reeform 251"/>
          <p:cNvSpPr/>
          <p:nvPr/>
        </p:nvSpPr>
        <p:spPr>
          <a:xfrm flipV="1">
            <a:off x="748499" y="4317223"/>
            <a:ext cx="1680519" cy="222421"/>
          </a:xfrm>
          <a:custGeom>
            <a:avLst/>
            <a:gdLst>
              <a:gd name="connsiteX0" fmla="*/ 0 w 1680519"/>
              <a:gd name="connsiteY0" fmla="*/ 82378 h 222421"/>
              <a:gd name="connsiteX1" fmla="*/ 436606 w 1680519"/>
              <a:gd name="connsiteY1" fmla="*/ 222421 h 222421"/>
              <a:gd name="connsiteX2" fmla="*/ 1235676 w 1680519"/>
              <a:gd name="connsiteY2" fmla="*/ 0 h 222421"/>
              <a:gd name="connsiteX3" fmla="*/ 1680519 w 1680519"/>
              <a:gd name="connsiteY3" fmla="*/ 82378 h 222421"/>
            </a:gdLst>
            <a:ahLst/>
            <a:cxnLst>
              <a:cxn ang="0">
                <a:pos x="connsiteX0" y="connsiteY0"/>
              </a:cxn>
              <a:cxn ang="0">
                <a:pos x="connsiteX1" y="connsiteY1"/>
              </a:cxn>
              <a:cxn ang="0">
                <a:pos x="connsiteX2" y="connsiteY2"/>
              </a:cxn>
              <a:cxn ang="0">
                <a:pos x="connsiteX3" y="connsiteY3"/>
              </a:cxn>
            </a:cxnLst>
            <a:rect l="l" t="t" r="r" b="b"/>
            <a:pathLst>
              <a:path w="1680519" h="222421">
                <a:moveTo>
                  <a:pt x="0" y="82378"/>
                </a:moveTo>
                <a:lnTo>
                  <a:pt x="436606" y="222421"/>
                </a:lnTo>
                <a:lnTo>
                  <a:pt x="1235676" y="0"/>
                </a:lnTo>
                <a:lnTo>
                  <a:pt x="1680519" y="82378"/>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p:nvPr/>
        </p:nvSpPr>
        <p:spPr>
          <a:xfrm>
            <a:off x="3756454" y="1804086"/>
            <a:ext cx="2666267" cy="412715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6426660" y="1804086"/>
            <a:ext cx="2666267" cy="412715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p:cNvSpPr/>
          <p:nvPr/>
        </p:nvSpPr>
        <p:spPr>
          <a:xfrm>
            <a:off x="9092927" y="1804086"/>
            <a:ext cx="2666267" cy="4127157"/>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ight Arrow 266"/>
          <p:cNvSpPr/>
          <p:nvPr/>
        </p:nvSpPr>
        <p:spPr>
          <a:xfrm>
            <a:off x="2701145" y="3628251"/>
            <a:ext cx="867973" cy="4832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Freeform 267"/>
          <p:cNvSpPr/>
          <p:nvPr/>
        </p:nvSpPr>
        <p:spPr>
          <a:xfrm>
            <a:off x="9580605" y="4316627"/>
            <a:ext cx="1252152" cy="1095632"/>
          </a:xfrm>
          <a:custGeom>
            <a:avLst/>
            <a:gdLst>
              <a:gd name="connsiteX0" fmla="*/ 0 w 1252152"/>
              <a:gd name="connsiteY0" fmla="*/ 0 h 1095632"/>
              <a:gd name="connsiteX1" fmla="*/ 840260 w 1252152"/>
              <a:gd name="connsiteY1" fmla="*/ 74141 h 1095632"/>
              <a:gd name="connsiteX2" fmla="*/ 1029730 w 1252152"/>
              <a:gd name="connsiteY2" fmla="*/ 922638 h 1095632"/>
              <a:gd name="connsiteX3" fmla="*/ 1252152 w 1252152"/>
              <a:gd name="connsiteY3" fmla="*/ 1095632 h 1095632"/>
            </a:gdLst>
            <a:ahLst/>
            <a:cxnLst>
              <a:cxn ang="0">
                <a:pos x="connsiteX0" y="connsiteY0"/>
              </a:cxn>
              <a:cxn ang="0">
                <a:pos x="connsiteX1" y="connsiteY1"/>
              </a:cxn>
              <a:cxn ang="0">
                <a:pos x="connsiteX2" y="connsiteY2"/>
              </a:cxn>
              <a:cxn ang="0">
                <a:pos x="connsiteX3" y="connsiteY3"/>
              </a:cxn>
            </a:cxnLst>
            <a:rect l="l" t="t" r="r" b="b"/>
            <a:pathLst>
              <a:path w="1252152" h="1095632">
                <a:moveTo>
                  <a:pt x="0" y="0"/>
                </a:moveTo>
                <a:lnTo>
                  <a:pt x="840260" y="74141"/>
                </a:lnTo>
                <a:lnTo>
                  <a:pt x="1029730" y="922638"/>
                </a:lnTo>
                <a:lnTo>
                  <a:pt x="1252152" y="1095632"/>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Freeform 268"/>
          <p:cNvSpPr/>
          <p:nvPr/>
        </p:nvSpPr>
        <p:spPr>
          <a:xfrm>
            <a:off x="10527957" y="2413686"/>
            <a:ext cx="790832" cy="2323071"/>
          </a:xfrm>
          <a:custGeom>
            <a:avLst/>
            <a:gdLst>
              <a:gd name="connsiteX0" fmla="*/ 395416 w 790832"/>
              <a:gd name="connsiteY0" fmla="*/ 0 h 2323071"/>
              <a:gd name="connsiteX1" fmla="*/ 0 w 790832"/>
              <a:gd name="connsiteY1" fmla="*/ 1392195 h 2323071"/>
              <a:gd name="connsiteX2" fmla="*/ 790832 w 790832"/>
              <a:gd name="connsiteY2" fmla="*/ 2323071 h 2323071"/>
              <a:gd name="connsiteX3" fmla="*/ 790832 w 790832"/>
              <a:gd name="connsiteY3" fmla="*/ 2323071 h 2323071"/>
            </a:gdLst>
            <a:ahLst/>
            <a:cxnLst>
              <a:cxn ang="0">
                <a:pos x="connsiteX0" y="connsiteY0"/>
              </a:cxn>
              <a:cxn ang="0">
                <a:pos x="connsiteX1" y="connsiteY1"/>
              </a:cxn>
              <a:cxn ang="0">
                <a:pos x="connsiteX2" y="connsiteY2"/>
              </a:cxn>
              <a:cxn ang="0">
                <a:pos x="connsiteX3" y="connsiteY3"/>
              </a:cxn>
            </a:cxnLst>
            <a:rect l="l" t="t" r="r" b="b"/>
            <a:pathLst>
              <a:path w="790832" h="2323071">
                <a:moveTo>
                  <a:pt x="395416" y="0"/>
                </a:moveTo>
                <a:lnTo>
                  <a:pt x="0" y="1392195"/>
                </a:lnTo>
                <a:lnTo>
                  <a:pt x="790832" y="2323071"/>
                </a:lnTo>
                <a:lnTo>
                  <a:pt x="790832" y="2323071"/>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Freeform 269"/>
          <p:cNvSpPr/>
          <p:nvPr/>
        </p:nvSpPr>
        <p:spPr>
          <a:xfrm>
            <a:off x="9835978" y="3369276"/>
            <a:ext cx="1672281" cy="1869989"/>
          </a:xfrm>
          <a:custGeom>
            <a:avLst/>
            <a:gdLst>
              <a:gd name="connsiteX0" fmla="*/ 1672281 w 1672281"/>
              <a:gd name="connsiteY0" fmla="*/ 0 h 1869989"/>
              <a:gd name="connsiteX1" fmla="*/ 354227 w 1672281"/>
              <a:gd name="connsiteY1" fmla="*/ 477794 h 1869989"/>
              <a:gd name="connsiteX2" fmla="*/ 469557 w 1672281"/>
              <a:gd name="connsiteY2" fmla="*/ 1804086 h 1869989"/>
              <a:gd name="connsiteX3" fmla="*/ 0 w 1672281"/>
              <a:gd name="connsiteY3" fmla="*/ 1869989 h 1869989"/>
            </a:gdLst>
            <a:ahLst/>
            <a:cxnLst>
              <a:cxn ang="0">
                <a:pos x="connsiteX0" y="connsiteY0"/>
              </a:cxn>
              <a:cxn ang="0">
                <a:pos x="connsiteX1" y="connsiteY1"/>
              </a:cxn>
              <a:cxn ang="0">
                <a:pos x="connsiteX2" y="connsiteY2"/>
              </a:cxn>
              <a:cxn ang="0">
                <a:pos x="connsiteX3" y="connsiteY3"/>
              </a:cxn>
            </a:cxnLst>
            <a:rect l="l" t="t" r="r" b="b"/>
            <a:pathLst>
              <a:path w="1672281" h="1869989">
                <a:moveTo>
                  <a:pt x="1672281" y="0"/>
                </a:moveTo>
                <a:lnTo>
                  <a:pt x="354227" y="477794"/>
                </a:lnTo>
                <a:lnTo>
                  <a:pt x="469557" y="1804086"/>
                </a:lnTo>
                <a:lnTo>
                  <a:pt x="0" y="1869989"/>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2" name="Group 271"/>
          <p:cNvGrpSpPr/>
          <p:nvPr/>
        </p:nvGrpSpPr>
        <p:grpSpPr>
          <a:xfrm>
            <a:off x="3871404" y="1996029"/>
            <a:ext cx="2424272" cy="3730851"/>
            <a:chOff x="3871404" y="1996029"/>
            <a:chExt cx="2424272" cy="3730851"/>
          </a:xfrm>
        </p:grpSpPr>
        <p:pic>
          <p:nvPicPr>
            <p:cNvPr id="74" name="Picture 73"/>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4245483" y="2434458"/>
              <a:ext cx="655086" cy="1326547"/>
            </a:xfrm>
            <a:prstGeom prst="rect">
              <a:avLst/>
            </a:prstGeom>
          </p:spPr>
        </p:pic>
        <p:pic>
          <p:nvPicPr>
            <p:cNvPr id="81" name="Picture 80"/>
            <p:cNvPicPr>
              <a:picLocks noChangeAspect="1"/>
            </p:cNvPicPr>
            <p:nvPr/>
          </p:nvPicPr>
          <p:blipFill rotWithShape="1">
            <a:blip r:embed="rId2" cstate="print">
              <a:extLst>
                <a:ext uri="{28A0092B-C50C-407E-A947-70E740481C1C}">
                  <a14:useLocalDpi xmlns:a14="http://schemas.microsoft.com/office/drawing/2010/main" val="0"/>
                </a:ext>
              </a:extLst>
            </a:blip>
            <a:srcRect l="26244" t="3669" r="29213" b="6133"/>
            <a:stretch/>
          </p:blipFill>
          <p:spPr>
            <a:xfrm>
              <a:off x="4789007" y="4186626"/>
              <a:ext cx="170262" cy="344780"/>
            </a:xfrm>
            <a:prstGeom prst="rect">
              <a:avLst/>
            </a:prstGeom>
          </p:spPr>
        </p:pic>
        <p:pic>
          <p:nvPicPr>
            <p:cNvPr id="101" name="Picture 100"/>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5100297" y="4835385"/>
              <a:ext cx="207356" cy="345431"/>
            </a:xfrm>
            <a:prstGeom prst="rect">
              <a:avLst/>
            </a:prstGeom>
          </p:spPr>
        </p:pic>
        <p:pic>
          <p:nvPicPr>
            <p:cNvPr id="96" name="Picture 95"/>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l="26244" t="3669" r="29213" b="6133"/>
            <a:stretch/>
          </p:blipFill>
          <p:spPr>
            <a:xfrm>
              <a:off x="4815323" y="4847448"/>
              <a:ext cx="170262" cy="344780"/>
            </a:xfrm>
            <a:prstGeom prst="rect">
              <a:avLst/>
            </a:prstGeom>
          </p:spPr>
        </p:pic>
        <p:sp>
          <p:nvSpPr>
            <p:cNvPr id="107" name="Oval 106"/>
            <p:cNvSpPr/>
            <p:nvPr/>
          </p:nvSpPr>
          <p:spPr>
            <a:xfrm>
              <a:off x="4189930" y="2253296"/>
              <a:ext cx="764476" cy="173024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p:cNvPicPr>
              <a:picLocks noChangeAspect="1"/>
            </p:cNvPicPr>
            <p:nvPr/>
          </p:nvPicPr>
          <p:blipFill rotWithShape="1">
            <a:blip r:embed="rId3" cstate="print">
              <a:extLst>
                <a:ext uri="{28A0092B-C50C-407E-A947-70E740481C1C}">
                  <a14:useLocalDpi xmlns:a14="http://schemas.microsoft.com/office/drawing/2010/main" val="0"/>
                </a:ext>
              </a:extLst>
            </a:blip>
            <a:srcRect l="22973" t="7327" r="25256" b="6426"/>
            <a:stretch/>
          </p:blipFill>
          <p:spPr>
            <a:xfrm>
              <a:off x="5096502" y="4157970"/>
              <a:ext cx="207356" cy="345431"/>
            </a:xfrm>
            <a:prstGeom prst="rect">
              <a:avLst/>
            </a:prstGeom>
          </p:spPr>
        </p:pic>
        <p:grpSp>
          <p:nvGrpSpPr>
            <p:cNvPr id="149" name="Group 148"/>
            <p:cNvGrpSpPr/>
            <p:nvPr/>
          </p:nvGrpSpPr>
          <p:grpSpPr>
            <a:xfrm>
              <a:off x="5086028" y="2422177"/>
              <a:ext cx="797806" cy="1329052"/>
              <a:chOff x="7634554" y="3804830"/>
              <a:chExt cx="797806" cy="1329052"/>
            </a:xfrm>
          </p:grpSpPr>
          <p:pic>
            <p:nvPicPr>
              <p:cNvPr id="69" name="Picture 68"/>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22973" t="7327" r="25256" b="6426"/>
              <a:stretch/>
            </p:blipFill>
            <p:spPr>
              <a:xfrm>
                <a:off x="7634554" y="3804830"/>
                <a:ext cx="797806" cy="1329052"/>
              </a:xfrm>
              <a:prstGeom prst="rect">
                <a:avLst/>
              </a:prstGeom>
            </p:spPr>
          </p:pic>
          <p:cxnSp>
            <p:nvCxnSpPr>
              <p:cNvPr id="109" name="Straight Connector 108"/>
              <p:cNvCxnSpPr/>
              <p:nvPr/>
            </p:nvCxnSpPr>
            <p:spPr>
              <a:xfrm>
                <a:off x="7890268" y="4007185"/>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0" name="Oval 119"/>
            <p:cNvSpPr/>
            <p:nvPr/>
          </p:nvSpPr>
          <p:spPr>
            <a:xfrm>
              <a:off x="3871404" y="1996029"/>
              <a:ext cx="2424272" cy="3730851"/>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p:cNvSpPr/>
            <p:nvPr/>
          </p:nvSpPr>
          <p:spPr>
            <a:xfrm>
              <a:off x="5096502" y="2253296"/>
              <a:ext cx="764476" cy="173024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6" name="Group 275"/>
          <p:cNvGrpSpPr/>
          <p:nvPr/>
        </p:nvGrpSpPr>
        <p:grpSpPr>
          <a:xfrm>
            <a:off x="4188334" y="1502101"/>
            <a:ext cx="1693183" cy="4585293"/>
            <a:chOff x="2868891" y="3282778"/>
            <a:chExt cx="423049" cy="1145655"/>
          </a:xfrm>
        </p:grpSpPr>
        <p:cxnSp>
          <p:nvCxnSpPr>
            <p:cNvPr id="274" name="Straight Connector 273"/>
            <p:cNvCxnSpPr/>
            <p:nvPr/>
          </p:nvCxnSpPr>
          <p:spPr>
            <a:xfrm>
              <a:off x="2868891" y="3282778"/>
              <a:ext cx="416332" cy="11456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flipH="1">
              <a:off x="2875608" y="3282778"/>
              <a:ext cx="416332" cy="11456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3756454" y="6123186"/>
            <a:ext cx="2211567" cy="523220"/>
          </a:xfrm>
          <a:prstGeom prst="rect">
            <a:avLst/>
          </a:prstGeom>
          <a:noFill/>
        </p:spPr>
        <p:txBody>
          <a:bodyPr wrap="none" rtlCol="0">
            <a:spAutoFit/>
          </a:bodyPr>
          <a:lstStyle/>
          <a:p>
            <a:r>
              <a:rPr lang="en-US" sz="2800" dirty="0" smtClean="0"/>
              <a:t>“assimilation”</a:t>
            </a:r>
            <a:endParaRPr lang="en-US" sz="2800" dirty="0"/>
          </a:p>
        </p:txBody>
      </p:sp>
      <p:sp>
        <p:nvSpPr>
          <p:cNvPr id="110" name="TextBox 109"/>
          <p:cNvSpPr txBox="1"/>
          <p:nvPr/>
        </p:nvSpPr>
        <p:spPr>
          <a:xfrm>
            <a:off x="6554431" y="6123186"/>
            <a:ext cx="2173415" cy="523220"/>
          </a:xfrm>
          <a:prstGeom prst="rect">
            <a:avLst/>
          </a:prstGeom>
          <a:noFill/>
        </p:spPr>
        <p:txBody>
          <a:bodyPr wrap="none" rtlCol="0">
            <a:spAutoFit/>
          </a:bodyPr>
          <a:lstStyle/>
          <a:p>
            <a:r>
              <a:rPr lang="en-US" sz="2800" dirty="0" smtClean="0"/>
              <a:t>“segregation”</a:t>
            </a:r>
            <a:endParaRPr lang="en-US" sz="2800" dirty="0"/>
          </a:p>
        </p:txBody>
      </p:sp>
      <p:sp>
        <p:nvSpPr>
          <p:cNvPr id="111" name="TextBox 110"/>
          <p:cNvSpPr txBox="1"/>
          <p:nvPr/>
        </p:nvSpPr>
        <p:spPr>
          <a:xfrm>
            <a:off x="9309216" y="6123186"/>
            <a:ext cx="2233688" cy="523220"/>
          </a:xfrm>
          <a:prstGeom prst="rect">
            <a:avLst/>
          </a:prstGeom>
          <a:noFill/>
        </p:spPr>
        <p:txBody>
          <a:bodyPr wrap="none" rtlCol="0">
            <a:spAutoFit/>
          </a:bodyPr>
          <a:lstStyle/>
          <a:p>
            <a:r>
              <a:rPr lang="en-US" sz="2800" dirty="0" smtClean="0"/>
              <a:t>Critical theory</a:t>
            </a:r>
            <a:endParaRPr lang="en-US" sz="2800" dirty="0"/>
          </a:p>
        </p:txBody>
      </p:sp>
      <p:grpSp>
        <p:nvGrpSpPr>
          <p:cNvPr id="115" name="Group 114"/>
          <p:cNvGrpSpPr/>
          <p:nvPr/>
        </p:nvGrpSpPr>
        <p:grpSpPr>
          <a:xfrm>
            <a:off x="6843937" y="1502101"/>
            <a:ext cx="1693183" cy="4585293"/>
            <a:chOff x="2868891" y="3282778"/>
            <a:chExt cx="423049" cy="1145655"/>
          </a:xfrm>
        </p:grpSpPr>
        <p:cxnSp>
          <p:nvCxnSpPr>
            <p:cNvPr id="116" name="Straight Connector 115"/>
            <p:cNvCxnSpPr/>
            <p:nvPr/>
          </p:nvCxnSpPr>
          <p:spPr>
            <a:xfrm>
              <a:off x="2868891" y="3282778"/>
              <a:ext cx="416332" cy="11456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2875608" y="3282778"/>
              <a:ext cx="416332" cy="11456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7084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pPr lvl="1"/>
            <a:r>
              <a:rPr lang="en-US" dirty="0" smtClean="0"/>
              <a:t>Worldview</a:t>
            </a:r>
          </a:p>
          <a:p>
            <a:pPr lvl="1"/>
            <a:r>
              <a:rPr lang="en-US" dirty="0" smtClean="0"/>
              <a:t>Epistemology</a:t>
            </a:r>
          </a:p>
          <a:p>
            <a:pPr lvl="1"/>
            <a:r>
              <a:rPr lang="en-US" dirty="0" smtClean="0"/>
              <a:t>Adversarial identities</a:t>
            </a:r>
          </a:p>
          <a:p>
            <a:pPr lvl="1"/>
            <a:r>
              <a:rPr lang="en-US" dirty="0" smtClean="0"/>
              <a:t>Hegemonic power</a:t>
            </a:r>
          </a:p>
          <a:p>
            <a:pPr lvl="1"/>
            <a:r>
              <a:rPr lang="en-US" dirty="0" smtClean="0"/>
              <a:t>Moral asymmetry</a:t>
            </a:r>
          </a:p>
          <a:p>
            <a:r>
              <a:rPr lang="en-US" dirty="0" smtClean="0"/>
              <a:t>Logical implications</a:t>
            </a:r>
          </a:p>
          <a:p>
            <a:r>
              <a:rPr lang="en-US" dirty="0"/>
              <a:t>Advice for dialogue</a:t>
            </a:r>
          </a:p>
          <a:p>
            <a:pPr marL="0" indent="0">
              <a:buNone/>
            </a:pPr>
            <a:endParaRPr lang="en-US" dirty="0"/>
          </a:p>
        </p:txBody>
      </p:sp>
      <p:sp>
        <p:nvSpPr>
          <p:cNvPr id="4" name="Rectangle 3"/>
          <p:cNvSpPr/>
          <p:nvPr/>
        </p:nvSpPr>
        <p:spPr>
          <a:xfrm>
            <a:off x="211015" y="4168086"/>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92827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Christianity as hegemonic discourse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114675" cy="4752975"/>
          </a:xfrm>
          <a:prstGeom prst="rect">
            <a:avLst/>
          </a:prstGeom>
        </p:spPr>
      </p:pic>
      <p:cxnSp>
        <p:nvCxnSpPr>
          <p:cNvPr id="6" name="Straight Arrow Connector 5"/>
          <p:cNvCxnSpPr/>
          <p:nvPr/>
        </p:nvCxnSpPr>
        <p:spPr>
          <a:xfrm>
            <a:off x="4176584" y="2388973"/>
            <a:ext cx="5511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176584" y="3361038"/>
            <a:ext cx="5511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176584" y="4333103"/>
            <a:ext cx="5511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176584" y="5305168"/>
            <a:ext cx="5511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176584" y="6277233"/>
            <a:ext cx="5511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6584" y="2899509"/>
            <a:ext cx="1241174" cy="461665"/>
          </a:xfrm>
          <a:prstGeom prst="rect">
            <a:avLst/>
          </a:prstGeom>
          <a:noFill/>
        </p:spPr>
        <p:txBody>
          <a:bodyPr wrap="none" rtlCol="0">
            <a:spAutoFit/>
          </a:bodyPr>
          <a:lstStyle/>
          <a:p>
            <a:r>
              <a:rPr lang="en-US" sz="2400" dirty="0" smtClean="0"/>
              <a:t>Morality</a:t>
            </a:r>
            <a:endParaRPr lang="en-US" sz="2400" dirty="0"/>
          </a:p>
        </p:txBody>
      </p:sp>
      <p:sp>
        <p:nvSpPr>
          <p:cNvPr id="12" name="TextBox 11"/>
          <p:cNvSpPr txBox="1"/>
          <p:nvPr/>
        </p:nvSpPr>
        <p:spPr>
          <a:xfrm>
            <a:off x="4176584" y="1939680"/>
            <a:ext cx="1179554" cy="461665"/>
          </a:xfrm>
          <a:prstGeom prst="rect">
            <a:avLst/>
          </a:prstGeom>
          <a:noFill/>
        </p:spPr>
        <p:txBody>
          <a:bodyPr wrap="none" rtlCol="0">
            <a:spAutoFit/>
          </a:bodyPr>
          <a:lstStyle/>
          <a:p>
            <a:r>
              <a:rPr lang="en-US" sz="2400" dirty="0" smtClean="0"/>
              <a:t>Religion</a:t>
            </a:r>
            <a:endParaRPr lang="en-US" sz="2400" dirty="0"/>
          </a:p>
        </p:txBody>
      </p:sp>
      <p:sp>
        <p:nvSpPr>
          <p:cNvPr id="13" name="TextBox 12"/>
          <p:cNvSpPr txBox="1"/>
          <p:nvPr/>
        </p:nvSpPr>
        <p:spPr>
          <a:xfrm>
            <a:off x="4176584" y="3871709"/>
            <a:ext cx="1297471" cy="461665"/>
          </a:xfrm>
          <a:prstGeom prst="rect">
            <a:avLst/>
          </a:prstGeom>
          <a:noFill/>
        </p:spPr>
        <p:txBody>
          <a:bodyPr wrap="none" rtlCol="0">
            <a:spAutoFit/>
          </a:bodyPr>
          <a:lstStyle/>
          <a:p>
            <a:r>
              <a:rPr lang="en-US" sz="2400" dirty="0" smtClean="0"/>
              <a:t>Sexuality</a:t>
            </a:r>
            <a:endParaRPr lang="en-US" sz="2400" dirty="0"/>
          </a:p>
        </p:txBody>
      </p:sp>
      <p:sp>
        <p:nvSpPr>
          <p:cNvPr id="14" name="TextBox 13"/>
          <p:cNvSpPr txBox="1"/>
          <p:nvPr/>
        </p:nvSpPr>
        <p:spPr>
          <a:xfrm>
            <a:off x="4176584" y="4843639"/>
            <a:ext cx="1117614" cy="461665"/>
          </a:xfrm>
          <a:prstGeom prst="rect">
            <a:avLst/>
          </a:prstGeom>
          <a:noFill/>
        </p:spPr>
        <p:txBody>
          <a:bodyPr wrap="none" rtlCol="0">
            <a:spAutoFit/>
          </a:bodyPr>
          <a:lstStyle/>
          <a:p>
            <a:r>
              <a:rPr lang="en-US" sz="2400" dirty="0" smtClean="0"/>
              <a:t>Gender</a:t>
            </a:r>
            <a:endParaRPr lang="en-US" sz="2400" dirty="0"/>
          </a:p>
        </p:txBody>
      </p:sp>
      <p:sp>
        <p:nvSpPr>
          <p:cNvPr id="15" name="TextBox 14"/>
          <p:cNvSpPr txBox="1"/>
          <p:nvPr/>
        </p:nvSpPr>
        <p:spPr>
          <a:xfrm>
            <a:off x="4176584" y="5815568"/>
            <a:ext cx="778739" cy="461665"/>
          </a:xfrm>
          <a:prstGeom prst="rect">
            <a:avLst/>
          </a:prstGeom>
          <a:noFill/>
        </p:spPr>
        <p:txBody>
          <a:bodyPr wrap="none" rtlCol="0">
            <a:spAutoFit/>
          </a:bodyPr>
          <a:lstStyle/>
          <a:p>
            <a:r>
              <a:rPr lang="en-US" sz="2400" dirty="0" err="1"/>
              <a:t>e</a:t>
            </a:r>
            <a:r>
              <a:rPr lang="en-US" sz="2400" dirty="0" err="1" smtClean="0"/>
              <a:t>tc</a:t>
            </a:r>
            <a:r>
              <a:rPr lang="en-US" sz="2400" dirty="0" smtClean="0"/>
              <a:t>…</a:t>
            </a:r>
            <a:endParaRPr lang="en-US" sz="2400" dirty="0"/>
          </a:p>
        </p:txBody>
      </p:sp>
    </p:spTree>
    <p:extLst>
      <p:ext uri="{BB962C8B-B14F-4D97-AF65-F5344CB8AC3E}">
        <p14:creationId xmlns:p14="http://schemas.microsoft.com/office/powerpoint/2010/main" val="1294161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pPr lvl="1"/>
            <a:r>
              <a:rPr lang="en-US" dirty="0" smtClean="0"/>
              <a:t>Worldview</a:t>
            </a:r>
          </a:p>
          <a:p>
            <a:pPr lvl="1"/>
            <a:r>
              <a:rPr lang="en-US" dirty="0" smtClean="0"/>
              <a:t>Epistemology</a:t>
            </a:r>
          </a:p>
          <a:p>
            <a:pPr lvl="1"/>
            <a:r>
              <a:rPr lang="en-US" dirty="0" smtClean="0"/>
              <a:t>Adversarial identities</a:t>
            </a:r>
          </a:p>
          <a:p>
            <a:pPr lvl="1"/>
            <a:r>
              <a:rPr lang="en-US" dirty="0" smtClean="0"/>
              <a:t>Hegemonic power</a:t>
            </a:r>
          </a:p>
          <a:p>
            <a:pPr lvl="1"/>
            <a:r>
              <a:rPr lang="en-US" dirty="0" smtClean="0"/>
              <a:t>Moral asymmetry</a:t>
            </a:r>
          </a:p>
          <a:p>
            <a:r>
              <a:rPr lang="en-US" dirty="0" smtClean="0"/>
              <a:t>Logical implications</a:t>
            </a:r>
          </a:p>
          <a:p>
            <a:r>
              <a:rPr lang="en-US" dirty="0"/>
              <a:t>Advice for dialogue</a:t>
            </a:r>
          </a:p>
          <a:p>
            <a:pPr marL="0" indent="0">
              <a:buNone/>
            </a:pPr>
            <a:endParaRPr lang="en-US" dirty="0"/>
          </a:p>
        </p:txBody>
      </p:sp>
      <p:sp>
        <p:nvSpPr>
          <p:cNvPr id="4" name="Rectangle 3"/>
          <p:cNvSpPr/>
          <p:nvPr/>
        </p:nvSpPr>
        <p:spPr>
          <a:xfrm>
            <a:off x="211015" y="4555265"/>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4873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Asymmetry</a:t>
            </a:r>
          </a:p>
        </p:txBody>
      </p:sp>
      <p:pic>
        <p:nvPicPr>
          <p:cNvPr id="4" name="Picture 3"/>
          <p:cNvPicPr>
            <a:picLocks noChangeAspect="1"/>
          </p:cNvPicPr>
          <p:nvPr/>
        </p:nvPicPr>
        <p:blipFill>
          <a:blip r:embed="rId2"/>
          <a:stretch>
            <a:fillRect/>
          </a:stretch>
        </p:blipFill>
        <p:spPr>
          <a:xfrm>
            <a:off x="381000" y="1535720"/>
            <a:ext cx="4440626" cy="2380688"/>
          </a:xfrm>
          <a:prstGeom prst="rect">
            <a:avLst/>
          </a:prstGeom>
        </p:spPr>
      </p:pic>
      <p:pic>
        <p:nvPicPr>
          <p:cNvPr id="5" name="Picture 4"/>
          <p:cNvPicPr>
            <a:picLocks noChangeAspect="1"/>
          </p:cNvPicPr>
          <p:nvPr/>
        </p:nvPicPr>
        <p:blipFill>
          <a:blip r:embed="rId3"/>
          <a:stretch>
            <a:fillRect/>
          </a:stretch>
        </p:blipFill>
        <p:spPr>
          <a:xfrm>
            <a:off x="4518953" y="1535720"/>
            <a:ext cx="4139077" cy="1988380"/>
          </a:xfrm>
          <a:prstGeom prst="rect">
            <a:avLst/>
          </a:prstGeom>
        </p:spPr>
      </p:pic>
      <p:pic>
        <p:nvPicPr>
          <p:cNvPr id="6" name="Picture 5"/>
          <p:cNvPicPr>
            <a:picLocks noChangeAspect="1"/>
          </p:cNvPicPr>
          <p:nvPr/>
        </p:nvPicPr>
        <p:blipFill>
          <a:blip r:embed="rId4"/>
          <a:stretch>
            <a:fillRect/>
          </a:stretch>
        </p:blipFill>
        <p:spPr>
          <a:xfrm>
            <a:off x="381000" y="3783227"/>
            <a:ext cx="4317213" cy="2062055"/>
          </a:xfrm>
          <a:prstGeom prst="rect">
            <a:avLst/>
          </a:prstGeom>
        </p:spPr>
      </p:pic>
      <p:pic>
        <p:nvPicPr>
          <p:cNvPr id="7" name="Picture 6"/>
          <p:cNvPicPr>
            <a:picLocks noChangeAspect="1"/>
          </p:cNvPicPr>
          <p:nvPr/>
        </p:nvPicPr>
        <p:blipFill>
          <a:blip r:embed="rId5"/>
          <a:stretch>
            <a:fillRect/>
          </a:stretch>
        </p:blipFill>
        <p:spPr>
          <a:xfrm>
            <a:off x="4518953" y="3783227"/>
            <a:ext cx="4139077" cy="1764554"/>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1614" y="1535720"/>
            <a:ext cx="3159371" cy="3159371"/>
          </a:xfrm>
          <a:prstGeom prst="rect">
            <a:avLst/>
          </a:prstGeom>
        </p:spPr>
      </p:pic>
    </p:spTree>
    <p:extLst>
      <p:ext uri="{BB962C8B-B14F-4D97-AF65-F5344CB8AC3E}">
        <p14:creationId xmlns:p14="http://schemas.microsoft.com/office/powerpoint/2010/main" val="26934888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noGrp="1"/>
          </p:cNvSpPr>
          <p:nvPr>
            <p:ph idx="1"/>
          </p:nvPr>
        </p:nvSpPr>
        <p:spPr>
          <a:xfrm>
            <a:off x="838200" y="1825625"/>
            <a:ext cx="6551141" cy="3748719"/>
          </a:xfrm>
          <a:prstGeom prst="rect">
            <a:avLst/>
          </a:prstGeom>
          <a:noFill/>
        </p:spPr>
        <p:txBody>
          <a:bodyPr wrap="square" rtlCol="0">
            <a:spAutoFit/>
          </a:bodyPr>
          <a:lstStyle/>
          <a:p>
            <a:r>
              <a:rPr lang="en-US" sz="2400" dirty="0" smtClean="0"/>
              <a:t>“What </a:t>
            </a:r>
            <a:r>
              <a:rPr lang="en-US" sz="2400" dirty="0"/>
              <a:t>makes these quasi-satirical generalizations about “white people” different from actual racism is, yes, </a:t>
            </a:r>
            <a:r>
              <a:rPr lang="en-US" sz="2400" dirty="0">
                <a:solidFill>
                  <a:srgbClr val="FF0000"/>
                </a:solidFill>
              </a:rPr>
              <a:t>the underlying power structure in American society.</a:t>
            </a:r>
            <a:r>
              <a:rPr lang="en-US" sz="2400" dirty="0"/>
              <a:t> There is </a:t>
            </a:r>
            <a:r>
              <a:rPr lang="en-US" sz="2400" dirty="0">
                <a:solidFill>
                  <a:srgbClr val="FF0000"/>
                </a:solidFill>
              </a:rPr>
              <a:t>no sense of threat </a:t>
            </a:r>
            <a:r>
              <a:rPr lang="en-US" sz="2400" dirty="0"/>
              <a:t>associated with </a:t>
            </a:r>
            <a:r>
              <a:rPr lang="en-US" sz="2400" dirty="0" err="1"/>
              <a:t>Jeong</a:t>
            </a:r>
            <a:r>
              <a:rPr lang="en-US" sz="2400" dirty="0"/>
              <a:t> making a joke about how white people have dog-like opinions. But when white people have said the same about minorities, it has historically been a pretext for </a:t>
            </a:r>
            <a:r>
              <a:rPr lang="en-US" sz="2400" dirty="0">
                <a:solidFill>
                  <a:srgbClr val="FF0000"/>
                </a:solidFill>
              </a:rPr>
              <a:t>violence or justification for exclusionary politics</a:t>
            </a:r>
            <a:r>
              <a:rPr lang="en-US" sz="2400" dirty="0" smtClean="0"/>
              <a:t>.” – Zach Beauchamp, “In Defense of Sarah </a:t>
            </a:r>
            <a:r>
              <a:rPr lang="en-US" sz="2400" dirty="0" err="1" smtClean="0"/>
              <a:t>Jeong</a:t>
            </a:r>
            <a:r>
              <a:rPr lang="en-US" sz="2400" dirty="0" smtClean="0"/>
              <a:t>” </a:t>
            </a:r>
            <a:r>
              <a:rPr lang="en-US" sz="2400" i="1" dirty="0" err="1" smtClean="0"/>
              <a:t>Vox</a:t>
            </a:r>
            <a:r>
              <a:rPr lang="en-US" sz="2400" dirty="0" smtClean="0"/>
              <a:t>, 8/3/18</a:t>
            </a:r>
            <a:endParaRPr lang="en-US" sz="2400" dirty="0"/>
          </a:p>
        </p:txBody>
      </p:sp>
      <p:sp>
        <p:nvSpPr>
          <p:cNvPr id="6" name="Title 1"/>
          <p:cNvSpPr>
            <a:spLocks noGrp="1"/>
          </p:cNvSpPr>
          <p:nvPr>
            <p:ph type="title"/>
          </p:nvPr>
        </p:nvSpPr>
        <p:spPr/>
        <p:txBody>
          <a:bodyPr/>
          <a:lstStyle/>
          <a:p>
            <a:r>
              <a:rPr lang="en-US" dirty="0"/>
              <a:t>Moral Asymmetry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113" y="1825625"/>
            <a:ext cx="3420762" cy="3420762"/>
          </a:xfrm>
          <a:prstGeom prst="rect">
            <a:avLst/>
          </a:prstGeom>
        </p:spPr>
      </p:pic>
    </p:spTree>
    <p:extLst>
      <p:ext uri="{BB962C8B-B14F-4D97-AF65-F5344CB8AC3E}">
        <p14:creationId xmlns:p14="http://schemas.microsoft.com/office/powerpoint/2010/main" val="26235706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Asymmetry</a:t>
            </a:r>
          </a:p>
        </p:txBody>
      </p:sp>
      <p:sp>
        <p:nvSpPr>
          <p:cNvPr id="3" name="Content Placeholder 2"/>
          <p:cNvSpPr>
            <a:spLocks noGrp="1"/>
          </p:cNvSpPr>
          <p:nvPr>
            <p:ph idx="1"/>
          </p:nvPr>
        </p:nvSpPr>
        <p:spPr>
          <a:xfrm>
            <a:off x="838200" y="1825625"/>
            <a:ext cx="7012459" cy="4351338"/>
          </a:xfrm>
        </p:spPr>
        <p:txBody>
          <a:bodyPr>
            <a:normAutofit lnSpcReduction="10000"/>
          </a:bodyPr>
          <a:lstStyle/>
          <a:p>
            <a:pPr marL="0" indent="0">
              <a:buNone/>
            </a:pPr>
            <a:r>
              <a:rPr lang="en-US" sz="2400" dirty="0"/>
              <a:t>“Privileged people who are committed to listening well will eventually encounter oppressed people who are angry (and </a:t>
            </a:r>
            <a:r>
              <a:rPr lang="en-US" sz="2400" dirty="0">
                <a:solidFill>
                  <a:srgbClr val="FF0000"/>
                </a:solidFill>
              </a:rPr>
              <a:t>rightfully so</a:t>
            </a:r>
            <a:r>
              <a:rPr lang="en-US" sz="2400" dirty="0"/>
              <a:t>). Most of the time, this anger will seem directed </a:t>
            </a:r>
            <a:r>
              <a:rPr lang="en-US" sz="2400" dirty="0">
                <a:solidFill>
                  <a:srgbClr val="FF0000"/>
                </a:solidFill>
              </a:rPr>
              <a:t>at the privileged person or at privileged people in </a:t>
            </a:r>
            <a:r>
              <a:rPr lang="en-US" sz="2400" dirty="0" smtClean="0">
                <a:solidFill>
                  <a:srgbClr val="FF0000"/>
                </a:solidFill>
              </a:rPr>
              <a:t>genera</a:t>
            </a:r>
            <a:r>
              <a:rPr lang="en-US" sz="2400" dirty="0" smtClean="0"/>
              <a:t>l...</a:t>
            </a:r>
            <a:r>
              <a:rPr lang="en-US" sz="2400" dirty="0"/>
              <a:t>   Now is not the time for privileged folks to be a “prophetic voice” in the lives of oppressed people by speaking hard truth about what (privileged people think) oppressed people should be doing to improve their situation</a:t>
            </a:r>
            <a:r>
              <a:rPr lang="en-US" sz="2400" dirty="0">
                <a:solidFill>
                  <a:srgbClr val="FF0000"/>
                </a:solidFill>
              </a:rPr>
              <a:t>. Privileged people lost their right to the prophetic megaphone </a:t>
            </a:r>
            <a:r>
              <a:rPr lang="en-US" sz="2400" dirty="0"/>
              <a:t>when they knowingly or unknowingly participated in societal systems that benefit some people and oppress others. Sorry folks - </a:t>
            </a:r>
            <a:r>
              <a:rPr lang="en-US" sz="2400" dirty="0">
                <a:solidFill>
                  <a:srgbClr val="FF0000"/>
                </a:solidFill>
              </a:rPr>
              <a:t>you can’t be a prophet and an oppressor at the same time</a:t>
            </a:r>
            <a:r>
              <a:rPr lang="en-US" sz="2400" dirty="0" smtClean="0"/>
              <a:t>.” – Christian professor</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4602" y="1825625"/>
            <a:ext cx="3402878" cy="3512885"/>
          </a:xfrm>
          <a:prstGeom prst="rect">
            <a:avLst/>
          </a:prstGeom>
        </p:spPr>
      </p:pic>
    </p:spTree>
    <p:extLst>
      <p:ext uri="{BB962C8B-B14F-4D97-AF65-F5344CB8AC3E}">
        <p14:creationId xmlns:p14="http://schemas.microsoft.com/office/powerpoint/2010/main" val="27533493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Asymmetry</a:t>
            </a:r>
          </a:p>
        </p:txBody>
      </p:sp>
      <p:sp>
        <p:nvSpPr>
          <p:cNvPr id="3" name="Content Placeholder 2"/>
          <p:cNvSpPr>
            <a:spLocks noGrp="1"/>
          </p:cNvSpPr>
          <p:nvPr>
            <p:ph idx="1"/>
          </p:nvPr>
        </p:nvSpPr>
        <p:spPr>
          <a:xfrm>
            <a:off x="838200" y="1825625"/>
            <a:ext cx="7004222" cy="4351338"/>
          </a:xfrm>
        </p:spPr>
        <p:txBody>
          <a:bodyPr>
            <a:normAutofit/>
          </a:bodyPr>
          <a:lstStyle/>
          <a:p>
            <a:pPr marL="0" indent="0">
              <a:buNone/>
            </a:pPr>
            <a:r>
              <a:rPr lang="en-US" dirty="0" smtClean="0"/>
              <a:t>“Don’t </a:t>
            </a:r>
            <a:r>
              <a:rPr lang="en-US" dirty="0"/>
              <a:t>chastise POCs (or dismiss their message) because they express their </a:t>
            </a:r>
            <a:r>
              <a:rPr lang="en-US" dirty="0" smtClean="0"/>
              <a:t>grief, fear</a:t>
            </a:r>
            <a:r>
              <a:rPr lang="en-US" dirty="0"/>
              <a:t>, or anger in ways you deem “</a:t>
            </a:r>
            <a:r>
              <a:rPr lang="en-US" dirty="0" smtClean="0"/>
              <a:t>inappropriate.” Understand </a:t>
            </a:r>
            <a:r>
              <a:rPr lang="en-US" dirty="0"/>
              <a:t>that historically, </a:t>
            </a:r>
            <a:r>
              <a:rPr lang="en-US" dirty="0" smtClean="0"/>
              <a:t>we white </a:t>
            </a:r>
            <a:r>
              <a:rPr lang="en-US" dirty="0"/>
              <a:t>people have silenced voices of dissent and lament with our cultural idol </a:t>
            </a:r>
            <a:r>
              <a:rPr lang="en-US" dirty="0" smtClean="0"/>
              <a:t>of “niceness</a:t>
            </a:r>
            <a:r>
              <a:rPr lang="en-US" dirty="0"/>
              <a:t>.” </a:t>
            </a:r>
            <a:r>
              <a:rPr lang="en-US" dirty="0">
                <a:solidFill>
                  <a:srgbClr val="FF0000"/>
                </a:solidFill>
              </a:rPr>
              <a:t>Provide space for POCs to wail, cuss, or even yell at you. </a:t>
            </a:r>
            <a:r>
              <a:rPr lang="en-US" dirty="0"/>
              <a:t>Jesus didn’t </a:t>
            </a:r>
            <a:r>
              <a:rPr lang="en-US" dirty="0" smtClean="0"/>
              <a:t>hold back </a:t>
            </a:r>
            <a:r>
              <a:rPr lang="en-US" dirty="0"/>
              <a:t>when he saw hypocrisy and oppression; POCs shouldn’t have to either</a:t>
            </a:r>
            <a:r>
              <a:rPr lang="en-US" dirty="0" smtClean="0"/>
              <a:t>.” – Christian racial reconciliation group</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4602" y="1825625"/>
            <a:ext cx="3402878" cy="3512885"/>
          </a:xfrm>
          <a:prstGeom prst="rect">
            <a:avLst/>
          </a:prstGeom>
        </p:spPr>
      </p:pic>
    </p:spTree>
    <p:extLst>
      <p:ext uri="{BB962C8B-B14F-4D97-AF65-F5344CB8AC3E}">
        <p14:creationId xmlns:p14="http://schemas.microsoft.com/office/powerpoint/2010/main" val="11507026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Biblical commands to particular groups</a:t>
            </a:r>
            <a:endParaRPr lang="en-US" dirty="0"/>
          </a:p>
        </p:txBody>
      </p:sp>
      <p:sp>
        <p:nvSpPr>
          <p:cNvPr id="3" name="Content Placeholder 2"/>
          <p:cNvSpPr>
            <a:spLocks noGrp="1"/>
          </p:cNvSpPr>
          <p:nvPr>
            <p:ph idx="1"/>
          </p:nvPr>
        </p:nvSpPr>
        <p:spPr/>
        <p:txBody>
          <a:bodyPr/>
          <a:lstStyle/>
          <a:p>
            <a:r>
              <a:rPr lang="en-US" dirty="0" smtClean="0"/>
              <a:t>Never violate God’s universal commands to all Christians</a:t>
            </a:r>
          </a:p>
          <a:p>
            <a:r>
              <a:rPr lang="en-US" dirty="0" smtClean="0"/>
              <a:t>Are based on roles, not on power differentials</a:t>
            </a:r>
          </a:p>
          <a:p>
            <a:r>
              <a:rPr lang="en-US" dirty="0" smtClean="0"/>
              <a:t>Affirm the legitimacy of authority (Rom</a:t>
            </a:r>
            <a:r>
              <a:rPr lang="en-US" dirty="0"/>
              <a:t>. 12, Eph. 5:21-6:9, Col. 3:18-4:1, Titus 2:1-10, 1 Pet. </a:t>
            </a:r>
            <a:r>
              <a:rPr lang="en-US" dirty="0" smtClean="0"/>
              <a:t>2:18-3:7)</a:t>
            </a:r>
          </a:p>
          <a:p>
            <a:r>
              <a:rPr lang="en-US" dirty="0" smtClean="0"/>
              <a:t>Do not contradict God’s commands to judge impartially (Lev. 19:15, Deut. 1:17, Prov. 20:11)</a:t>
            </a:r>
            <a:endParaRPr lang="en-US" dirty="0"/>
          </a:p>
        </p:txBody>
      </p:sp>
    </p:spTree>
    <p:extLst>
      <p:ext uri="{BB962C8B-B14F-4D97-AF65-F5344CB8AC3E}">
        <p14:creationId xmlns:p14="http://schemas.microsoft.com/office/powerpoint/2010/main" val="36982647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74931" y="2122"/>
            <a:ext cx="11294684" cy="6434500"/>
            <a:chOff x="574931" y="2122"/>
            <a:chExt cx="11294684" cy="6434500"/>
          </a:xfrm>
        </p:grpSpPr>
        <p:sp>
          <p:nvSpPr>
            <p:cNvPr id="14" name="Rectangle 13"/>
            <p:cNvSpPr/>
            <p:nvPr/>
          </p:nvSpPr>
          <p:spPr>
            <a:xfrm>
              <a:off x="574933" y="2122"/>
              <a:ext cx="11294682" cy="1446550"/>
            </a:xfrm>
            <a:prstGeom prst="rect">
              <a:avLst/>
            </a:prstGeom>
          </p:spPr>
          <p:txBody>
            <a:bodyPr wrap="square">
              <a:spAutoFit/>
            </a:bodyPr>
            <a:lstStyle/>
            <a:p>
              <a:r>
                <a:rPr lang="en-US" sz="4400" dirty="0" smtClean="0"/>
                <a:t>Christianity and critical theory are competing worldviews</a:t>
              </a:r>
              <a:endParaRPr lang="en-US" sz="4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6321" b="19274"/>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panose="020B0604020202020204" pitchFamily="34" charset="0"/>
                  <a:cs typeface="Arial" panose="020B0604020202020204" pitchFamily="34" charset="0"/>
                </a:rPr>
                <a:t>OPPRESSION</a:t>
              </a:r>
              <a:endParaRPr lang="en-US"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anose="020B0604020202020204" pitchFamily="34" charset="0"/>
                  <a:cs typeface="Arial" panose="020B0604020202020204" pitchFamily="34" charset="0"/>
                </a:rPr>
                <a:t>LIBERATION</a:t>
              </a:r>
              <a:endParaRPr lang="en-US" b="1" dirty="0">
                <a:latin typeface="Arial" panose="020B0604020202020204" pitchFamily="34" charset="0"/>
                <a:cs typeface="Arial" panose="020B0604020202020204" pitchFamily="34" charset="0"/>
              </a:endParaRPr>
            </a:p>
          </p:txBody>
        </p:sp>
        <p:sp>
          <p:nvSpPr>
            <p:cNvPr id="7" name="TextBox 6"/>
            <p:cNvSpPr txBox="1"/>
            <p:nvPr/>
          </p:nvSpPr>
          <p:spPr>
            <a:xfrm>
              <a:off x="5229397" y="4132328"/>
              <a:ext cx="1717137" cy="2246769"/>
            </a:xfrm>
            <a:prstGeom prst="rect">
              <a:avLst/>
            </a:prstGeom>
            <a:noFill/>
          </p:spPr>
          <p:txBody>
            <a:bodyPr wrap="none" rtlCol="0">
              <a:spAutoFit/>
            </a:bodyPr>
            <a:lstStyle/>
            <a:p>
              <a:r>
                <a:rPr lang="en-US" sz="1400" b="1" dirty="0" smtClean="0">
                  <a:solidFill>
                    <a:schemeClr val="bg1"/>
                  </a:solidFill>
                  <a:latin typeface="Arial" panose="020B0604020202020204" pitchFamily="34" charset="0"/>
                  <a:cs typeface="Arial" panose="020B0604020202020204" pitchFamily="34" charset="0"/>
                </a:rPr>
                <a:t>Patriarchy</a:t>
              </a:r>
            </a:p>
            <a:p>
              <a:r>
                <a:rPr lang="en-US" sz="1400" b="1" dirty="0" smtClean="0">
                  <a:solidFill>
                    <a:schemeClr val="bg1"/>
                  </a:solidFill>
                  <a:latin typeface="Arial" panose="020B0604020202020204" pitchFamily="34" charset="0"/>
                  <a:cs typeface="Arial" panose="020B0604020202020204" pitchFamily="34" charset="0"/>
                </a:rPr>
                <a:t>White supremacy</a:t>
              </a:r>
            </a:p>
            <a:p>
              <a:r>
                <a:rPr lang="en-US" sz="1400" b="1" dirty="0" smtClean="0">
                  <a:solidFill>
                    <a:schemeClr val="bg1"/>
                  </a:solidFill>
                  <a:latin typeface="Arial" panose="020B0604020202020204" pitchFamily="34" charset="0"/>
                  <a:cs typeface="Arial" panose="020B0604020202020204" pitchFamily="34" charset="0"/>
                </a:rPr>
                <a:t>Heteronormativity</a:t>
              </a:r>
            </a:p>
            <a:p>
              <a:r>
                <a:rPr lang="en-US" sz="1400" b="1" dirty="0" smtClean="0">
                  <a:solidFill>
                    <a:schemeClr val="bg1"/>
                  </a:solidFill>
                  <a:latin typeface="Arial" panose="020B0604020202020204" pitchFamily="34" charset="0"/>
                  <a:cs typeface="Arial" panose="020B0604020202020204" pitchFamily="34" charset="0"/>
                </a:rPr>
                <a:t>Toxic masculinity</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Classism</a:t>
              </a:r>
            </a:p>
            <a:p>
              <a:r>
                <a:rPr lang="en-US" sz="1400" b="1" dirty="0" smtClean="0">
                  <a:solidFill>
                    <a:schemeClr val="bg1"/>
                  </a:solidFill>
                  <a:latin typeface="Arial" panose="020B0604020202020204" pitchFamily="34" charset="0"/>
                  <a:cs typeface="Arial" panose="020B0604020202020204" pitchFamily="34" charset="0"/>
                </a:rPr>
                <a:t>Ageism</a:t>
              </a:r>
            </a:p>
            <a:p>
              <a:r>
                <a:rPr lang="en-US" sz="1400" b="1" dirty="0" smtClean="0">
                  <a:solidFill>
                    <a:schemeClr val="bg1"/>
                  </a:solidFill>
                  <a:latin typeface="Arial" panose="020B0604020202020204" pitchFamily="34" charset="0"/>
                  <a:cs typeface="Arial" panose="020B0604020202020204" pitchFamily="34" charset="0"/>
                </a:rPr>
                <a:t>Ableism</a:t>
              </a:r>
            </a:p>
            <a:p>
              <a:r>
                <a:rPr lang="en-US" sz="1400" b="1" dirty="0" err="1" smtClean="0">
                  <a:solidFill>
                    <a:schemeClr val="bg1"/>
                  </a:solidFill>
                  <a:latin typeface="Arial" panose="020B0604020202020204" pitchFamily="34" charset="0"/>
                  <a:cs typeface="Arial" panose="020B0604020202020204" pitchFamily="34" charset="0"/>
                </a:rPr>
                <a:t>Cisgenderism</a:t>
              </a:r>
              <a:endParaRPr lang="en-US" sz="140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panose="020B0604020202020204" pitchFamily="34" charset="0"/>
                  <a:cs typeface="Arial" panose="020B0604020202020204" pitchFamily="34" charset="0"/>
                </a:rPr>
                <a:t>ACTIVISM</a:t>
              </a:r>
              <a:endParaRPr lang="en-US"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7212096" y="4378551"/>
              <a:ext cx="1128835" cy="1600438"/>
            </a:xfrm>
            <a:prstGeom prst="rect">
              <a:avLst/>
            </a:prstGeom>
            <a:noFill/>
          </p:spPr>
          <p:txBody>
            <a:bodyPr wrap="none" rtlCol="0">
              <a:spAutoFit/>
            </a:bodyPr>
            <a:lstStyle/>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Protest</a:t>
              </a:r>
            </a:p>
            <a:p>
              <a:r>
                <a:rPr lang="en-US" sz="1400" b="1" dirty="0" smtClean="0">
                  <a:solidFill>
                    <a:schemeClr val="bg1"/>
                  </a:solidFill>
                  <a:latin typeface="Arial" panose="020B0604020202020204" pitchFamily="34" charset="0"/>
                  <a:cs typeface="Arial" panose="020B0604020202020204" pitchFamily="34" charset="0"/>
                </a:rPr>
                <a:t>Resistance</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Education</a:t>
              </a:r>
            </a:p>
            <a:p>
              <a:r>
                <a:rPr lang="en-US" sz="1400" b="1" dirty="0" smtClean="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6"/>
              <a:ext cx="1460655" cy="1384995"/>
            </a:xfrm>
            <a:prstGeom prst="rect">
              <a:avLst/>
            </a:prstGeom>
            <a:noFill/>
          </p:spPr>
          <p:txBody>
            <a:bodyPr wrap="none" rtlCol="0">
              <a:spAutoFit/>
            </a:bodyPr>
            <a:lstStyle/>
            <a:p>
              <a:r>
                <a:rPr lang="en-US" sz="1400" b="1" dirty="0" smtClean="0">
                  <a:solidFill>
                    <a:schemeClr val="bg1"/>
                  </a:solidFill>
                  <a:latin typeface="Arial" panose="020B0604020202020204" pitchFamily="34" charset="0"/>
                  <a:cs typeface="Arial" panose="020B0604020202020204" pitchFamily="34" charset="0"/>
                </a:rPr>
                <a:t>Equality</a:t>
              </a:r>
            </a:p>
            <a:p>
              <a:r>
                <a:rPr lang="en-US" sz="1400" b="1" dirty="0" smtClean="0">
                  <a:solidFill>
                    <a:schemeClr val="bg1"/>
                  </a:solidFill>
                  <a:latin typeface="Arial" panose="020B0604020202020204" pitchFamily="34" charset="0"/>
                  <a:cs typeface="Arial" panose="020B0604020202020204" pitchFamily="34" charset="0"/>
                </a:rPr>
                <a:t>Power reversal</a:t>
              </a:r>
            </a:p>
            <a:p>
              <a:endParaRPr lang="en-US" sz="1400" b="1" dirty="0" smtClean="0">
                <a:solidFill>
                  <a:schemeClr val="bg1"/>
                </a:solidFill>
                <a:latin typeface="Arial" panose="020B0604020202020204" pitchFamily="34" charset="0"/>
                <a:cs typeface="Arial" panose="020B0604020202020204" pitchFamily="34" charset="0"/>
              </a:endParaRPr>
            </a:p>
            <a:p>
              <a:endParaRPr lang="en-US" sz="1400" b="1" dirty="0" smtClean="0">
                <a:solidFill>
                  <a:schemeClr val="bg1"/>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Justice</a:t>
              </a:r>
            </a:p>
            <a:p>
              <a:r>
                <a:rPr lang="en-US" sz="1400" b="1" dirty="0" smtClean="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Arial" panose="020B0604020202020204" pitchFamily="34" charset="0"/>
                  <a:cs typeface="Arial" panose="020B0604020202020204" pitchFamily="34" charset="0"/>
                </a:rPr>
                <a:t>-----</a:t>
              </a:r>
              <a:endParaRPr lang="en-US" sz="100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1" y="2590445"/>
              <a:ext cx="2650852" cy="584775"/>
            </a:xfrm>
            <a:prstGeom prst="rect">
              <a:avLst/>
            </a:prstGeom>
            <a:noFill/>
          </p:spPr>
          <p:txBody>
            <a:bodyPr wrap="none" rtlCol="0">
              <a:spAutoFit/>
            </a:bodyPr>
            <a:lstStyle/>
            <a:p>
              <a:r>
                <a:rPr lang="en-US" sz="3200" b="1" dirty="0" smtClean="0"/>
                <a:t>Christianity</a:t>
              </a:r>
              <a:endParaRPr lang="en-US" sz="3200" b="1" dirty="0"/>
            </a:p>
          </p:txBody>
        </p:sp>
        <p:sp>
          <p:nvSpPr>
            <p:cNvPr id="17" name="TextBox 16"/>
            <p:cNvSpPr txBox="1"/>
            <p:nvPr/>
          </p:nvSpPr>
          <p:spPr>
            <a:xfrm>
              <a:off x="642684" y="4968648"/>
              <a:ext cx="2660216" cy="1077218"/>
            </a:xfrm>
            <a:prstGeom prst="rect">
              <a:avLst/>
            </a:prstGeom>
            <a:noFill/>
          </p:spPr>
          <p:txBody>
            <a:bodyPr wrap="square" rtlCol="0">
              <a:spAutoFit/>
            </a:bodyPr>
            <a:lstStyle/>
            <a:p>
              <a:r>
                <a:rPr lang="en-US" sz="3200" b="1" dirty="0" smtClean="0"/>
                <a:t>Critical theory</a:t>
              </a:r>
              <a:endParaRPr lang="en-US" sz="3200" b="1" dirty="0"/>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16033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pPr lvl="1"/>
            <a:r>
              <a:rPr lang="en-US" dirty="0" smtClean="0"/>
              <a:t>“We should never challenge ‘lived experience’.”</a:t>
            </a:r>
          </a:p>
          <a:p>
            <a:pPr lvl="1"/>
            <a:r>
              <a:rPr lang="en-US" dirty="0" smtClean="0"/>
              <a:t>“We need to liberate our theology from privileged groups.”</a:t>
            </a:r>
          </a:p>
          <a:p>
            <a:pPr lvl="1"/>
            <a:r>
              <a:rPr lang="en-US" dirty="0" smtClean="0"/>
              <a:t>“We should dismantle all structures which perpetuate privilege.”</a:t>
            </a:r>
          </a:p>
          <a:p>
            <a:r>
              <a:rPr lang="en-US" dirty="0"/>
              <a:t>Advice for dialogue</a:t>
            </a:r>
          </a:p>
          <a:p>
            <a:pPr marL="0" indent="0">
              <a:buNone/>
            </a:pPr>
            <a:endParaRPr lang="en-US" dirty="0"/>
          </a:p>
        </p:txBody>
      </p:sp>
      <p:sp>
        <p:nvSpPr>
          <p:cNvPr id="4" name="Rectangle 3"/>
          <p:cNvSpPr/>
          <p:nvPr/>
        </p:nvSpPr>
        <p:spPr>
          <a:xfrm>
            <a:off x="211015" y="3492584"/>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1371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#1: “We should never challenge ‘lived experience’”</a:t>
            </a:r>
            <a:endParaRPr lang="en-US" dirty="0"/>
          </a:p>
        </p:txBody>
      </p:sp>
      <p:pic>
        <p:nvPicPr>
          <p:cNvPr id="4" name="Picture 3"/>
          <p:cNvPicPr>
            <a:picLocks noChangeAspect="1"/>
          </p:cNvPicPr>
          <p:nvPr/>
        </p:nvPicPr>
        <p:blipFill rotWithShape="1">
          <a:blip r:embed="rId2"/>
          <a:srcRect l="9033" r="21052"/>
          <a:stretch/>
        </p:blipFill>
        <p:spPr>
          <a:xfrm>
            <a:off x="3618843" y="2248572"/>
            <a:ext cx="2713232" cy="258719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636" y="2248571"/>
            <a:ext cx="2587197" cy="2587197"/>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b="20194"/>
          <a:stretch/>
        </p:blipFill>
        <p:spPr>
          <a:xfrm>
            <a:off x="9323293" y="2248572"/>
            <a:ext cx="2593487" cy="258719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4085" y="2248572"/>
            <a:ext cx="2587197" cy="2587197"/>
          </a:xfrm>
          <a:prstGeom prst="rect">
            <a:avLst/>
          </a:prstGeom>
        </p:spPr>
      </p:pic>
    </p:spTree>
    <p:extLst>
      <p:ext uri="{BB962C8B-B14F-4D97-AF65-F5344CB8AC3E}">
        <p14:creationId xmlns:p14="http://schemas.microsoft.com/office/powerpoint/2010/main" val="3465398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#1: “We should never challenge ‘lived experience’”</a:t>
            </a:r>
            <a:endParaRPr lang="en-US" dirty="0"/>
          </a:p>
        </p:txBody>
      </p:sp>
      <p:sp>
        <p:nvSpPr>
          <p:cNvPr id="3" name="Content Placeholder 2"/>
          <p:cNvSpPr>
            <a:spLocks noGrp="1"/>
          </p:cNvSpPr>
          <p:nvPr>
            <p:ph idx="1"/>
          </p:nvPr>
        </p:nvSpPr>
        <p:spPr>
          <a:xfrm>
            <a:off x="838199" y="1825625"/>
            <a:ext cx="11101755" cy="3520098"/>
          </a:xfrm>
        </p:spPr>
        <p:txBody>
          <a:bodyPr>
            <a:normAutofit/>
          </a:bodyPr>
          <a:lstStyle/>
          <a:p>
            <a:pPr marL="0" indent="0">
              <a:buNone/>
            </a:pPr>
            <a:r>
              <a:rPr lang="en-US" dirty="0"/>
              <a:t>“As a </a:t>
            </a:r>
            <a:r>
              <a:rPr lang="en-US" dirty="0">
                <a:solidFill>
                  <a:srgbClr val="FF0000"/>
                </a:solidFill>
              </a:rPr>
              <a:t>woman</a:t>
            </a:r>
            <a:r>
              <a:rPr lang="en-US" dirty="0"/>
              <a:t>, I know </a:t>
            </a:r>
            <a:r>
              <a:rPr lang="en-US" dirty="0" smtClean="0"/>
              <a:t>that our society is deeply sexist.”</a:t>
            </a:r>
          </a:p>
          <a:p>
            <a:pPr marL="0" indent="0">
              <a:buNone/>
            </a:pPr>
            <a:r>
              <a:rPr lang="en-US" dirty="0"/>
              <a:t>“As a </a:t>
            </a:r>
            <a:r>
              <a:rPr lang="en-US" dirty="0">
                <a:solidFill>
                  <a:srgbClr val="FF0000"/>
                </a:solidFill>
              </a:rPr>
              <a:t>black man</a:t>
            </a:r>
            <a:r>
              <a:rPr lang="en-US" dirty="0"/>
              <a:t>, I know </a:t>
            </a:r>
            <a:r>
              <a:rPr lang="en-US" dirty="0" smtClean="0"/>
              <a:t>that our society is deeply racist.”</a:t>
            </a:r>
          </a:p>
          <a:p>
            <a:pPr marL="0" indent="0">
              <a:buNone/>
            </a:pPr>
            <a:r>
              <a:rPr lang="en-US" dirty="0"/>
              <a:t>“As a </a:t>
            </a:r>
            <a:r>
              <a:rPr lang="en-US" dirty="0">
                <a:solidFill>
                  <a:srgbClr val="FF0000"/>
                </a:solidFill>
              </a:rPr>
              <a:t>lesbian</a:t>
            </a:r>
            <a:r>
              <a:rPr lang="en-US" dirty="0"/>
              <a:t>, I know that sexual orientation is fixed from birth</a:t>
            </a:r>
            <a:r>
              <a:rPr lang="en-US" dirty="0" smtClean="0"/>
              <a:t>.”</a:t>
            </a:r>
          </a:p>
          <a:p>
            <a:pPr marL="0" indent="0">
              <a:buNone/>
            </a:pPr>
            <a:r>
              <a:rPr lang="en-US" dirty="0" smtClean="0"/>
              <a:t>“</a:t>
            </a:r>
            <a:r>
              <a:rPr lang="en-US" dirty="0"/>
              <a:t>As </a:t>
            </a:r>
            <a:r>
              <a:rPr lang="en-US" dirty="0" smtClean="0"/>
              <a:t>a </a:t>
            </a:r>
            <a:r>
              <a:rPr lang="en-US" dirty="0" smtClean="0">
                <a:solidFill>
                  <a:srgbClr val="FF0000"/>
                </a:solidFill>
              </a:rPr>
              <a:t>Sufi Muslim</a:t>
            </a:r>
            <a:r>
              <a:rPr lang="en-US" dirty="0" smtClean="0"/>
              <a:t>, </a:t>
            </a:r>
            <a:r>
              <a:rPr lang="en-US" dirty="0"/>
              <a:t>I know that </a:t>
            </a:r>
            <a:r>
              <a:rPr lang="en-US" dirty="0" smtClean="0"/>
              <a:t>Islam is true.”</a:t>
            </a:r>
            <a:endParaRPr lang="en-US" dirty="0"/>
          </a:p>
          <a:p>
            <a:pPr marL="0" indent="0">
              <a:buNone/>
            </a:pPr>
            <a:r>
              <a:rPr lang="en-US" dirty="0" smtClean="0"/>
              <a:t>“As a </a:t>
            </a:r>
            <a:r>
              <a:rPr lang="en-US" dirty="0" smtClean="0">
                <a:solidFill>
                  <a:srgbClr val="FF0000"/>
                </a:solidFill>
              </a:rPr>
              <a:t>polyamorous man</a:t>
            </a:r>
            <a:r>
              <a:rPr lang="en-US" dirty="0" smtClean="0"/>
              <a:t>, I know that sex outside of marriage is okay.”</a:t>
            </a:r>
          </a:p>
          <a:p>
            <a:pPr marL="0" indent="0">
              <a:buNone/>
            </a:pPr>
            <a:r>
              <a:rPr lang="en-US" dirty="0" smtClean="0"/>
              <a:t>“As a </a:t>
            </a:r>
            <a:r>
              <a:rPr lang="en-US" dirty="0" smtClean="0">
                <a:solidFill>
                  <a:srgbClr val="FF0000"/>
                </a:solidFill>
              </a:rPr>
              <a:t>Hindu</a:t>
            </a:r>
            <a:r>
              <a:rPr lang="en-US" dirty="0" smtClean="0"/>
              <a:t>, I’ve had religious experience that show me how all religions are paths to the divine.”</a:t>
            </a:r>
          </a:p>
        </p:txBody>
      </p:sp>
      <p:sp>
        <p:nvSpPr>
          <p:cNvPr id="4" name="TextBox 3"/>
          <p:cNvSpPr txBox="1"/>
          <p:nvPr/>
        </p:nvSpPr>
        <p:spPr>
          <a:xfrm>
            <a:off x="838200" y="5524262"/>
            <a:ext cx="7718929" cy="954107"/>
          </a:xfrm>
          <a:prstGeom prst="rect">
            <a:avLst/>
          </a:prstGeom>
          <a:noFill/>
          <a:ln w="28575">
            <a:solidFill>
              <a:srgbClr val="FF0000"/>
            </a:solidFill>
          </a:ln>
        </p:spPr>
        <p:txBody>
          <a:bodyPr wrap="square" rtlCol="0">
            <a:spAutoFit/>
          </a:bodyPr>
          <a:lstStyle/>
          <a:p>
            <a:r>
              <a:rPr lang="en-US" sz="2800" dirty="0" smtClean="0"/>
              <a:t>Truth claims must be evaluated on the basis of Scripture and objective evidence.</a:t>
            </a:r>
            <a:endParaRPr lang="en-US" sz="2800" dirty="0"/>
          </a:p>
        </p:txBody>
      </p:sp>
    </p:spTree>
    <p:extLst>
      <p:ext uri="{BB962C8B-B14F-4D97-AF65-F5344CB8AC3E}">
        <p14:creationId xmlns:p14="http://schemas.microsoft.com/office/powerpoint/2010/main" val="30326867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pPr lvl="1"/>
            <a:r>
              <a:rPr lang="en-US" dirty="0" smtClean="0"/>
              <a:t>“We should never challenge ‘lived experience’.”</a:t>
            </a:r>
          </a:p>
          <a:p>
            <a:pPr lvl="1"/>
            <a:r>
              <a:rPr lang="en-US" dirty="0" smtClean="0"/>
              <a:t>“We need to liberate our theology from privileged groups.”</a:t>
            </a:r>
          </a:p>
          <a:p>
            <a:pPr lvl="1"/>
            <a:r>
              <a:rPr lang="en-US" dirty="0" smtClean="0"/>
              <a:t>“We should dismantle all structures which perpetuate privilege.”</a:t>
            </a:r>
          </a:p>
          <a:p>
            <a:r>
              <a:rPr lang="en-US" dirty="0"/>
              <a:t>Advice for dialogue</a:t>
            </a:r>
          </a:p>
          <a:p>
            <a:pPr marL="0" indent="0">
              <a:buNone/>
            </a:pPr>
            <a:endParaRPr lang="en-US" dirty="0"/>
          </a:p>
        </p:txBody>
      </p:sp>
      <p:sp>
        <p:nvSpPr>
          <p:cNvPr id="4" name="Rectangle 3"/>
          <p:cNvSpPr/>
          <p:nvPr/>
        </p:nvSpPr>
        <p:spPr>
          <a:xfrm>
            <a:off x="211015" y="3898330"/>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25304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#2: “We need to liberate our theology from privileged groups”</a:t>
            </a:r>
            <a:endParaRPr lang="en-US" dirty="0"/>
          </a:p>
        </p:txBody>
      </p:sp>
      <p:sp>
        <p:nvSpPr>
          <p:cNvPr id="5" name="TextBox 4"/>
          <p:cNvSpPr txBox="1"/>
          <p:nvPr/>
        </p:nvSpPr>
        <p:spPr>
          <a:xfrm>
            <a:off x="838200" y="1690688"/>
            <a:ext cx="10890738"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“We need to de-center </a:t>
            </a:r>
            <a:r>
              <a:rPr lang="en-US" sz="2800" dirty="0" smtClean="0">
                <a:solidFill>
                  <a:srgbClr val="FF0000"/>
                </a:solidFill>
              </a:rPr>
              <a:t>‘white theology’ </a:t>
            </a:r>
            <a:r>
              <a:rPr lang="en-US" sz="2800" dirty="0" smtClean="0"/>
              <a:t>and platform the </a:t>
            </a:r>
            <a:r>
              <a:rPr lang="en-US" sz="2800" dirty="0" smtClean="0">
                <a:solidFill>
                  <a:srgbClr val="FF0000"/>
                </a:solidFill>
              </a:rPr>
              <a:t>theology of people of color</a:t>
            </a:r>
            <a:r>
              <a:rPr lang="en-US" sz="2800" dirty="0" smtClean="0"/>
              <a:t>.”</a:t>
            </a:r>
          </a:p>
          <a:p>
            <a:pPr marL="285750" indent="-285750">
              <a:buFont typeface="Arial" panose="020B0604020202020204" pitchFamily="34" charset="0"/>
              <a:buChar char="•"/>
            </a:pPr>
            <a:r>
              <a:rPr lang="en-US" sz="2800" dirty="0" smtClean="0"/>
              <a:t>“We need to de-center </a:t>
            </a:r>
            <a:r>
              <a:rPr lang="en-US" sz="2800" dirty="0" smtClean="0">
                <a:solidFill>
                  <a:srgbClr val="FF0000"/>
                </a:solidFill>
              </a:rPr>
              <a:t>‘Western theology’ </a:t>
            </a:r>
            <a:r>
              <a:rPr lang="en-US" sz="2800" dirty="0" smtClean="0"/>
              <a:t>and platform </a:t>
            </a:r>
            <a:r>
              <a:rPr lang="en-US" sz="2800" dirty="0" smtClean="0">
                <a:solidFill>
                  <a:srgbClr val="FF0000"/>
                </a:solidFill>
              </a:rPr>
              <a:t>non-Western theology</a:t>
            </a:r>
            <a:r>
              <a:rPr lang="en-US" sz="2800" dirty="0" smtClean="0"/>
              <a:t>.”</a:t>
            </a:r>
          </a:p>
          <a:p>
            <a:pPr marL="285750" indent="-285750">
              <a:buFont typeface="Arial" panose="020B0604020202020204" pitchFamily="34" charset="0"/>
              <a:buChar char="•"/>
            </a:pPr>
            <a:r>
              <a:rPr lang="en-US" sz="2800" dirty="0" smtClean="0"/>
              <a:t>“We need to de-center </a:t>
            </a:r>
            <a:r>
              <a:rPr lang="en-US" sz="2800" dirty="0">
                <a:solidFill>
                  <a:srgbClr val="FF0000"/>
                </a:solidFill>
              </a:rPr>
              <a:t>male theology </a:t>
            </a:r>
            <a:r>
              <a:rPr lang="en-US" sz="2800" dirty="0"/>
              <a:t>and platform </a:t>
            </a:r>
            <a:r>
              <a:rPr lang="en-US" sz="2800" dirty="0" smtClean="0">
                <a:solidFill>
                  <a:srgbClr val="FF0000"/>
                </a:solidFill>
              </a:rPr>
              <a:t>feminist theology</a:t>
            </a:r>
            <a:r>
              <a:rPr lang="en-US" sz="2800" dirty="0" smtClean="0"/>
              <a:t>.”</a:t>
            </a:r>
            <a:endParaRPr lang="en-US" sz="2800" dirty="0"/>
          </a:p>
          <a:p>
            <a:pPr marL="285750" indent="-285750">
              <a:buFont typeface="Arial" panose="020B0604020202020204" pitchFamily="34" charset="0"/>
              <a:buChar char="•"/>
            </a:pPr>
            <a:r>
              <a:rPr lang="en-US" sz="2800" dirty="0" smtClean="0"/>
              <a:t>“We need to de-center the </a:t>
            </a:r>
            <a:r>
              <a:rPr lang="en-US" sz="2800" dirty="0" smtClean="0">
                <a:solidFill>
                  <a:srgbClr val="FF0000"/>
                </a:solidFill>
              </a:rPr>
              <a:t>Eurocentric creeds </a:t>
            </a:r>
            <a:r>
              <a:rPr lang="en-US" sz="2800" dirty="0" smtClean="0"/>
              <a:t>of the Reformation, and platform </a:t>
            </a:r>
            <a:r>
              <a:rPr lang="en-US" sz="2800" dirty="0" smtClean="0">
                <a:solidFill>
                  <a:srgbClr val="FF0000"/>
                </a:solidFill>
              </a:rPr>
              <a:t>liberation theology</a:t>
            </a:r>
            <a:r>
              <a:rPr lang="en-US" sz="2800" dirty="0" smtClean="0"/>
              <a:t>.”</a:t>
            </a:r>
          </a:p>
          <a:p>
            <a:pPr marL="285750" indent="-285750">
              <a:buFont typeface="Arial" panose="020B0604020202020204" pitchFamily="34" charset="0"/>
              <a:buChar char="•"/>
            </a:pPr>
            <a:r>
              <a:rPr lang="en-US" sz="2800" dirty="0" smtClean="0"/>
              <a:t>“We need to de-center the </a:t>
            </a:r>
            <a:r>
              <a:rPr lang="en-US" sz="2800" dirty="0" smtClean="0">
                <a:solidFill>
                  <a:srgbClr val="FF0000"/>
                </a:solidFill>
              </a:rPr>
              <a:t>all-male books of the Bible</a:t>
            </a:r>
            <a:r>
              <a:rPr lang="en-US" sz="2800" dirty="0" smtClean="0"/>
              <a:t> and </a:t>
            </a:r>
            <a:r>
              <a:rPr lang="en-US" sz="2800" dirty="0"/>
              <a:t>platform the </a:t>
            </a:r>
            <a:r>
              <a:rPr lang="en-US" sz="2800" dirty="0" smtClean="0">
                <a:solidFill>
                  <a:srgbClr val="FF0000"/>
                </a:solidFill>
              </a:rPr>
              <a:t>extra-biblical books </a:t>
            </a:r>
            <a:r>
              <a:rPr lang="en-US" sz="2800" dirty="0" smtClean="0"/>
              <a:t>written by women.”</a:t>
            </a:r>
            <a:endParaRPr lang="en-US"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6271786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pPr lvl="1"/>
            <a:r>
              <a:rPr lang="en-US" dirty="0" smtClean="0"/>
              <a:t>“We should never challenge ‘lived experience’.”</a:t>
            </a:r>
          </a:p>
          <a:p>
            <a:pPr lvl="1"/>
            <a:r>
              <a:rPr lang="en-US" dirty="0" smtClean="0"/>
              <a:t>“We need to liberate our theology from privileged groups.”</a:t>
            </a:r>
          </a:p>
          <a:p>
            <a:pPr lvl="1"/>
            <a:r>
              <a:rPr lang="en-US" dirty="0" smtClean="0"/>
              <a:t>“We should dismantle all structures which perpetuate privilege.”</a:t>
            </a:r>
          </a:p>
          <a:p>
            <a:r>
              <a:rPr lang="en-US" dirty="0"/>
              <a:t>Advice for dialogue</a:t>
            </a:r>
          </a:p>
          <a:p>
            <a:pPr marL="0" indent="0">
              <a:buNone/>
            </a:pPr>
            <a:endParaRPr lang="en-US" dirty="0"/>
          </a:p>
        </p:txBody>
      </p:sp>
      <p:sp>
        <p:nvSpPr>
          <p:cNvPr id="4" name="Rectangle 3"/>
          <p:cNvSpPr/>
          <p:nvPr/>
        </p:nvSpPr>
        <p:spPr>
          <a:xfrm>
            <a:off x="211015" y="4266941"/>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224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Claim #3: </a:t>
            </a:r>
            <a:r>
              <a:rPr lang="en-US" sz="3600" dirty="0"/>
              <a:t>“We should dismantle all structures which perpetuate privilege”</a:t>
            </a:r>
          </a:p>
        </p:txBody>
      </p:sp>
      <p:sp>
        <p:nvSpPr>
          <p:cNvPr id="3" name="Content Placeholder 2"/>
          <p:cNvSpPr>
            <a:spLocks noGrp="1"/>
          </p:cNvSpPr>
          <p:nvPr>
            <p:ph idx="1"/>
          </p:nvPr>
        </p:nvSpPr>
        <p:spPr>
          <a:xfrm>
            <a:off x="580292" y="1690688"/>
            <a:ext cx="11271739" cy="3481754"/>
          </a:xfrm>
        </p:spPr>
        <p:txBody>
          <a:bodyPr>
            <a:normAutofit fontScale="85000" lnSpcReduction="10000"/>
          </a:bodyPr>
          <a:lstStyle/>
          <a:p>
            <a:r>
              <a:rPr lang="en-US" dirty="0" smtClean="0"/>
              <a:t>“We should dismantle </a:t>
            </a:r>
            <a:r>
              <a:rPr lang="en-US" dirty="0" smtClean="0">
                <a:solidFill>
                  <a:srgbClr val="FF0000"/>
                </a:solidFill>
              </a:rPr>
              <a:t>capitalism</a:t>
            </a:r>
            <a:r>
              <a:rPr lang="en-US" dirty="0" smtClean="0"/>
              <a:t>,</a:t>
            </a:r>
            <a:r>
              <a:rPr lang="en-US" dirty="0" smtClean="0">
                <a:solidFill>
                  <a:srgbClr val="FF0000"/>
                </a:solidFill>
              </a:rPr>
              <a:t> </a:t>
            </a:r>
            <a:r>
              <a:rPr lang="en-US" dirty="0" smtClean="0"/>
              <a:t>because it perpetuates economic privilege.”</a:t>
            </a:r>
          </a:p>
          <a:p>
            <a:r>
              <a:rPr lang="en-US" dirty="0" smtClean="0"/>
              <a:t>“We should dismantle </a:t>
            </a:r>
            <a:r>
              <a:rPr lang="en-US" dirty="0" smtClean="0">
                <a:solidFill>
                  <a:srgbClr val="FF0000"/>
                </a:solidFill>
              </a:rPr>
              <a:t>male eldership</a:t>
            </a:r>
            <a:r>
              <a:rPr lang="en-US" dirty="0" smtClean="0"/>
              <a:t>, because it perpetuates male privilege.”</a:t>
            </a:r>
          </a:p>
          <a:p>
            <a:r>
              <a:rPr lang="en-US" dirty="0" smtClean="0"/>
              <a:t>“We should dismantle </a:t>
            </a:r>
            <a:r>
              <a:rPr lang="en-US" dirty="0" smtClean="0">
                <a:solidFill>
                  <a:srgbClr val="FF0000"/>
                </a:solidFill>
              </a:rPr>
              <a:t>the institution of marriage</a:t>
            </a:r>
            <a:r>
              <a:rPr lang="en-US" dirty="0" smtClean="0"/>
              <a:t>, because it perpetuates heterosexual and monogamous privilege.”</a:t>
            </a:r>
          </a:p>
          <a:p>
            <a:r>
              <a:rPr lang="en-US" dirty="0" smtClean="0"/>
              <a:t>“We should dismantle </a:t>
            </a:r>
            <a:r>
              <a:rPr lang="en-US" dirty="0" smtClean="0">
                <a:solidFill>
                  <a:srgbClr val="FF0000"/>
                </a:solidFill>
              </a:rPr>
              <a:t>anti-abortion laws</a:t>
            </a:r>
            <a:r>
              <a:rPr lang="en-US" dirty="0" smtClean="0"/>
              <a:t>, because they perpetuate male privilege.”</a:t>
            </a:r>
          </a:p>
          <a:p>
            <a:r>
              <a:rPr lang="en-US" dirty="0" smtClean="0"/>
              <a:t>“We should dismantle </a:t>
            </a:r>
            <a:r>
              <a:rPr lang="en-US" dirty="0" smtClean="0">
                <a:solidFill>
                  <a:srgbClr val="FF0000"/>
                </a:solidFill>
              </a:rPr>
              <a:t>the connection between sex and gender</a:t>
            </a:r>
            <a:r>
              <a:rPr lang="en-US" dirty="0" smtClean="0"/>
              <a:t>, because it perpetuates cis-privilege.”</a:t>
            </a:r>
          </a:p>
          <a:p>
            <a:r>
              <a:rPr lang="en-US" dirty="0" smtClean="0"/>
              <a:t>“We should dismantle all </a:t>
            </a:r>
            <a:r>
              <a:rPr lang="en-US" dirty="0" smtClean="0">
                <a:solidFill>
                  <a:srgbClr val="FF0000"/>
                </a:solidFill>
              </a:rPr>
              <a:t>Christian moral norms</a:t>
            </a:r>
            <a:r>
              <a:rPr lang="en-US" dirty="0" smtClean="0"/>
              <a:t>, because they perpetuate Christian privilege.”</a:t>
            </a:r>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3739832" y="4700746"/>
            <a:ext cx="4314508" cy="2157254"/>
          </a:xfrm>
          <a:prstGeom prst="rect">
            <a:avLst/>
          </a:prstGeom>
        </p:spPr>
      </p:pic>
    </p:spTree>
    <p:extLst>
      <p:ext uri="{BB962C8B-B14F-4D97-AF65-F5344CB8AC3E}">
        <p14:creationId xmlns:p14="http://schemas.microsoft.com/office/powerpoint/2010/main" val="32435660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10515600" cy="1325563"/>
          </a:xfrm>
        </p:spPr>
        <p:txBody>
          <a:bodyPr/>
          <a:lstStyle/>
          <a:p>
            <a:r>
              <a:rPr lang="en-US" dirty="0" smtClean="0"/>
              <a:t>Positives and negatives</a:t>
            </a:r>
            <a:endParaRPr lang="en-US" dirty="0"/>
          </a:p>
        </p:txBody>
      </p:sp>
      <p:sp>
        <p:nvSpPr>
          <p:cNvPr id="3" name="Content Placeholder 2"/>
          <p:cNvSpPr>
            <a:spLocks noGrp="1"/>
          </p:cNvSpPr>
          <p:nvPr>
            <p:ph idx="1"/>
          </p:nvPr>
        </p:nvSpPr>
        <p:spPr>
          <a:xfrm>
            <a:off x="457200" y="1505584"/>
            <a:ext cx="11430000" cy="5352416"/>
          </a:xfrm>
        </p:spPr>
        <p:txBody>
          <a:bodyPr>
            <a:normAutofit/>
          </a:bodyPr>
          <a:lstStyle/>
          <a:p>
            <a:pPr marL="0" indent="0">
              <a:buNone/>
            </a:pPr>
            <a:r>
              <a:rPr lang="en-US" sz="2400" dirty="0" smtClean="0"/>
              <a:t>Claim #1: </a:t>
            </a:r>
            <a:r>
              <a:rPr lang="en-US" sz="2400" dirty="0"/>
              <a:t>“We should never challenge ‘lived experience</a:t>
            </a:r>
            <a:r>
              <a:rPr lang="en-US" sz="2400" dirty="0" smtClean="0"/>
              <a:t>’”</a:t>
            </a:r>
          </a:p>
          <a:p>
            <a:pPr marL="0" indent="0">
              <a:buNone/>
            </a:pPr>
            <a:r>
              <a:rPr lang="en-US" sz="2400" dirty="0" smtClean="0"/>
              <a:t>	Positive: Lived experience can give us unique insights</a:t>
            </a:r>
          </a:p>
          <a:p>
            <a:pPr marL="0" indent="0">
              <a:buNone/>
            </a:pPr>
            <a:r>
              <a:rPr lang="en-US" sz="2400" dirty="0" smtClean="0"/>
              <a:t>	Negative: …but must still be subjected to the scrutiny of Scripture and evidence.</a:t>
            </a:r>
          </a:p>
          <a:p>
            <a:pPr marL="0" indent="0">
              <a:buNone/>
            </a:pPr>
            <a:r>
              <a:rPr lang="en-US" sz="2400" dirty="0" smtClean="0"/>
              <a:t>Claim #2: </a:t>
            </a:r>
            <a:r>
              <a:rPr lang="en-US" sz="2400" dirty="0"/>
              <a:t>“We need to liberate our theology from privileged groups”</a:t>
            </a:r>
            <a:endParaRPr lang="en-US" sz="2400" dirty="0" smtClean="0"/>
          </a:p>
          <a:p>
            <a:pPr marL="0" indent="0">
              <a:buNone/>
            </a:pPr>
            <a:r>
              <a:rPr lang="en-US" sz="2400" dirty="0" smtClean="0"/>
              <a:t>	Positive: We should constantly reexamine our theology to recognize where our 	identity has biased our interpretation</a:t>
            </a:r>
          </a:p>
          <a:p>
            <a:pPr marL="0" indent="0">
              <a:buNone/>
            </a:pPr>
            <a:r>
              <a:rPr lang="en-US" sz="2400" dirty="0" smtClean="0"/>
              <a:t>	Negative:  …but the </a:t>
            </a:r>
            <a:r>
              <a:rPr lang="en-US" sz="2400" dirty="0"/>
              <a:t>truth or falsehood of a claim does not depend on the identity </a:t>
            </a:r>
            <a:r>
              <a:rPr lang="en-US" sz="2400" dirty="0" smtClean="0"/>
              <a:t>	of the person </a:t>
            </a:r>
            <a:r>
              <a:rPr lang="en-US" sz="2400" dirty="0"/>
              <a:t>making it</a:t>
            </a:r>
            <a:r>
              <a:rPr lang="en-US" sz="2400" dirty="0" smtClean="0"/>
              <a:t>.</a:t>
            </a:r>
          </a:p>
          <a:p>
            <a:pPr marL="0" indent="0">
              <a:buNone/>
            </a:pPr>
            <a:r>
              <a:rPr lang="en-US" sz="2400" dirty="0" smtClean="0"/>
              <a:t>Claim #3: </a:t>
            </a:r>
            <a:r>
              <a:rPr lang="en-US" sz="2400" dirty="0"/>
              <a:t>“We should dismantle all structures which perpetuate privilege”</a:t>
            </a:r>
            <a:endParaRPr lang="en-US" sz="2400" dirty="0" smtClean="0"/>
          </a:p>
          <a:p>
            <a:pPr marL="0" indent="0">
              <a:buNone/>
            </a:pPr>
            <a:r>
              <a:rPr lang="en-US" sz="2400" dirty="0" smtClean="0"/>
              <a:t>	Positive: Power can be abused and misused</a:t>
            </a:r>
          </a:p>
          <a:p>
            <a:pPr marL="0" indent="0">
              <a:buNone/>
            </a:pPr>
            <a:r>
              <a:rPr lang="en-US" sz="2400" dirty="0" smtClean="0"/>
              <a:t>	Negative: …but power is not inherently evil and power imbalances are not 	necessarily unjust.</a:t>
            </a:r>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1358119" y="1923310"/>
            <a:ext cx="6889066" cy="41544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58119" y="3335936"/>
            <a:ext cx="10054296" cy="7085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58119" y="5340582"/>
            <a:ext cx="5763650" cy="40958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358118" y="4119400"/>
            <a:ext cx="10529082" cy="7339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Rectangle 12"/>
          <p:cNvSpPr/>
          <p:nvPr/>
        </p:nvSpPr>
        <p:spPr>
          <a:xfrm>
            <a:off x="1358118" y="5803331"/>
            <a:ext cx="10529082" cy="7339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4" name="Rectangle 13"/>
          <p:cNvSpPr/>
          <p:nvPr/>
        </p:nvSpPr>
        <p:spPr>
          <a:xfrm>
            <a:off x="1358118" y="2399662"/>
            <a:ext cx="10212559" cy="4227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765946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r>
              <a:rPr lang="en-US" dirty="0" smtClean="0"/>
              <a:t>Advice </a:t>
            </a:r>
            <a:r>
              <a:rPr lang="en-US" dirty="0"/>
              <a:t>for </a:t>
            </a:r>
            <a:r>
              <a:rPr lang="en-US" dirty="0" smtClean="0"/>
              <a:t>dialogue</a:t>
            </a:r>
          </a:p>
          <a:p>
            <a:pPr lvl="1"/>
            <a:r>
              <a:rPr lang="en-US" dirty="0" smtClean="0"/>
              <a:t>Acknowledge and fight racism</a:t>
            </a:r>
          </a:p>
          <a:p>
            <a:pPr lvl="1"/>
            <a:r>
              <a:rPr lang="en-US" dirty="0" smtClean="0"/>
              <a:t>Avoid the M-word</a:t>
            </a:r>
          </a:p>
          <a:p>
            <a:pPr lvl="1"/>
            <a:r>
              <a:rPr lang="en-US" dirty="0" smtClean="0"/>
              <a:t>Read broadly</a:t>
            </a:r>
          </a:p>
          <a:p>
            <a:pPr lvl="1"/>
            <a:r>
              <a:rPr lang="en-US" dirty="0" smtClean="0"/>
              <a:t>Put the gospel first</a:t>
            </a:r>
          </a:p>
          <a:p>
            <a:pPr lvl="1"/>
            <a:endParaRPr lang="en-US" dirty="0"/>
          </a:p>
          <a:p>
            <a:pPr marL="0" indent="0">
              <a:buNone/>
            </a:pPr>
            <a:endParaRPr lang="en-US" dirty="0"/>
          </a:p>
        </p:txBody>
      </p:sp>
      <p:sp>
        <p:nvSpPr>
          <p:cNvPr id="4" name="Rectangle 3"/>
          <p:cNvSpPr/>
          <p:nvPr/>
        </p:nvSpPr>
        <p:spPr>
          <a:xfrm>
            <a:off x="328246" y="3516923"/>
            <a:ext cx="11535508" cy="4809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07187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for dialogue</a:t>
            </a:r>
            <a:endParaRPr lang="en-US" dirty="0"/>
          </a:p>
        </p:txBody>
      </p:sp>
      <p:pic>
        <p:nvPicPr>
          <p:cNvPr id="4" name="Picture 3"/>
          <p:cNvPicPr>
            <a:picLocks noChangeAspect="1"/>
          </p:cNvPicPr>
          <p:nvPr/>
        </p:nvPicPr>
        <p:blipFill>
          <a:blip r:embed="rId2"/>
          <a:stretch>
            <a:fillRect/>
          </a:stretch>
        </p:blipFill>
        <p:spPr>
          <a:xfrm>
            <a:off x="838201" y="1514477"/>
            <a:ext cx="4913800" cy="4238152"/>
          </a:xfrm>
          <a:prstGeom prst="rect">
            <a:avLst/>
          </a:prstGeom>
        </p:spPr>
      </p:pic>
      <p:pic>
        <p:nvPicPr>
          <p:cNvPr id="5" name="Picture 4"/>
          <p:cNvPicPr>
            <a:picLocks noChangeAspect="1"/>
          </p:cNvPicPr>
          <p:nvPr/>
        </p:nvPicPr>
        <p:blipFill>
          <a:blip r:embed="rId3"/>
          <a:stretch>
            <a:fillRect/>
          </a:stretch>
        </p:blipFill>
        <p:spPr>
          <a:xfrm>
            <a:off x="6383216" y="1514476"/>
            <a:ext cx="3698930" cy="4288447"/>
          </a:xfrm>
          <a:prstGeom prst="rect">
            <a:avLst/>
          </a:prstGeom>
        </p:spPr>
      </p:pic>
    </p:spTree>
    <p:extLst>
      <p:ext uri="{BB962C8B-B14F-4D97-AF65-F5344CB8AC3E}">
        <p14:creationId xmlns:p14="http://schemas.microsoft.com/office/powerpoint/2010/main" val="27501691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r>
              <a:rPr lang="en-US" dirty="0" smtClean="0"/>
              <a:t>Advice </a:t>
            </a:r>
            <a:r>
              <a:rPr lang="en-US" dirty="0"/>
              <a:t>for </a:t>
            </a:r>
            <a:r>
              <a:rPr lang="en-US" dirty="0" smtClean="0"/>
              <a:t>dialogue</a:t>
            </a:r>
          </a:p>
          <a:p>
            <a:pPr lvl="1"/>
            <a:r>
              <a:rPr lang="en-US" dirty="0" smtClean="0"/>
              <a:t>Acknowledge and fight racism</a:t>
            </a:r>
          </a:p>
          <a:p>
            <a:pPr lvl="1"/>
            <a:r>
              <a:rPr lang="en-US" dirty="0" smtClean="0"/>
              <a:t>Avoid the M-word</a:t>
            </a:r>
          </a:p>
          <a:p>
            <a:pPr lvl="1"/>
            <a:r>
              <a:rPr lang="en-US" dirty="0" smtClean="0"/>
              <a:t>Read broadly</a:t>
            </a:r>
          </a:p>
          <a:p>
            <a:pPr lvl="1"/>
            <a:r>
              <a:rPr lang="en-US" dirty="0" smtClean="0"/>
              <a:t>Put the gospel first</a:t>
            </a:r>
          </a:p>
          <a:p>
            <a:pPr lvl="1"/>
            <a:endParaRPr lang="en-US" dirty="0"/>
          </a:p>
          <a:p>
            <a:pPr marL="0" indent="0">
              <a:buNone/>
            </a:pPr>
            <a:endParaRPr lang="en-US" dirty="0"/>
          </a:p>
        </p:txBody>
      </p:sp>
      <p:sp>
        <p:nvSpPr>
          <p:cNvPr id="4" name="Rectangle 3"/>
          <p:cNvSpPr/>
          <p:nvPr/>
        </p:nvSpPr>
        <p:spPr>
          <a:xfrm>
            <a:off x="211015" y="3987489"/>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345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 y="1676779"/>
            <a:ext cx="6591886" cy="5181222"/>
          </a:xfrm>
          <a:prstGeom prst="rect">
            <a:avLst/>
          </a:prstGeom>
        </p:spPr>
      </p:pic>
      <p:sp>
        <p:nvSpPr>
          <p:cNvPr id="7" name="TextBox 6"/>
          <p:cNvSpPr txBox="1"/>
          <p:nvPr/>
        </p:nvSpPr>
        <p:spPr>
          <a:xfrm>
            <a:off x="7883612" y="3712699"/>
            <a:ext cx="3642862" cy="2246769"/>
          </a:xfrm>
          <a:prstGeom prst="rect">
            <a:avLst/>
          </a:prstGeom>
          <a:noFill/>
          <a:ln w="28575">
            <a:solidFill>
              <a:srgbClr val="FF0000"/>
            </a:solidFill>
          </a:ln>
        </p:spPr>
        <p:txBody>
          <a:bodyPr wrap="square" rtlCol="0">
            <a:spAutoFit/>
          </a:bodyPr>
          <a:lstStyle/>
          <a:p>
            <a:r>
              <a:rPr lang="en-US" sz="2800" u="sng" dirty="0" smtClean="0">
                <a:solidFill>
                  <a:srgbClr val="FF0000"/>
                </a:solidFill>
              </a:rPr>
              <a:t>20%</a:t>
            </a:r>
            <a:r>
              <a:rPr lang="en-US" sz="2800" dirty="0" smtClean="0">
                <a:solidFill>
                  <a:srgbClr val="FF0000"/>
                </a:solidFill>
              </a:rPr>
              <a:t> </a:t>
            </a:r>
            <a:r>
              <a:rPr lang="en-US" sz="2800" dirty="0" smtClean="0"/>
              <a:t>higher response rate for whites </a:t>
            </a:r>
            <a:r>
              <a:rPr lang="en-US" sz="2800" dirty="0" smtClean="0">
                <a:solidFill>
                  <a:srgbClr val="FF0000"/>
                </a:solidFill>
              </a:rPr>
              <a:t>with criminal record </a:t>
            </a:r>
            <a:r>
              <a:rPr lang="en-US" sz="2800" dirty="0" smtClean="0"/>
              <a:t>compared to blacks </a:t>
            </a:r>
            <a:r>
              <a:rPr lang="en-US" sz="2800" dirty="0" smtClean="0">
                <a:solidFill>
                  <a:srgbClr val="FF0000"/>
                </a:solidFill>
              </a:rPr>
              <a:t>with no criminal record</a:t>
            </a:r>
            <a:endParaRPr lang="en-US" sz="2800" dirty="0">
              <a:solidFill>
                <a:srgbClr val="FF0000"/>
              </a:solidFill>
            </a:endParaRPr>
          </a:p>
        </p:txBody>
      </p:sp>
    </p:spTree>
    <p:extLst>
      <p:ext uri="{BB962C8B-B14F-4D97-AF65-F5344CB8AC3E}">
        <p14:creationId xmlns:p14="http://schemas.microsoft.com/office/powerpoint/2010/main" val="41973949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371" y="3217986"/>
            <a:ext cx="7217567" cy="2637692"/>
          </a:xfrm>
          <a:prstGeom prst="rect">
            <a:avLst/>
          </a:prstGeom>
        </p:spPr>
      </p:pic>
      <p:sp>
        <p:nvSpPr>
          <p:cNvPr id="7" name="TextBox 6"/>
          <p:cNvSpPr txBox="1"/>
          <p:nvPr/>
        </p:nvSpPr>
        <p:spPr>
          <a:xfrm>
            <a:off x="8355344" y="3712699"/>
            <a:ext cx="3642862" cy="1384995"/>
          </a:xfrm>
          <a:prstGeom prst="rect">
            <a:avLst/>
          </a:prstGeom>
          <a:noFill/>
          <a:ln w="28575">
            <a:solidFill>
              <a:srgbClr val="FF0000"/>
            </a:solidFill>
          </a:ln>
        </p:spPr>
        <p:txBody>
          <a:bodyPr wrap="square" rtlCol="0">
            <a:spAutoFit/>
          </a:bodyPr>
          <a:lstStyle/>
          <a:p>
            <a:r>
              <a:rPr lang="en-US" sz="2800" u="sng" dirty="0">
                <a:solidFill>
                  <a:srgbClr val="FF0000"/>
                </a:solidFill>
              </a:rPr>
              <a:t>5</a:t>
            </a:r>
            <a:r>
              <a:rPr lang="en-US" sz="2800" u="sng" dirty="0" smtClean="0">
                <a:solidFill>
                  <a:srgbClr val="FF0000"/>
                </a:solidFill>
              </a:rPr>
              <a:t>0%</a:t>
            </a:r>
            <a:r>
              <a:rPr lang="en-US" sz="2800" dirty="0" smtClean="0">
                <a:solidFill>
                  <a:srgbClr val="FF0000"/>
                </a:solidFill>
              </a:rPr>
              <a:t> </a:t>
            </a:r>
            <a:r>
              <a:rPr lang="en-US" sz="2800" dirty="0" smtClean="0"/>
              <a:t>higher response rate for whites with </a:t>
            </a:r>
            <a:r>
              <a:rPr lang="en-US" sz="2800" dirty="0" smtClean="0">
                <a:solidFill>
                  <a:srgbClr val="FF0000"/>
                </a:solidFill>
              </a:rPr>
              <a:t>identical </a:t>
            </a:r>
            <a:r>
              <a:rPr lang="en-US" sz="2800" dirty="0" smtClean="0"/>
              <a:t>resumes</a:t>
            </a:r>
            <a:endParaRPr lang="en-US" sz="2800" dirty="0"/>
          </a:p>
        </p:txBody>
      </p:sp>
    </p:spTree>
    <p:extLst>
      <p:ext uri="{BB962C8B-B14F-4D97-AF65-F5344CB8AC3E}">
        <p14:creationId xmlns:p14="http://schemas.microsoft.com/office/powerpoint/2010/main" val="22498352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2"/>
          <a:stretch>
            <a:fillRect/>
          </a:stretch>
        </p:blipFill>
        <p:spPr>
          <a:xfrm>
            <a:off x="957025" y="2456806"/>
            <a:ext cx="5470953" cy="4331171"/>
          </a:xfrm>
          <a:prstGeom prst="rect">
            <a:avLst/>
          </a:prstGeom>
        </p:spPr>
      </p:pic>
      <p:pic>
        <p:nvPicPr>
          <p:cNvPr id="5" name="Picture 4"/>
          <p:cNvPicPr>
            <a:picLocks noChangeAspect="1"/>
          </p:cNvPicPr>
          <p:nvPr/>
        </p:nvPicPr>
        <p:blipFill rotWithShape="1">
          <a:blip r:embed="rId3"/>
          <a:srcRect b="31946"/>
          <a:stretch/>
        </p:blipFill>
        <p:spPr>
          <a:xfrm>
            <a:off x="957025" y="1371322"/>
            <a:ext cx="4812957" cy="1085484"/>
          </a:xfrm>
          <a:prstGeom prst="rect">
            <a:avLst/>
          </a:prstGeom>
        </p:spPr>
      </p:pic>
      <p:sp>
        <p:nvSpPr>
          <p:cNvPr id="6" name="TextBox 5"/>
          <p:cNvSpPr txBox="1"/>
          <p:nvPr/>
        </p:nvSpPr>
        <p:spPr>
          <a:xfrm>
            <a:off x="7883612" y="3714450"/>
            <a:ext cx="3642862" cy="1815882"/>
          </a:xfrm>
          <a:prstGeom prst="rect">
            <a:avLst/>
          </a:prstGeom>
          <a:noFill/>
          <a:ln w="28575">
            <a:solidFill>
              <a:srgbClr val="FF0000"/>
            </a:solidFill>
          </a:ln>
        </p:spPr>
        <p:txBody>
          <a:bodyPr wrap="square" rtlCol="0">
            <a:spAutoFit/>
          </a:bodyPr>
          <a:lstStyle/>
          <a:p>
            <a:r>
              <a:rPr lang="en-US" sz="2800" u="sng" dirty="0" smtClean="0">
                <a:solidFill>
                  <a:srgbClr val="FF0000"/>
                </a:solidFill>
              </a:rPr>
              <a:t>40%</a:t>
            </a:r>
            <a:r>
              <a:rPr lang="en-US" sz="2800" dirty="0" smtClean="0">
                <a:solidFill>
                  <a:srgbClr val="FF0000"/>
                </a:solidFill>
              </a:rPr>
              <a:t> </a:t>
            </a:r>
            <a:r>
              <a:rPr lang="en-US" sz="2800" dirty="0" smtClean="0"/>
              <a:t>higher response rate for whites has not changed in at least three decades</a:t>
            </a:r>
            <a:endParaRPr lang="en-US" sz="2800" dirty="0"/>
          </a:p>
        </p:txBody>
      </p:sp>
    </p:spTree>
    <p:extLst>
      <p:ext uri="{BB962C8B-B14F-4D97-AF65-F5344CB8AC3E}">
        <p14:creationId xmlns:p14="http://schemas.microsoft.com/office/powerpoint/2010/main" val="10528739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 and fight racism</a:t>
            </a:r>
            <a:endParaRPr lang="en-US" dirty="0"/>
          </a:p>
        </p:txBody>
      </p:sp>
      <p:pic>
        <p:nvPicPr>
          <p:cNvPr id="4" name="Picture 3"/>
          <p:cNvPicPr>
            <a:picLocks noChangeAspect="1"/>
          </p:cNvPicPr>
          <p:nvPr/>
        </p:nvPicPr>
        <p:blipFill>
          <a:blip r:embed="rId2"/>
          <a:stretch>
            <a:fillRect/>
          </a:stretch>
        </p:blipFill>
        <p:spPr>
          <a:xfrm>
            <a:off x="838200" y="1449272"/>
            <a:ext cx="6651171" cy="4656717"/>
          </a:xfrm>
          <a:prstGeom prst="rect">
            <a:avLst/>
          </a:prstGeom>
        </p:spPr>
      </p:pic>
      <p:sp>
        <p:nvSpPr>
          <p:cNvPr id="5" name="TextBox 4"/>
          <p:cNvSpPr txBox="1"/>
          <p:nvPr/>
        </p:nvSpPr>
        <p:spPr>
          <a:xfrm>
            <a:off x="7883612" y="3714450"/>
            <a:ext cx="3642862" cy="2246769"/>
          </a:xfrm>
          <a:prstGeom prst="rect">
            <a:avLst/>
          </a:prstGeom>
          <a:noFill/>
          <a:ln w="28575">
            <a:solidFill>
              <a:srgbClr val="FF0000"/>
            </a:solidFill>
          </a:ln>
        </p:spPr>
        <p:txBody>
          <a:bodyPr wrap="square" rtlCol="0">
            <a:spAutoFit/>
          </a:bodyPr>
          <a:lstStyle/>
          <a:p>
            <a:r>
              <a:rPr lang="en-US" sz="2800" dirty="0" smtClean="0"/>
              <a:t>White bus drivers were </a:t>
            </a:r>
            <a:r>
              <a:rPr lang="en-US" sz="2800" dirty="0" smtClean="0">
                <a:solidFill>
                  <a:srgbClr val="FF0000"/>
                </a:solidFill>
              </a:rPr>
              <a:t>2x more likely </a:t>
            </a:r>
            <a:r>
              <a:rPr lang="en-US" sz="2800" dirty="0" smtClean="0"/>
              <a:t>to give a free ride to white passengers than to black passengers</a:t>
            </a:r>
            <a:endParaRPr lang="en-US" sz="2800" dirty="0"/>
          </a:p>
        </p:txBody>
      </p:sp>
      <p:sp>
        <p:nvSpPr>
          <p:cNvPr id="6" name="TextBox 5"/>
          <p:cNvSpPr txBox="1"/>
          <p:nvPr/>
        </p:nvSpPr>
        <p:spPr>
          <a:xfrm>
            <a:off x="838200" y="6191794"/>
            <a:ext cx="2494529" cy="369332"/>
          </a:xfrm>
          <a:prstGeom prst="rect">
            <a:avLst/>
          </a:prstGeom>
          <a:noFill/>
        </p:spPr>
        <p:txBody>
          <a:bodyPr wrap="none" rtlCol="0">
            <a:spAutoFit/>
          </a:bodyPr>
          <a:lstStyle/>
          <a:p>
            <a:r>
              <a:rPr lang="en-US" dirty="0" err="1" smtClean="0"/>
              <a:t>Mujcic</a:t>
            </a:r>
            <a:r>
              <a:rPr lang="en-US" dirty="0" smtClean="0"/>
              <a:t> and </a:t>
            </a:r>
            <a:r>
              <a:rPr lang="en-US" dirty="0" err="1" smtClean="0"/>
              <a:t>Frijters</a:t>
            </a:r>
            <a:r>
              <a:rPr lang="en-US" dirty="0" smtClean="0"/>
              <a:t>, 2013</a:t>
            </a:r>
            <a:endParaRPr lang="en-US" dirty="0"/>
          </a:p>
        </p:txBody>
      </p:sp>
    </p:spTree>
    <p:extLst>
      <p:ext uri="{BB962C8B-B14F-4D97-AF65-F5344CB8AC3E}">
        <p14:creationId xmlns:p14="http://schemas.microsoft.com/office/powerpoint/2010/main" val="42229218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05386"/>
            <a:ext cx="6947066" cy="4643695"/>
          </a:xfrm>
          <a:prstGeom prst="rect">
            <a:avLst/>
          </a:prstGeom>
        </p:spPr>
      </p:pic>
      <p:sp>
        <p:nvSpPr>
          <p:cNvPr id="6" name="TextBox 5"/>
          <p:cNvSpPr txBox="1"/>
          <p:nvPr/>
        </p:nvSpPr>
        <p:spPr>
          <a:xfrm>
            <a:off x="8344930" y="2688029"/>
            <a:ext cx="3181543" cy="2246769"/>
          </a:xfrm>
          <a:prstGeom prst="rect">
            <a:avLst/>
          </a:prstGeom>
          <a:noFill/>
          <a:ln w="28575">
            <a:solidFill>
              <a:srgbClr val="FF0000"/>
            </a:solidFill>
          </a:ln>
        </p:spPr>
        <p:txBody>
          <a:bodyPr wrap="square" rtlCol="0">
            <a:spAutoFit/>
          </a:bodyPr>
          <a:lstStyle/>
          <a:p>
            <a:r>
              <a:rPr lang="en-US" sz="2800" u="sng" dirty="0" smtClean="0">
                <a:solidFill>
                  <a:srgbClr val="FF0000"/>
                </a:solidFill>
              </a:rPr>
              <a:t>16%</a:t>
            </a:r>
            <a:r>
              <a:rPr lang="en-US" sz="2800" dirty="0" smtClean="0">
                <a:solidFill>
                  <a:srgbClr val="FF0000"/>
                </a:solidFill>
              </a:rPr>
              <a:t> </a:t>
            </a:r>
            <a:r>
              <a:rPr lang="en-US" sz="2800" dirty="0" smtClean="0"/>
              <a:t>of whites do not approve of intermarriage between whites and blacks</a:t>
            </a:r>
            <a:endParaRPr lang="en-US" sz="2800" dirty="0"/>
          </a:p>
        </p:txBody>
      </p:sp>
    </p:spTree>
    <p:extLst>
      <p:ext uri="{BB962C8B-B14F-4D97-AF65-F5344CB8AC3E}">
        <p14:creationId xmlns:p14="http://schemas.microsoft.com/office/powerpoint/2010/main" val="2331295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a:t>
            </a:r>
            <a:r>
              <a:rPr lang="en-US" dirty="0" smtClean="0"/>
              <a:t>fight racism</a:t>
            </a:r>
            <a:endParaRPr lang="en-US" dirty="0"/>
          </a:p>
        </p:txBody>
      </p:sp>
      <p:pic>
        <p:nvPicPr>
          <p:cNvPr id="4" name="Picture 3"/>
          <p:cNvPicPr>
            <a:picLocks noChangeAspect="1"/>
          </p:cNvPicPr>
          <p:nvPr/>
        </p:nvPicPr>
        <p:blipFill>
          <a:blip r:embed="rId2"/>
          <a:stretch>
            <a:fillRect/>
          </a:stretch>
        </p:blipFill>
        <p:spPr>
          <a:xfrm>
            <a:off x="838199" y="1847722"/>
            <a:ext cx="3865605" cy="4897011"/>
          </a:xfrm>
          <a:prstGeom prst="rect">
            <a:avLst/>
          </a:prstGeom>
        </p:spPr>
      </p:pic>
      <p:sp>
        <p:nvSpPr>
          <p:cNvPr id="5" name="TextBox 4"/>
          <p:cNvSpPr txBox="1"/>
          <p:nvPr/>
        </p:nvSpPr>
        <p:spPr>
          <a:xfrm>
            <a:off x="8344930" y="2688029"/>
            <a:ext cx="3181543" cy="1815882"/>
          </a:xfrm>
          <a:prstGeom prst="rect">
            <a:avLst/>
          </a:prstGeom>
          <a:noFill/>
          <a:ln w="28575">
            <a:solidFill>
              <a:srgbClr val="FF0000"/>
            </a:solidFill>
          </a:ln>
        </p:spPr>
        <p:txBody>
          <a:bodyPr wrap="square" rtlCol="0">
            <a:spAutoFit/>
          </a:bodyPr>
          <a:lstStyle/>
          <a:p>
            <a:r>
              <a:rPr lang="en-US" sz="2800" u="sng" dirty="0" smtClean="0">
                <a:solidFill>
                  <a:srgbClr val="FF0000"/>
                </a:solidFill>
              </a:rPr>
              <a:t>14%</a:t>
            </a:r>
            <a:r>
              <a:rPr lang="en-US" sz="2800" dirty="0" smtClean="0">
                <a:solidFill>
                  <a:srgbClr val="FF0000"/>
                </a:solidFill>
              </a:rPr>
              <a:t> </a:t>
            </a:r>
            <a:r>
              <a:rPr lang="en-US" sz="2800" dirty="0" smtClean="0"/>
              <a:t>of non-blacks would oppose a relative marrying a black person</a:t>
            </a:r>
            <a:endParaRPr lang="en-US" sz="2800" dirty="0"/>
          </a:p>
        </p:txBody>
      </p:sp>
    </p:spTree>
    <p:extLst>
      <p:ext uri="{BB962C8B-B14F-4D97-AF65-F5344CB8AC3E}">
        <p14:creationId xmlns:p14="http://schemas.microsoft.com/office/powerpoint/2010/main" val="2468273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2"/>
          <a:stretch>
            <a:fillRect/>
          </a:stretch>
        </p:blipFill>
        <p:spPr>
          <a:xfrm>
            <a:off x="838200" y="1932801"/>
            <a:ext cx="7248908" cy="3872381"/>
          </a:xfrm>
          <a:prstGeom prst="rect">
            <a:avLst/>
          </a:prstGeom>
        </p:spPr>
      </p:pic>
      <p:sp>
        <p:nvSpPr>
          <p:cNvPr id="5" name="TextBox 4"/>
          <p:cNvSpPr txBox="1"/>
          <p:nvPr/>
        </p:nvSpPr>
        <p:spPr>
          <a:xfrm>
            <a:off x="8344930" y="2688029"/>
            <a:ext cx="3181543" cy="1815882"/>
          </a:xfrm>
          <a:prstGeom prst="rect">
            <a:avLst/>
          </a:prstGeom>
          <a:noFill/>
          <a:ln w="28575">
            <a:solidFill>
              <a:srgbClr val="FF0000"/>
            </a:solidFill>
          </a:ln>
        </p:spPr>
        <p:txBody>
          <a:bodyPr wrap="square" rtlCol="0">
            <a:spAutoFit/>
          </a:bodyPr>
          <a:lstStyle/>
          <a:p>
            <a:r>
              <a:rPr lang="en-US" sz="2800" u="sng" dirty="0" smtClean="0">
                <a:solidFill>
                  <a:srgbClr val="FF0000"/>
                </a:solidFill>
              </a:rPr>
              <a:t>28%</a:t>
            </a:r>
            <a:r>
              <a:rPr lang="en-US" sz="2800" dirty="0" smtClean="0">
                <a:solidFill>
                  <a:srgbClr val="FF0000"/>
                </a:solidFill>
              </a:rPr>
              <a:t> </a:t>
            </a:r>
            <a:r>
              <a:rPr lang="en-US" sz="2800" dirty="0" smtClean="0"/>
              <a:t>of Republicans think interracial marriage is ‘morally wrong’</a:t>
            </a:r>
            <a:endParaRPr lang="en-US" sz="2800" dirty="0"/>
          </a:p>
        </p:txBody>
      </p:sp>
    </p:spTree>
    <p:extLst>
      <p:ext uri="{BB962C8B-B14F-4D97-AF65-F5344CB8AC3E}">
        <p14:creationId xmlns:p14="http://schemas.microsoft.com/office/powerpoint/2010/main" val="1750287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 and fight racism</a:t>
            </a:r>
            <a:endParaRPr lang="en-US" dirty="0"/>
          </a:p>
        </p:txBody>
      </p:sp>
      <p:pic>
        <p:nvPicPr>
          <p:cNvPr id="4" name="Picture 3"/>
          <p:cNvPicPr>
            <a:picLocks noChangeAspect="1"/>
          </p:cNvPicPr>
          <p:nvPr/>
        </p:nvPicPr>
        <p:blipFill rotWithShape="1">
          <a:blip r:embed="rId2" cstate="print">
            <a:grayscl/>
            <a:extLst>
              <a:ext uri="{28A0092B-C50C-407E-A947-70E740481C1C}">
                <a14:useLocalDpi xmlns:a14="http://schemas.microsoft.com/office/drawing/2010/main" val="0"/>
              </a:ext>
            </a:extLst>
          </a:blip>
          <a:srcRect t="11026"/>
          <a:stretch/>
        </p:blipFill>
        <p:spPr>
          <a:xfrm>
            <a:off x="838201" y="1690688"/>
            <a:ext cx="6050280" cy="4038265"/>
          </a:xfrm>
          <a:prstGeom prst="rect">
            <a:avLst/>
          </a:prstGeom>
        </p:spPr>
      </p:pic>
      <p:sp>
        <p:nvSpPr>
          <p:cNvPr id="5" name="TextBox 4"/>
          <p:cNvSpPr txBox="1"/>
          <p:nvPr/>
        </p:nvSpPr>
        <p:spPr>
          <a:xfrm>
            <a:off x="8344930" y="2688029"/>
            <a:ext cx="3181543" cy="2246769"/>
          </a:xfrm>
          <a:prstGeom prst="rect">
            <a:avLst/>
          </a:prstGeom>
          <a:noFill/>
          <a:ln w="28575">
            <a:solidFill>
              <a:srgbClr val="FF0000"/>
            </a:solidFill>
          </a:ln>
        </p:spPr>
        <p:txBody>
          <a:bodyPr wrap="square" rtlCol="0">
            <a:spAutoFit/>
          </a:bodyPr>
          <a:lstStyle/>
          <a:p>
            <a:r>
              <a:rPr lang="en-US" sz="2800" u="sng" dirty="0" smtClean="0">
                <a:solidFill>
                  <a:srgbClr val="FF0000"/>
                </a:solidFill>
              </a:rPr>
              <a:t>34%</a:t>
            </a:r>
            <a:r>
              <a:rPr lang="en-US" sz="2800" dirty="0" smtClean="0">
                <a:solidFill>
                  <a:srgbClr val="FF0000"/>
                </a:solidFill>
              </a:rPr>
              <a:t> </a:t>
            </a:r>
            <a:r>
              <a:rPr lang="en-US" sz="2800" dirty="0" smtClean="0"/>
              <a:t>of white Evangelicals would oppose a close relative marrying a black person</a:t>
            </a:r>
            <a:endParaRPr lang="en-US" sz="2800" dirty="0"/>
          </a:p>
        </p:txBody>
      </p:sp>
      <p:sp>
        <p:nvSpPr>
          <p:cNvPr id="6" name="TextBox 5"/>
          <p:cNvSpPr txBox="1"/>
          <p:nvPr/>
        </p:nvSpPr>
        <p:spPr>
          <a:xfrm>
            <a:off x="838200" y="5932139"/>
            <a:ext cx="11084169" cy="707886"/>
          </a:xfrm>
          <a:prstGeom prst="rect">
            <a:avLst/>
          </a:prstGeom>
          <a:noFill/>
        </p:spPr>
        <p:txBody>
          <a:bodyPr wrap="square" rtlCol="0">
            <a:spAutoFit/>
          </a:bodyPr>
          <a:lstStyle/>
          <a:p>
            <a:r>
              <a:rPr lang="en-US" sz="2000" dirty="0" smtClean="0"/>
              <a:t>“Among Evangelicals… we see no evidence of prejudicial attitudes decreasing with church attendance.” </a:t>
            </a:r>
          </a:p>
          <a:p>
            <a:r>
              <a:rPr lang="en-US" sz="2000" dirty="0" smtClean="0"/>
              <a:t> – Bradley Wright, </a:t>
            </a:r>
            <a:r>
              <a:rPr lang="en-US" sz="2000" i="1" dirty="0" smtClean="0"/>
              <a:t>Christians Are Hate-Filled Hypocrites… and Other Lies You’ve Been Told</a:t>
            </a:r>
            <a:r>
              <a:rPr lang="en-US" sz="2000" dirty="0" smtClean="0"/>
              <a:t>,  p. 170</a:t>
            </a:r>
            <a:endParaRPr lang="en-US" sz="2000" dirty="0"/>
          </a:p>
        </p:txBody>
      </p:sp>
    </p:spTree>
    <p:extLst>
      <p:ext uri="{BB962C8B-B14F-4D97-AF65-F5344CB8AC3E}">
        <p14:creationId xmlns:p14="http://schemas.microsoft.com/office/powerpoint/2010/main" val="18952350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r>
              <a:rPr lang="en-US" dirty="0" smtClean="0"/>
              <a:t>Advice </a:t>
            </a:r>
            <a:r>
              <a:rPr lang="en-US" dirty="0"/>
              <a:t>for </a:t>
            </a:r>
            <a:r>
              <a:rPr lang="en-US" dirty="0" smtClean="0"/>
              <a:t>dialogue</a:t>
            </a:r>
          </a:p>
          <a:p>
            <a:pPr lvl="1"/>
            <a:r>
              <a:rPr lang="en-US" dirty="0"/>
              <a:t>Acknowledge and fight racism </a:t>
            </a:r>
            <a:endParaRPr lang="en-US" dirty="0" smtClean="0"/>
          </a:p>
          <a:p>
            <a:pPr lvl="1"/>
            <a:r>
              <a:rPr lang="en-US" dirty="0" smtClean="0"/>
              <a:t>Avoid the M-word</a:t>
            </a:r>
          </a:p>
          <a:p>
            <a:pPr lvl="1"/>
            <a:r>
              <a:rPr lang="en-US" dirty="0" smtClean="0"/>
              <a:t>Read broadly</a:t>
            </a:r>
          </a:p>
          <a:p>
            <a:pPr lvl="1"/>
            <a:r>
              <a:rPr lang="en-US" dirty="0" smtClean="0"/>
              <a:t>Put the gospel first</a:t>
            </a:r>
          </a:p>
          <a:p>
            <a:pPr lvl="1"/>
            <a:endParaRPr lang="en-US" dirty="0"/>
          </a:p>
          <a:p>
            <a:pPr marL="0" indent="0">
              <a:buNone/>
            </a:pPr>
            <a:endParaRPr lang="en-US" dirty="0"/>
          </a:p>
        </p:txBody>
      </p:sp>
      <p:sp>
        <p:nvSpPr>
          <p:cNvPr id="4" name="Rectangle 3"/>
          <p:cNvSpPr/>
          <p:nvPr/>
        </p:nvSpPr>
        <p:spPr>
          <a:xfrm>
            <a:off x="211015" y="4382905"/>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24612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be that guy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508682"/>
            <a:ext cx="9145718" cy="4801502"/>
          </a:xfrm>
          <a:prstGeom prst="rect">
            <a:avLst/>
          </a:prstGeom>
        </p:spPr>
      </p:pic>
    </p:spTree>
    <p:extLst>
      <p:ext uri="{BB962C8B-B14F-4D97-AF65-F5344CB8AC3E}">
        <p14:creationId xmlns:p14="http://schemas.microsoft.com/office/powerpoint/2010/main" val="1034328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 labels</a:t>
            </a:r>
            <a:endParaRPr lang="en-US" dirty="0"/>
          </a:p>
        </p:txBody>
      </p:sp>
      <p:sp>
        <p:nvSpPr>
          <p:cNvPr id="4" name="Rounded Rectangular Callout 3"/>
          <p:cNvSpPr/>
          <p:nvPr/>
        </p:nvSpPr>
        <p:spPr>
          <a:xfrm>
            <a:off x="1232995" y="1482814"/>
            <a:ext cx="5236932" cy="428367"/>
          </a:xfrm>
          <a:prstGeom prst="wedgeRoundRectCallout">
            <a:avLst>
              <a:gd name="adj1" fmla="val -54616"/>
              <a:gd name="adj2" fmla="val 25424"/>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 think immigration laws should exist.</a:t>
            </a:r>
            <a:endParaRPr lang="en-US" sz="2400" dirty="0"/>
          </a:p>
        </p:txBody>
      </p:sp>
      <p:sp>
        <p:nvSpPr>
          <p:cNvPr id="5" name="Rounded Rectangular Callout 4"/>
          <p:cNvSpPr/>
          <p:nvPr/>
        </p:nvSpPr>
        <p:spPr>
          <a:xfrm>
            <a:off x="1232994" y="1979801"/>
            <a:ext cx="5943058" cy="1872792"/>
          </a:xfrm>
          <a:prstGeom prst="wedgeRoundRectCallout">
            <a:avLst>
              <a:gd name="adj1" fmla="val 53690"/>
              <a:gd name="adj2" fmla="val 23260"/>
              <a:gd name="adj3" fmla="val 16667"/>
            </a:avLst>
          </a:prstGeom>
          <a:solidFill>
            <a:srgbClr val="EBE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AMERICAN EVANGELICALISM </a:t>
            </a:r>
            <a:r>
              <a:rPr lang="en-US" sz="2400" dirty="0" smtClean="0">
                <a:solidFill>
                  <a:schemeClr val="tx1"/>
                </a:solidFill>
              </a:rPr>
              <a:t>is captive to </a:t>
            </a:r>
            <a:r>
              <a:rPr lang="en-US" sz="2400" b="1" dirty="0" smtClean="0">
                <a:solidFill>
                  <a:schemeClr val="tx1"/>
                </a:solidFill>
              </a:rPr>
              <a:t>CONSERVATIVE</a:t>
            </a:r>
            <a:r>
              <a:rPr lang="en-US" sz="2400" dirty="0" smtClean="0">
                <a:solidFill>
                  <a:schemeClr val="tx1"/>
                </a:solidFill>
              </a:rPr>
              <a:t>, </a:t>
            </a:r>
            <a:r>
              <a:rPr lang="en-US" sz="2400" b="1" dirty="0" smtClean="0">
                <a:solidFill>
                  <a:schemeClr val="tx1"/>
                </a:solidFill>
              </a:rPr>
              <a:t>FASCIST</a:t>
            </a:r>
            <a:r>
              <a:rPr lang="en-US" sz="2400" dirty="0" smtClean="0">
                <a:solidFill>
                  <a:schemeClr val="tx1"/>
                </a:solidFill>
              </a:rPr>
              <a:t>, </a:t>
            </a:r>
            <a:r>
              <a:rPr lang="en-US" sz="2400" b="1" dirty="0" smtClean="0">
                <a:solidFill>
                  <a:schemeClr val="tx1"/>
                </a:solidFill>
              </a:rPr>
              <a:t>WHITE SUPREMACIST</a:t>
            </a:r>
            <a:r>
              <a:rPr lang="en-US" sz="2400" dirty="0" smtClean="0">
                <a:solidFill>
                  <a:schemeClr val="tx1"/>
                </a:solidFill>
              </a:rPr>
              <a:t>, </a:t>
            </a:r>
            <a:r>
              <a:rPr lang="en-US" sz="2400" b="1" dirty="0" smtClean="0">
                <a:solidFill>
                  <a:schemeClr val="tx1"/>
                </a:solidFill>
              </a:rPr>
              <a:t>NATIONALIST</a:t>
            </a:r>
            <a:r>
              <a:rPr lang="en-US" sz="2400" dirty="0" smtClean="0">
                <a:solidFill>
                  <a:schemeClr val="tx1"/>
                </a:solidFill>
              </a:rPr>
              <a:t> ideologies that have more in common with the philosophy of </a:t>
            </a:r>
            <a:r>
              <a:rPr lang="en-US" sz="2400" b="1" dirty="0" smtClean="0">
                <a:solidFill>
                  <a:schemeClr val="tx1"/>
                </a:solidFill>
              </a:rPr>
              <a:t>AYN RAND </a:t>
            </a:r>
            <a:r>
              <a:rPr lang="en-US" sz="2400" dirty="0" smtClean="0">
                <a:solidFill>
                  <a:schemeClr val="tx1"/>
                </a:solidFill>
              </a:rPr>
              <a:t>than the teachings of Jesus!!!! </a:t>
            </a:r>
            <a:endParaRPr lang="en-US" sz="2400" dirty="0">
              <a:solidFill>
                <a:schemeClr val="tx1"/>
              </a:solidFill>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982" r="5425"/>
          <a:stretch/>
        </p:blipFill>
        <p:spPr>
          <a:xfrm>
            <a:off x="8765059" y="1484626"/>
            <a:ext cx="3113903" cy="2189450"/>
          </a:xfrm>
          <a:prstGeom prst="rect">
            <a:avLst/>
          </a:prstGeom>
        </p:spPr>
      </p:pic>
      <p:grpSp>
        <p:nvGrpSpPr>
          <p:cNvPr id="13" name="Group 12"/>
          <p:cNvGrpSpPr/>
          <p:nvPr/>
        </p:nvGrpSpPr>
        <p:grpSpPr>
          <a:xfrm>
            <a:off x="186314" y="1468745"/>
            <a:ext cx="733947" cy="678306"/>
            <a:chOff x="471226" y="1554638"/>
            <a:chExt cx="733947" cy="678306"/>
          </a:xfrm>
        </p:grpSpPr>
        <p:sp>
          <p:nvSpPr>
            <p:cNvPr id="11" name="Oval 10"/>
            <p:cNvSpPr/>
            <p:nvPr/>
          </p:nvSpPr>
          <p:spPr>
            <a:xfrm>
              <a:off x="499047" y="1554638"/>
              <a:ext cx="678306" cy="6783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471226" y="1554638"/>
              <a:ext cx="733947" cy="643527"/>
            </a:xfrm>
            <a:prstGeom prst="rect">
              <a:avLst/>
            </a:prstGeom>
          </p:spPr>
        </p:pic>
      </p:grpSp>
      <p:grpSp>
        <p:nvGrpSpPr>
          <p:cNvPr id="3" name="Group 2"/>
          <p:cNvGrpSpPr/>
          <p:nvPr/>
        </p:nvGrpSpPr>
        <p:grpSpPr>
          <a:xfrm>
            <a:off x="7532352" y="3057191"/>
            <a:ext cx="733947" cy="678306"/>
            <a:chOff x="6442105" y="3057191"/>
            <a:chExt cx="733947" cy="678306"/>
          </a:xfrm>
        </p:grpSpPr>
        <p:sp>
          <p:nvSpPr>
            <p:cNvPr id="22" name="Oval 21"/>
            <p:cNvSpPr/>
            <p:nvPr/>
          </p:nvSpPr>
          <p:spPr>
            <a:xfrm>
              <a:off x="6469926" y="3057191"/>
              <a:ext cx="678306" cy="67830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rotWithShape="1">
            <a:blip r:embed="rId3"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6442105" y="3057191"/>
              <a:ext cx="733947" cy="643527"/>
            </a:xfrm>
            <a:prstGeom prst="rect">
              <a:avLst/>
            </a:prstGeom>
          </p:spPr>
        </p:pic>
      </p:grpSp>
    </p:spTree>
    <p:extLst>
      <p:ext uri="{BB962C8B-B14F-4D97-AF65-F5344CB8AC3E}">
        <p14:creationId xmlns:p14="http://schemas.microsoft.com/office/powerpoint/2010/main" val="34887153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 labels</a:t>
            </a:r>
            <a:endParaRPr lang="en-US" dirty="0"/>
          </a:p>
        </p:txBody>
      </p:sp>
      <p:sp>
        <p:nvSpPr>
          <p:cNvPr id="4" name="Rounded Rectangular Callout 3"/>
          <p:cNvSpPr/>
          <p:nvPr/>
        </p:nvSpPr>
        <p:spPr>
          <a:xfrm>
            <a:off x="1232995" y="1482814"/>
            <a:ext cx="5236932" cy="428367"/>
          </a:xfrm>
          <a:prstGeom prst="wedgeRoundRectCallout">
            <a:avLst>
              <a:gd name="adj1" fmla="val -54616"/>
              <a:gd name="adj2" fmla="val 25424"/>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 think immigration laws should exist.</a:t>
            </a:r>
            <a:endParaRPr lang="en-US" sz="2400" dirty="0"/>
          </a:p>
        </p:txBody>
      </p:sp>
      <p:sp>
        <p:nvSpPr>
          <p:cNvPr id="5" name="Rounded Rectangular Callout 4"/>
          <p:cNvSpPr/>
          <p:nvPr/>
        </p:nvSpPr>
        <p:spPr>
          <a:xfrm>
            <a:off x="1232994" y="1979801"/>
            <a:ext cx="5943058" cy="1872792"/>
          </a:xfrm>
          <a:prstGeom prst="wedgeRoundRectCallout">
            <a:avLst>
              <a:gd name="adj1" fmla="val 53690"/>
              <a:gd name="adj2" fmla="val 23260"/>
              <a:gd name="adj3" fmla="val 16667"/>
            </a:avLst>
          </a:prstGeom>
          <a:solidFill>
            <a:srgbClr val="EBE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AMERICAN EVANGELICALISM </a:t>
            </a:r>
            <a:r>
              <a:rPr lang="en-US" sz="2400" dirty="0" smtClean="0">
                <a:solidFill>
                  <a:schemeClr val="tx1"/>
                </a:solidFill>
              </a:rPr>
              <a:t>is captive to </a:t>
            </a:r>
            <a:r>
              <a:rPr lang="en-US" sz="2400" b="1" dirty="0" smtClean="0">
                <a:solidFill>
                  <a:schemeClr val="tx1"/>
                </a:solidFill>
              </a:rPr>
              <a:t>CONSERVATIVE</a:t>
            </a:r>
            <a:r>
              <a:rPr lang="en-US" sz="2400" dirty="0" smtClean="0">
                <a:solidFill>
                  <a:schemeClr val="tx1"/>
                </a:solidFill>
              </a:rPr>
              <a:t>, </a:t>
            </a:r>
            <a:r>
              <a:rPr lang="en-US" sz="2400" b="1" dirty="0" smtClean="0">
                <a:solidFill>
                  <a:schemeClr val="tx1"/>
                </a:solidFill>
              </a:rPr>
              <a:t>FASCIST</a:t>
            </a:r>
            <a:r>
              <a:rPr lang="en-US" sz="2400" dirty="0" smtClean="0">
                <a:solidFill>
                  <a:schemeClr val="tx1"/>
                </a:solidFill>
              </a:rPr>
              <a:t>, </a:t>
            </a:r>
            <a:r>
              <a:rPr lang="en-US" sz="2400" b="1" dirty="0" smtClean="0">
                <a:solidFill>
                  <a:schemeClr val="tx1"/>
                </a:solidFill>
              </a:rPr>
              <a:t>WHITE SUPREMACIST</a:t>
            </a:r>
            <a:r>
              <a:rPr lang="en-US" sz="2400" dirty="0" smtClean="0">
                <a:solidFill>
                  <a:schemeClr val="tx1"/>
                </a:solidFill>
              </a:rPr>
              <a:t>, </a:t>
            </a:r>
            <a:r>
              <a:rPr lang="en-US" sz="2400" b="1" dirty="0" smtClean="0">
                <a:solidFill>
                  <a:schemeClr val="tx1"/>
                </a:solidFill>
              </a:rPr>
              <a:t>NATIONALIST</a:t>
            </a:r>
            <a:r>
              <a:rPr lang="en-US" sz="2400" dirty="0" smtClean="0">
                <a:solidFill>
                  <a:schemeClr val="tx1"/>
                </a:solidFill>
              </a:rPr>
              <a:t> ideologies that have more in common with the philosophy of </a:t>
            </a:r>
            <a:r>
              <a:rPr lang="en-US" sz="2400" b="1" dirty="0" smtClean="0">
                <a:solidFill>
                  <a:schemeClr val="tx1"/>
                </a:solidFill>
              </a:rPr>
              <a:t>AYN RAND </a:t>
            </a:r>
            <a:r>
              <a:rPr lang="en-US" sz="2400" dirty="0" smtClean="0">
                <a:solidFill>
                  <a:schemeClr val="tx1"/>
                </a:solidFill>
              </a:rPr>
              <a:t>than the teachings of Jesus!!!! </a:t>
            </a:r>
            <a:endParaRPr lang="en-US" sz="2400" dirty="0">
              <a:solidFill>
                <a:schemeClr val="tx1"/>
              </a:solidFill>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982" r="5425"/>
          <a:stretch/>
        </p:blipFill>
        <p:spPr>
          <a:xfrm>
            <a:off x="8765059" y="1484626"/>
            <a:ext cx="3113903" cy="2189450"/>
          </a:xfrm>
          <a:prstGeom prst="rect">
            <a:avLst/>
          </a:prstGeom>
        </p:spPr>
      </p:pic>
      <p:sp>
        <p:nvSpPr>
          <p:cNvPr id="8" name="Rounded Rectangular Callout 7"/>
          <p:cNvSpPr/>
          <p:nvPr/>
        </p:nvSpPr>
        <p:spPr>
          <a:xfrm flipH="1">
            <a:off x="1596078" y="4061253"/>
            <a:ext cx="5579973" cy="428367"/>
          </a:xfrm>
          <a:prstGeom prst="wedgeRoundRectCallout">
            <a:avLst>
              <a:gd name="adj1" fmla="val -54637"/>
              <a:gd name="adj2" fmla="val 13109"/>
              <a:gd name="adj3" fmla="val 16667"/>
            </a:avLst>
          </a:prstGeom>
          <a:solidFill>
            <a:srgbClr val="EBE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I think affirmative action laws should exist.</a:t>
            </a:r>
            <a:endParaRPr lang="en-US" sz="2400" dirty="0">
              <a:solidFill>
                <a:schemeClr val="tx1"/>
              </a:solidFill>
            </a:endParaRPr>
          </a:p>
        </p:txBody>
      </p:sp>
      <p:sp>
        <p:nvSpPr>
          <p:cNvPr id="9" name="Rounded Rectangular Callout 8"/>
          <p:cNvSpPr/>
          <p:nvPr/>
        </p:nvSpPr>
        <p:spPr>
          <a:xfrm flipH="1">
            <a:off x="1232994" y="4583636"/>
            <a:ext cx="5943057" cy="2121244"/>
          </a:xfrm>
          <a:prstGeom prst="wedgeRoundRectCallout">
            <a:avLst>
              <a:gd name="adj1" fmla="val 54578"/>
              <a:gd name="adj2" fmla="val 23421"/>
              <a:gd name="adj3" fmla="val 16667"/>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bg1"/>
                </a:solidFill>
              </a:rPr>
              <a:t>‘WOKE’ EVANGELICALISM </a:t>
            </a:r>
            <a:r>
              <a:rPr lang="en-US" sz="2400" dirty="0" smtClean="0">
                <a:solidFill>
                  <a:schemeClr val="bg1"/>
                </a:solidFill>
              </a:rPr>
              <a:t>is captive to </a:t>
            </a:r>
            <a:r>
              <a:rPr lang="en-US" sz="2400" b="1" dirty="0" smtClean="0">
                <a:solidFill>
                  <a:schemeClr val="bg1"/>
                </a:solidFill>
              </a:rPr>
              <a:t>PROGRESSIVE</a:t>
            </a:r>
            <a:r>
              <a:rPr lang="en-US" sz="2400" dirty="0" smtClean="0">
                <a:solidFill>
                  <a:schemeClr val="bg1"/>
                </a:solidFill>
              </a:rPr>
              <a:t>, </a:t>
            </a:r>
            <a:r>
              <a:rPr lang="en-US" sz="2400" b="1" dirty="0" smtClean="0">
                <a:solidFill>
                  <a:schemeClr val="bg1"/>
                </a:solidFill>
              </a:rPr>
              <a:t>SOCIALIST</a:t>
            </a:r>
            <a:r>
              <a:rPr lang="en-US" sz="2400" dirty="0" smtClean="0">
                <a:solidFill>
                  <a:schemeClr val="bg1"/>
                </a:solidFill>
              </a:rPr>
              <a:t>, </a:t>
            </a:r>
            <a:r>
              <a:rPr lang="en-US" sz="2400" b="1" dirty="0" smtClean="0">
                <a:solidFill>
                  <a:schemeClr val="bg1"/>
                </a:solidFill>
              </a:rPr>
              <a:t>THIRD-WAVE</a:t>
            </a:r>
            <a:r>
              <a:rPr lang="en-US" sz="2400" dirty="0" smtClean="0">
                <a:solidFill>
                  <a:schemeClr val="bg1"/>
                </a:solidFill>
              </a:rPr>
              <a:t> </a:t>
            </a:r>
            <a:r>
              <a:rPr lang="en-US" sz="2400" b="1" dirty="0" smtClean="0">
                <a:solidFill>
                  <a:schemeClr val="bg1"/>
                </a:solidFill>
              </a:rPr>
              <a:t>FEMINIST</a:t>
            </a:r>
            <a:r>
              <a:rPr lang="en-US" sz="2400" dirty="0" smtClean="0">
                <a:solidFill>
                  <a:schemeClr val="bg1"/>
                </a:solidFill>
              </a:rPr>
              <a:t>, </a:t>
            </a:r>
            <a:r>
              <a:rPr lang="en-US" sz="2400" b="1" dirty="0">
                <a:solidFill>
                  <a:schemeClr val="bg1"/>
                </a:solidFill>
              </a:rPr>
              <a:t> </a:t>
            </a:r>
            <a:r>
              <a:rPr lang="en-US" sz="2400" b="1" dirty="0" smtClean="0">
                <a:solidFill>
                  <a:schemeClr val="bg1"/>
                </a:solidFill>
              </a:rPr>
              <a:t> GLOBALIST</a:t>
            </a:r>
            <a:r>
              <a:rPr lang="en-US" sz="2400" dirty="0" smtClean="0">
                <a:solidFill>
                  <a:schemeClr val="bg1"/>
                </a:solidFill>
              </a:rPr>
              <a:t>  ideologies  that  have more common with the philosophy of </a:t>
            </a:r>
            <a:r>
              <a:rPr lang="en-US" sz="2400" b="1" dirty="0" smtClean="0">
                <a:solidFill>
                  <a:schemeClr val="bg1"/>
                </a:solidFill>
              </a:rPr>
              <a:t>KARL MARX </a:t>
            </a:r>
            <a:r>
              <a:rPr lang="en-US" sz="2400" dirty="0" smtClean="0">
                <a:solidFill>
                  <a:schemeClr val="bg1"/>
                </a:solidFill>
              </a:rPr>
              <a:t>than the teachings of Jesus!!!! </a:t>
            </a:r>
            <a:endParaRPr lang="en-US" sz="2400" dirty="0">
              <a:solidFill>
                <a:schemeClr val="bg1"/>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9928" y="4118918"/>
            <a:ext cx="2199034" cy="2512396"/>
          </a:xfrm>
          <a:prstGeom prst="rect">
            <a:avLst/>
          </a:prstGeom>
        </p:spPr>
      </p:pic>
      <p:cxnSp>
        <p:nvCxnSpPr>
          <p:cNvPr id="12" name="Straight Connector 11"/>
          <p:cNvCxnSpPr/>
          <p:nvPr/>
        </p:nvCxnSpPr>
        <p:spPr>
          <a:xfrm>
            <a:off x="181232" y="3921211"/>
            <a:ext cx="11911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186314" y="1468745"/>
            <a:ext cx="733947" cy="678306"/>
            <a:chOff x="471226" y="1554638"/>
            <a:chExt cx="733947" cy="678306"/>
          </a:xfrm>
        </p:grpSpPr>
        <p:sp>
          <p:nvSpPr>
            <p:cNvPr id="11" name="Oval 10"/>
            <p:cNvSpPr/>
            <p:nvPr/>
          </p:nvSpPr>
          <p:spPr>
            <a:xfrm>
              <a:off x="499047" y="1554638"/>
              <a:ext cx="678306" cy="6783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471226" y="1554638"/>
              <a:ext cx="733947" cy="643527"/>
            </a:xfrm>
            <a:prstGeom prst="rect">
              <a:avLst/>
            </a:prstGeom>
          </p:spPr>
        </p:pic>
      </p:grpSp>
      <p:grpSp>
        <p:nvGrpSpPr>
          <p:cNvPr id="15" name="Group 14"/>
          <p:cNvGrpSpPr/>
          <p:nvPr/>
        </p:nvGrpSpPr>
        <p:grpSpPr>
          <a:xfrm>
            <a:off x="104253" y="5729877"/>
            <a:ext cx="733947" cy="678306"/>
            <a:chOff x="471226" y="5729877"/>
            <a:chExt cx="733947" cy="678306"/>
          </a:xfrm>
        </p:grpSpPr>
        <p:sp>
          <p:nvSpPr>
            <p:cNvPr id="18" name="Oval 17"/>
            <p:cNvSpPr/>
            <p:nvPr/>
          </p:nvSpPr>
          <p:spPr>
            <a:xfrm>
              <a:off x="499047" y="5729877"/>
              <a:ext cx="678306" cy="6783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rotWithShape="1">
            <a:blip r:embed="rId4"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471226" y="5729877"/>
              <a:ext cx="733947" cy="643527"/>
            </a:xfrm>
            <a:prstGeom prst="rect">
              <a:avLst/>
            </a:prstGeom>
          </p:spPr>
        </p:pic>
      </p:grpSp>
      <p:grpSp>
        <p:nvGrpSpPr>
          <p:cNvPr id="14" name="Group 13"/>
          <p:cNvGrpSpPr/>
          <p:nvPr/>
        </p:nvGrpSpPr>
        <p:grpSpPr>
          <a:xfrm>
            <a:off x="7555825" y="3989831"/>
            <a:ext cx="733947" cy="678306"/>
            <a:chOff x="6442105" y="3989831"/>
            <a:chExt cx="733947" cy="678306"/>
          </a:xfrm>
        </p:grpSpPr>
        <p:sp>
          <p:nvSpPr>
            <p:cNvPr id="20" name="Oval 19"/>
            <p:cNvSpPr/>
            <p:nvPr/>
          </p:nvSpPr>
          <p:spPr>
            <a:xfrm>
              <a:off x="6469926" y="3989831"/>
              <a:ext cx="678306" cy="67830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4"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6442105" y="3989831"/>
              <a:ext cx="733947" cy="643527"/>
            </a:xfrm>
            <a:prstGeom prst="rect">
              <a:avLst/>
            </a:prstGeom>
          </p:spPr>
        </p:pic>
      </p:grpSp>
      <p:grpSp>
        <p:nvGrpSpPr>
          <p:cNvPr id="3" name="Group 2"/>
          <p:cNvGrpSpPr/>
          <p:nvPr/>
        </p:nvGrpSpPr>
        <p:grpSpPr>
          <a:xfrm>
            <a:off x="7532352" y="3057191"/>
            <a:ext cx="733947" cy="678306"/>
            <a:chOff x="6442105" y="3057191"/>
            <a:chExt cx="733947" cy="678306"/>
          </a:xfrm>
        </p:grpSpPr>
        <p:sp>
          <p:nvSpPr>
            <p:cNvPr id="22" name="Oval 21"/>
            <p:cNvSpPr/>
            <p:nvPr/>
          </p:nvSpPr>
          <p:spPr>
            <a:xfrm>
              <a:off x="6469926" y="3057191"/>
              <a:ext cx="678306" cy="67830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rotWithShape="1">
            <a:blip r:embed="rId4" cstate="print">
              <a:clrChange>
                <a:clrFrom>
                  <a:srgbClr val="C3CBDE"/>
                </a:clrFrom>
                <a:clrTo>
                  <a:srgbClr val="C3CBDE">
                    <a:alpha val="0"/>
                  </a:srgbClr>
                </a:clrTo>
              </a:clrChange>
              <a:extLst>
                <a:ext uri="{28A0092B-C50C-407E-A947-70E740481C1C}">
                  <a14:useLocalDpi xmlns:a14="http://schemas.microsoft.com/office/drawing/2010/main" val="0"/>
                </a:ext>
              </a:extLst>
            </a:blip>
            <a:srcRect l="14056" r="14387"/>
            <a:stretch/>
          </p:blipFill>
          <p:spPr>
            <a:xfrm>
              <a:off x="6442105" y="3057191"/>
              <a:ext cx="733947" cy="643527"/>
            </a:xfrm>
            <a:prstGeom prst="rect">
              <a:avLst/>
            </a:prstGeom>
          </p:spPr>
        </p:pic>
      </p:grpSp>
    </p:spTree>
    <p:extLst>
      <p:ext uri="{BB962C8B-B14F-4D97-AF65-F5344CB8AC3E}">
        <p14:creationId xmlns:p14="http://schemas.microsoft.com/office/powerpoint/2010/main" val="20384503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Beware of polarization</a:t>
            </a:r>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279" b="13149"/>
          <a:stretch/>
        </p:blipFill>
        <p:spPr>
          <a:xfrm>
            <a:off x="3979391" y="1924274"/>
            <a:ext cx="2907442" cy="1040107"/>
          </a:xfrm>
          <a:prstGeom prst="rect">
            <a:avLst/>
          </a:prstGeom>
        </p:spPr>
      </p:pic>
      <p:sp>
        <p:nvSpPr>
          <p:cNvPr id="10" name="TextBox 9"/>
          <p:cNvSpPr txBox="1"/>
          <p:nvPr/>
        </p:nvSpPr>
        <p:spPr>
          <a:xfrm>
            <a:off x="4544510" y="3028653"/>
            <a:ext cx="2054665" cy="400110"/>
          </a:xfrm>
          <a:prstGeom prst="rect">
            <a:avLst/>
          </a:prstGeom>
          <a:noFill/>
        </p:spPr>
        <p:txBody>
          <a:bodyPr wrap="none" rtlCol="0">
            <a:spAutoFit/>
          </a:bodyPr>
          <a:lstStyle/>
          <a:p>
            <a:r>
              <a:rPr lang="en-US" sz="2000" dirty="0" smtClean="0"/>
              <a:t>Biblical orthodoxy</a:t>
            </a:r>
            <a:endParaRPr lang="en-US" sz="2000" dirty="0"/>
          </a:p>
        </p:txBody>
      </p:sp>
      <p:sp>
        <p:nvSpPr>
          <p:cNvPr id="11" name="TextBox 10"/>
          <p:cNvSpPr txBox="1"/>
          <p:nvPr/>
        </p:nvSpPr>
        <p:spPr>
          <a:xfrm>
            <a:off x="8738250" y="2923704"/>
            <a:ext cx="1454052" cy="400110"/>
          </a:xfrm>
          <a:prstGeom prst="rect">
            <a:avLst/>
          </a:prstGeom>
          <a:noFill/>
        </p:spPr>
        <p:txBody>
          <a:bodyPr wrap="none" rtlCol="0">
            <a:spAutoFit/>
          </a:bodyPr>
          <a:lstStyle/>
          <a:p>
            <a:r>
              <a:rPr lang="en-US" sz="2000" dirty="0" smtClean="0"/>
              <a:t>Civil religion</a:t>
            </a:r>
            <a:endParaRPr lang="en-US" sz="2000" dirty="0"/>
          </a:p>
        </p:txBody>
      </p:sp>
      <p:sp>
        <p:nvSpPr>
          <p:cNvPr id="12" name="TextBox 11"/>
          <p:cNvSpPr txBox="1"/>
          <p:nvPr/>
        </p:nvSpPr>
        <p:spPr>
          <a:xfrm>
            <a:off x="906297" y="2916285"/>
            <a:ext cx="1653786" cy="400110"/>
          </a:xfrm>
          <a:prstGeom prst="rect">
            <a:avLst/>
          </a:prstGeom>
          <a:noFill/>
        </p:spPr>
        <p:txBody>
          <a:bodyPr wrap="none" rtlCol="0">
            <a:spAutoFit/>
          </a:bodyPr>
          <a:lstStyle/>
          <a:p>
            <a:r>
              <a:rPr lang="en-US" sz="2000" dirty="0" smtClean="0"/>
              <a:t>Critical theory</a:t>
            </a:r>
            <a:endParaRPr lang="en-US" sz="2000" dirty="0"/>
          </a:p>
        </p:txBody>
      </p:sp>
      <p:sp>
        <p:nvSpPr>
          <p:cNvPr id="13" name="Oval 12"/>
          <p:cNvSpPr/>
          <p:nvPr/>
        </p:nvSpPr>
        <p:spPr>
          <a:xfrm>
            <a:off x="2570205" y="1598141"/>
            <a:ext cx="6030098"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25591" y="1598141"/>
            <a:ext cx="2688827"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998012" y="1598141"/>
            <a:ext cx="2688827"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494270" y="4176584"/>
            <a:ext cx="10544433"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756" y="4411492"/>
            <a:ext cx="2250989" cy="2250989"/>
          </a:xfrm>
          <a:prstGeom prst="rect">
            <a:avLst/>
          </a:prstGeom>
        </p:spPr>
      </p:pic>
      <p:cxnSp>
        <p:nvCxnSpPr>
          <p:cNvPr id="20" name="Straight Arrow Connector 19"/>
          <p:cNvCxnSpPr/>
          <p:nvPr/>
        </p:nvCxnSpPr>
        <p:spPr>
          <a:xfrm flipV="1">
            <a:off x="2837250" y="2665632"/>
            <a:ext cx="1" cy="167228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ounded Rectangular Callout 15"/>
          <p:cNvSpPr/>
          <p:nvPr/>
        </p:nvSpPr>
        <p:spPr>
          <a:xfrm>
            <a:off x="4339282" y="4483448"/>
            <a:ext cx="5806981" cy="428367"/>
          </a:xfrm>
          <a:prstGeom prst="wedgeRoundRectCallout">
            <a:avLst>
              <a:gd name="adj1" fmla="val -54952"/>
              <a:gd name="adj2" fmla="val 33634"/>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I think Christians should care about justice.</a:t>
            </a:r>
            <a:endParaRPr lang="en-US" sz="2400" dirty="0"/>
          </a:p>
        </p:txBody>
      </p:sp>
      <p:sp>
        <p:nvSpPr>
          <p:cNvPr id="19" name="Rounded Rectangular Callout 18"/>
          <p:cNvSpPr/>
          <p:nvPr/>
        </p:nvSpPr>
        <p:spPr>
          <a:xfrm>
            <a:off x="4983892" y="5101286"/>
            <a:ext cx="5162371" cy="1565189"/>
          </a:xfrm>
          <a:prstGeom prst="wedgeRoundRectCallout">
            <a:avLst>
              <a:gd name="adj1" fmla="val 54987"/>
              <a:gd name="adj2" fmla="val 19353"/>
              <a:gd name="adj3" fmla="val 16667"/>
            </a:avLst>
          </a:prstGeom>
          <a:solidFill>
            <a:srgbClr val="EBE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GO </a:t>
            </a:r>
            <a:r>
              <a:rPr lang="en-US" sz="2400" b="1" dirty="0">
                <a:solidFill>
                  <a:schemeClr val="tx1"/>
                </a:solidFill>
              </a:rPr>
              <a:t>PEDDLE YOUR CULTURAL MARXISM SOME PLACE ELSE YOU </a:t>
            </a:r>
            <a:r>
              <a:rPr lang="en-US" sz="2400" b="1" dirty="0" smtClean="0">
                <a:solidFill>
                  <a:schemeClr val="tx1"/>
                </a:solidFill>
              </a:rPr>
              <a:t>AVOCADO TOAST-EATING SJW!!!!</a:t>
            </a:r>
            <a:endParaRPr lang="en-US" sz="2400" b="1" dirty="0">
              <a:solidFill>
                <a:schemeClr val="tx1"/>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80371" y="5003217"/>
            <a:ext cx="1454670" cy="1521151"/>
          </a:xfrm>
          <a:prstGeom prst="rect">
            <a:avLst/>
          </a:prstGeom>
        </p:spPr>
      </p:pic>
    </p:spTree>
    <p:extLst>
      <p:ext uri="{BB962C8B-B14F-4D97-AF65-F5344CB8AC3E}">
        <p14:creationId xmlns:p14="http://schemas.microsoft.com/office/powerpoint/2010/main" val="274715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Beware of polarization</a:t>
            </a:r>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3279" b="13149"/>
          <a:stretch/>
        </p:blipFill>
        <p:spPr>
          <a:xfrm>
            <a:off x="3979391" y="1924274"/>
            <a:ext cx="2907442" cy="1040107"/>
          </a:xfrm>
          <a:prstGeom prst="rect">
            <a:avLst/>
          </a:prstGeom>
        </p:spPr>
      </p:pic>
      <p:sp>
        <p:nvSpPr>
          <p:cNvPr id="13" name="Oval 12"/>
          <p:cNvSpPr/>
          <p:nvPr/>
        </p:nvSpPr>
        <p:spPr>
          <a:xfrm>
            <a:off x="2570205" y="1598141"/>
            <a:ext cx="6030098"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25591" y="1598141"/>
            <a:ext cx="2688827"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998012" y="1598141"/>
            <a:ext cx="2688827" cy="19036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494270" y="4176584"/>
            <a:ext cx="10544433"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l="43524"/>
          <a:stretch/>
        </p:blipFill>
        <p:spPr>
          <a:xfrm>
            <a:off x="0" y="4411492"/>
            <a:ext cx="1271256" cy="2250989"/>
          </a:xfrm>
          <a:prstGeom prst="rect">
            <a:avLst/>
          </a:prstGeom>
        </p:spPr>
      </p:pic>
      <p:cxnSp>
        <p:nvCxnSpPr>
          <p:cNvPr id="20" name="Straight Arrow Connector 19"/>
          <p:cNvCxnSpPr/>
          <p:nvPr/>
        </p:nvCxnSpPr>
        <p:spPr>
          <a:xfrm flipV="1">
            <a:off x="368659" y="2655277"/>
            <a:ext cx="125611" cy="168263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2462" y="4734789"/>
            <a:ext cx="1784280" cy="1814018"/>
          </a:xfrm>
          <a:prstGeom prst="rect">
            <a:avLst/>
          </a:prstGeom>
        </p:spPr>
      </p:pic>
      <p:sp>
        <p:nvSpPr>
          <p:cNvPr id="21" name="Rounded Rectangular Callout 20"/>
          <p:cNvSpPr/>
          <p:nvPr/>
        </p:nvSpPr>
        <p:spPr>
          <a:xfrm>
            <a:off x="4983892" y="5101286"/>
            <a:ext cx="4860325" cy="1565189"/>
          </a:xfrm>
          <a:prstGeom prst="wedgeRoundRectCallout">
            <a:avLst>
              <a:gd name="adj1" fmla="val 53690"/>
              <a:gd name="adj2" fmla="val 31711"/>
              <a:gd name="adj3" fmla="val 16667"/>
            </a:avLst>
          </a:prstGeom>
          <a:solidFill>
            <a:srgbClr val="EBE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I won</a:t>
            </a:r>
            <a:endParaRPr lang="en-US" sz="2400" dirty="0">
              <a:solidFill>
                <a:schemeClr val="tx1"/>
              </a:solidFill>
            </a:endParaRPr>
          </a:p>
        </p:txBody>
      </p:sp>
      <p:sp>
        <p:nvSpPr>
          <p:cNvPr id="16" name="TextBox 15"/>
          <p:cNvSpPr txBox="1"/>
          <p:nvPr/>
        </p:nvSpPr>
        <p:spPr>
          <a:xfrm>
            <a:off x="4544510" y="3028653"/>
            <a:ext cx="2054665" cy="400110"/>
          </a:xfrm>
          <a:prstGeom prst="rect">
            <a:avLst/>
          </a:prstGeom>
          <a:noFill/>
        </p:spPr>
        <p:txBody>
          <a:bodyPr wrap="none" rtlCol="0">
            <a:spAutoFit/>
          </a:bodyPr>
          <a:lstStyle/>
          <a:p>
            <a:r>
              <a:rPr lang="en-US" sz="2000" dirty="0" smtClean="0"/>
              <a:t>Biblical orthodoxy</a:t>
            </a:r>
            <a:endParaRPr lang="en-US" sz="2000" dirty="0"/>
          </a:p>
        </p:txBody>
      </p:sp>
      <p:sp>
        <p:nvSpPr>
          <p:cNvPr id="19" name="TextBox 18"/>
          <p:cNvSpPr txBox="1"/>
          <p:nvPr/>
        </p:nvSpPr>
        <p:spPr>
          <a:xfrm>
            <a:off x="8738250" y="2923704"/>
            <a:ext cx="1454052" cy="400110"/>
          </a:xfrm>
          <a:prstGeom prst="rect">
            <a:avLst/>
          </a:prstGeom>
          <a:noFill/>
        </p:spPr>
        <p:txBody>
          <a:bodyPr wrap="none" rtlCol="0">
            <a:spAutoFit/>
          </a:bodyPr>
          <a:lstStyle/>
          <a:p>
            <a:r>
              <a:rPr lang="en-US" sz="2000" dirty="0" smtClean="0"/>
              <a:t>Civil religion</a:t>
            </a:r>
            <a:endParaRPr lang="en-US" sz="2000" dirty="0"/>
          </a:p>
        </p:txBody>
      </p:sp>
      <p:sp>
        <p:nvSpPr>
          <p:cNvPr id="23" name="TextBox 22"/>
          <p:cNvSpPr txBox="1"/>
          <p:nvPr/>
        </p:nvSpPr>
        <p:spPr>
          <a:xfrm>
            <a:off x="906297" y="2916285"/>
            <a:ext cx="1653786" cy="400110"/>
          </a:xfrm>
          <a:prstGeom prst="rect">
            <a:avLst/>
          </a:prstGeom>
          <a:noFill/>
        </p:spPr>
        <p:txBody>
          <a:bodyPr wrap="none" rtlCol="0">
            <a:spAutoFit/>
          </a:bodyPr>
          <a:lstStyle/>
          <a:p>
            <a:r>
              <a:rPr lang="en-US" sz="2000" dirty="0" smtClean="0"/>
              <a:t>Critical theory</a:t>
            </a:r>
            <a:endParaRPr lang="en-US" sz="2000" dirty="0"/>
          </a:p>
        </p:txBody>
      </p:sp>
    </p:spTree>
    <p:extLst>
      <p:ext uri="{BB962C8B-B14F-4D97-AF65-F5344CB8AC3E}">
        <p14:creationId xmlns:p14="http://schemas.microsoft.com/office/powerpoint/2010/main" val="15022428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r>
              <a:rPr lang="en-US" dirty="0" smtClean="0"/>
              <a:t>Advice </a:t>
            </a:r>
            <a:r>
              <a:rPr lang="en-US" dirty="0"/>
              <a:t>for </a:t>
            </a:r>
            <a:r>
              <a:rPr lang="en-US" dirty="0" smtClean="0"/>
              <a:t>dialogue</a:t>
            </a:r>
          </a:p>
          <a:p>
            <a:pPr lvl="1"/>
            <a:r>
              <a:rPr lang="en-US" dirty="0" smtClean="0"/>
              <a:t>Acknowledge and fight racism</a:t>
            </a:r>
          </a:p>
          <a:p>
            <a:pPr lvl="1"/>
            <a:r>
              <a:rPr lang="en-US" dirty="0" smtClean="0"/>
              <a:t>Avoid the M-word</a:t>
            </a:r>
          </a:p>
          <a:p>
            <a:pPr lvl="1"/>
            <a:r>
              <a:rPr lang="en-US" dirty="0" smtClean="0"/>
              <a:t>Read broadly</a:t>
            </a:r>
          </a:p>
          <a:p>
            <a:pPr lvl="1"/>
            <a:r>
              <a:rPr lang="en-US" dirty="0" smtClean="0"/>
              <a:t>Put the gospel first</a:t>
            </a:r>
          </a:p>
          <a:p>
            <a:pPr lvl="1"/>
            <a:endParaRPr lang="en-US" dirty="0"/>
          </a:p>
          <a:p>
            <a:pPr marL="0" indent="0">
              <a:buNone/>
            </a:pPr>
            <a:endParaRPr lang="en-US" dirty="0"/>
          </a:p>
        </p:txBody>
      </p:sp>
      <p:sp>
        <p:nvSpPr>
          <p:cNvPr id="4" name="Rectangle 3"/>
          <p:cNvSpPr/>
          <p:nvPr/>
        </p:nvSpPr>
        <p:spPr>
          <a:xfrm>
            <a:off x="211015" y="4811273"/>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767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broadly</a:t>
            </a:r>
            <a:endParaRPr lang="en-US" dirty="0"/>
          </a:p>
        </p:txBody>
      </p:sp>
      <p:pic>
        <p:nvPicPr>
          <p:cNvPr id="8" name="Picture 7"/>
          <p:cNvPicPr>
            <a:picLocks noChangeAspect="1"/>
          </p:cNvPicPr>
          <p:nvPr/>
        </p:nvPicPr>
        <p:blipFill rotWithShape="1">
          <a:blip r:embed="rId2">
            <a:clrChange>
              <a:clrFrom>
                <a:srgbClr val="F2F2F2"/>
              </a:clrFrom>
              <a:clrTo>
                <a:srgbClr val="F2F2F2">
                  <a:alpha val="0"/>
                </a:srgbClr>
              </a:clrTo>
            </a:clrChange>
            <a:extLst>
              <a:ext uri="{28A0092B-C50C-407E-A947-70E740481C1C}">
                <a14:useLocalDpi xmlns:a14="http://schemas.microsoft.com/office/drawing/2010/main" val="0"/>
              </a:ext>
            </a:extLst>
          </a:blip>
          <a:srcRect l="20972" r="22452"/>
          <a:stretch/>
        </p:blipFill>
        <p:spPr>
          <a:xfrm>
            <a:off x="509953" y="1690688"/>
            <a:ext cx="4237893" cy="421786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1345" y="1950594"/>
            <a:ext cx="5370127" cy="3764406"/>
          </a:xfrm>
          <a:prstGeom prst="rect">
            <a:avLst/>
          </a:prstGeom>
        </p:spPr>
      </p:pic>
      <p:grpSp>
        <p:nvGrpSpPr>
          <p:cNvPr id="6" name="Group 5"/>
          <p:cNvGrpSpPr/>
          <p:nvPr/>
        </p:nvGrpSpPr>
        <p:grpSpPr>
          <a:xfrm>
            <a:off x="509953" y="1447718"/>
            <a:ext cx="4566140" cy="4543168"/>
            <a:chOff x="509953" y="1447718"/>
            <a:chExt cx="4566140" cy="4543168"/>
          </a:xfrm>
        </p:grpSpPr>
        <p:cxnSp>
          <p:nvCxnSpPr>
            <p:cNvPr id="4" name="Straight Connector 3"/>
            <p:cNvCxnSpPr/>
            <p:nvPr/>
          </p:nvCxnSpPr>
          <p:spPr>
            <a:xfrm>
              <a:off x="509953" y="1608356"/>
              <a:ext cx="4382530" cy="43825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93563" y="1447718"/>
              <a:ext cx="4382530" cy="43825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403338" y="1447718"/>
            <a:ext cx="4566140" cy="4543168"/>
            <a:chOff x="509953" y="1447718"/>
            <a:chExt cx="4566140" cy="4543168"/>
          </a:xfrm>
        </p:grpSpPr>
        <p:cxnSp>
          <p:nvCxnSpPr>
            <p:cNvPr id="12" name="Straight Connector 11"/>
            <p:cNvCxnSpPr/>
            <p:nvPr/>
          </p:nvCxnSpPr>
          <p:spPr>
            <a:xfrm>
              <a:off x="509953" y="1608356"/>
              <a:ext cx="4382530" cy="43825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93563" y="1447718"/>
              <a:ext cx="4382530" cy="43825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359734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2120"/>
            <a:ext cx="10515600" cy="1325563"/>
          </a:xfrm>
        </p:spPr>
        <p:txBody>
          <a:bodyPr/>
          <a:lstStyle/>
          <a:p>
            <a:r>
              <a:rPr lang="en-US" dirty="0" smtClean="0"/>
              <a:t>Read broadly</a:t>
            </a:r>
            <a:endParaRPr lang="en-US" dirty="0"/>
          </a:p>
        </p:txBody>
      </p:sp>
      <p:grpSp>
        <p:nvGrpSpPr>
          <p:cNvPr id="3" name="Group 2"/>
          <p:cNvGrpSpPr/>
          <p:nvPr/>
        </p:nvGrpSpPr>
        <p:grpSpPr>
          <a:xfrm>
            <a:off x="1029973" y="1172847"/>
            <a:ext cx="10908515" cy="5598893"/>
            <a:chOff x="1029973" y="1172847"/>
            <a:chExt cx="10908515" cy="5598893"/>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8873" t="8205" r="9296"/>
            <a:stretch/>
          </p:blipFill>
          <p:spPr>
            <a:xfrm>
              <a:off x="3977054" y="1172847"/>
              <a:ext cx="4237892" cy="304640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8788" y="2244801"/>
              <a:ext cx="2899700" cy="3866267"/>
            </a:xfrm>
            <a:prstGeom prst="rect">
              <a:avLst/>
            </a:prstGeom>
          </p:spPr>
        </p:pic>
        <p:pic>
          <p:nvPicPr>
            <p:cNvPr id="7" name="Picture 6"/>
            <p:cNvPicPr>
              <a:picLocks noChangeAspect="1"/>
            </p:cNvPicPr>
            <p:nvPr/>
          </p:nvPicPr>
          <p:blipFill rotWithShape="1">
            <a:blip r:embed="rId4"/>
            <a:srcRect b="8634"/>
            <a:stretch/>
          </p:blipFill>
          <p:spPr>
            <a:xfrm>
              <a:off x="3966796" y="4177934"/>
              <a:ext cx="4258408" cy="259380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973" y="2327445"/>
              <a:ext cx="2522415" cy="3783623"/>
            </a:xfrm>
            <a:prstGeom prst="rect">
              <a:avLst/>
            </a:prstGeom>
          </p:spPr>
        </p:pic>
      </p:grpSp>
    </p:spTree>
    <p:extLst>
      <p:ext uri="{BB962C8B-B14F-4D97-AF65-F5344CB8AC3E}">
        <p14:creationId xmlns:p14="http://schemas.microsoft.com/office/powerpoint/2010/main" val="17125675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838200" y="1491517"/>
            <a:ext cx="10515600" cy="5190637"/>
          </a:xfrm>
        </p:spPr>
        <p:txBody>
          <a:bodyPr>
            <a:normAutofit/>
          </a:bodyPr>
          <a:lstStyle/>
          <a:p>
            <a:r>
              <a:rPr lang="en-US" dirty="0" smtClean="0"/>
              <a:t>Why should we care?</a:t>
            </a:r>
          </a:p>
          <a:p>
            <a:r>
              <a:rPr lang="en-US" dirty="0" smtClean="0"/>
              <a:t>What is critical theory?</a:t>
            </a:r>
          </a:p>
          <a:p>
            <a:r>
              <a:rPr lang="en-US" dirty="0" smtClean="0"/>
              <a:t>Conflicts between critical theory and Christianity</a:t>
            </a:r>
          </a:p>
          <a:p>
            <a:r>
              <a:rPr lang="en-US" dirty="0" smtClean="0"/>
              <a:t>Logical implications</a:t>
            </a:r>
          </a:p>
          <a:p>
            <a:r>
              <a:rPr lang="en-US" dirty="0" smtClean="0"/>
              <a:t>Advice </a:t>
            </a:r>
            <a:r>
              <a:rPr lang="en-US" dirty="0"/>
              <a:t>for </a:t>
            </a:r>
            <a:r>
              <a:rPr lang="en-US" dirty="0" smtClean="0"/>
              <a:t>dialogue</a:t>
            </a:r>
          </a:p>
          <a:p>
            <a:pPr lvl="1"/>
            <a:r>
              <a:rPr lang="en-US" dirty="0" smtClean="0"/>
              <a:t>Acknowledge and fight racism</a:t>
            </a:r>
          </a:p>
          <a:p>
            <a:pPr lvl="1"/>
            <a:r>
              <a:rPr lang="en-US" dirty="0" smtClean="0"/>
              <a:t>Avoid the M-word</a:t>
            </a:r>
          </a:p>
          <a:p>
            <a:pPr lvl="1"/>
            <a:r>
              <a:rPr lang="en-US" dirty="0" smtClean="0"/>
              <a:t>Read broadly</a:t>
            </a:r>
          </a:p>
          <a:p>
            <a:pPr lvl="1"/>
            <a:r>
              <a:rPr lang="en-US" dirty="0" smtClean="0"/>
              <a:t>Put the gospel first</a:t>
            </a:r>
          </a:p>
          <a:p>
            <a:pPr lvl="1"/>
            <a:endParaRPr lang="en-US" dirty="0"/>
          </a:p>
          <a:p>
            <a:pPr marL="0" indent="0">
              <a:buNone/>
            </a:pPr>
            <a:endParaRPr lang="en-US" dirty="0"/>
          </a:p>
        </p:txBody>
      </p:sp>
      <p:sp>
        <p:nvSpPr>
          <p:cNvPr id="4" name="Rectangle 3"/>
          <p:cNvSpPr/>
          <p:nvPr/>
        </p:nvSpPr>
        <p:spPr>
          <a:xfrm>
            <a:off x="211015" y="5198451"/>
            <a:ext cx="11535508" cy="3770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39827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 the gospel first</a:t>
            </a:r>
            <a:endParaRPr lang="en-US" dirty="0"/>
          </a:p>
        </p:txBody>
      </p:sp>
      <p:pic>
        <p:nvPicPr>
          <p:cNvPr id="4" name="Picture 3"/>
          <p:cNvPicPr>
            <a:picLocks noChangeAspect="1"/>
          </p:cNvPicPr>
          <p:nvPr/>
        </p:nvPicPr>
        <p:blipFill>
          <a:blip r:embed="rId2"/>
          <a:stretch>
            <a:fillRect/>
          </a:stretch>
        </p:blipFill>
        <p:spPr>
          <a:xfrm>
            <a:off x="838199" y="1520267"/>
            <a:ext cx="8976703" cy="4954674"/>
          </a:xfrm>
          <a:prstGeom prst="rect">
            <a:avLst/>
          </a:prstGeom>
        </p:spPr>
      </p:pic>
    </p:spTree>
    <p:extLst>
      <p:ext uri="{BB962C8B-B14F-4D97-AF65-F5344CB8AC3E}">
        <p14:creationId xmlns:p14="http://schemas.microsoft.com/office/powerpoint/2010/main" val="16648210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crucial questions</a:t>
            </a:r>
            <a:endParaRPr lang="en-US" dirty="0"/>
          </a:p>
        </p:txBody>
      </p:sp>
      <p:sp>
        <p:nvSpPr>
          <p:cNvPr id="3" name="Content Placeholder 2"/>
          <p:cNvSpPr>
            <a:spLocks noGrp="1"/>
          </p:cNvSpPr>
          <p:nvPr>
            <p:ph idx="1"/>
          </p:nvPr>
        </p:nvSpPr>
        <p:spPr>
          <a:xfrm>
            <a:off x="838200" y="1825625"/>
            <a:ext cx="6969369" cy="4351338"/>
          </a:xfrm>
        </p:spPr>
        <p:txBody>
          <a:bodyPr/>
          <a:lstStyle/>
          <a:p>
            <a:r>
              <a:rPr lang="en-US" dirty="0" smtClean="0"/>
              <a:t>Is </a:t>
            </a:r>
            <a:r>
              <a:rPr lang="en-US" dirty="0" smtClean="0">
                <a:solidFill>
                  <a:srgbClr val="00B050"/>
                </a:solidFill>
              </a:rPr>
              <a:t>social justice </a:t>
            </a:r>
            <a:r>
              <a:rPr lang="en-US" dirty="0" smtClean="0"/>
              <a:t>a Christian imperative? Does God command it? Is it our moral obligation? Is it something we </a:t>
            </a:r>
            <a:r>
              <a:rPr lang="en-US" i="1" dirty="0" smtClean="0"/>
              <a:t>ought </a:t>
            </a:r>
            <a:r>
              <a:rPr lang="en-US" dirty="0" smtClean="0"/>
              <a:t>to do?</a:t>
            </a:r>
          </a:p>
          <a:p>
            <a:endParaRPr lang="en-US" dirty="0" smtClean="0"/>
          </a:p>
          <a:p>
            <a:r>
              <a:rPr lang="en-US" dirty="0" smtClean="0"/>
              <a:t>Is </a:t>
            </a:r>
            <a:r>
              <a:rPr lang="en-US" dirty="0" smtClean="0">
                <a:solidFill>
                  <a:srgbClr val="00B050"/>
                </a:solidFill>
              </a:rPr>
              <a:t>the gospel </a:t>
            </a:r>
            <a:r>
              <a:rPr lang="en-US" dirty="0" smtClean="0"/>
              <a:t>an imperative or a pure indicative? Is it a statement of what we </a:t>
            </a:r>
            <a:r>
              <a:rPr lang="en-US" i="1" dirty="0" smtClean="0"/>
              <a:t>ought </a:t>
            </a:r>
            <a:r>
              <a:rPr lang="en-US" dirty="0" smtClean="0"/>
              <a:t>to do, or what God </a:t>
            </a:r>
            <a:r>
              <a:rPr lang="en-US" i="1" dirty="0" smtClean="0"/>
              <a:t>has done </a:t>
            </a:r>
            <a:r>
              <a:rPr lang="en-US" dirty="0" smtClean="0"/>
              <a:t>in Christ?</a:t>
            </a:r>
            <a:endParaRPr lang="en-US" dirty="0"/>
          </a:p>
        </p:txBody>
      </p:sp>
      <p:pic>
        <p:nvPicPr>
          <p:cNvPr id="4" name="Picture 3"/>
          <p:cNvPicPr>
            <a:picLocks noChangeAspect="1"/>
          </p:cNvPicPr>
          <p:nvPr/>
        </p:nvPicPr>
        <p:blipFill rotWithShape="1">
          <a:blip r:embed="rId2"/>
          <a:srcRect l="50997" r="8649"/>
          <a:stretch/>
        </p:blipFill>
        <p:spPr>
          <a:xfrm>
            <a:off x="8141677" y="1520267"/>
            <a:ext cx="3622431" cy="4954674"/>
          </a:xfrm>
          <a:prstGeom prst="rect">
            <a:avLst/>
          </a:prstGeom>
        </p:spPr>
      </p:pic>
    </p:spTree>
    <p:extLst>
      <p:ext uri="{BB962C8B-B14F-4D97-AF65-F5344CB8AC3E}">
        <p14:creationId xmlns:p14="http://schemas.microsoft.com/office/powerpoint/2010/main" val="1498981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5555</TotalTime>
  <Words>2807</Words>
  <Application>Microsoft Office PowerPoint</Application>
  <PresentationFormat>Widescreen</PresentationFormat>
  <Paragraphs>431</Paragraphs>
  <Slides>87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Arial</vt:lpstr>
      <vt:lpstr>Calibri</vt:lpstr>
      <vt:lpstr>Calibri Light</vt:lpstr>
      <vt:lpstr>Office Theme</vt:lpstr>
      <vt:lpstr>Christianity and Critical Theory: Are They Compatible?</vt:lpstr>
      <vt:lpstr>The Origins of Critical Theory</vt:lpstr>
      <vt:lpstr>The Dark Origins of Critical Theory</vt:lpstr>
      <vt:lpstr>The Dark, Secret Origins of Critical Theory</vt:lpstr>
      <vt:lpstr>The Dark, Secret, but 100% Legit and Completely Believable Origins of Critical Theory</vt:lpstr>
      <vt:lpstr>The Origins of Critical Theory</vt:lpstr>
      <vt:lpstr>Outline</vt:lpstr>
      <vt:lpstr>Why should we care?</vt:lpstr>
      <vt:lpstr>Why should we care?</vt:lpstr>
      <vt:lpstr>Outline</vt:lpstr>
      <vt:lpstr>What is critical theory?</vt:lpstr>
      <vt:lpstr>What is critical theory?</vt:lpstr>
      <vt:lpstr>Premise #1: Individual identity is inseparable from group identity as ‘oppressed’ or ‘oppressor’</vt:lpstr>
      <vt:lpstr>Premise #1: Individual identity is inseparable from group identity as ‘oppressed’ or ‘oppressor’</vt:lpstr>
      <vt:lpstr>Premise #2: Oppressor groups subjugate oppressed groups through the exercise of hegemonic power </vt:lpstr>
      <vt:lpstr>Premise #2: Oppressor groups subjugate oppressed groups through the exercise of hegemonic power</vt:lpstr>
      <vt:lpstr>Premise #3: Different oppressed groups find solidarity in the experience of oppression</vt:lpstr>
      <vt:lpstr>Premise #3: Different oppressed groups find solidarity in the experience of oppression</vt:lpstr>
      <vt:lpstr>Premise #4: Our fundamental moral duty is freeing groups from oppression</vt:lpstr>
      <vt:lpstr>Premise #4: Our fundamental moral duty is freeing groups from oppression</vt:lpstr>
      <vt:lpstr>Premise #5: ‘Lived experience’ is more important than objective evidence in understanding oppression </vt:lpstr>
      <vt:lpstr>Premise #5: ‘Lived experience’ is more important than objective evidence in understanding oppression </vt:lpstr>
      <vt:lpstr>Premise #6: Oppressor groups hide their oppression under the guise of objectivity </vt:lpstr>
      <vt:lpstr>Premise #6: Oppressor groups hide their oppression under the guise of objectivity </vt:lpstr>
      <vt:lpstr>Premise #7: Individuals at the intersection of different oppressed groups experience oppression in a unique way</vt:lpstr>
      <vt:lpstr>Premise #7: Individuals at the intersection of different oppressed groups experience oppression in a unique way</vt:lpstr>
      <vt:lpstr>Critical theory is an important and influential ideology in today’s culture</vt:lpstr>
      <vt:lpstr>The strengths of critical theory</vt:lpstr>
      <vt:lpstr>Strength #1. Emphasis on the sinfulness of oppression</vt:lpstr>
      <vt:lpstr>Strength #2. Focus on structures, systems, and norms</vt:lpstr>
      <vt:lpstr>Strength #3: Recognition of hegemonic power</vt:lpstr>
      <vt:lpstr>Outline</vt:lpstr>
      <vt:lpstr>Worldview questions</vt:lpstr>
      <vt:lpstr>PowerPoint Presentation</vt:lpstr>
      <vt:lpstr>Worldview questions</vt:lpstr>
      <vt:lpstr>“In the end, there can be only one”</vt:lpstr>
      <vt:lpstr>Critical theory as worldview</vt:lpstr>
      <vt:lpstr>Outline</vt:lpstr>
      <vt:lpstr>Epistemology</vt:lpstr>
      <vt:lpstr>Epistemology and Bulverism</vt:lpstr>
      <vt:lpstr>Critical theory and Bulverism</vt:lpstr>
      <vt:lpstr>An example from abortion</vt:lpstr>
      <vt:lpstr>Critical theory, Bulverism, and the Bible</vt:lpstr>
      <vt:lpstr>Outline</vt:lpstr>
      <vt:lpstr>Identity and solidarity</vt:lpstr>
      <vt:lpstr>Identity and solidarity</vt:lpstr>
      <vt:lpstr>Sin and human relationships</vt:lpstr>
      <vt:lpstr>Outline</vt:lpstr>
      <vt:lpstr>Christianity as hegemonic discourse</vt:lpstr>
      <vt:lpstr>Outline</vt:lpstr>
      <vt:lpstr>Moral Asymmetry</vt:lpstr>
      <vt:lpstr>Moral Asymmetry</vt:lpstr>
      <vt:lpstr>Moral Asymmetry</vt:lpstr>
      <vt:lpstr>Moral Asymmetry</vt:lpstr>
      <vt:lpstr>Biblical commands to particular groups</vt:lpstr>
      <vt:lpstr>PowerPoint Presentation</vt:lpstr>
      <vt:lpstr>Outline</vt:lpstr>
      <vt:lpstr>Claim #1: “We should never challenge ‘lived experience’”</vt:lpstr>
      <vt:lpstr>Claim #1: “We should never challenge ‘lived experience’”</vt:lpstr>
      <vt:lpstr>Outline</vt:lpstr>
      <vt:lpstr>Claim #2: “We need to liberate our theology from privileged groups”</vt:lpstr>
      <vt:lpstr>Outline</vt:lpstr>
      <vt:lpstr>Claim #3: “We should dismantle all structures which perpetuate privilege”</vt:lpstr>
      <vt:lpstr>Positives and negatives</vt:lpstr>
      <vt:lpstr>Outline</vt:lpstr>
      <vt:lpstr>Advice for dialogue</vt:lpstr>
      <vt:lpstr>Outline</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Acknowledge and fight racism</vt:lpstr>
      <vt:lpstr>Outline</vt:lpstr>
      <vt:lpstr>Don’t be that guy</vt:lpstr>
      <vt:lpstr>Avoid labels</vt:lpstr>
      <vt:lpstr>Avoid labels</vt:lpstr>
      <vt:lpstr>Beware of polarization</vt:lpstr>
      <vt:lpstr>Beware of polarization</vt:lpstr>
      <vt:lpstr>Outline</vt:lpstr>
      <vt:lpstr>Read broadly</vt:lpstr>
      <vt:lpstr>Read broadly</vt:lpstr>
      <vt:lpstr>Outline</vt:lpstr>
      <vt:lpstr>Put the gospel first</vt:lpstr>
      <vt:lpstr>Two crucial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Neil Shenvi</dc:creator>
  <cp:lastModifiedBy>Neil Shenvi</cp:lastModifiedBy>
  <cp:revision>230</cp:revision>
  <dcterms:created xsi:type="dcterms:W3CDTF">2018-10-14T04:17:44Z</dcterms:created>
  <dcterms:modified xsi:type="dcterms:W3CDTF">2018-11-08T14:21:22Z</dcterms:modified>
</cp:coreProperties>
</file>