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41" r:id="rId3"/>
    <p:sldId id="342" r:id="rId4"/>
    <p:sldId id="288" r:id="rId5"/>
    <p:sldId id="258" r:id="rId6"/>
    <p:sldId id="281" r:id="rId7"/>
    <p:sldId id="282" r:id="rId8"/>
    <p:sldId id="334" r:id="rId9"/>
    <p:sldId id="338" r:id="rId10"/>
    <p:sldId id="283" r:id="rId11"/>
    <p:sldId id="280" r:id="rId12"/>
    <p:sldId id="259" r:id="rId13"/>
    <p:sldId id="260" r:id="rId14"/>
    <p:sldId id="285" r:id="rId15"/>
    <p:sldId id="286" r:id="rId16"/>
    <p:sldId id="284" r:id="rId17"/>
    <p:sldId id="287" r:id="rId18"/>
    <p:sldId id="316" r:id="rId19"/>
    <p:sldId id="289" r:id="rId20"/>
    <p:sldId id="265" r:id="rId21"/>
    <p:sldId id="266" r:id="rId22"/>
    <p:sldId id="267" r:id="rId23"/>
    <p:sldId id="291" r:id="rId24"/>
    <p:sldId id="268" r:id="rId25"/>
    <p:sldId id="292" r:id="rId26"/>
    <p:sldId id="270" r:id="rId27"/>
    <p:sldId id="293" r:id="rId28"/>
    <p:sldId id="269" r:id="rId29"/>
    <p:sldId id="294" r:id="rId30"/>
    <p:sldId id="271" r:id="rId31"/>
    <p:sldId id="295" r:id="rId32"/>
    <p:sldId id="272" r:id="rId33"/>
    <p:sldId id="296" r:id="rId34"/>
    <p:sldId id="273" r:id="rId35"/>
    <p:sldId id="297" r:id="rId36"/>
    <p:sldId id="298" r:id="rId37"/>
    <p:sldId id="299" r:id="rId38"/>
    <p:sldId id="304" r:id="rId39"/>
    <p:sldId id="305" r:id="rId40"/>
    <p:sldId id="306" r:id="rId41"/>
    <p:sldId id="301" r:id="rId42"/>
    <p:sldId id="302" r:id="rId43"/>
    <p:sldId id="303" r:id="rId44"/>
    <p:sldId id="290" r:id="rId45"/>
    <p:sldId id="317" r:id="rId46"/>
    <p:sldId id="318" r:id="rId47"/>
    <p:sldId id="337" r:id="rId48"/>
    <p:sldId id="319" r:id="rId49"/>
    <p:sldId id="320" r:id="rId50"/>
    <p:sldId id="331" r:id="rId51"/>
    <p:sldId id="324" r:id="rId52"/>
    <p:sldId id="325" r:id="rId53"/>
    <p:sldId id="326" r:id="rId54"/>
    <p:sldId id="332" r:id="rId55"/>
    <p:sldId id="327" r:id="rId56"/>
    <p:sldId id="329" r:id="rId57"/>
    <p:sldId id="333"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B3787"/>
    <a:srgbClr val="F66C3B"/>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19" autoAdjust="0"/>
    <p:restoredTop sz="94660"/>
  </p:normalViewPr>
  <p:slideViewPr>
    <p:cSldViewPr snapToGrid="0">
      <p:cViewPr varScale="1">
        <p:scale>
          <a:sx n="63" d="100"/>
          <a:sy n="63" d="100"/>
        </p:scale>
        <p:origin x="90"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FC74A4-D5FF-4C50-82A0-C4DBF04EED72}"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1B088-2A16-4FC7-9F82-F295DA7E988A}" type="slidenum">
              <a:rPr lang="en-US" smtClean="0"/>
              <a:t>‹#›</a:t>
            </a:fld>
            <a:endParaRPr lang="en-US"/>
          </a:p>
        </p:txBody>
      </p:sp>
    </p:spTree>
    <p:extLst>
      <p:ext uri="{BB962C8B-B14F-4D97-AF65-F5344CB8AC3E}">
        <p14:creationId xmlns:p14="http://schemas.microsoft.com/office/powerpoint/2010/main" val="3232619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FC74A4-D5FF-4C50-82A0-C4DBF04EED72}"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1B088-2A16-4FC7-9F82-F295DA7E988A}" type="slidenum">
              <a:rPr lang="en-US" smtClean="0"/>
              <a:t>‹#›</a:t>
            </a:fld>
            <a:endParaRPr lang="en-US"/>
          </a:p>
        </p:txBody>
      </p:sp>
    </p:spTree>
    <p:extLst>
      <p:ext uri="{BB962C8B-B14F-4D97-AF65-F5344CB8AC3E}">
        <p14:creationId xmlns:p14="http://schemas.microsoft.com/office/powerpoint/2010/main" val="2302929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FC74A4-D5FF-4C50-82A0-C4DBF04EED72}"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1B088-2A16-4FC7-9F82-F295DA7E988A}" type="slidenum">
              <a:rPr lang="en-US" smtClean="0"/>
              <a:t>‹#›</a:t>
            </a:fld>
            <a:endParaRPr lang="en-US"/>
          </a:p>
        </p:txBody>
      </p:sp>
    </p:spTree>
    <p:extLst>
      <p:ext uri="{BB962C8B-B14F-4D97-AF65-F5344CB8AC3E}">
        <p14:creationId xmlns:p14="http://schemas.microsoft.com/office/powerpoint/2010/main" val="1170892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FC74A4-D5FF-4C50-82A0-C4DBF04EED72}" type="datetimeFigureOut">
              <a:rPr lang="en-US" smtClean="0"/>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61B088-2A16-4FC7-9F82-F295DA7E988A}" type="slidenum">
              <a:rPr lang="en-US" smtClean="0"/>
              <a:t>‹#›</a:t>
            </a:fld>
            <a:endParaRPr lang="en-US"/>
          </a:p>
        </p:txBody>
      </p:sp>
    </p:spTree>
    <p:extLst>
      <p:ext uri="{BB962C8B-B14F-4D97-AF65-F5344CB8AC3E}">
        <p14:creationId xmlns:p14="http://schemas.microsoft.com/office/powerpoint/2010/main" val="3835103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FC74A4-D5FF-4C50-82A0-C4DBF04EED72}" type="datetimeFigureOut">
              <a:rPr lang="en-US" smtClean="0"/>
              <a:t>10/21/2018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61B088-2A16-4FC7-9F82-F295DA7E988A}" type="slidenum">
              <a:rPr lang="en-US" smtClean="0"/>
              <a:t>‹#›</a:t>
            </a:fld>
            <a:endParaRPr lang="en-US"/>
          </a:p>
        </p:txBody>
      </p:sp>
    </p:spTree>
    <p:extLst>
      <p:ext uri="{BB962C8B-B14F-4D97-AF65-F5344CB8AC3E}">
        <p14:creationId xmlns:p14="http://schemas.microsoft.com/office/powerpoint/2010/main" val="3534420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FC74A4-D5FF-4C50-82A0-C4DBF04EED72}" type="datetimeFigureOut">
              <a:rPr lang="en-US" smtClean="0"/>
              <a:t>10/21/2018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61B088-2A16-4FC7-9F82-F295DA7E988A}" type="slidenum">
              <a:rPr lang="en-US" smtClean="0"/>
              <a:t>‹#›</a:t>
            </a:fld>
            <a:endParaRPr lang="en-US"/>
          </a:p>
        </p:txBody>
      </p:sp>
    </p:spTree>
    <p:extLst>
      <p:ext uri="{BB962C8B-B14F-4D97-AF65-F5344CB8AC3E}">
        <p14:creationId xmlns:p14="http://schemas.microsoft.com/office/powerpoint/2010/main" val="3956919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FC74A4-D5FF-4C50-82A0-C4DBF04EED72}" type="datetimeFigureOut">
              <a:rPr lang="en-US" smtClean="0"/>
              <a:t>10/21/2018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61B088-2A16-4FC7-9F82-F295DA7E988A}" type="slidenum">
              <a:rPr lang="en-US" smtClean="0"/>
              <a:t>‹#›</a:t>
            </a:fld>
            <a:endParaRPr lang="en-US"/>
          </a:p>
        </p:txBody>
      </p:sp>
    </p:spTree>
    <p:extLst>
      <p:ext uri="{BB962C8B-B14F-4D97-AF65-F5344CB8AC3E}">
        <p14:creationId xmlns:p14="http://schemas.microsoft.com/office/powerpoint/2010/main" val="1641648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FC74A4-D5FF-4C50-82A0-C4DBF04EED72}" type="datetimeFigureOut">
              <a:rPr lang="en-US" smtClean="0"/>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61B088-2A16-4FC7-9F82-F295DA7E988A}" type="slidenum">
              <a:rPr lang="en-US" smtClean="0"/>
              <a:t>‹#›</a:t>
            </a:fld>
            <a:endParaRPr lang="en-US"/>
          </a:p>
        </p:txBody>
      </p:sp>
    </p:spTree>
    <p:extLst>
      <p:ext uri="{BB962C8B-B14F-4D97-AF65-F5344CB8AC3E}">
        <p14:creationId xmlns:p14="http://schemas.microsoft.com/office/powerpoint/2010/main" val="32992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FC74A4-D5FF-4C50-82A0-C4DBF04EED72}" type="datetimeFigureOut">
              <a:rPr lang="en-US" smtClean="0"/>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61B088-2A16-4FC7-9F82-F295DA7E988A}" type="slidenum">
              <a:rPr lang="en-US" smtClean="0"/>
              <a:t>‹#›</a:t>
            </a:fld>
            <a:endParaRPr lang="en-US"/>
          </a:p>
        </p:txBody>
      </p:sp>
    </p:spTree>
    <p:extLst>
      <p:ext uri="{BB962C8B-B14F-4D97-AF65-F5344CB8AC3E}">
        <p14:creationId xmlns:p14="http://schemas.microsoft.com/office/powerpoint/2010/main" val="798412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FC74A4-D5FF-4C50-82A0-C4DBF04EED72}"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1B088-2A16-4FC7-9F82-F295DA7E988A}" type="slidenum">
              <a:rPr lang="en-US" smtClean="0"/>
              <a:t>‹#›</a:t>
            </a:fld>
            <a:endParaRPr lang="en-US"/>
          </a:p>
        </p:txBody>
      </p:sp>
    </p:spTree>
    <p:extLst>
      <p:ext uri="{BB962C8B-B14F-4D97-AF65-F5344CB8AC3E}">
        <p14:creationId xmlns:p14="http://schemas.microsoft.com/office/powerpoint/2010/main" val="1289183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FC74A4-D5FF-4C50-82A0-C4DBF04EED72}"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1B088-2A16-4FC7-9F82-F295DA7E988A}" type="slidenum">
              <a:rPr lang="en-US" smtClean="0"/>
              <a:t>‹#›</a:t>
            </a:fld>
            <a:endParaRPr lang="en-US"/>
          </a:p>
        </p:txBody>
      </p:sp>
    </p:spTree>
    <p:extLst>
      <p:ext uri="{BB962C8B-B14F-4D97-AF65-F5344CB8AC3E}">
        <p14:creationId xmlns:p14="http://schemas.microsoft.com/office/powerpoint/2010/main" val="2415179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FC74A4-D5FF-4C50-82A0-C4DBF04EED72}" type="datetimeFigureOut">
              <a:rPr lang="en-US" smtClean="0"/>
              <a:t>10/21/2018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61B088-2A16-4FC7-9F82-F295DA7E988A}" type="slidenum">
              <a:rPr lang="en-US" smtClean="0"/>
              <a:t>‹#›</a:t>
            </a:fld>
            <a:endParaRPr lang="en-US"/>
          </a:p>
        </p:txBody>
      </p:sp>
    </p:spTree>
    <p:extLst>
      <p:ext uri="{BB962C8B-B14F-4D97-AF65-F5344CB8AC3E}">
        <p14:creationId xmlns:p14="http://schemas.microsoft.com/office/powerpoint/2010/main" val="732484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f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f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1.jfif"/><Relationship Id="rId3" Type="http://schemas.openxmlformats.org/officeDocument/2006/relationships/image" Target="../media/image7.jfif"/><Relationship Id="rId7" Type="http://schemas.openxmlformats.org/officeDocument/2006/relationships/image" Target="../media/image10.jfif"/><Relationship Id="rId2" Type="http://schemas.openxmlformats.org/officeDocument/2006/relationships/image" Target="../media/image6.jfif"/><Relationship Id="rId1" Type="http://schemas.openxmlformats.org/officeDocument/2006/relationships/slideLayout" Target="../slideLayouts/slideLayout2.xml"/><Relationship Id="rId6" Type="http://schemas.openxmlformats.org/officeDocument/2006/relationships/image" Target="../media/image2.jfif"/><Relationship Id="rId5" Type="http://schemas.openxmlformats.org/officeDocument/2006/relationships/image" Target="../media/image9.png"/><Relationship Id="rId10" Type="http://schemas.openxmlformats.org/officeDocument/2006/relationships/image" Target="../media/image3.jfif"/><Relationship Id="rId4" Type="http://schemas.openxmlformats.org/officeDocument/2006/relationships/image" Target="../media/image8.jpeg"/><Relationship Id="rId9"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f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f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image" Target="../media/image5.jfif"/><Relationship Id="rId1" Type="http://schemas.openxmlformats.org/officeDocument/2006/relationships/slideLayout" Target="../slideLayouts/slideLayout2.xml"/><Relationship Id="rId4" Type="http://schemas.openxmlformats.org/officeDocument/2006/relationships/image" Target="../media/image15.jfif"/></Relationships>
</file>

<file path=ppt/slides/_rels/slide17.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image" Target="../media/image5.jfif"/><Relationship Id="rId1" Type="http://schemas.openxmlformats.org/officeDocument/2006/relationships/slideLayout" Target="../slideLayouts/slideLayout2.xml"/><Relationship Id="rId4" Type="http://schemas.openxmlformats.org/officeDocument/2006/relationships/image" Target="../media/image15.jf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2.jfif"/><Relationship Id="rId3" Type="http://schemas.openxmlformats.org/officeDocument/2006/relationships/image" Target="../media/image17.jfif"/><Relationship Id="rId7" Type="http://schemas.openxmlformats.org/officeDocument/2006/relationships/image" Target="../media/image21.png"/><Relationship Id="rId2" Type="http://schemas.openxmlformats.org/officeDocument/2006/relationships/image" Target="../media/image16.jfif"/><Relationship Id="rId1" Type="http://schemas.openxmlformats.org/officeDocument/2006/relationships/slideLayout" Target="../slideLayouts/slideLayout2.xml"/><Relationship Id="rId6" Type="http://schemas.openxmlformats.org/officeDocument/2006/relationships/image" Target="../media/image20.jfif"/><Relationship Id="rId5" Type="http://schemas.openxmlformats.org/officeDocument/2006/relationships/image" Target="../media/image19.jfif"/><Relationship Id="rId4" Type="http://schemas.openxmlformats.org/officeDocument/2006/relationships/image" Target="../media/image18.jfif"/><Relationship Id="rId9" Type="http://schemas.openxmlformats.org/officeDocument/2006/relationships/image" Target="../media/image23.jfif"/></Relationships>
</file>

<file path=ppt/slides/_rels/slide21.xml.rels><?xml version="1.0" encoding="UTF-8" standalone="yes"?>
<Relationships xmlns="http://schemas.openxmlformats.org/package/2006/relationships"><Relationship Id="rId2" Type="http://schemas.openxmlformats.org/officeDocument/2006/relationships/image" Target="../media/image14.jf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f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30.jfif"/><Relationship Id="rId2" Type="http://schemas.openxmlformats.org/officeDocument/2006/relationships/image" Target="../media/image29.jf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f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fif"/><Relationship Id="rId2" Type="http://schemas.openxmlformats.org/officeDocument/2006/relationships/image" Target="../media/image32.jf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jf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jf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f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fif"/><Relationship Id="rId2" Type="http://schemas.openxmlformats.org/officeDocument/2006/relationships/image" Target="../media/image37.jf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fif"/><Relationship Id="rId2" Type="http://schemas.openxmlformats.org/officeDocument/2006/relationships/image" Target="../media/image39.jfif"/><Relationship Id="rId1" Type="http://schemas.openxmlformats.org/officeDocument/2006/relationships/slideLayout" Target="../slideLayouts/slideLayout2.xml"/><Relationship Id="rId5" Type="http://schemas.openxmlformats.org/officeDocument/2006/relationships/image" Target="../media/image42.jfif"/><Relationship Id="rId4" Type="http://schemas.openxmlformats.org/officeDocument/2006/relationships/image" Target="../media/image41.jfif"/></Relationships>
</file>

<file path=ppt/slides/_rels/slide32.xml.rels><?xml version="1.0" encoding="UTF-8" standalone="yes"?>
<Relationships xmlns="http://schemas.openxmlformats.org/package/2006/relationships"><Relationship Id="rId2" Type="http://schemas.openxmlformats.org/officeDocument/2006/relationships/image" Target="../media/image43.jf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jfif"/><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f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50.png"/><Relationship Id="rId2" Type="http://schemas.openxmlformats.org/officeDocument/2006/relationships/image" Target="../media/image47.jfif"/><Relationship Id="rId1" Type="http://schemas.openxmlformats.org/officeDocument/2006/relationships/slideLayout" Target="../slideLayouts/slideLayout2.xml"/><Relationship Id="rId6" Type="http://schemas.openxmlformats.org/officeDocument/2006/relationships/image" Target="../media/image34.jfif"/><Relationship Id="rId5" Type="http://schemas.openxmlformats.org/officeDocument/2006/relationships/image" Target="../media/image36.jfif"/><Relationship Id="rId4" Type="http://schemas.openxmlformats.org/officeDocument/2006/relationships/image" Target="../media/image4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f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f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5.jf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6.jfi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75936" y="1960606"/>
            <a:ext cx="9144000" cy="931520"/>
          </a:xfrm>
        </p:spPr>
        <p:txBody>
          <a:bodyPr/>
          <a:lstStyle/>
          <a:p>
            <a:pPr algn="l"/>
            <a:r>
              <a:rPr lang="en-US" dirty="0" smtClean="0"/>
              <a:t>Race, Class, and Gender</a:t>
            </a:r>
            <a:endParaRPr lang="en-US" dirty="0"/>
          </a:p>
        </p:txBody>
      </p:sp>
      <p:sp>
        <p:nvSpPr>
          <p:cNvPr id="3" name="Subtitle 2"/>
          <p:cNvSpPr>
            <a:spLocks noGrp="1"/>
          </p:cNvSpPr>
          <p:nvPr>
            <p:ph type="subTitle" idx="1"/>
          </p:nvPr>
        </p:nvSpPr>
        <p:spPr>
          <a:xfrm>
            <a:off x="2075936" y="2984201"/>
            <a:ext cx="5758248" cy="1655762"/>
          </a:xfrm>
        </p:spPr>
        <p:txBody>
          <a:bodyPr>
            <a:normAutofit/>
          </a:bodyPr>
          <a:lstStyle/>
          <a:p>
            <a:pPr algn="l"/>
            <a:r>
              <a:rPr lang="en-US" sz="3200" dirty="0" smtClean="0"/>
              <a:t>The Strengths and Weaknesses of the Ideology of the Social Justice Movement</a:t>
            </a:r>
            <a:endParaRPr lang="en-US" sz="3200" dirty="0"/>
          </a:p>
        </p:txBody>
      </p:sp>
      <p:sp>
        <p:nvSpPr>
          <p:cNvPr id="4" name="TextBox 3"/>
          <p:cNvSpPr txBox="1"/>
          <p:nvPr/>
        </p:nvSpPr>
        <p:spPr>
          <a:xfrm>
            <a:off x="2075936" y="4501205"/>
            <a:ext cx="1982402" cy="461665"/>
          </a:xfrm>
          <a:prstGeom prst="rect">
            <a:avLst/>
          </a:prstGeom>
          <a:noFill/>
        </p:spPr>
        <p:txBody>
          <a:bodyPr wrap="none" rtlCol="0">
            <a:spAutoFit/>
          </a:bodyPr>
          <a:lstStyle/>
          <a:p>
            <a:r>
              <a:rPr lang="en-US" sz="2400" dirty="0" smtClean="0"/>
              <a:t>Dr. Neil Shenvi</a:t>
            </a:r>
            <a:endParaRPr lang="en-US" sz="2400" dirty="0"/>
          </a:p>
        </p:txBody>
      </p:sp>
    </p:spTree>
    <p:extLst>
      <p:ext uri="{BB962C8B-B14F-4D97-AF65-F5344CB8AC3E}">
        <p14:creationId xmlns:p14="http://schemas.microsoft.com/office/powerpoint/2010/main" val="2555136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5" name="TextBox 4"/>
          <p:cNvSpPr txBox="1"/>
          <p:nvPr/>
        </p:nvSpPr>
        <p:spPr>
          <a:xfrm>
            <a:off x="838200" y="1482811"/>
            <a:ext cx="3695242" cy="707886"/>
          </a:xfrm>
          <a:prstGeom prst="rect">
            <a:avLst/>
          </a:prstGeom>
          <a:noFill/>
        </p:spPr>
        <p:txBody>
          <a:bodyPr wrap="none" rtlCol="0">
            <a:spAutoFit/>
          </a:bodyPr>
          <a:lstStyle/>
          <a:p>
            <a:r>
              <a:rPr lang="en-US" sz="4000" dirty="0" smtClean="0">
                <a:latin typeface="AR DECODE" panose="02000000000000000000" pitchFamily="2" charset="0"/>
              </a:rPr>
              <a:t>Thanks to my sponsors!</a:t>
            </a:r>
            <a:endParaRPr lang="en-US" sz="4000" dirty="0">
              <a:latin typeface="AR DECODE" panose="02000000000000000000" pitchFamily="2" charset="0"/>
            </a:endParaRPr>
          </a:p>
        </p:txBody>
      </p:sp>
      <p:sp>
        <p:nvSpPr>
          <p:cNvPr id="6" name="TextBox 5"/>
          <p:cNvSpPr txBox="1"/>
          <p:nvPr/>
        </p:nvSpPr>
        <p:spPr>
          <a:xfrm>
            <a:off x="838200" y="2274214"/>
            <a:ext cx="8147038" cy="3970318"/>
          </a:xfrm>
          <a:prstGeom prst="rect">
            <a:avLst/>
          </a:prstGeom>
          <a:noFill/>
        </p:spPr>
        <p:txBody>
          <a:bodyPr wrap="none" rtlCol="0">
            <a:spAutoFit/>
          </a:bodyPr>
          <a:lstStyle/>
          <a:p>
            <a:r>
              <a:rPr lang="en-US" sz="2800" dirty="0" smtClean="0"/>
              <a:t>Koch Brothers Industries</a:t>
            </a:r>
          </a:p>
          <a:p>
            <a:r>
              <a:rPr lang="en-US" sz="2800" dirty="0" smtClean="0"/>
              <a:t>Exxon-Mobil</a:t>
            </a:r>
          </a:p>
          <a:p>
            <a:r>
              <a:rPr lang="en-US" sz="2800" dirty="0" smtClean="0"/>
              <a:t>The Knights Templar</a:t>
            </a:r>
          </a:p>
          <a:p>
            <a:r>
              <a:rPr lang="en-US" sz="2800" dirty="0" smtClean="0"/>
              <a:t>The Ayn Rand Center for Intellectualism</a:t>
            </a:r>
          </a:p>
          <a:p>
            <a:r>
              <a:rPr lang="en-US" sz="2800" dirty="0" smtClean="0"/>
              <a:t>100% American Citizen </a:t>
            </a:r>
            <a:r>
              <a:rPr lang="en-US" sz="2800" dirty="0" err="1" smtClean="0"/>
              <a:t>Padminir</a:t>
            </a:r>
            <a:r>
              <a:rPr lang="en-US" sz="2800" dirty="0" smtClean="0"/>
              <a:t> </a:t>
            </a:r>
            <a:r>
              <a:rPr lang="en-US" sz="2800" dirty="0" err="1" smtClean="0"/>
              <a:t>Vlutin</a:t>
            </a:r>
            <a:endParaRPr lang="en-US" sz="2800" dirty="0" smtClean="0"/>
          </a:p>
          <a:p>
            <a:r>
              <a:rPr lang="en-US" sz="2800" dirty="0" smtClean="0"/>
              <a:t>Southwest Kentucky Small Firearm and Taxidermy Club</a:t>
            </a:r>
          </a:p>
          <a:p>
            <a:r>
              <a:rPr lang="en-US" sz="2800" dirty="0" smtClean="0"/>
              <a:t>Ratio Christi @ </a:t>
            </a:r>
            <a:r>
              <a:rPr lang="en-US" sz="2800" dirty="0" err="1" smtClean="0"/>
              <a:t>NCState</a:t>
            </a:r>
            <a:endParaRPr lang="en-US" sz="2800" dirty="0" smtClean="0"/>
          </a:p>
          <a:p>
            <a:endParaRPr lang="en-US" sz="2800" dirty="0" smtClean="0"/>
          </a:p>
          <a:p>
            <a:endParaRPr lang="en-US" sz="2800" dirty="0" smtClean="0"/>
          </a:p>
        </p:txBody>
      </p:sp>
    </p:spTree>
    <p:extLst>
      <p:ext uri="{BB962C8B-B14F-4D97-AF65-F5344CB8AC3E}">
        <p14:creationId xmlns:p14="http://schemas.microsoft.com/office/powerpoint/2010/main" val="2496864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5" name="TextBox 4"/>
          <p:cNvSpPr txBox="1"/>
          <p:nvPr/>
        </p:nvSpPr>
        <p:spPr>
          <a:xfrm>
            <a:off x="838200" y="1482811"/>
            <a:ext cx="3695242" cy="707886"/>
          </a:xfrm>
          <a:prstGeom prst="rect">
            <a:avLst/>
          </a:prstGeom>
          <a:noFill/>
        </p:spPr>
        <p:txBody>
          <a:bodyPr wrap="none" rtlCol="0">
            <a:spAutoFit/>
          </a:bodyPr>
          <a:lstStyle/>
          <a:p>
            <a:r>
              <a:rPr lang="en-US" sz="4000" dirty="0" smtClean="0">
                <a:latin typeface="AR DECODE" panose="02000000000000000000" pitchFamily="2" charset="0"/>
              </a:rPr>
              <a:t>Thanks to my sponsors!</a:t>
            </a:r>
            <a:endParaRPr lang="en-US" sz="4000" dirty="0">
              <a:latin typeface="AR DECODE" panose="02000000000000000000" pitchFamily="2" charset="0"/>
            </a:endParaRPr>
          </a:p>
        </p:txBody>
      </p:sp>
      <p:sp>
        <p:nvSpPr>
          <p:cNvPr id="6" name="TextBox 5"/>
          <p:cNvSpPr txBox="1"/>
          <p:nvPr/>
        </p:nvSpPr>
        <p:spPr>
          <a:xfrm>
            <a:off x="838200" y="2274214"/>
            <a:ext cx="8147038" cy="3970318"/>
          </a:xfrm>
          <a:prstGeom prst="rect">
            <a:avLst/>
          </a:prstGeom>
          <a:noFill/>
        </p:spPr>
        <p:txBody>
          <a:bodyPr wrap="none" rtlCol="0">
            <a:spAutoFit/>
          </a:bodyPr>
          <a:lstStyle/>
          <a:p>
            <a:r>
              <a:rPr lang="en-US" sz="2800" dirty="0" smtClean="0"/>
              <a:t>Koch Brothers Industries</a:t>
            </a:r>
          </a:p>
          <a:p>
            <a:r>
              <a:rPr lang="en-US" sz="2800" dirty="0" smtClean="0"/>
              <a:t>Exxon-Mobil</a:t>
            </a:r>
          </a:p>
          <a:p>
            <a:r>
              <a:rPr lang="en-US" sz="2800" dirty="0" smtClean="0"/>
              <a:t>The Knights Templar</a:t>
            </a:r>
          </a:p>
          <a:p>
            <a:r>
              <a:rPr lang="en-US" sz="2800" dirty="0" smtClean="0"/>
              <a:t>The Ayn Rand Center for Intellectualism</a:t>
            </a:r>
          </a:p>
          <a:p>
            <a:r>
              <a:rPr lang="en-US" sz="2800" dirty="0" smtClean="0"/>
              <a:t>100% American Citizen </a:t>
            </a:r>
            <a:r>
              <a:rPr lang="en-US" sz="2800" dirty="0" err="1" smtClean="0"/>
              <a:t>Padminir</a:t>
            </a:r>
            <a:r>
              <a:rPr lang="en-US" sz="2800" dirty="0" smtClean="0"/>
              <a:t> </a:t>
            </a:r>
            <a:r>
              <a:rPr lang="en-US" sz="2800" dirty="0" err="1" smtClean="0"/>
              <a:t>Vlutin</a:t>
            </a:r>
            <a:endParaRPr lang="en-US" sz="2800" dirty="0" smtClean="0"/>
          </a:p>
          <a:p>
            <a:r>
              <a:rPr lang="en-US" sz="2800" dirty="0" smtClean="0"/>
              <a:t>Southwest Kentucky Small Firearm and Taxidermy Club</a:t>
            </a:r>
          </a:p>
          <a:p>
            <a:r>
              <a:rPr lang="en-US" sz="2800" dirty="0" smtClean="0"/>
              <a:t>Ratio Christi @ </a:t>
            </a:r>
            <a:r>
              <a:rPr lang="en-US" sz="2800" dirty="0" err="1" smtClean="0"/>
              <a:t>NCState</a:t>
            </a:r>
            <a:endParaRPr lang="en-US" sz="2800" dirty="0" smtClean="0"/>
          </a:p>
          <a:p>
            <a:endParaRPr lang="en-US" sz="2800" dirty="0" smtClean="0"/>
          </a:p>
          <a:p>
            <a:endParaRPr lang="en-US" sz="2800" dirty="0" smtClean="0"/>
          </a:p>
        </p:txBody>
      </p:sp>
      <p:cxnSp>
        <p:nvCxnSpPr>
          <p:cNvPr id="4" name="Straight Connector 3"/>
          <p:cNvCxnSpPr/>
          <p:nvPr/>
        </p:nvCxnSpPr>
        <p:spPr>
          <a:xfrm>
            <a:off x="838200" y="2561968"/>
            <a:ext cx="377498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38200" y="2990335"/>
            <a:ext cx="205328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8200" y="3426940"/>
            <a:ext cx="305005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38200" y="3822357"/>
            <a:ext cx="585092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838200" y="4275438"/>
            <a:ext cx="585092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38200" y="4687330"/>
            <a:ext cx="807514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0755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Why study the social justice movement?</a:t>
            </a:r>
          </a:p>
          <a:p>
            <a:r>
              <a:rPr lang="en-US" dirty="0" smtClean="0"/>
              <a:t>What is social justice?</a:t>
            </a:r>
          </a:p>
          <a:p>
            <a:r>
              <a:rPr lang="en-US" dirty="0" smtClean="0"/>
              <a:t>What is ‘critical theory’?</a:t>
            </a:r>
          </a:p>
          <a:p>
            <a:r>
              <a:rPr lang="en-US" dirty="0" smtClean="0"/>
              <a:t>What are the strengths of critical theory?</a:t>
            </a:r>
          </a:p>
          <a:p>
            <a:r>
              <a:rPr lang="en-US" dirty="0" smtClean="0"/>
              <a:t>What are the weaknesses of critical theory?</a:t>
            </a:r>
          </a:p>
          <a:p>
            <a:endParaRPr lang="en-US" dirty="0"/>
          </a:p>
        </p:txBody>
      </p:sp>
      <p:sp>
        <p:nvSpPr>
          <p:cNvPr id="4" name="Rectangle 3"/>
          <p:cNvSpPr/>
          <p:nvPr/>
        </p:nvSpPr>
        <p:spPr>
          <a:xfrm>
            <a:off x="477794" y="1776197"/>
            <a:ext cx="11096368" cy="55511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35328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Study the Social Justice Movement?</a:t>
            </a:r>
            <a:endParaRPr lang="en-US" dirty="0"/>
          </a:p>
        </p:txBody>
      </p:sp>
      <p:sp>
        <p:nvSpPr>
          <p:cNvPr id="3" name="Content Placeholder 2"/>
          <p:cNvSpPr>
            <a:spLocks noGrp="1"/>
          </p:cNvSpPr>
          <p:nvPr>
            <p:ph idx="1"/>
          </p:nvPr>
        </p:nvSpPr>
        <p:spPr>
          <a:xfrm>
            <a:off x="838200" y="1508384"/>
            <a:ext cx="10515600" cy="4351338"/>
          </a:xfrm>
        </p:spPr>
        <p:txBody>
          <a:bodyPr/>
          <a:lstStyle/>
          <a:p>
            <a:pPr marL="0" indent="0">
              <a:buNone/>
            </a:pPr>
            <a:r>
              <a:rPr lang="en-US" dirty="0" smtClean="0"/>
              <a:t>Political relevance</a:t>
            </a:r>
          </a:p>
          <a:p>
            <a:endParaRPr lang="en-US" dirty="0"/>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23513" r="26783" b="-515"/>
          <a:stretch/>
        </p:blipFill>
        <p:spPr>
          <a:xfrm>
            <a:off x="838200" y="2138274"/>
            <a:ext cx="4064156" cy="4318510"/>
          </a:xfrm>
          <a:prstGeom prst="rect">
            <a:avLst/>
          </a:prstGeom>
          <a:ln w="28575">
            <a:solidFill>
              <a:schemeClr val="tx1"/>
            </a:solidFill>
          </a:ln>
        </p:spPr>
      </p:pic>
    </p:spTree>
    <p:extLst>
      <p:ext uri="{BB962C8B-B14F-4D97-AF65-F5344CB8AC3E}">
        <p14:creationId xmlns:p14="http://schemas.microsoft.com/office/powerpoint/2010/main" val="13941452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Study the Social Justice Movement?</a:t>
            </a:r>
            <a:endParaRPr lang="en-US" dirty="0"/>
          </a:p>
        </p:txBody>
      </p:sp>
      <p:sp>
        <p:nvSpPr>
          <p:cNvPr id="3" name="Content Placeholder 2"/>
          <p:cNvSpPr>
            <a:spLocks noGrp="1"/>
          </p:cNvSpPr>
          <p:nvPr>
            <p:ph idx="1"/>
          </p:nvPr>
        </p:nvSpPr>
        <p:spPr>
          <a:xfrm>
            <a:off x="838200" y="1508384"/>
            <a:ext cx="10515600" cy="4351338"/>
          </a:xfrm>
        </p:spPr>
        <p:txBody>
          <a:bodyPr/>
          <a:lstStyle/>
          <a:p>
            <a:pPr marL="0" indent="0">
              <a:buNone/>
            </a:pPr>
            <a:r>
              <a:rPr lang="en-US" dirty="0" smtClean="0"/>
              <a:t>Cultural relevance</a:t>
            </a:r>
          </a:p>
          <a:p>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4849" r="21230"/>
          <a:stretch/>
        </p:blipFill>
        <p:spPr>
          <a:xfrm>
            <a:off x="838200" y="2157029"/>
            <a:ext cx="5005059" cy="4402383"/>
          </a:xfrm>
          <a:prstGeom prst="rect">
            <a:avLst/>
          </a:prstGeom>
          <a:ln w="28575">
            <a:solidFill>
              <a:schemeClr val="tx1"/>
            </a:solidFill>
          </a:ln>
        </p:spPr>
      </p:pic>
    </p:spTree>
    <p:extLst>
      <p:ext uri="{BB962C8B-B14F-4D97-AF65-F5344CB8AC3E}">
        <p14:creationId xmlns:p14="http://schemas.microsoft.com/office/powerpoint/2010/main" val="39261351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Study the Social Justice Movement?</a:t>
            </a:r>
            <a:endParaRPr lang="en-US" dirty="0"/>
          </a:p>
        </p:txBody>
      </p:sp>
      <p:sp>
        <p:nvSpPr>
          <p:cNvPr id="3" name="Content Placeholder 2"/>
          <p:cNvSpPr>
            <a:spLocks noGrp="1"/>
          </p:cNvSpPr>
          <p:nvPr>
            <p:ph idx="1"/>
          </p:nvPr>
        </p:nvSpPr>
        <p:spPr>
          <a:xfrm>
            <a:off x="838200" y="1508384"/>
            <a:ext cx="10515600" cy="4351338"/>
          </a:xfrm>
        </p:spPr>
        <p:txBody>
          <a:bodyPr/>
          <a:lstStyle/>
          <a:p>
            <a:pPr marL="0" indent="0">
              <a:buNone/>
            </a:pPr>
            <a:r>
              <a:rPr lang="en-US" dirty="0" smtClean="0"/>
              <a:t>Ideological relevance</a:t>
            </a:r>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239587"/>
            <a:ext cx="8788943" cy="4291842"/>
          </a:xfrm>
          <a:prstGeom prst="rect">
            <a:avLst/>
          </a:prstGeom>
          <a:ln w="28575">
            <a:solidFill>
              <a:schemeClr val="tx1"/>
            </a:solidFill>
          </a:ln>
        </p:spPr>
      </p:pic>
    </p:spTree>
    <p:extLst>
      <p:ext uri="{BB962C8B-B14F-4D97-AF65-F5344CB8AC3E}">
        <p14:creationId xmlns:p14="http://schemas.microsoft.com/office/powerpoint/2010/main" val="33976787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Study the Social Justice Movement?</a:t>
            </a:r>
            <a:endParaRPr lang="en-US" dirty="0"/>
          </a:p>
        </p:txBody>
      </p:sp>
      <p:sp>
        <p:nvSpPr>
          <p:cNvPr id="3" name="Content Placeholder 2"/>
          <p:cNvSpPr>
            <a:spLocks noGrp="1"/>
          </p:cNvSpPr>
          <p:nvPr>
            <p:ph idx="1"/>
          </p:nvPr>
        </p:nvSpPr>
        <p:spPr>
          <a:xfrm>
            <a:off x="838200" y="1474517"/>
            <a:ext cx="10515600" cy="4351338"/>
          </a:xfrm>
        </p:spPr>
        <p:txBody>
          <a:bodyPr/>
          <a:lstStyle/>
          <a:p>
            <a:pPr marL="0" indent="0">
              <a:buNone/>
            </a:pPr>
            <a:r>
              <a:rPr lang="en-US" dirty="0" smtClean="0"/>
              <a:t>Ideological relevance</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325529"/>
            <a:ext cx="10845800" cy="4000763"/>
          </a:xfrm>
          <a:prstGeom prst="rect">
            <a:avLst/>
          </a:prstGeom>
        </p:spPr>
      </p:pic>
      <p:sp>
        <p:nvSpPr>
          <p:cNvPr id="7" name="Rectangle 6"/>
          <p:cNvSpPr/>
          <p:nvPr/>
        </p:nvSpPr>
        <p:spPr>
          <a:xfrm>
            <a:off x="2185957" y="2471366"/>
            <a:ext cx="8633933" cy="1854544"/>
          </a:xfrm>
          <a:prstGeom prst="rect">
            <a:avLst/>
          </a:prstGeom>
          <a:noFill/>
        </p:spPr>
        <p:txBody>
          <a:bodyPr wrap="none" lIns="91440" tIns="45720" rIns="91440" bIns="45720">
            <a:prstTxWarp prst="textArchUp">
              <a:avLst/>
            </a:prstTxWarp>
            <a:spAutoFit/>
          </a:bodyPr>
          <a:lstStyle/>
          <a:p>
            <a:pPr algn="ctr"/>
            <a:r>
              <a:rPr lang="en-US" sz="7200" b="1" dirty="0" smtClean="0">
                <a:ln w="10160">
                  <a:solidFill>
                    <a:schemeClr val="accent6"/>
                  </a:solidFill>
                  <a:prstDash val="solid"/>
                </a:ln>
                <a:solidFill>
                  <a:sysClr val="windowText" lastClr="000000"/>
                </a:solidFill>
                <a:effectLst>
                  <a:outerShdw blurRad="38100" dist="22860" dir="5400000" algn="tl" rotWithShape="0">
                    <a:srgbClr val="000000">
                      <a:alpha val="30000"/>
                    </a:srgbClr>
                  </a:outerShdw>
                </a:effectLst>
              </a:rPr>
              <a:t>Reality Studies</a:t>
            </a:r>
            <a:endParaRPr lang="en-US" sz="7200" b="1" dirty="0">
              <a:ln w="10160">
                <a:solidFill>
                  <a:schemeClr val="accent6"/>
                </a:solidFill>
                <a:prstDash val="solid"/>
              </a:ln>
              <a:solidFill>
                <a:sysClr val="windowText" lastClr="000000"/>
              </a:solidFill>
              <a:effectLst>
                <a:outerShdw blurRad="38100" dist="22860" dir="5400000" algn="tl" rotWithShape="0">
                  <a:srgbClr val="000000">
                    <a:alpha val="30000"/>
                  </a:srgbClr>
                </a:outerShdw>
              </a:effectLst>
            </a:endParaRPr>
          </a:p>
        </p:txBody>
      </p:sp>
      <p:sp>
        <p:nvSpPr>
          <p:cNvPr id="9" name="Rectangle 8"/>
          <p:cNvSpPr/>
          <p:nvPr/>
        </p:nvSpPr>
        <p:spPr>
          <a:xfrm rot="20700000">
            <a:off x="5769244" y="3131155"/>
            <a:ext cx="3345917" cy="923330"/>
          </a:xfrm>
          <a:prstGeom prst="rect">
            <a:avLst/>
          </a:prstGeom>
          <a:noFill/>
        </p:spPr>
        <p:txBody>
          <a:bodyPr wrap="none" lIns="91440" tIns="45720" rIns="91440" bIns="45720">
            <a:spAutoFit/>
          </a:bodyPr>
          <a:lstStyle/>
          <a:p>
            <a:pPr algn="ctr"/>
            <a:r>
              <a:rPr lang="en-US" sz="5400" b="1" dirty="0">
                <a:ln w="10160">
                  <a:solidFill>
                    <a:schemeClr val="tx1"/>
                  </a:solidFill>
                  <a:prstDash val="solid"/>
                </a:ln>
                <a:solidFill>
                  <a:schemeClr val="tx1">
                    <a:lumMod val="50000"/>
                    <a:lumOff val="50000"/>
                  </a:schemeClr>
                </a:solidFill>
                <a:effectLst>
                  <a:outerShdw blurRad="38100" dist="22860" dir="5400000" algn="tl" rotWithShape="0">
                    <a:srgbClr val="000000">
                      <a:alpha val="30000"/>
                    </a:srgbClr>
                  </a:outerShdw>
                </a:effectLst>
              </a:rPr>
              <a:t>Astronomy</a:t>
            </a:r>
          </a:p>
        </p:txBody>
      </p:sp>
      <p:sp>
        <p:nvSpPr>
          <p:cNvPr id="10" name="Rectangle 9"/>
          <p:cNvSpPr/>
          <p:nvPr/>
        </p:nvSpPr>
        <p:spPr>
          <a:xfrm rot="900000">
            <a:off x="4033818" y="5030372"/>
            <a:ext cx="3089500" cy="584775"/>
          </a:xfrm>
          <a:prstGeom prst="rect">
            <a:avLst/>
          </a:prstGeom>
        </p:spPr>
        <p:txBody>
          <a:bodyPr wrap="none">
            <a:spAutoFit/>
          </a:bodyPr>
          <a:lstStyle/>
          <a:p>
            <a:r>
              <a:rPr lang="en-US" sz="3200" b="1" dirty="0" smtClean="0">
                <a:ln w="10160">
                  <a:solidFill>
                    <a:schemeClr val="tx1"/>
                  </a:solidFill>
                  <a:prstDash val="solid"/>
                </a:ln>
                <a:solidFill>
                  <a:schemeClr val="bg2">
                    <a:lumMod val="10000"/>
                  </a:schemeClr>
                </a:solidFill>
                <a:effectLst>
                  <a:outerShdw blurRad="38100" dist="22860" dir="5400000" algn="tl" rotWithShape="0">
                    <a:srgbClr val="000000">
                      <a:alpha val="30000"/>
                    </a:srgbClr>
                  </a:outerShdw>
                </a:effectLst>
              </a:rPr>
              <a:t>French Literature</a:t>
            </a:r>
            <a:endParaRPr lang="en-US" dirty="0">
              <a:ln w="10160">
                <a:solidFill>
                  <a:schemeClr val="tx1"/>
                </a:solidFill>
                <a:prstDash val="solid"/>
              </a:ln>
              <a:solidFill>
                <a:schemeClr val="bg2">
                  <a:lumMod val="10000"/>
                </a:schemeClr>
              </a:solidFill>
            </a:endParaRPr>
          </a:p>
        </p:txBody>
      </p:sp>
      <p:sp>
        <p:nvSpPr>
          <p:cNvPr id="11" name="Rectangle 10"/>
          <p:cNvSpPr/>
          <p:nvPr/>
        </p:nvSpPr>
        <p:spPr>
          <a:xfrm rot="900000">
            <a:off x="5903247" y="4597314"/>
            <a:ext cx="2340641" cy="646331"/>
          </a:xfrm>
          <a:prstGeom prst="rect">
            <a:avLst/>
          </a:prstGeom>
        </p:spPr>
        <p:txBody>
          <a:bodyPr wrap="none">
            <a:spAutoFit/>
          </a:bodyPr>
          <a:lstStyle/>
          <a:p>
            <a:r>
              <a:rPr lang="en-US" sz="3600" b="1" dirty="0" smtClean="0">
                <a:ln w="10160">
                  <a:solidFill>
                    <a:schemeClr val="tx1"/>
                  </a:solidFill>
                  <a:prstDash val="solid"/>
                </a:ln>
                <a:solidFill>
                  <a:schemeClr val="bg1"/>
                </a:solidFill>
                <a:effectLst>
                  <a:outerShdw blurRad="38100" dist="22860" dir="5400000" algn="tl" rotWithShape="0">
                    <a:srgbClr val="000000">
                      <a:alpha val="30000"/>
                    </a:srgbClr>
                  </a:outerShdw>
                </a:effectLst>
              </a:rPr>
              <a:t>Geophysics</a:t>
            </a:r>
            <a:endParaRPr lang="en-US" sz="2000" dirty="0">
              <a:ln w="10160">
                <a:solidFill>
                  <a:schemeClr val="tx1"/>
                </a:solidFill>
                <a:prstDash val="solid"/>
              </a:ln>
              <a:solidFill>
                <a:schemeClr val="bg1"/>
              </a:solidFill>
            </a:endParaRPr>
          </a:p>
        </p:txBody>
      </p:sp>
      <p:sp>
        <p:nvSpPr>
          <p:cNvPr id="12" name="Rectangle 11"/>
          <p:cNvSpPr/>
          <p:nvPr/>
        </p:nvSpPr>
        <p:spPr>
          <a:xfrm rot="20480738">
            <a:off x="7805366" y="4017686"/>
            <a:ext cx="2013052" cy="830997"/>
          </a:xfrm>
          <a:prstGeom prst="rect">
            <a:avLst/>
          </a:prstGeom>
        </p:spPr>
        <p:txBody>
          <a:bodyPr wrap="none">
            <a:spAutoFit/>
          </a:bodyPr>
          <a:lstStyle/>
          <a:p>
            <a:r>
              <a:rPr lang="en-US" sz="4800" b="1" dirty="0" smtClean="0">
                <a:ln w="10160">
                  <a:solidFill>
                    <a:schemeClr val="tx1"/>
                  </a:solidFill>
                  <a:prstDash val="solid"/>
                </a:ln>
                <a:solidFill>
                  <a:schemeClr val="tx1">
                    <a:lumMod val="50000"/>
                    <a:lumOff val="50000"/>
                  </a:schemeClr>
                </a:solidFill>
                <a:effectLst>
                  <a:outerShdw blurRad="38100" dist="22860" dir="5400000" algn="tl" rotWithShape="0">
                    <a:srgbClr val="000000">
                      <a:alpha val="30000"/>
                    </a:srgbClr>
                  </a:outerShdw>
                </a:effectLst>
              </a:rPr>
              <a:t>History</a:t>
            </a:r>
            <a:endParaRPr lang="en-US" sz="3200" dirty="0">
              <a:ln w="10160">
                <a:solidFill>
                  <a:schemeClr val="tx1"/>
                </a:solidFill>
                <a:prstDash val="solid"/>
              </a:ln>
            </a:endParaRPr>
          </a:p>
        </p:txBody>
      </p:sp>
      <p:sp>
        <p:nvSpPr>
          <p:cNvPr id="13" name="Rectangle 12"/>
          <p:cNvSpPr/>
          <p:nvPr/>
        </p:nvSpPr>
        <p:spPr>
          <a:xfrm rot="20480738">
            <a:off x="7926683" y="3473328"/>
            <a:ext cx="1183337" cy="830997"/>
          </a:xfrm>
          <a:prstGeom prst="rect">
            <a:avLst/>
          </a:prstGeom>
        </p:spPr>
        <p:txBody>
          <a:bodyPr wrap="none">
            <a:spAutoFit/>
          </a:bodyPr>
          <a:lstStyle/>
          <a:p>
            <a:r>
              <a:rPr lang="en-US" sz="4800" b="1" dirty="0" smtClean="0">
                <a:ln w="10160">
                  <a:solidFill>
                    <a:schemeClr val="tx1"/>
                  </a:solidFill>
                  <a:prstDash val="solid"/>
                </a:ln>
                <a:solidFill>
                  <a:schemeClr val="bg1"/>
                </a:solidFill>
                <a:effectLst>
                  <a:outerShdw blurRad="38100" dist="22860" dir="5400000" algn="tl" rotWithShape="0">
                    <a:srgbClr val="000000">
                      <a:alpha val="30000"/>
                    </a:srgbClr>
                  </a:outerShdw>
                </a:effectLst>
              </a:rPr>
              <a:t>Jazz</a:t>
            </a:r>
            <a:endParaRPr lang="en-US" sz="3200" dirty="0">
              <a:ln w="10160">
                <a:solidFill>
                  <a:schemeClr val="tx1"/>
                </a:solidFill>
                <a:prstDash val="solid"/>
              </a:ln>
              <a:solidFill>
                <a:schemeClr val="bg1"/>
              </a:solidFill>
            </a:endParaRPr>
          </a:p>
        </p:txBody>
      </p:sp>
      <p:sp>
        <p:nvSpPr>
          <p:cNvPr id="14" name="Rectangle 13"/>
          <p:cNvSpPr/>
          <p:nvPr/>
        </p:nvSpPr>
        <p:spPr>
          <a:xfrm rot="20700000">
            <a:off x="4657108" y="2948758"/>
            <a:ext cx="2610010" cy="830997"/>
          </a:xfrm>
          <a:prstGeom prst="rect">
            <a:avLst/>
          </a:prstGeom>
        </p:spPr>
        <p:txBody>
          <a:bodyPr wrap="none">
            <a:spAutoFit/>
          </a:bodyPr>
          <a:lstStyle/>
          <a:p>
            <a:r>
              <a:rPr lang="en-US" sz="4800" b="1" dirty="0" smtClean="0">
                <a:ln w="10160">
                  <a:solidFill>
                    <a:schemeClr val="tx1"/>
                  </a:solidFill>
                  <a:prstDash val="solid"/>
                </a:ln>
                <a:solidFill>
                  <a:schemeClr val="bg2">
                    <a:lumMod val="25000"/>
                  </a:schemeClr>
                </a:solidFill>
                <a:effectLst>
                  <a:outerShdw blurRad="38100" dist="22860" dir="5400000" algn="tl" rotWithShape="0">
                    <a:srgbClr val="000000">
                      <a:alpha val="30000"/>
                    </a:srgbClr>
                  </a:outerShdw>
                </a:effectLst>
              </a:rPr>
              <a:t>Sociology</a:t>
            </a:r>
            <a:endParaRPr lang="en-US" sz="3200" dirty="0">
              <a:ln w="10160">
                <a:solidFill>
                  <a:schemeClr val="tx1"/>
                </a:solidFill>
                <a:prstDash val="solid"/>
              </a:ln>
              <a:solidFill>
                <a:schemeClr val="bg2">
                  <a:lumMod val="25000"/>
                </a:schemeClr>
              </a:solidFill>
            </a:endParaRPr>
          </a:p>
        </p:txBody>
      </p:sp>
    </p:spTree>
    <p:extLst>
      <p:ext uri="{BB962C8B-B14F-4D97-AF65-F5344CB8AC3E}">
        <p14:creationId xmlns:p14="http://schemas.microsoft.com/office/powerpoint/2010/main" val="3752264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Study the Social Justice Movement?</a:t>
            </a:r>
            <a:endParaRPr lang="en-US" dirty="0"/>
          </a:p>
        </p:txBody>
      </p:sp>
      <p:sp>
        <p:nvSpPr>
          <p:cNvPr id="3" name="Content Placeholder 2"/>
          <p:cNvSpPr>
            <a:spLocks noGrp="1"/>
          </p:cNvSpPr>
          <p:nvPr>
            <p:ph idx="1"/>
          </p:nvPr>
        </p:nvSpPr>
        <p:spPr>
          <a:xfrm>
            <a:off x="838200" y="1508384"/>
            <a:ext cx="10515600" cy="4351338"/>
          </a:xfrm>
        </p:spPr>
        <p:txBody>
          <a:bodyPr/>
          <a:lstStyle/>
          <a:p>
            <a:pPr marL="0" indent="0">
              <a:buNone/>
            </a:pPr>
            <a:r>
              <a:rPr lang="en-US" dirty="0" smtClean="0"/>
              <a:t>Ideological relevance</a:t>
            </a:r>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3220" y="3139051"/>
            <a:ext cx="6492240" cy="3170309"/>
          </a:xfrm>
          <a:prstGeom prst="rect">
            <a:avLst/>
          </a:prstGeom>
          <a:ln w="28575">
            <a:solidFill>
              <a:schemeClr val="tx1"/>
            </a:solidFill>
          </a:ln>
        </p:spPr>
      </p:pic>
      <p:sp>
        <p:nvSpPr>
          <p:cNvPr id="4" name="Rectangle 3"/>
          <p:cNvSpPr/>
          <p:nvPr/>
        </p:nvSpPr>
        <p:spPr>
          <a:xfrm>
            <a:off x="1188720" y="2190050"/>
            <a:ext cx="9921240" cy="434791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547930" y="2254968"/>
            <a:ext cx="5096139" cy="923330"/>
          </a:xfrm>
          <a:prstGeom prst="rect">
            <a:avLst/>
          </a:prstGeom>
          <a:noFill/>
        </p:spPr>
        <p:txBody>
          <a:bodyPr wrap="none" rtlCol="0">
            <a:spAutoFit/>
          </a:bodyPr>
          <a:lstStyle/>
          <a:p>
            <a:r>
              <a:rPr lang="en-US" sz="5400" dirty="0" smtClean="0"/>
              <a:t>CRITICAL THEORY</a:t>
            </a:r>
            <a:endParaRPr lang="en-US" sz="5400" dirty="0"/>
          </a:p>
        </p:txBody>
      </p:sp>
    </p:spTree>
    <p:extLst>
      <p:ext uri="{BB962C8B-B14F-4D97-AF65-F5344CB8AC3E}">
        <p14:creationId xmlns:p14="http://schemas.microsoft.com/office/powerpoint/2010/main" val="4599958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Study the Social Justice Movement?</a:t>
            </a:r>
            <a:endParaRPr lang="en-US" dirty="0"/>
          </a:p>
        </p:txBody>
      </p:sp>
      <p:sp>
        <p:nvSpPr>
          <p:cNvPr id="3" name="Content Placeholder 2"/>
          <p:cNvSpPr>
            <a:spLocks noGrp="1"/>
          </p:cNvSpPr>
          <p:nvPr>
            <p:ph idx="1"/>
          </p:nvPr>
        </p:nvSpPr>
        <p:spPr>
          <a:xfrm>
            <a:off x="838200" y="1508384"/>
            <a:ext cx="10515600" cy="4351338"/>
          </a:xfrm>
        </p:spPr>
        <p:txBody>
          <a:bodyPr/>
          <a:lstStyle/>
          <a:p>
            <a:pPr marL="0" indent="0">
              <a:buNone/>
            </a:pPr>
            <a:r>
              <a:rPr lang="en-US" dirty="0" smtClean="0"/>
              <a:t>Religious relevance</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058337"/>
            <a:ext cx="7698845" cy="4569406"/>
          </a:xfrm>
          <a:prstGeom prst="rect">
            <a:avLst/>
          </a:prstGeom>
          <a:ln w="28575">
            <a:solidFill>
              <a:schemeClr val="tx1"/>
            </a:solidFill>
          </a:ln>
        </p:spPr>
      </p:pic>
    </p:spTree>
    <p:extLst>
      <p:ext uri="{BB962C8B-B14F-4D97-AF65-F5344CB8AC3E}">
        <p14:creationId xmlns:p14="http://schemas.microsoft.com/office/powerpoint/2010/main" val="34321740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Study the Social Justice Movement?</a:t>
            </a:r>
            <a:endParaRPr lang="en-US" dirty="0"/>
          </a:p>
        </p:txBody>
      </p:sp>
      <p:grpSp>
        <p:nvGrpSpPr>
          <p:cNvPr id="3" name="Group 2"/>
          <p:cNvGrpSpPr/>
          <p:nvPr/>
        </p:nvGrpSpPr>
        <p:grpSpPr>
          <a:xfrm>
            <a:off x="1166327" y="1504644"/>
            <a:ext cx="10641127" cy="4993300"/>
            <a:chOff x="1166327" y="1504644"/>
            <a:chExt cx="10641127" cy="499330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8076" y="1504644"/>
              <a:ext cx="1600200" cy="1600200"/>
            </a:xfrm>
            <a:prstGeom prst="rect">
              <a:avLst/>
            </a:prstGeom>
            <a:ln w="28575">
              <a:solidFill>
                <a:schemeClr val="tx1"/>
              </a:solidFill>
            </a:ln>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0672" r="12275" b="34281"/>
            <a:stretch/>
          </p:blipFill>
          <p:spPr>
            <a:xfrm>
              <a:off x="8343363" y="1504644"/>
              <a:ext cx="1484741" cy="1600200"/>
            </a:xfrm>
            <a:prstGeom prst="rect">
              <a:avLst/>
            </a:prstGeom>
            <a:ln w="28575">
              <a:solidFill>
                <a:schemeClr val="tx1"/>
              </a:solidFill>
            </a:ln>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23513" r="26783" b="-515"/>
            <a:stretch/>
          </p:blipFill>
          <p:spPr>
            <a:xfrm>
              <a:off x="6742844" y="1504644"/>
              <a:ext cx="1505951" cy="1600200"/>
            </a:xfrm>
            <a:prstGeom prst="rect">
              <a:avLst/>
            </a:prstGeom>
            <a:ln w="28575">
              <a:solidFill>
                <a:schemeClr val="tx1"/>
              </a:solidFill>
            </a:ln>
          </p:spPr>
        </p:pic>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l="20068" r="19347"/>
            <a:stretch/>
          </p:blipFill>
          <p:spPr>
            <a:xfrm>
              <a:off x="6572497" y="4897744"/>
              <a:ext cx="1846646" cy="1600200"/>
            </a:xfrm>
            <a:prstGeom prst="rect">
              <a:avLst/>
            </a:prstGeom>
            <a:ln w="28575">
              <a:solidFill>
                <a:schemeClr val="tx1"/>
              </a:solidFill>
            </a:ln>
          </p:spPr>
        </p:pic>
        <p:pic>
          <p:nvPicPr>
            <p:cNvPr id="16" name="Picture 15"/>
            <p:cNvPicPr>
              <a:picLocks noChangeAspect="1"/>
            </p:cNvPicPr>
            <p:nvPr/>
          </p:nvPicPr>
          <p:blipFill rotWithShape="1">
            <a:blip r:embed="rId6" cstate="print">
              <a:extLst>
                <a:ext uri="{28A0092B-C50C-407E-A947-70E740481C1C}">
                  <a14:useLocalDpi xmlns:a14="http://schemas.microsoft.com/office/drawing/2010/main" val="0"/>
                </a:ext>
              </a:extLst>
            </a:blip>
            <a:srcRect l="14849" r="21230"/>
            <a:stretch/>
          </p:blipFill>
          <p:spPr>
            <a:xfrm>
              <a:off x="4528996" y="3201194"/>
              <a:ext cx="1819264" cy="1600200"/>
            </a:xfrm>
            <a:prstGeom prst="rect">
              <a:avLst/>
            </a:prstGeom>
            <a:ln w="28575">
              <a:solidFill>
                <a:schemeClr val="tx1"/>
              </a:solidFill>
            </a:ln>
          </p:spPr>
        </p:pic>
        <p:pic>
          <p:nvPicPr>
            <p:cNvPr id="17" name="Picture 16"/>
            <p:cNvPicPr>
              <a:picLocks noChangeAspect="1"/>
            </p:cNvPicPr>
            <p:nvPr/>
          </p:nvPicPr>
          <p:blipFill rotWithShape="1">
            <a:blip r:embed="rId7">
              <a:extLst>
                <a:ext uri="{28A0092B-C50C-407E-A947-70E740481C1C}">
                  <a14:useLocalDpi xmlns:a14="http://schemas.microsoft.com/office/drawing/2010/main" val="0"/>
                </a:ext>
              </a:extLst>
            </a:blip>
            <a:srcRect l="22853" t="15988" r="28499"/>
            <a:stretch/>
          </p:blipFill>
          <p:spPr>
            <a:xfrm>
              <a:off x="8952102" y="3191011"/>
              <a:ext cx="1667927" cy="1600200"/>
            </a:xfrm>
            <a:prstGeom prst="rect">
              <a:avLst/>
            </a:prstGeom>
            <a:ln w="28575">
              <a:solidFill>
                <a:schemeClr val="tx1"/>
              </a:solidFill>
            </a:ln>
          </p:spPr>
        </p:pic>
        <p:pic>
          <p:nvPicPr>
            <p:cNvPr id="20" name="Pictur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49332" y="3191011"/>
              <a:ext cx="2401698" cy="1600200"/>
            </a:xfrm>
            <a:prstGeom prst="rect">
              <a:avLst/>
            </a:prstGeom>
            <a:ln w="28575">
              <a:solidFill>
                <a:schemeClr val="tx1"/>
              </a:solidFill>
            </a:ln>
          </p:spPr>
        </p:pic>
        <p:pic>
          <p:nvPicPr>
            <p:cNvPr id="21" name="Picture 20"/>
            <p:cNvPicPr>
              <a:picLocks noChangeAspect="1"/>
            </p:cNvPicPr>
            <p:nvPr/>
          </p:nvPicPr>
          <p:blipFill rotWithShape="1">
            <a:blip r:embed="rId9" cstate="print">
              <a:extLst>
                <a:ext uri="{28A0092B-C50C-407E-A947-70E740481C1C}">
                  <a14:useLocalDpi xmlns:a14="http://schemas.microsoft.com/office/drawing/2010/main" val="0"/>
                </a:ext>
              </a:extLst>
            </a:blip>
            <a:srcRect b="10419"/>
            <a:stretch/>
          </p:blipFill>
          <p:spPr>
            <a:xfrm>
              <a:off x="3610619" y="4897744"/>
              <a:ext cx="2850497" cy="1600200"/>
            </a:xfrm>
            <a:prstGeom prst="rect">
              <a:avLst/>
            </a:prstGeom>
            <a:ln w="28575">
              <a:solidFill>
                <a:schemeClr val="tx1"/>
              </a:solidFill>
            </a:ln>
          </p:spPr>
        </p:pic>
        <p:pic>
          <p:nvPicPr>
            <p:cNvPr id="23" name="Picture 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30524" y="4897744"/>
              <a:ext cx="3276930" cy="1600200"/>
            </a:xfrm>
            <a:prstGeom prst="rect">
              <a:avLst/>
            </a:prstGeom>
            <a:ln w="28575">
              <a:solidFill>
                <a:schemeClr val="tx1"/>
              </a:solidFill>
            </a:ln>
          </p:spPr>
        </p:pic>
        <p:sp>
          <p:nvSpPr>
            <p:cNvPr id="4" name="TextBox 3"/>
            <p:cNvSpPr txBox="1"/>
            <p:nvPr/>
          </p:nvSpPr>
          <p:spPr>
            <a:xfrm>
              <a:off x="2881044" y="1794518"/>
              <a:ext cx="1647952" cy="646331"/>
            </a:xfrm>
            <a:prstGeom prst="rect">
              <a:avLst/>
            </a:prstGeom>
            <a:noFill/>
          </p:spPr>
          <p:txBody>
            <a:bodyPr wrap="none" rtlCol="0">
              <a:spAutoFit/>
            </a:bodyPr>
            <a:lstStyle/>
            <a:p>
              <a:r>
                <a:rPr lang="en-US" sz="3600" dirty="0" smtClean="0"/>
                <a:t>Political</a:t>
              </a:r>
              <a:endParaRPr lang="en-US" sz="3600" dirty="0"/>
            </a:p>
          </p:txBody>
        </p:sp>
        <p:sp>
          <p:nvSpPr>
            <p:cNvPr id="18" name="TextBox 17"/>
            <p:cNvSpPr txBox="1"/>
            <p:nvPr/>
          </p:nvSpPr>
          <p:spPr>
            <a:xfrm>
              <a:off x="2270635" y="3806445"/>
              <a:ext cx="1653145" cy="646331"/>
            </a:xfrm>
            <a:prstGeom prst="rect">
              <a:avLst/>
            </a:prstGeom>
            <a:noFill/>
          </p:spPr>
          <p:txBody>
            <a:bodyPr wrap="none" rtlCol="0">
              <a:spAutoFit/>
            </a:bodyPr>
            <a:lstStyle/>
            <a:p>
              <a:r>
                <a:rPr lang="en-US" sz="3600" dirty="0" smtClean="0"/>
                <a:t>Cultural</a:t>
              </a:r>
              <a:endParaRPr lang="en-US" sz="3600" dirty="0"/>
            </a:p>
          </p:txBody>
        </p:sp>
        <p:sp>
          <p:nvSpPr>
            <p:cNvPr id="19" name="TextBox 18"/>
            <p:cNvSpPr txBox="1"/>
            <p:nvPr/>
          </p:nvSpPr>
          <p:spPr>
            <a:xfrm>
              <a:off x="1166327" y="5513178"/>
              <a:ext cx="2208618" cy="646331"/>
            </a:xfrm>
            <a:prstGeom prst="rect">
              <a:avLst/>
            </a:prstGeom>
            <a:noFill/>
          </p:spPr>
          <p:txBody>
            <a:bodyPr wrap="none" rtlCol="0">
              <a:spAutoFit/>
            </a:bodyPr>
            <a:lstStyle/>
            <a:p>
              <a:r>
                <a:rPr lang="en-US" sz="3600" dirty="0" smtClean="0"/>
                <a:t>Ideological</a:t>
              </a:r>
              <a:endParaRPr lang="en-US" sz="3600" dirty="0"/>
            </a:p>
          </p:txBody>
        </p:sp>
      </p:grpSp>
    </p:spTree>
    <p:extLst>
      <p:ext uri="{BB962C8B-B14F-4D97-AF65-F5344CB8AC3E}">
        <p14:creationId xmlns:p14="http://schemas.microsoft.com/office/powerpoint/2010/main" val="13917006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Why study the social justice movement?</a:t>
            </a:r>
          </a:p>
          <a:p>
            <a:r>
              <a:rPr lang="en-US" dirty="0" smtClean="0"/>
              <a:t>What is social justice?</a:t>
            </a:r>
          </a:p>
          <a:p>
            <a:r>
              <a:rPr lang="en-US" dirty="0" smtClean="0"/>
              <a:t>What is ‘critical theory’?</a:t>
            </a:r>
          </a:p>
          <a:p>
            <a:r>
              <a:rPr lang="en-US" dirty="0" smtClean="0"/>
              <a:t>What are the strengths of critical theory?</a:t>
            </a:r>
          </a:p>
          <a:p>
            <a:r>
              <a:rPr lang="en-US" dirty="0" smtClean="0"/>
              <a:t>What are the weaknesses of critical theory?</a:t>
            </a:r>
          </a:p>
          <a:p>
            <a:endParaRPr lang="en-US" dirty="0"/>
          </a:p>
        </p:txBody>
      </p:sp>
      <p:sp>
        <p:nvSpPr>
          <p:cNvPr id="4" name="Rectangle 3"/>
          <p:cNvSpPr/>
          <p:nvPr/>
        </p:nvSpPr>
        <p:spPr>
          <a:xfrm>
            <a:off x="477794" y="2303419"/>
            <a:ext cx="11096368" cy="55511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49758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‘social justice’?</a:t>
            </a:r>
            <a:endParaRPr lang="en-US" dirty="0"/>
          </a:p>
        </p:txBody>
      </p:sp>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l="27629" r="9853"/>
          <a:stretch/>
        </p:blipFill>
        <p:spPr>
          <a:xfrm>
            <a:off x="940186" y="1911178"/>
            <a:ext cx="4758792" cy="4517880"/>
          </a:xfrm>
          <a:prstGeom prst="rect">
            <a:avLst/>
          </a:prstGeom>
          <a:ln w="28575">
            <a:solidFill>
              <a:schemeClr val="tx1"/>
            </a:solidFill>
          </a:ln>
        </p:spPr>
      </p:pic>
      <p:sp>
        <p:nvSpPr>
          <p:cNvPr id="3" name="Rectangle 2"/>
          <p:cNvSpPr/>
          <p:nvPr/>
        </p:nvSpPr>
        <p:spPr>
          <a:xfrm>
            <a:off x="6161634" y="1904971"/>
            <a:ext cx="4498128" cy="4708981"/>
          </a:xfrm>
          <a:prstGeom prst="rect">
            <a:avLst/>
          </a:prstGeom>
        </p:spPr>
        <p:txBody>
          <a:bodyPr wrap="square">
            <a:spAutoFit/>
          </a:bodyPr>
          <a:lstStyle/>
          <a:p>
            <a:r>
              <a:rPr lang="en-US" sz="1500" dirty="0" smtClean="0"/>
              <a:t>“</a:t>
            </a:r>
            <a:r>
              <a:rPr lang="en-US" sz="1500" b="1" dirty="0" smtClean="0"/>
              <a:t>1943</a:t>
            </a:r>
            <a:r>
              <a:rPr lang="en-US" sz="1500" dirty="0" smtClean="0"/>
              <a:t> Society </a:t>
            </a:r>
            <a:r>
              <a:rPr lang="en-US" sz="1500" dirty="0"/>
              <a:t>ensures social justice by providing the conditions that allow associations and individuals to </a:t>
            </a:r>
            <a:r>
              <a:rPr lang="en-US" sz="1500" dirty="0">
                <a:solidFill>
                  <a:srgbClr val="FF0000"/>
                </a:solidFill>
              </a:rPr>
              <a:t>obtain their </a:t>
            </a:r>
            <a:r>
              <a:rPr lang="en-US" sz="1500" dirty="0" smtClean="0">
                <a:solidFill>
                  <a:srgbClr val="FF0000"/>
                </a:solidFill>
              </a:rPr>
              <a:t>due.</a:t>
            </a:r>
            <a:r>
              <a:rPr lang="en-US" sz="1500" dirty="0" smtClean="0"/>
              <a:t> </a:t>
            </a:r>
            <a:br>
              <a:rPr lang="en-US" sz="1500" dirty="0" smtClean="0"/>
            </a:br>
            <a:r>
              <a:rPr lang="en-US" sz="1500" b="1" dirty="0" smtClean="0"/>
              <a:t>1944</a:t>
            </a:r>
            <a:r>
              <a:rPr lang="en-US" sz="1500" dirty="0" smtClean="0"/>
              <a:t> Respect </a:t>
            </a:r>
            <a:r>
              <a:rPr lang="en-US" sz="1500" dirty="0"/>
              <a:t>for the human person considers the other "another self." It presupposes respect for the </a:t>
            </a:r>
            <a:r>
              <a:rPr lang="en-US" sz="1500" dirty="0">
                <a:solidFill>
                  <a:srgbClr val="FF0000"/>
                </a:solidFill>
              </a:rPr>
              <a:t>fundamental rights </a:t>
            </a:r>
            <a:r>
              <a:rPr lang="en-US" sz="1500" dirty="0"/>
              <a:t>that flow from the dignity intrinsic of the person</a:t>
            </a:r>
            <a:r>
              <a:rPr lang="en-US" sz="1500" dirty="0" smtClean="0"/>
              <a:t>.</a:t>
            </a:r>
            <a:br>
              <a:rPr lang="en-US" sz="1500" dirty="0" smtClean="0"/>
            </a:br>
            <a:r>
              <a:rPr lang="en-US" sz="1500" b="1" dirty="0"/>
              <a:t>1945</a:t>
            </a:r>
            <a:r>
              <a:rPr lang="en-US" sz="1500" dirty="0"/>
              <a:t> The equality of men concerns their </a:t>
            </a:r>
            <a:r>
              <a:rPr lang="en-US" sz="1500" dirty="0">
                <a:solidFill>
                  <a:srgbClr val="FF0000"/>
                </a:solidFill>
              </a:rPr>
              <a:t>dignity as persons and the rights that flow from it. </a:t>
            </a:r>
          </a:p>
          <a:p>
            <a:r>
              <a:rPr lang="en-US" sz="1500" b="1" dirty="0"/>
              <a:t>1946</a:t>
            </a:r>
            <a:r>
              <a:rPr lang="en-US" sz="1500" dirty="0"/>
              <a:t> The differences among persons belong to God's plan, who wills that we should need one another. These differences should encourage charity. </a:t>
            </a:r>
          </a:p>
          <a:p>
            <a:r>
              <a:rPr lang="en-US" sz="1500" b="1" dirty="0"/>
              <a:t>1947</a:t>
            </a:r>
            <a:r>
              <a:rPr lang="en-US" sz="1500" dirty="0"/>
              <a:t> The equal dignity of human persons requires the effort </a:t>
            </a:r>
            <a:r>
              <a:rPr lang="en-US" sz="1500" dirty="0">
                <a:solidFill>
                  <a:srgbClr val="FF0000"/>
                </a:solidFill>
              </a:rPr>
              <a:t>to reduce excessive social and economic inequalities. </a:t>
            </a:r>
            <a:r>
              <a:rPr lang="en-US" sz="1500" dirty="0"/>
              <a:t>It gives urgency to the elimination of sinful inequalities. </a:t>
            </a:r>
          </a:p>
          <a:p>
            <a:r>
              <a:rPr lang="en-US" sz="1500" b="1" dirty="0"/>
              <a:t>1948</a:t>
            </a:r>
            <a:r>
              <a:rPr lang="en-US" sz="1500" dirty="0"/>
              <a:t> Solidarity is an eminently Christian virtue. It practices the sharing of spiritual goods even more than material ones. </a:t>
            </a:r>
            <a:r>
              <a:rPr lang="en-US" sz="1500" dirty="0" smtClean="0"/>
              <a:t>”</a:t>
            </a:r>
            <a:br>
              <a:rPr lang="en-US" sz="1500" dirty="0" smtClean="0"/>
            </a:br>
            <a:r>
              <a:rPr lang="en-US" sz="1500" dirty="0" smtClean="0"/>
              <a:t>– </a:t>
            </a:r>
            <a:r>
              <a:rPr lang="en-US" sz="1500" i="1" dirty="0" smtClean="0"/>
              <a:t>Catechism of the Catholic Church</a:t>
            </a:r>
            <a:endParaRPr lang="en-US" sz="1500" dirty="0"/>
          </a:p>
        </p:txBody>
      </p:sp>
      <p:sp>
        <p:nvSpPr>
          <p:cNvPr id="4" name="TextBox 3"/>
          <p:cNvSpPr txBox="1"/>
          <p:nvPr/>
        </p:nvSpPr>
        <p:spPr>
          <a:xfrm>
            <a:off x="838200" y="1291135"/>
            <a:ext cx="3410806" cy="523220"/>
          </a:xfrm>
          <a:prstGeom prst="rect">
            <a:avLst/>
          </a:prstGeom>
          <a:noFill/>
        </p:spPr>
        <p:txBody>
          <a:bodyPr wrap="none" rtlCol="0">
            <a:spAutoFit/>
          </a:bodyPr>
          <a:lstStyle/>
          <a:p>
            <a:r>
              <a:rPr lang="en-US" sz="2800" dirty="0" smtClean="0"/>
              <a:t>Religious social justice</a:t>
            </a:r>
            <a:endParaRPr lang="en-US" sz="2800" dirty="0"/>
          </a:p>
        </p:txBody>
      </p:sp>
    </p:spTree>
    <p:extLst>
      <p:ext uri="{BB962C8B-B14F-4D97-AF65-F5344CB8AC3E}">
        <p14:creationId xmlns:p14="http://schemas.microsoft.com/office/powerpoint/2010/main" val="25595947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‘social justice’?</a:t>
            </a:r>
            <a:endParaRPr lang="en-US" dirty="0"/>
          </a:p>
        </p:txBody>
      </p:sp>
      <p:sp>
        <p:nvSpPr>
          <p:cNvPr id="12" name="TextBox 11"/>
          <p:cNvSpPr txBox="1"/>
          <p:nvPr/>
        </p:nvSpPr>
        <p:spPr>
          <a:xfrm>
            <a:off x="4838043" y="1886464"/>
            <a:ext cx="6678034" cy="2554545"/>
          </a:xfrm>
          <a:prstGeom prst="rect">
            <a:avLst/>
          </a:prstGeom>
          <a:noFill/>
        </p:spPr>
        <p:txBody>
          <a:bodyPr wrap="square" rtlCol="0">
            <a:spAutoFit/>
          </a:bodyPr>
          <a:lstStyle/>
          <a:p>
            <a:r>
              <a:rPr lang="en-US" sz="2000" dirty="0"/>
              <a:t>“A cry for social justice is usually little more than a </a:t>
            </a:r>
            <a:r>
              <a:rPr lang="en-US" sz="2000" dirty="0">
                <a:solidFill>
                  <a:srgbClr val="FF0000"/>
                </a:solidFill>
              </a:rPr>
              <a:t>call for goodness</a:t>
            </a:r>
            <a:r>
              <a:rPr lang="en-US" sz="2000" dirty="0"/>
              <a:t>; “progressive” has become a substitute for “all good things.” But sometimes the word is too vague. So if you press a self-declared progressive to say what it means, he’ll respond, eventually, with something like, “It means fighting for social justice.” If you ask, “What does ‘social justice’ mean?” you are likely to get an exasperated eye roll, </a:t>
            </a:r>
            <a:r>
              <a:rPr lang="en-US" sz="2000" i="1" dirty="0"/>
              <a:t>because you just don’t get it</a:t>
            </a:r>
            <a:r>
              <a:rPr lang="en-US" sz="2000" dirty="0" smtClean="0"/>
              <a:t>.” – Jonah Goldberg, </a:t>
            </a:r>
            <a:r>
              <a:rPr lang="en-US" sz="2000" i="1" dirty="0" smtClean="0"/>
              <a:t>National Review</a:t>
            </a:r>
            <a:endParaRPr lang="en-US" sz="20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262" b="4791"/>
          <a:stretch/>
        </p:blipFill>
        <p:spPr>
          <a:xfrm>
            <a:off x="838200" y="1886464"/>
            <a:ext cx="3056042" cy="4579649"/>
          </a:xfrm>
          <a:prstGeom prst="rect">
            <a:avLst/>
          </a:prstGeom>
        </p:spPr>
      </p:pic>
      <p:sp>
        <p:nvSpPr>
          <p:cNvPr id="6" name="TextBox 5"/>
          <p:cNvSpPr txBox="1"/>
          <p:nvPr/>
        </p:nvSpPr>
        <p:spPr>
          <a:xfrm>
            <a:off x="838200" y="1291135"/>
            <a:ext cx="3497239" cy="523220"/>
          </a:xfrm>
          <a:prstGeom prst="rect">
            <a:avLst/>
          </a:prstGeom>
          <a:noFill/>
        </p:spPr>
        <p:txBody>
          <a:bodyPr wrap="none" rtlCol="0">
            <a:spAutoFit/>
          </a:bodyPr>
          <a:lstStyle/>
          <a:p>
            <a:r>
              <a:rPr lang="en-US" sz="2800" dirty="0" smtClean="0"/>
              <a:t>Nebulous social justice</a:t>
            </a:r>
            <a:endParaRPr lang="en-US" sz="2800" dirty="0"/>
          </a:p>
        </p:txBody>
      </p:sp>
    </p:spTree>
    <p:extLst>
      <p:ext uri="{BB962C8B-B14F-4D97-AF65-F5344CB8AC3E}">
        <p14:creationId xmlns:p14="http://schemas.microsoft.com/office/powerpoint/2010/main" val="34050479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‘social justice’?</a:t>
            </a:r>
            <a:endParaRPr lang="en-US" dirty="0"/>
          </a:p>
        </p:txBody>
      </p:sp>
      <p:sp>
        <p:nvSpPr>
          <p:cNvPr id="17" name="Rectangle 16"/>
          <p:cNvSpPr/>
          <p:nvPr/>
        </p:nvSpPr>
        <p:spPr>
          <a:xfrm>
            <a:off x="4697964" y="1824856"/>
            <a:ext cx="7263881" cy="1200329"/>
          </a:xfrm>
          <a:prstGeom prst="rect">
            <a:avLst/>
          </a:prstGeom>
        </p:spPr>
        <p:txBody>
          <a:bodyPr wrap="square">
            <a:spAutoFit/>
          </a:bodyPr>
          <a:lstStyle/>
          <a:p>
            <a:r>
              <a:rPr lang="en-US" sz="2400" dirty="0"/>
              <a:t> </a:t>
            </a:r>
            <a:r>
              <a:rPr lang="en-US" sz="2400" dirty="0" smtClean="0"/>
              <a:t>“social </a:t>
            </a:r>
            <a:r>
              <a:rPr lang="en-US" sz="2400" dirty="0"/>
              <a:t>justice </a:t>
            </a:r>
            <a:r>
              <a:rPr lang="en-US" sz="2400" dirty="0" smtClean="0"/>
              <a:t>[is] </a:t>
            </a:r>
            <a:r>
              <a:rPr lang="en-US" sz="2400" dirty="0" smtClean="0">
                <a:solidFill>
                  <a:srgbClr val="FF0000"/>
                </a:solidFill>
              </a:rPr>
              <a:t>the </a:t>
            </a:r>
            <a:r>
              <a:rPr lang="en-US" sz="2400" dirty="0">
                <a:solidFill>
                  <a:srgbClr val="FF0000"/>
                </a:solidFill>
              </a:rPr>
              <a:t>elimination of all forms of social oppression</a:t>
            </a:r>
            <a:r>
              <a:rPr lang="en-US" sz="2400" dirty="0"/>
              <a:t>” </a:t>
            </a:r>
            <a:r>
              <a:rPr lang="en-US" sz="2400" dirty="0" smtClean="0"/>
              <a:t>– Mary McClintock, “How to Interrupt Oppressive Behavior,” p. 483</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00390"/>
            <a:ext cx="3219061" cy="4598659"/>
          </a:xfrm>
          <a:prstGeom prst="rect">
            <a:avLst/>
          </a:prstGeom>
        </p:spPr>
      </p:pic>
      <p:sp>
        <p:nvSpPr>
          <p:cNvPr id="6" name="Rectangle 5"/>
          <p:cNvSpPr/>
          <p:nvPr/>
        </p:nvSpPr>
        <p:spPr>
          <a:xfrm>
            <a:off x="4697964" y="3151992"/>
            <a:ext cx="6655836" cy="954107"/>
          </a:xfrm>
          <a:prstGeom prst="rect">
            <a:avLst/>
          </a:prstGeom>
        </p:spPr>
        <p:txBody>
          <a:bodyPr wrap="square">
            <a:spAutoFit/>
          </a:bodyPr>
          <a:lstStyle/>
          <a:p>
            <a:r>
              <a:rPr lang="en-US" sz="1400" dirty="0" smtClean="0"/>
              <a:t>“</a:t>
            </a:r>
            <a:r>
              <a:rPr lang="en-US" sz="1400" i="1" dirty="0" smtClean="0">
                <a:solidFill>
                  <a:srgbClr val="FF0000"/>
                </a:solidFill>
              </a:rPr>
              <a:t>Heterosexism</a:t>
            </a:r>
            <a:r>
              <a:rPr lang="en-US" sz="1400" dirty="0" smtClean="0">
                <a:solidFill>
                  <a:srgbClr val="FF0000"/>
                </a:solidFill>
              </a:rPr>
              <a:t> </a:t>
            </a:r>
            <a:r>
              <a:rPr lang="en-US" sz="1400" dirty="0"/>
              <a:t>is the institutionalization of a </a:t>
            </a:r>
            <a:r>
              <a:rPr lang="en-US" sz="1400" dirty="0" smtClean="0"/>
              <a:t>heterosexual norm </a:t>
            </a:r>
            <a:r>
              <a:rPr lang="en-US" sz="1400" dirty="0"/>
              <a:t>or standard, which establishes and perpetuates the notion that all people are or should be </a:t>
            </a:r>
            <a:r>
              <a:rPr lang="en-US" sz="1400" dirty="0" smtClean="0"/>
              <a:t>heterosexual, </a:t>
            </a:r>
            <a:r>
              <a:rPr lang="en-US" sz="1400" dirty="0"/>
              <a:t>thereby privileging </a:t>
            </a:r>
            <a:r>
              <a:rPr lang="en-US" sz="1400" dirty="0" smtClean="0"/>
              <a:t>heterosexuals and heterosexuality, </a:t>
            </a:r>
            <a:r>
              <a:rPr lang="en-US" sz="1400" dirty="0"/>
              <a:t>and excluding the needs, concerns, cultures, and life experiences of </a:t>
            </a:r>
            <a:r>
              <a:rPr lang="en-US" sz="1400" dirty="0" smtClean="0"/>
              <a:t>LGBT </a:t>
            </a:r>
            <a:r>
              <a:rPr lang="en-US" sz="1400" dirty="0" err="1" smtClean="0"/>
              <a:t>peple</a:t>
            </a:r>
            <a:r>
              <a:rPr lang="en-US" sz="1400" dirty="0" smtClean="0"/>
              <a:t>.” </a:t>
            </a:r>
            <a:r>
              <a:rPr lang="en-US" sz="1400" dirty="0"/>
              <a:t>– </a:t>
            </a:r>
            <a:r>
              <a:rPr lang="en-US" sz="1400" dirty="0" err="1"/>
              <a:t>Blumenfeld</a:t>
            </a:r>
            <a:r>
              <a:rPr lang="en-US" sz="1400" dirty="0"/>
              <a:t>, p. 262</a:t>
            </a:r>
          </a:p>
        </p:txBody>
      </p:sp>
      <p:sp>
        <p:nvSpPr>
          <p:cNvPr id="7" name="Rectangle 6"/>
          <p:cNvSpPr/>
          <p:nvPr/>
        </p:nvSpPr>
        <p:spPr>
          <a:xfrm>
            <a:off x="4697964" y="4116561"/>
            <a:ext cx="6655836" cy="1384995"/>
          </a:xfrm>
          <a:prstGeom prst="rect">
            <a:avLst/>
          </a:prstGeom>
        </p:spPr>
        <p:txBody>
          <a:bodyPr wrap="square">
            <a:spAutoFit/>
          </a:bodyPr>
          <a:lstStyle/>
          <a:p>
            <a:r>
              <a:rPr lang="en-US" sz="1400" dirty="0"/>
              <a:t>“First, in considering oppression theory, the question ‘what is </a:t>
            </a:r>
            <a:r>
              <a:rPr lang="en-US" sz="1400" dirty="0" smtClean="0">
                <a:solidFill>
                  <a:srgbClr val="FF0000"/>
                </a:solidFill>
              </a:rPr>
              <a:t>sexism</a:t>
            </a:r>
            <a:r>
              <a:rPr lang="en-US" sz="1400" dirty="0"/>
              <a:t>?’ is addressed through a definition that combines prejudicial attitudes or beliefs with social power. </a:t>
            </a:r>
            <a:r>
              <a:rPr lang="en-US" sz="1400" dirty="0" smtClean="0"/>
              <a:t>Suzanne Pharr </a:t>
            </a:r>
            <a:r>
              <a:rPr lang="en-US" sz="1400" dirty="0"/>
              <a:t>defines </a:t>
            </a:r>
            <a:r>
              <a:rPr lang="en-US" sz="1400" dirty="0" smtClean="0"/>
              <a:t>sexism </a:t>
            </a:r>
            <a:r>
              <a:rPr lang="en-US" sz="1400" dirty="0"/>
              <a:t>as </a:t>
            </a:r>
            <a:r>
              <a:rPr lang="en-US" sz="1400" dirty="0" smtClean="0"/>
              <a:t>‘an </a:t>
            </a:r>
            <a:r>
              <a:rPr lang="en-US" sz="1400" dirty="0"/>
              <a:t>enforced belief in </a:t>
            </a:r>
            <a:r>
              <a:rPr lang="en-US" sz="1400" dirty="0" smtClean="0"/>
              <a:t>male </a:t>
            </a:r>
            <a:r>
              <a:rPr lang="en-US" sz="1400" dirty="0"/>
              <a:t>dominance and </a:t>
            </a:r>
            <a:r>
              <a:rPr lang="en-US" sz="1400" dirty="0" smtClean="0"/>
              <a:t>control’ </a:t>
            </a:r>
            <a:r>
              <a:rPr lang="en-US" sz="1400" dirty="0"/>
              <a:t>held in place by system of power and control that ultimately keep </a:t>
            </a:r>
            <a:r>
              <a:rPr lang="en-US" sz="1400" dirty="0" smtClean="0"/>
              <a:t>women </a:t>
            </a:r>
            <a:r>
              <a:rPr lang="en-US" sz="1400" dirty="0"/>
              <a:t>subordinate to </a:t>
            </a:r>
            <a:r>
              <a:rPr lang="en-US" sz="1400" dirty="0" smtClean="0"/>
              <a:t>men. </a:t>
            </a:r>
            <a:r>
              <a:rPr lang="en-US" sz="1400" dirty="0"/>
              <a:t>These systems of power and control take place at institutional, cultural, and individual levels.” – Hackman, p. 199</a:t>
            </a:r>
          </a:p>
        </p:txBody>
      </p:sp>
      <p:sp>
        <p:nvSpPr>
          <p:cNvPr id="9" name="Rectangle 8"/>
          <p:cNvSpPr/>
          <p:nvPr/>
        </p:nvSpPr>
        <p:spPr>
          <a:xfrm>
            <a:off x="4697964" y="5440596"/>
            <a:ext cx="6655836" cy="1169551"/>
          </a:xfrm>
          <a:prstGeom prst="rect">
            <a:avLst/>
          </a:prstGeom>
        </p:spPr>
        <p:txBody>
          <a:bodyPr wrap="square">
            <a:spAutoFit/>
          </a:bodyPr>
          <a:lstStyle/>
          <a:p>
            <a:r>
              <a:rPr lang="en-US" sz="1400" dirty="0"/>
              <a:t>“Like other forms of oppression, </a:t>
            </a:r>
            <a:r>
              <a:rPr lang="en-US" sz="1400" dirty="0" smtClean="0">
                <a:solidFill>
                  <a:srgbClr val="FF0000"/>
                </a:solidFill>
              </a:rPr>
              <a:t>ableism</a:t>
            </a:r>
            <a:r>
              <a:rPr lang="en-US" sz="1400" dirty="0" smtClean="0"/>
              <a:t> operates </a:t>
            </a:r>
            <a:r>
              <a:rPr lang="en-US" sz="1400" dirty="0"/>
              <a:t>on individual, cultural, and institutional levels. </a:t>
            </a:r>
            <a:r>
              <a:rPr lang="en-US" sz="1400" dirty="0" smtClean="0"/>
              <a:t>Ableism </a:t>
            </a:r>
            <a:r>
              <a:rPr lang="en-US" sz="1400" dirty="0"/>
              <a:t>affects </a:t>
            </a:r>
            <a:r>
              <a:rPr lang="en-US" sz="1400" dirty="0" smtClean="0"/>
              <a:t>those with disabilities by </a:t>
            </a:r>
            <a:r>
              <a:rPr lang="en-US" sz="1400" dirty="0"/>
              <a:t>inhibiting their access to and power within institutional structures that fulfill basic needs, like health care, housing, government, education, religion, the media, and the legal system.” Castaneda and Peters, p. 320</a:t>
            </a:r>
          </a:p>
        </p:txBody>
      </p:sp>
      <p:sp>
        <p:nvSpPr>
          <p:cNvPr id="13" name="Rectangle 12"/>
          <p:cNvSpPr/>
          <p:nvPr/>
        </p:nvSpPr>
        <p:spPr>
          <a:xfrm>
            <a:off x="1108787" y="4974066"/>
            <a:ext cx="2948474" cy="46653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838200" y="1291135"/>
            <a:ext cx="3149388" cy="523220"/>
          </a:xfrm>
          <a:prstGeom prst="rect">
            <a:avLst/>
          </a:prstGeom>
          <a:noFill/>
        </p:spPr>
        <p:txBody>
          <a:bodyPr wrap="none" rtlCol="0">
            <a:spAutoFit/>
          </a:bodyPr>
          <a:lstStyle/>
          <a:p>
            <a:r>
              <a:rPr lang="en-US" sz="2800" dirty="0" smtClean="0"/>
              <a:t>Secular social justice</a:t>
            </a:r>
            <a:endParaRPr lang="en-US" sz="2800" dirty="0"/>
          </a:p>
        </p:txBody>
      </p:sp>
    </p:spTree>
    <p:extLst>
      <p:ext uri="{BB962C8B-B14F-4D97-AF65-F5344CB8AC3E}">
        <p14:creationId xmlns:p14="http://schemas.microsoft.com/office/powerpoint/2010/main" val="27631234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‘social justice’?</a:t>
            </a:r>
            <a:endParaRPr lang="en-US" dirty="0"/>
          </a:p>
        </p:txBody>
      </p:sp>
      <p:cxnSp>
        <p:nvCxnSpPr>
          <p:cNvPr id="8" name="Straight Arrow Connector 7"/>
          <p:cNvCxnSpPr/>
          <p:nvPr/>
        </p:nvCxnSpPr>
        <p:spPr>
          <a:xfrm>
            <a:off x="5568314" y="2496065"/>
            <a:ext cx="0" cy="15816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318422" y="2463114"/>
            <a:ext cx="1515762" cy="15157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425145" y="4276034"/>
            <a:ext cx="2376163" cy="369332"/>
          </a:xfrm>
          <a:prstGeom prst="rect">
            <a:avLst/>
          </a:prstGeom>
          <a:noFill/>
        </p:spPr>
        <p:txBody>
          <a:bodyPr wrap="none" rtlCol="0">
            <a:spAutoFit/>
          </a:bodyPr>
          <a:lstStyle/>
          <a:p>
            <a:r>
              <a:rPr lang="en-US" dirty="0" smtClean="0"/>
              <a:t>Catholic social teaching</a:t>
            </a:r>
            <a:endParaRPr lang="en-US" dirty="0"/>
          </a:p>
        </p:txBody>
      </p:sp>
      <p:sp>
        <p:nvSpPr>
          <p:cNvPr id="12" name="TextBox 11"/>
          <p:cNvSpPr txBox="1"/>
          <p:nvPr/>
        </p:nvSpPr>
        <p:spPr>
          <a:xfrm>
            <a:off x="4919917" y="4738097"/>
            <a:ext cx="3210107" cy="1815882"/>
          </a:xfrm>
          <a:prstGeom prst="rect">
            <a:avLst/>
          </a:prstGeom>
          <a:noFill/>
        </p:spPr>
        <p:txBody>
          <a:bodyPr wrap="square" rtlCol="0">
            <a:spAutoFit/>
          </a:bodyPr>
          <a:lstStyle/>
          <a:p>
            <a:r>
              <a:rPr lang="en-US" sz="1600" dirty="0" smtClean="0"/>
              <a:t>“A </a:t>
            </a:r>
            <a:r>
              <a:rPr lang="en-US" sz="1600" dirty="0"/>
              <a:t>cry for social justice is usually little more than </a:t>
            </a:r>
            <a:r>
              <a:rPr lang="en-US" sz="1600" dirty="0">
                <a:solidFill>
                  <a:srgbClr val="FF0000"/>
                </a:solidFill>
              </a:rPr>
              <a:t>a call for </a:t>
            </a:r>
            <a:r>
              <a:rPr lang="en-US" sz="1600" dirty="0" smtClean="0">
                <a:solidFill>
                  <a:srgbClr val="FF0000"/>
                </a:solidFill>
              </a:rPr>
              <a:t>goodness</a:t>
            </a:r>
            <a:r>
              <a:rPr lang="en-US" sz="1600" dirty="0" smtClean="0"/>
              <a:t>… If </a:t>
            </a:r>
            <a:r>
              <a:rPr lang="en-US" sz="1600" dirty="0"/>
              <a:t>you ask, “What does ‘social justice’ mean?” you are likely to get an exasperated eye roll, </a:t>
            </a:r>
            <a:r>
              <a:rPr lang="en-US" sz="1600" i="1" dirty="0"/>
              <a:t>because you just don’t get it</a:t>
            </a:r>
            <a:r>
              <a:rPr lang="en-US" sz="1600" dirty="0" smtClean="0"/>
              <a:t>.” – Jonah Goldberg, </a:t>
            </a:r>
            <a:r>
              <a:rPr lang="en-US" sz="1600" i="1" dirty="0" smtClean="0"/>
              <a:t>National Review</a:t>
            </a:r>
            <a:endParaRPr lang="en-US" sz="1600" dirty="0"/>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759" y="2258232"/>
            <a:ext cx="4042672" cy="2399400"/>
          </a:xfrm>
          <a:prstGeom prst="rect">
            <a:avLst/>
          </a:prstGeom>
          <a:ln w="28575">
            <a:solidFill>
              <a:schemeClr val="tx1"/>
            </a:solidFill>
          </a:ln>
        </p:spPr>
      </p:pic>
      <p:sp>
        <p:nvSpPr>
          <p:cNvPr id="3" name="Rectangle 2"/>
          <p:cNvSpPr/>
          <p:nvPr/>
        </p:nvSpPr>
        <p:spPr>
          <a:xfrm>
            <a:off x="344123" y="4738097"/>
            <a:ext cx="4227878" cy="2062103"/>
          </a:xfrm>
          <a:prstGeom prst="rect">
            <a:avLst/>
          </a:prstGeom>
        </p:spPr>
        <p:txBody>
          <a:bodyPr wrap="square">
            <a:spAutoFit/>
          </a:bodyPr>
          <a:lstStyle/>
          <a:p>
            <a:r>
              <a:rPr lang="en-US" sz="1600" dirty="0" smtClean="0"/>
              <a:t>“1943. Society </a:t>
            </a:r>
            <a:r>
              <a:rPr lang="en-US" sz="1600" dirty="0"/>
              <a:t>ensures social justice by </a:t>
            </a:r>
            <a:r>
              <a:rPr lang="en-US" sz="1600" dirty="0">
                <a:solidFill>
                  <a:srgbClr val="FF0000"/>
                </a:solidFill>
              </a:rPr>
              <a:t>providing the conditions that allow associations and individuals to obtain their </a:t>
            </a:r>
            <a:r>
              <a:rPr lang="en-US" sz="1600" dirty="0" smtClean="0">
                <a:solidFill>
                  <a:srgbClr val="FF0000"/>
                </a:solidFill>
              </a:rPr>
              <a:t>due. </a:t>
            </a:r>
            <a:r>
              <a:rPr lang="en-US" sz="1600" dirty="0" smtClean="0"/>
              <a:t/>
            </a:r>
            <a:br>
              <a:rPr lang="en-US" sz="1600" dirty="0" smtClean="0"/>
            </a:br>
            <a:r>
              <a:rPr lang="en-US" sz="1600" dirty="0" smtClean="0"/>
              <a:t>1944. Respect </a:t>
            </a:r>
            <a:r>
              <a:rPr lang="en-US" sz="1600" dirty="0"/>
              <a:t>for the human person considers the other "another self." It presupposes respect for the fundamental rights that flow from the dignity intrinsic of the person</a:t>
            </a:r>
            <a:r>
              <a:rPr lang="en-US" sz="1600" dirty="0" smtClean="0"/>
              <a:t>.”</a:t>
            </a:r>
            <a:br>
              <a:rPr lang="en-US" sz="1600" dirty="0" smtClean="0"/>
            </a:br>
            <a:r>
              <a:rPr lang="en-US" sz="1600" dirty="0" smtClean="0"/>
              <a:t>– </a:t>
            </a:r>
            <a:r>
              <a:rPr lang="en-US" sz="1600" i="1" dirty="0" smtClean="0"/>
              <a:t>Catechism of the Catholic Church</a:t>
            </a:r>
            <a:endParaRPr lang="en-US" sz="1600"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51569"/>
          <a:stretch/>
        </p:blipFill>
        <p:spPr>
          <a:xfrm>
            <a:off x="4983634" y="2239066"/>
            <a:ext cx="3181110" cy="2418565"/>
          </a:xfrm>
          <a:prstGeom prst="rect">
            <a:avLst/>
          </a:prstGeom>
        </p:spPr>
      </p:pic>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t="768" b="34087"/>
          <a:stretch/>
        </p:blipFill>
        <p:spPr>
          <a:xfrm>
            <a:off x="8894362" y="2258232"/>
            <a:ext cx="2558231" cy="2379306"/>
          </a:xfrm>
          <a:prstGeom prst="rect">
            <a:avLst/>
          </a:prstGeom>
        </p:spPr>
      </p:pic>
      <p:sp>
        <p:nvSpPr>
          <p:cNvPr id="17" name="Rectangle 16"/>
          <p:cNvSpPr/>
          <p:nvPr/>
        </p:nvSpPr>
        <p:spPr>
          <a:xfrm>
            <a:off x="8794103" y="4738096"/>
            <a:ext cx="2559697" cy="2062103"/>
          </a:xfrm>
          <a:prstGeom prst="rect">
            <a:avLst/>
          </a:prstGeom>
        </p:spPr>
        <p:txBody>
          <a:bodyPr wrap="square">
            <a:spAutoFit/>
          </a:bodyPr>
          <a:lstStyle/>
          <a:p>
            <a:r>
              <a:rPr lang="en-US" sz="1600" dirty="0"/>
              <a:t> </a:t>
            </a:r>
            <a:r>
              <a:rPr lang="en-US" sz="1600" dirty="0" smtClean="0"/>
              <a:t>“social </a:t>
            </a:r>
            <a:r>
              <a:rPr lang="en-US" sz="1600" dirty="0"/>
              <a:t>justice </a:t>
            </a:r>
            <a:r>
              <a:rPr lang="en-US" sz="1600" dirty="0" smtClean="0"/>
              <a:t>[is] the </a:t>
            </a:r>
            <a:r>
              <a:rPr lang="en-US" sz="1600" dirty="0">
                <a:solidFill>
                  <a:srgbClr val="FF0000"/>
                </a:solidFill>
              </a:rPr>
              <a:t>elimination of all forms of social oppression</a:t>
            </a:r>
            <a:r>
              <a:rPr lang="en-US" sz="1600" dirty="0"/>
              <a:t>” </a:t>
            </a:r>
            <a:r>
              <a:rPr lang="en-US" sz="1600" dirty="0" smtClean="0"/>
              <a:t>– Mary McClintock, “How to Interrupt Oppressive Behavior” in Adams et al. </a:t>
            </a:r>
            <a:r>
              <a:rPr lang="en-US" sz="1600" i="1" dirty="0" smtClean="0"/>
              <a:t>Readings for Diversity and Social Justice</a:t>
            </a:r>
            <a:endParaRPr lang="en-US" sz="1600" dirty="0"/>
          </a:p>
        </p:txBody>
      </p:sp>
      <p:sp>
        <p:nvSpPr>
          <p:cNvPr id="13" name="TextBox 12"/>
          <p:cNvSpPr txBox="1"/>
          <p:nvPr/>
        </p:nvSpPr>
        <p:spPr>
          <a:xfrm>
            <a:off x="838200" y="1291135"/>
            <a:ext cx="4202882" cy="523220"/>
          </a:xfrm>
          <a:prstGeom prst="rect">
            <a:avLst/>
          </a:prstGeom>
          <a:noFill/>
        </p:spPr>
        <p:txBody>
          <a:bodyPr wrap="none" rtlCol="0">
            <a:spAutoFit/>
          </a:bodyPr>
          <a:lstStyle/>
          <a:p>
            <a:r>
              <a:rPr lang="en-US" sz="2800" dirty="0" smtClean="0"/>
              <a:t>Three influential definitions</a:t>
            </a:r>
            <a:endParaRPr lang="en-US" sz="2800" dirty="0"/>
          </a:p>
        </p:txBody>
      </p:sp>
    </p:spTree>
    <p:extLst>
      <p:ext uri="{BB962C8B-B14F-4D97-AF65-F5344CB8AC3E}">
        <p14:creationId xmlns:p14="http://schemas.microsoft.com/office/powerpoint/2010/main" val="40367719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‘social justice’?</a:t>
            </a:r>
            <a:endParaRPr lang="en-US" dirty="0"/>
          </a:p>
        </p:txBody>
      </p:sp>
      <p:cxnSp>
        <p:nvCxnSpPr>
          <p:cNvPr id="8" name="Straight Arrow Connector 7"/>
          <p:cNvCxnSpPr/>
          <p:nvPr/>
        </p:nvCxnSpPr>
        <p:spPr>
          <a:xfrm>
            <a:off x="5568314" y="2496065"/>
            <a:ext cx="0" cy="15816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318422" y="2463114"/>
            <a:ext cx="1515762" cy="15157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425145" y="4276034"/>
            <a:ext cx="2376163" cy="369332"/>
          </a:xfrm>
          <a:prstGeom prst="rect">
            <a:avLst/>
          </a:prstGeom>
          <a:noFill/>
        </p:spPr>
        <p:txBody>
          <a:bodyPr wrap="none" rtlCol="0">
            <a:spAutoFit/>
          </a:bodyPr>
          <a:lstStyle/>
          <a:p>
            <a:r>
              <a:rPr lang="en-US" dirty="0" smtClean="0"/>
              <a:t>Catholic social teaching</a:t>
            </a:r>
            <a:endParaRPr lang="en-US" dirty="0"/>
          </a:p>
        </p:txBody>
      </p:sp>
      <p:pic>
        <p:nvPicPr>
          <p:cNvPr id="14" name="Picture 13"/>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446759" y="2258232"/>
            <a:ext cx="4042672" cy="2399400"/>
          </a:xfrm>
          <a:prstGeom prst="rect">
            <a:avLst/>
          </a:prstGeom>
          <a:ln w="28575">
            <a:noFill/>
          </a:ln>
        </p:spPr>
      </p:pic>
      <p:pic>
        <p:nvPicPr>
          <p:cNvPr id="5" name="Picture 4"/>
          <p:cNvPicPr>
            <a:picLocks noChangeAspect="1"/>
          </p:cNvPicPr>
          <p:nvPr/>
        </p:nvPicPr>
        <p:blipFill rotWithShape="1">
          <a:blip r:embed="rId3">
            <a:lum bright="70000" contrast="-70000"/>
            <a:extLst>
              <a:ext uri="{28A0092B-C50C-407E-A947-70E740481C1C}">
                <a14:useLocalDpi xmlns:a14="http://schemas.microsoft.com/office/drawing/2010/main" val="0"/>
              </a:ext>
            </a:extLst>
          </a:blip>
          <a:srcRect b="51569"/>
          <a:stretch/>
        </p:blipFill>
        <p:spPr>
          <a:xfrm>
            <a:off x="4983634" y="2239066"/>
            <a:ext cx="3181110" cy="2418565"/>
          </a:xfrm>
          <a:prstGeom prst="rect">
            <a:avLst/>
          </a:prstGeom>
          <a:ln>
            <a:noFill/>
          </a:ln>
        </p:spPr>
      </p:pic>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t="768" b="34087"/>
          <a:stretch/>
        </p:blipFill>
        <p:spPr>
          <a:xfrm>
            <a:off x="8894362" y="2258232"/>
            <a:ext cx="2558231" cy="2379306"/>
          </a:xfrm>
          <a:prstGeom prst="rect">
            <a:avLst/>
          </a:prstGeom>
        </p:spPr>
      </p:pic>
      <p:sp>
        <p:nvSpPr>
          <p:cNvPr id="13" name="Freeform 12"/>
          <p:cNvSpPr/>
          <p:nvPr/>
        </p:nvSpPr>
        <p:spPr>
          <a:xfrm>
            <a:off x="8388220" y="1791245"/>
            <a:ext cx="3610694" cy="5008953"/>
          </a:xfrm>
          <a:custGeom>
            <a:avLst/>
            <a:gdLst>
              <a:gd name="connsiteX0" fmla="*/ 2183027 w 7512769"/>
              <a:gd name="connsiteY0" fmla="*/ 205946 h 3830595"/>
              <a:gd name="connsiteX1" fmla="*/ 2133600 w 7512769"/>
              <a:gd name="connsiteY1" fmla="*/ 189471 h 3830595"/>
              <a:gd name="connsiteX2" fmla="*/ 2051222 w 7512769"/>
              <a:gd name="connsiteY2" fmla="*/ 172995 h 3830595"/>
              <a:gd name="connsiteX3" fmla="*/ 914400 w 7512769"/>
              <a:gd name="connsiteY3" fmla="*/ 181233 h 3830595"/>
              <a:gd name="connsiteX4" fmla="*/ 815546 w 7512769"/>
              <a:gd name="connsiteY4" fmla="*/ 205946 h 3830595"/>
              <a:gd name="connsiteX5" fmla="*/ 766119 w 7512769"/>
              <a:gd name="connsiteY5" fmla="*/ 230660 h 3830595"/>
              <a:gd name="connsiteX6" fmla="*/ 691979 w 7512769"/>
              <a:gd name="connsiteY6" fmla="*/ 304800 h 3830595"/>
              <a:gd name="connsiteX7" fmla="*/ 634314 w 7512769"/>
              <a:gd name="connsiteY7" fmla="*/ 370703 h 3830595"/>
              <a:gd name="connsiteX8" fmla="*/ 593125 w 7512769"/>
              <a:gd name="connsiteY8" fmla="*/ 428368 h 3830595"/>
              <a:gd name="connsiteX9" fmla="*/ 560173 w 7512769"/>
              <a:gd name="connsiteY9" fmla="*/ 494271 h 3830595"/>
              <a:gd name="connsiteX10" fmla="*/ 527222 w 7512769"/>
              <a:gd name="connsiteY10" fmla="*/ 568411 h 3830595"/>
              <a:gd name="connsiteX11" fmla="*/ 428368 w 7512769"/>
              <a:gd name="connsiteY11" fmla="*/ 716692 h 3830595"/>
              <a:gd name="connsiteX12" fmla="*/ 321276 w 7512769"/>
              <a:gd name="connsiteY12" fmla="*/ 914400 h 3830595"/>
              <a:gd name="connsiteX13" fmla="*/ 271849 w 7512769"/>
              <a:gd name="connsiteY13" fmla="*/ 1005016 h 3830595"/>
              <a:gd name="connsiteX14" fmla="*/ 230660 w 7512769"/>
              <a:gd name="connsiteY14" fmla="*/ 1095633 h 3830595"/>
              <a:gd name="connsiteX15" fmla="*/ 181233 w 7512769"/>
              <a:gd name="connsiteY15" fmla="*/ 1161535 h 3830595"/>
              <a:gd name="connsiteX16" fmla="*/ 123568 w 7512769"/>
              <a:gd name="connsiteY16" fmla="*/ 1293341 h 3830595"/>
              <a:gd name="connsiteX17" fmla="*/ 90617 w 7512769"/>
              <a:gd name="connsiteY17" fmla="*/ 1351006 h 3830595"/>
              <a:gd name="connsiteX18" fmla="*/ 49427 w 7512769"/>
              <a:gd name="connsiteY18" fmla="*/ 1458098 h 3830595"/>
              <a:gd name="connsiteX19" fmla="*/ 24714 w 7512769"/>
              <a:gd name="connsiteY19" fmla="*/ 1515762 h 3830595"/>
              <a:gd name="connsiteX20" fmla="*/ 16476 w 7512769"/>
              <a:gd name="connsiteY20" fmla="*/ 1672281 h 3830595"/>
              <a:gd name="connsiteX21" fmla="*/ 0 w 7512769"/>
              <a:gd name="connsiteY21" fmla="*/ 1754660 h 3830595"/>
              <a:gd name="connsiteX22" fmla="*/ 16476 w 7512769"/>
              <a:gd name="connsiteY22" fmla="*/ 2084173 h 3830595"/>
              <a:gd name="connsiteX23" fmla="*/ 222422 w 7512769"/>
              <a:gd name="connsiteY23" fmla="*/ 2479589 h 3830595"/>
              <a:gd name="connsiteX24" fmla="*/ 551936 w 7512769"/>
              <a:gd name="connsiteY24" fmla="*/ 2850292 h 3830595"/>
              <a:gd name="connsiteX25" fmla="*/ 1491049 w 7512769"/>
              <a:gd name="connsiteY25" fmla="*/ 3468130 h 3830595"/>
              <a:gd name="connsiteX26" fmla="*/ 2051222 w 7512769"/>
              <a:gd name="connsiteY26" fmla="*/ 3641125 h 3830595"/>
              <a:gd name="connsiteX27" fmla="*/ 2397211 w 7512769"/>
              <a:gd name="connsiteY27" fmla="*/ 3690552 h 3830595"/>
              <a:gd name="connsiteX28" fmla="*/ 3113903 w 7512769"/>
              <a:gd name="connsiteY28" fmla="*/ 3797644 h 3830595"/>
              <a:gd name="connsiteX29" fmla="*/ 3566984 w 7512769"/>
              <a:gd name="connsiteY29" fmla="*/ 3830595 h 3830595"/>
              <a:gd name="connsiteX30" fmla="*/ 5807676 w 7512769"/>
              <a:gd name="connsiteY30" fmla="*/ 3789406 h 3830595"/>
              <a:gd name="connsiteX31" fmla="*/ 6153665 w 7512769"/>
              <a:gd name="connsiteY31" fmla="*/ 3723503 h 3830595"/>
              <a:gd name="connsiteX32" fmla="*/ 6450227 w 7512769"/>
              <a:gd name="connsiteY32" fmla="*/ 3608173 h 3830595"/>
              <a:gd name="connsiteX33" fmla="*/ 6878595 w 7512769"/>
              <a:gd name="connsiteY33" fmla="*/ 3319849 h 3830595"/>
              <a:gd name="connsiteX34" fmla="*/ 7381103 w 7512769"/>
              <a:gd name="connsiteY34" fmla="*/ 2817341 h 3830595"/>
              <a:gd name="connsiteX35" fmla="*/ 7496433 w 7512769"/>
              <a:gd name="connsiteY35" fmla="*/ 2520779 h 3830595"/>
              <a:gd name="connsiteX36" fmla="*/ 7372865 w 7512769"/>
              <a:gd name="connsiteY36" fmla="*/ 1894703 h 3830595"/>
              <a:gd name="connsiteX37" fmla="*/ 7059827 w 7512769"/>
              <a:gd name="connsiteY37" fmla="*/ 1408671 h 3830595"/>
              <a:gd name="connsiteX38" fmla="*/ 6697363 w 7512769"/>
              <a:gd name="connsiteY38" fmla="*/ 947352 h 3830595"/>
              <a:gd name="connsiteX39" fmla="*/ 5931244 w 7512769"/>
              <a:gd name="connsiteY39" fmla="*/ 296562 h 3830595"/>
              <a:gd name="connsiteX40" fmla="*/ 5601730 w 7512769"/>
              <a:gd name="connsiteY40" fmla="*/ 98854 h 3830595"/>
              <a:gd name="connsiteX41" fmla="*/ 4679092 w 7512769"/>
              <a:gd name="connsiteY41" fmla="*/ 0 h 3830595"/>
              <a:gd name="connsiteX42" fmla="*/ 3616411 w 7512769"/>
              <a:gd name="connsiteY42" fmla="*/ 8238 h 3830595"/>
              <a:gd name="connsiteX43" fmla="*/ 2998573 w 7512769"/>
              <a:gd name="connsiteY43" fmla="*/ 172995 h 3830595"/>
              <a:gd name="connsiteX44" fmla="*/ 2512541 w 7512769"/>
              <a:gd name="connsiteY44" fmla="*/ 247135 h 3830595"/>
              <a:gd name="connsiteX45" fmla="*/ 2331308 w 7512769"/>
              <a:gd name="connsiteY45" fmla="*/ 255373 h 3830595"/>
              <a:gd name="connsiteX46" fmla="*/ 2232454 w 7512769"/>
              <a:gd name="connsiteY46" fmla="*/ 271849 h 3830595"/>
              <a:gd name="connsiteX47" fmla="*/ 2191265 w 7512769"/>
              <a:gd name="connsiteY47" fmla="*/ 280087 h 3830595"/>
              <a:gd name="connsiteX48" fmla="*/ 2183027 w 7512769"/>
              <a:gd name="connsiteY48" fmla="*/ 288325 h 3830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512769" h="3830595">
                <a:moveTo>
                  <a:pt x="2183027" y="205946"/>
                </a:moveTo>
                <a:cubicBezTo>
                  <a:pt x="2166551" y="200454"/>
                  <a:pt x="2150448" y="193683"/>
                  <a:pt x="2133600" y="189471"/>
                </a:cubicBezTo>
                <a:cubicBezTo>
                  <a:pt x="2106433" y="182679"/>
                  <a:pt x="2051222" y="172995"/>
                  <a:pt x="2051222" y="172995"/>
                </a:cubicBezTo>
                <a:lnTo>
                  <a:pt x="914400" y="181233"/>
                </a:lnTo>
                <a:cubicBezTo>
                  <a:pt x="880447" y="182138"/>
                  <a:pt x="815546" y="205946"/>
                  <a:pt x="815546" y="205946"/>
                </a:cubicBezTo>
                <a:cubicBezTo>
                  <a:pt x="799070" y="214184"/>
                  <a:pt x="780503" y="219153"/>
                  <a:pt x="766119" y="230660"/>
                </a:cubicBezTo>
                <a:cubicBezTo>
                  <a:pt x="738828" y="252493"/>
                  <a:pt x="716692" y="280087"/>
                  <a:pt x="691979" y="304800"/>
                </a:cubicBezTo>
                <a:cubicBezTo>
                  <a:pt x="661496" y="335283"/>
                  <a:pt x="664486" y="330474"/>
                  <a:pt x="634314" y="370703"/>
                </a:cubicBezTo>
                <a:cubicBezTo>
                  <a:pt x="620141" y="389600"/>
                  <a:pt x="605278" y="408113"/>
                  <a:pt x="593125" y="428368"/>
                </a:cubicBezTo>
                <a:cubicBezTo>
                  <a:pt x="580489" y="449429"/>
                  <a:pt x="570631" y="472048"/>
                  <a:pt x="560173" y="494271"/>
                </a:cubicBezTo>
                <a:cubicBezTo>
                  <a:pt x="548658" y="518741"/>
                  <a:pt x="541009" y="545145"/>
                  <a:pt x="527222" y="568411"/>
                </a:cubicBezTo>
                <a:cubicBezTo>
                  <a:pt x="496938" y="619516"/>
                  <a:pt x="456661" y="664459"/>
                  <a:pt x="428368" y="716692"/>
                </a:cubicBezTo>
                <a:lnTo>
                  <a:pt x="321276" y="914400"/>
                </a:lnTo>
                <a:cubicBezTo>
                  <a:pt x="304861" y="944638"/>
                  <a:pt x="286086" y="973693"/>
                  <a:pt x="271849" y="1005016"/>
                </a:cubicBezTo>
                <a:cubicBezTo>
                  <a:pt x="258119" y="1035222"/>
                  <a:pt x="247284" y="1066918"/>
                  <a:pt x="230660" y="1095633"/>
                </a:cubicBezTo>
                <a:cubicBezTo>
                  <a:pt x="216902" y="1119397"/>
                  <a:pt x="195786" y="1138250"/>
                  <a:pt x="181233" y="1161535"/>
                </a:cubicBezTo>
                <a:cubicBezTo>
                  <a:pt x="136123" y="1233709"/>
                  <a:pt x="158495" y="1218496"/>
                  <a:pt x="123568" y="1293341"/>
                </a:cubicBezTo>
                <a:cubicBezTo>
                  <a:pt x="114206" y="1313403"/>
                  <a:pt x="100518" y="1331205"/>
                  <a:pt x="90617" y="1351006"/>
                </a:cubicBezTo>
                <a:cubicBezTo>
                  <a:pt x="58057" y="1416126"/>
                  <a:pt x="73351" y="1395897"/>
                  <a:pt x="49427" y="1458098"/>
                </a:cubicBezTo>
                <a:cubicBezTo>
                  <a:pt x="41920" y="1477616"/>
                  <a:pt x="32952" y="1496541"/>
                  <a:pt x="24714" y="1515762"/>
                </a:cubicBezTo>
                <a:cubicBezTo>
                  <a:pt x="21968" y="1567935"/>
                  <a:pt x="21852" y="1620313"/>
                  <a:pt x="16476" y="1672281"/>
                </a:cubicBezTo>
                <a:cubicBezTo>
                  <a:pt x="13594" y="1700136"/>
                  <a:pt x="0" y="1726657"/>
                  <a:pt x="0" y="1754660"/>
                </a:cubicBezTo>
                <a:cubicBezTo>
                  <a:pt x="0" y="1864635"/>
                  <a:pt x="2338" y="1975111"/>
                  <a:pt x="16476" y="2084173"/>
                </a:cubicBezTo>
                <a:cubicBezTo>
                  <a:pt x="30184" y="2189920"/>
                  <a:pt x="206553" y="2460414"/>
                  <a:pt x="222422" y="2479589"/>
                </a:cubicBezTo>
                <a:cubicBezTo>
                  <a:pt x="309645" y="2584984"/>
                  <a:pt x="437264" y="2754419"/>
                  <a:pt x="551936" y="2850292"/>
                </a:cubicBezTo>
                <a:cubicBezTo>
                  <a:pt x="798344" y="3056305"/>
                  <a:pt x="1202946" y="3363366"/>
                  <a:pt x="1491049" y="3468130"/>
                </a:cubicBezTo>
                <a:cubicBezTo>
                  <a:pt x="1719212" y="3551098"/>
                  <a:pt x="1810456" y="3594222"/>
                  <a:pt x="2051222" y="3641125"/>
                </a:cubicBezTo>
                <a:cubicBezTo>
                  <a:pt x="2165573" y="3663401"/>
                  <a:pt x="2282147" y="3672310"/>
                  <a:pt x="2397211" y="3690552"/>
                </a:cubicBezTo>
                <a:cubicBezTo>
                  <a:pt x="2770524" y="3749735"/>
                  <a:pt x="2714548" y="3758491"/>
                  <a:pt x="3113903" y="3797644"/>
                </a:cubicBezTo>
                <a:cubicBezTo>
                  <a:pt x="3264606" y="3812419"/>
                  <a:pt x="3415957" y="3819611"/>
                  <a:pt x="3566984" y="3830595"/>
                </a:cubicBezTo>
                <a:cubicBezTo>
                  <a:pt x="4313881" y="3816865"/>
                  <a:pt x="5061292" y="3820307"/>
                  <a:pt x="5807676" y="3789406"/>
                </a:cubicBezTo>
                <a:cubicBezTo>
                  <a:pt x="5924979" y="3784550"/>
                  <a:pt x="6040670" y="3755373"/>
                  <a:pt x="6153665" y="3723503"/>
                </a:cubicBezTo>
                <a:cubicBezTo>
                  <a:pt x="6255748" y="3694710"/>
                  <a:pt x="6357558" y="3659773"/>
                  <a:pt x="6450227" y="3608173"/>
                </a:cubicBezTo>
                <a:cubicBezTo>
                  <a:pt x="6600607" y="3524439"/>
                  <a:pt x="6747421" y="3431289"/>
                  <a:pt x="6878595" y="3319849"/>
                </a:cubicBezTo>
                <a:cubicBezTo>
                  <a:pt x="7059126" y="3166478"/>
                  <a:pt x="7213600" y="2984844"/>
                  <a:pt x="7381103" y="2817341"/>
                </a:cubicBezTo>
                <a:cubicBezTo>
                  <a:pt x="7419546" y="2718487"/>
                  <a:pt x="7473260" y="2624283"/>
                  <a:pt x="7496433" y="2520779"/>
                </a:cubicBezTo>
                <a:cubicBezTo>
                  <a:pt x="7546201" y="2298483"/>
                  <a:pt x="7475765" y="2092881"/>
                  <a:pt x="7372865" y="1894703"/>
                </a:cubicBezTo>
                <a:cubicBezTo>
                  <a:pt x="7284063" y="1723677"/>
                  <a:pt x="7171706" y="1565574"/>
                  <a:pt x="7059827" y="1408671"/>
                </a:cubicBezTo>
                <a:cubicBezTo>
                  <a:pt x="6946291" y="1249443"/>
                  <a:pt x="6828911" y="1092055"/>
                  <a:pt x="6697363" y="947352"/>
                </a:cubicBezTo>
                <a:cubicBezTo>
                  <a:pt x="6503777" y="734408"/>
                  <a:pt x="6169758" y="461055"/>
                  <a:pt x="5931244" y="296562"/>
                </a:cubicBezTo>
                <a:cubicBezTo>
                  <a:pt x="5825797" y="223840"/>
                  <a:pt x="5719046" y="150280"/>
                  <a:pt x="5601730" y="98854"/>
                </a:cubicBezTo>
                <a:cubicBezTo>
                  <a:pt x="5362841" y="-5864"/>
                  <a:pt x="4854474" y="8880"/>
                  <a:pt x="4679092" y="0"/>
                </a:cubicBezTo>
                <a:lnTo>
                  <a:pt x="3616411" y="8238"/>
                </a:lnTo>
                <a:cubicBezTo>
                  <a:pt x="3422477" y="14617"/>
                  <a:pt x="3155597" y="143917"/>
                  <a:pt x="2998573" y="172995"/>
                </a:cubicBezTo>
                <a:cubicBezTo>
                  <a:pt x="2789932" y="211632"/>
                  <a:pt x="2732524" y="226766"/>
                  <a:pt x="2512541" y="247135"/>
                </a:cubicBezTo>
                <a:cubicBezTo>
                  <a:pt x="2452325" y="252711"/>
                  <a:pt x="2391719" y="252627"/>
                  <a:pt x="2331308" y="255373"/>
                </a:cubicBezTo>
                <a:lnTo>
                  <a:pt x="2232454" y="271849"/>
                </a:lnTo>
                <a:cubicBezTo>
                  <a:pt x="2218665" y="274282"/>
                  <a:pt x="2204548" y="275659"/>
                  <a:pt x="2191265" y="280087"/>
                </a:cubicBezTo>
                <a:cubicBezTo>
                  <a:pt x="2187581" y="281315"/>
                  <a:pt x="2185773" y="285579"/>
                  <a:pt x="2183027" y="288325"/>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8794103" y="4738096"/>
            <a:ext cx="2559697" cy="2062103"/>
          </a:xfrm>
          <a:prstGeom prst="rect">
            <a:avLst/>
          </a:prstGeom>
        </p:spPr>
        <p:txBody>
          <a:bodyPr wrap="square">
            <a:spAutoFit/>
          </a:bodyPr>
          <a:lstStyle/>
          <a:p>
            <a:r>
              <a:rPr lang="en-US" sz="1600" dirty="0"/>
              <a:t> </a:t>
            </a:r>
            <a:r>
              <a:rPr lang="en-US" sz="1600" dirty="0" smtClean="0"/>
              <a:t>“social </a:t>
            </a:r>
            <a:r>
              <a:rPr lang="en-US" sz="1600" dirty="0"/>
              <a:t>justice </a:t>
            </a:r>
            <a:r>
              <a:rPr lang="en-US" sz="1600" dirty="0" smtClean="0"/>
              <a:t>[is] the </a:t>
            </a:r>
            <a:r>
              <a:rPr lang="en-US" sz="1600" dirty="0">
                <a:solidFill>
                  <a:srgbClr val="FF0000"/>
                </a:solidFill>
              </a:rPr>
              <a:t>elimination of all forms of social oppression</a:t>
            </a:r>
            <a:r>
              <a:rPr lang="en-US" sz="1600" dirty="0"/>
              <a:t>” </a:t>
            </a:r>
            <a:r>
              <a:rPr lang="en-US" sz="1600" dirty="0" smtClean="0"/>
              <a:t>– Mary McClintock, “How to Interrupt Oppressive Behavior” in Adams et al. </a:t>
            </a:r>
            <a:r>
              <a:rPr lang="en-US" sz="1600" i="1" dirty="0" smtClean="0"/>
              <a:t>Readings for Diversity and Social Justice</a:t>
            </a:r>
            <a:endParaRPr lang="en-US" sz="1600" dirty="0"/>
          </a:p>
        </p:txBody>
      </p:sp>
      <p:sp>
        <p:nvSpPr>
          <p:cNvPr id="3" name="TextBox 2"/>
          <p:cNvSpPr txBox="1"/>
          <p:nvPr/>
        </p:nvSpPr>
        <p:spPr>
          <a:xfrm>
            <a:off x="8586760" y="1167467"/>
            <a:ext cx="3173433" cy="523220"/>
          </a:xfrm>
          <a:prstGeom prst="rect">
            <a:avLst/>
          </a:prstGeom>
          <a:noFill/>
          <a:ln w="28575">
            <a:solidFill>
              <a:srgbClr val="FF0000"/>
            </a:solidFill>
          </a:ln>
        </p:spPr>
        <p:txBody>
          <a:bodyPr wrap="none" rtlCol="0">
            <a:spAutoFit/>
          </a:bodyPr>
          <a:lstStyle/>
          <a:p>
            <a:r>
              <a:rPr lang="en-US" sz="2800" dirty="0" smtClean="0">
                <a:solidFill>
                  <a:srgbClr val="FF0000"/>
                </a:solidFill>
              </a:rPr>
              <a:t>Secular social justice</a:t>
            </a:r>
            <a:endParaRPr lang="en-US" sz="2800" dirty="0">
              <a:solidFill>
                <a:srgbClr val="FF0000"/>
              </a:solidFill>
            </a:endParaRPr>
          </a:p>
        </p:txBody>
      </p:sp>
    </p:spTree>
    <p:extLst>
      <p:ext uri="{BB962C8B-B14F-4D97-AF65-F5344CB8AC3E}">
        <p14:creationId xmlns:p14="http://schemas.microsoft.com/office/powerpoint/2010/main" val="18876403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t>
            </a:r>
            <a:r>
              <a:rPr lang="en-US" dirty="0" smtClean="0"/>
              <a:t>‘social justice’?</a:t>
            </a:r>
            <a:endParaRPr lang="en-US" dirty="0"/>
          </a:p>
        </p:txBody>
      </p:sp>
      <p:sp>
        <p:nvSpPr>
          <p:cNvPr id="4" name="TextBox 3"/>
          <p:cNvSpPr txBox="1"/>
          <p:nvPr/>
        </p:nvSpPr>
        <p:spPr>
          <a:xfrm>
            <a:off x="486032" y="1856637"/>
            <a:ext cx="10997514" cy="3785652"/>
          </a:xfrm>
          <a:prstGeom prst="rect">
            <a:avLst/>
          </a:prstGeom>
          <a:noFill/>
          <a:ln w="38100">
            <a:solidFill>
              <a:srgbClr val="FF0000"/>
            </a:solidFill>
          </a:ln>
        </p:spPr>
        <p:txBody>
          <a:bodyPr wrap="square" rtlCol="0">
            <a:spAutoFit/>
          </a:bodyPr>
          <a:lstStyle/>
          <a:p>
            <a:pPr algn="ctr"/>
            <a:r>
              <a:rPr lang="en-US" sz="8000" dirty="0" smtClean="0"/>
              <a:t>SOCIAL JUSTICE #3 </a:t>
            </a:r>
            <a:br>
              <a:rPr lang="en-US" sz="8000" dirty="0" smtClean="0"/>
            </a:br>
            <a:r>
              <a:rPr lang="en-US" sz="8000" dirty="0" smtClean="0"/>
              <a:t>= </a:t>
            </a:r>
          </a:p>
          <a:p>
            <a:pPr algn="ctr"/>
            <a:r>
              <a:rPr lang="en-US" sz="8000" dirty="0" smtClean="0"/>
              <a:t>CRITICAL THEORY</a:t>
            </a:r>
            <a:endParaRPr lang="en-US" sz="8000" dirty="0"/>
          </a:p>
        </p:txBody>
      </p:sp>
    </p:spTree>
    <p:extLst>
      <p:ext uri="{BB962C8B-B14F-4D97-AF65-F5344CB8AC3E}">
        <p14:creationId xmlns:p14="http://schemas.microsoft.com/office/powerpoint/2010/main" val="3845653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Why study the social justice </a:t>
            </a:r>
            <a:r>
              <a:rPr lang="en-US" smtClean="0"/>
              <a:t>movement?</a:t>
            </a:r>
          </a:p>
          <a:p>
            <a:r>
              <a:rPr lang="en-US" smtClean="0"/>
              <a:t>What </a:t>
            </a:r>
            <a:r>
              <a:rPr lang="en-US" dirty="0" smtClean="0"/>
              <a:t>is social justice?</a:t>
            </a:r>
          </a:p>
          <a:p>
            <a:r>
              <a:rPr lang="en-US" dirty="0" smtClean="0"/>
              <a:t>What is ‘critical theory’?</a:t>
            </a:r>
          </a:p>
          <a:p>
            <a:r>
              <a:rPr lang="en-US" dirty="0" smtClean="0"/>
              <a:t>What are the strengths of critical theory?</a:t>
            </a:r>
          </a:p>
          <a:p>
            <a:r>
              <a:rPr lang="en-US" dirty="0" smtClean="0"/>
              <a:t>What are the weaknesses of critical theory?</a:t>
            </a:r>
          </a:p>
          <a:p>
            <a:endParaRPr lang="en-US" dirty="0"/>
          </a:p>
        </p:txBody>
      </p:sp>
      <p:sp>
        <p:nvSpPr>
          <p:cNvPr id="4" name="Rectangle 3"/>
          <p:cNvSpPr/>
          <p:nvPr/>
        </p:nvSpPr>
        <p:spPr>
          <a:xfrm>
            <a:off x="477794" y="2797690"/>
            <a:ext cx="11096368" cy="55511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14343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critical theory?</a:t>
            </a:r>
            <a:endParaRPr lang="en-US" dirty="0"/>
          </a:p>
        </p:txBody>
      </p:sp>
      <p:grpSp>
        <p:nvGrpSpPr>
          <p:cNvPr id="6" name="Group 5"/>
          <p:cNvGrpSpPr/>
          <p:nvPr/>
        </p:nvGrpSpPr>
        <p:grpSpPr>
          <a:xfrm>
            <a:off x="838200" y="1674559"/>
            <a:ext cx="10515600" cy="5182072"/>
            <a:chOff x="838200" y="1674559"/>
            <a:chExt cx="10515600" cy="5182072"/>
          </a:xfrm>
        </p:grpSpPr>
        <p:sp>
          <p:nvSpPr>
            <p:cNvPr id="5" name="Rectangle 4"/>
            <p:cNvSpPr/>
            <p:nvPr/>
          </p:nvSpPr>
          <p:spPr>
            <a:xfrm>
              <a:off x="838200" y="5560541"/>
              <a:ext cx="10515600" cy="12960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smtClean="0">
                  <a:solidFill>
                    <a:schemeClr val="bg1"/>
                  </a:solidFill>
                </a:rPr>
                <a:t>CRITICAL THEORY</a:t>
              </a:r>
              <a:endParaRPr lang="en-US" sz="8800" dirty="0">
                <a:solidFill>
                  <a:schemeClr val="bg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4948" y="4126439"/>
              <a:ext cx="2838540" cy="1422386"/>
            </a:xfrm>
            <a:prstGeom prst="rect">
              <a:avLst/>
            </a:prstGeom>
            <a:ln>
              <a:solidFill>
                <a:schemeClr val="tx1"/>
              </a:solidFill>
            </a:ln>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22399" b="51083"/>
            <a:stretch/>
          </p:blipFill>
          <p:spPr>
            <a:xfrm>
              <a:off x="7887125" y="4432596"/>
              <a:ext cx="2809038" cy="1116229"/>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l="11209" t="7221" b="66976"/>
            <a:stretch/>
          </p:blipFill>
          <p:spPr>
            <a:xfrm>
              <a:off x="8163331" y="3600698"/>
              <a:ext cx="2102143" cy="826040"/>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03735" y="1674559"/>
              <a:ext cx="3675003" cy="1916252"/>
            </a:xfrm>
            <a:prstGeom prst="rect">
              <a:avLst/>
            </a:prstGeom>
          </p:spPr>
        </p:pic>
        <p:pic>
          <p:nvPicPr>
            <p:cNvPr id="16" name="Picture 15"/>
            <p:cNvPicPr>
              <a:picLocks noChangeAspect="1"/>
            </p:cNvPicPr>
            <p:nvPr/>
          </p:nvPicPr>
          <p:blipFill rotWithShape="1">
            <a:blip r:embed="rId6" cstate="print">
              <a:extLst>
                <a:ext uri="{28A0092B-C50C-407E-A947-70E740481C1C}">
                  <a14:useLocalDpi xmlns:a14="http://schemas.microsoft.com/office/drawing/2010/main" val="0"/>
                </a:ext>
              </a:extLst>
            </a:blip>
            <a:srcRect l="2512" t="29293" r="4068" b="32430"/>
            <a:stretch/>
          </p:blipFill>
          <p:spPr>
            <a:xfrm>
              <a:off x="1247590" y="2776643"/>
              <a:ext cx="3507260" cy="808331"/>
            </a:xfrm>
            <a:prstGeom prst="rect">
              <a:avLst/>
            </a:prstGeom>
            <a:ln>
              <a:solidFill>
                <a:schemeClr val="tx1"/>
              </a:solidFill>
            </a:ln>
          </p:spPr>
        </p:pic>
        <p:pic>
          <p:nvPicPr>
            <p:cNvPr id="18" name="Picture 17"/>
            <p:cNvPicPr>
              <a:picLocks noChangeAspect="1"/>
            </p:cNvPicPr>
            <p:nvPr/>
          </p:nvPicPr>
          <p:blipFill rotWithShape="1">
            <a:blip r:embed="rId7">
              <a:extLst>
                <a:ext uri="{28A0092B-C50C-407E-A947-70E740481C1C}">
                  <a14:useLocalDpi xmlns:a14="http://schemas.microsoft.com/office/drawing/2010/main" val="0"/>
                </a:ext>
              </a:extLst>
            </a:blip>
            <a:srcRect t="26306" b="17597"/>
            <a:stretch/>
          </p:blipFill>
          <p:spPr>
            <a:xfrm>
              <a:off x="4276384" y="3594739"/>
              <a:ext cx="3487845" cy="1964154"/>
            </a:xfrm>
            <a:prstGeom prst="rect">
              <a:avLst/>
            </a:prstGeom>
          </p:spPr>
        </p:pic>
        <p:pic>
          <p:nvPicPr>
            <p:cNvPr id="19" name="Picture 18"/>
            <p:cNvPicPr>
              <a:picLocks noChangeAspect="1"/>
            </p:cNvPicPr>
            <p:nvPr/>
          </p:nvPicPr>
          <p:blipFill rotWithShape="1">
            <a:blip r:embed="rId8" cstate="print">
              <a:extLst>
                <a:ext uri="{28A0092B-C50C-407E-A947-70E740481C1C}">
                  <a14:useLocalDpi xmlns:a14="http://schemas.microsoft.com/office/drawing/2010/main" val="0"/>
                </a:ext>
              </a:extLst>
            </a:blip>
            <a:srcRect t="11575" b="61667"/>
            <a:stretch/>
          </p:blipFill>
          <p:spPr>
            <a:xfrm>
              <a:off x="1718801" y="3601450"/>
              <a:ext cx="2557583" cy="513273"/>
            </a:xfrm>
            <a:prstGeom prst="rect">
              <a:avLst/>
            </a:prstGeom>
            <a:ln>
              <a:solidFill>
                <a:schemeClr val="tx1"/>
              </a:solidFill>
            </a:ln>
          </p:spPr>
        </p:pic>
        <p:pic>
          <p:nvPicPr>
            <p:cNvPr id="20" name="Picture 19"/>
            <p:cNvPicPr>
              <a:picLocks noChangeAspect="1"/>
            </p:cNvPicPr>
            <p:nvPr/>
          </p:nvPicPr>
          <p:blipFill rotWithShape="1">
            <a:blip r:embed="rId9">
              <a:extLst>
                <a:ext uri="{28A0092B-C50C-407E-A947-70E740481C1C}">
                  <a14:useLocalDpi xmlns:a14="http://schemas.microsoft.com/office/drawing/2010/main" val="0"/>
                </a:ext>
              </a:extLst>
            </a:blip>
            <a:srcRect t="12479" b="67191"/>
            <a:stretch/>
          </p:blipFill>
          <p:spPr>
            <a:xfrm>
              <a:off x="2960535" y="1926620"/>
              <a:ext cx="2743200" cy="840259"/>
            </a:xfrm>
            <a:prstGeom prst="rect">
              <a:avLst/>
            </a:prstGeom>
          </p:spPr>
        </p:pic>
      </p:grpSp>
    </p:spTree>
    <p:extLst>
      <p:ext uri="{BB962C8B-B14F-4D97-AF65-F5344CB8AC3E}">
        <p14:creationId xmlns:p14="http://schemas.microsoft.com/office/powerpoint/2010/main" val="10725613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critical theory?</a:t>
            </a:r>
            <a:endParaRPr lang="en-US" dirty="0"/>
          </a:p>
        </p:txBody>
      </p:sp>
      <p:sp>
        <p:nvSpPr>
          <p:cNvPr id="3" name="TextBox 2"/>
          <p:cNvSpPr txBox="1"/>
          <p:nvPr/>
        </p:nvSpPr>
        <p:spPr>
          <a:xfrm>
            <a:off x="906162" y="1690688"/>
            <a:ext cx="5335691" cy="2308324"/>
          </a:xfrm>
          <a:prstGeom prst="rect">
            <a:avLst/>
          </a:prstGeom>
          <a:noFill/>
        </p:spPr>
        <p:txBody>
          <a:bodyPr wrap="none" rtlCol="0">
            <a:spAutoFit/>
          </a:bodyPr>
          <a:lstStyle/>
          <a:p>
            <a:r>
              <a:rPr lang="en-US" sz="2400" b="1" dirty="0" smtClean="0"/>
              <a:t>Major premises:</a:t>
            </a:r>
            <a:endParaRPr lang="en-US" sz="2400" b="1" dirty="0"/>
          </a:p>
          <a:p>
            <a:pPr marL="342900" indent="-342900">
              <a:buAutoNum type="arabicPeriod"/>
            </a:pPr>
            <a:r>
              <a:rPr lang="en-US" sz="2400" dirty="0" smtClean="0"/>
              <a:t>‘Oppressed’ or ‘oppressor’</a:t>
            </a:r>
          </a:p>
          <a:p>
            <a:pPr marL="342900" indent="-342900">
              <a:buAutoNum type="arabicPeriod"/>
            </a:pPr>
            <a:r>
              <a:rPr lang="en-US" sz="2400" dirty="0" smtClean="0"/>
              <a:t>Oppression through hegemonic power</a:t>
            </a:r>
          </a:p>
          <a:p>
            <a:pPr marL="342900" indent="-342900">
              <a:buFontTx/>
              <a:buAutoNum type="arabicPeriod"/>
            </a:pPr>
            <a:r>
              <a:rPr lang="en-US" sz="2400" dirty="0"/>
              <a:t>Solidarity in oppression</a:t>
            </a:r>
          </a:p>
          <a:p>
            <a:pPr marL="342900" indent="-342900">
              <a:buAutoNum type="arabicPeriod"/>
            </a:pPr>
            <a:r>
              <a:rPr lang="en-US" sz="2400" dirty="0" smtClean="0"/>
              <a:t>Liberation from oppression</a:t>
            </a:r>
          </a:p>
          <a:p>
            <a:pPr marL="342900" indent="-342900">
              <a:buAutoNum type="arabicPeriod"/>
            </a:pPr>
            <a:endParaRPr lang="en-US" sz="2400" dirty="0"/>
          </a:p>
        </p:txBody>
      </p:sp>
      <p:sp>
        <p:nvSpPr>
          <p:cNvPr id="13" name="TextBox 12"/>
          <p:cNvSpPr txBox="1"/>
          <p:nvPr/>
        </p:nvSpPr>
        <p:spPr>
          <a:xfrm>
            <a:off x="906162" y="3912907"/>
            <a:ext cx="2887329" cy="1938992"/>
          </a:xfrm>
          <a:prstGeom prst="rect">
            <a:avLst/>
          </a:prstGeom>
          <a:noFill/>
        </p:spPr>
        <p:txBody>
          <a:bodyPr wrap="none" rtlCol="0">
            <a:spAutoFit/>
          </a:bodyPr>
          <a:lstStyle/>
          <a:p>
            <a:r>
              <a:rPr lang="en-US" sz="2400" b="1" dirty="0" smtClean="0"/>
              <a:t>Minor premises:</a:t>
            </a:r>
          </a:p>
          <a:p>
            <a:r>
              <a:rPr lang="en-US" sz="2400" dirty="0" smtClean="0"/>
              <a:t>5. ‘Lived experience’</a:t>
            </a:r>
          </a:p>
          <a:p>
            <a:r>
              <a:rPr lang="en-US" sz="2400" dirty="0"/>
              <a:t>6</a:t>
            </a:r>
            <a:r>
              <a:rPr lang="en-US" sz="2400" dirty="0" smtClean="0"/>
              <a:t>. Guise of objectivity</a:t>
            </a:r>
          </a:p>
          <a:p>
            <a:r>
              <a:rPr lang="en-US" sz="2400" dirty="0"/>
              <a:t>7</a:t>
            </a:r>
            <a:r>
              <a:rPr lang="en-US" sz="2400" dirty="0" smtClean="0"/>
              <a:t>. Intersectionality</a:t>
            </a:r>
          </a:p>
          <a:p>
            <a:pPr marL="342900" indent="-342900">
              <a:buAutoNum type="arabicPeriod"/>
            </a:pP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1799" y="1458296"/>
            <a:ext cx="3528527" cy="5040753"/>
          </a:xfrm>
          <a:prstGeom prst="rect">
            <a:avLst/>
          </a:prstGeom>
        </p:spPr>
      </p:pic>
    </p:spTree>
    <p:extLst>
      <p:ext uri="{BB962C8B-B14F-4D97-AF65-F5344CB8AC3E}">
        <p14:creationId xmlns:p14="http://schemas.microsoft.com/office/powerpoint/2010/main" val="36697909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Premise #1: Individual identity is inseparable from group identity as ‘oppressed’ or ‘oppressor’</a:t>
            </a:r>
            <a:endParaRPr lang="en-US" dirty="0"/>
          </a:p>
        </p:txBody>
      </p:sp>
      <p:sp>
        <p:nvSpPr>
          <p:cNvPr id="4" name="Rectangle 3"/>
          <p:cNvSpPr/>
          <p:nvPr/>
        </p:nvSpPr>
        <p:spPr>
          <a:xfrm>
            <a:off x="838200" y="1951427"/>
            <a:ext cx="5313218" cy="3046988"/>
          </a:xfrm>
          <a:prstGeom prst="rect">
            <a:avLst/>
          </a:prstGeom>
        </p:spPr>
        <p:txBody>
          <a:bodyPr wrap="square">
            <a:spAutoFit/>
          </a:bodyPr>
          <a:lstStyle/>
          <a:p>
            <a:r>
              <a:rPr lang="en-US" sz="2400" dirty="0"/>
              <a:t>“My schooling gave me no training in seeing myself as an oppressor… I was taught [wrongly] to see myself as an individual whose moral state depended on her individual moral will” – Peggy McIntosh, “White Privilege and Male Privilege,” in Andersen and Collins, </a:t>
            </a:r>
            <a:r>
              <a:rPr lang="en-US" sz="2400" i="1" dirty="0"/>
              <a:t>Race, Class, and Gender</a:t>
            </a:r>
            <a:r>
              <a:rPr lang="en-US" sz="2400" dirty="0"/>
              <a:t>, p. 72</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9827" r="21047"/>
          <a:stretch/>
        </p:blipFill>
        <p:spPr>
          <a:xfrm>
            <a:off x="7167417" y="1951427"/>
            <a:ext cx="4608945" cy="3810000"/>
          </a:xfrm>
          <a:prstGeom prst="rect">
            <a:avLst/>
          </a:prstGeom>
        </p:spPr>
      </p:pic>
    </p:spTree>
    <p:extLst>
      <p:ext uri="{BB962C8B-B14F-4D97-AF65-F5344CB8AC3E}">
        <p14:creationId xmlns:p14="http://schemas.microsoft.com/office/powerpoint/2010/main" val="25793166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34699" y="1690688"/>
            <a:ext cx="5661301" cy="2739339"/>
          </a:xfrm>
          <a:prstGeom prst="rect">
            <a:avLst/>
          </a:prstGeom>
        </p:spPr>
      </p:pic>
      <p:sp>
        <p:nvSpPr>
          <p:cNvPr id="2" name="Title 1"/>
          <p:cNvSpPr>
            <a:spLocks noGrp="1"/>
          </p:cNvSpPr>
          <p:nvPr>
            <p:ph type="title"/>
          </p:nvPr>
        </p:nvSpPr>
        <p:spPr/>
        <p:txBody>
          <a:bodyPr>
            <a:normAutofit fontScale="90000"/>
          </a:bodyPr>
          <a:lstStyle/>
          <a:p>
            <a:r>
              <a:rPr lang="en-US" dirty="0"/>
              <a:t>Premise #1: Individual identity is inseparable from group identity as ‘oppressed’ or ‘oppressor’</a:t>
            </a:r>
          </a:p>
        </p:txBody>
      </p:sp>
      <p:pic>
        <p:nvPicPr>
          <p:cNvPr id="12" name="Picture 11"/>
          <p:cNvPicPr>
            <a:picLocks noChangeAspect="1"/>
          </p:cNvPicPr>
          <p:nvPr/>
        </p:nvPicPr>
        <p:blipFill>
          <a:blip r:embed="rId3"/>
          <a:stretch>
            <a:fillRect/>
          </a:stretch>
        </p:blipFill>
        <p:spPr>
          <a:xfrm>
            <a:off x="468564" y="3445990"/>
            <a:ext cx="6076950" cy="3162300"/>
          </a:xfrm>
          <a:prstGeom prst="rect">
            <a:avLst/>
          </a:prstGeom>
        </p:spPr>
      </p:pic>
      <p:grpSp>
        <p:nvGrpSpPr>
          <p:cNvPr id="11" name="Group 10"/>
          <p:cNvGrpSpPr/>
          <p:nvPr/>
        </p:nvGrpSpPr>
        <p:grpSpPr>
          <a:xfrm>
            <a:off x="5824152" y="1843090"/>
            <a:ext cx="6016122" cy="2586937"/>
            <a:chOff x="6175878" y="1361904"/>
            <a:chExt cx="6016122" cy="2586937"/>
          </a:xfrm>
        </p:grpSpPr>
        <p:pic>
          <p:nvPicPr>
            <p:cNvPr id="9" name="Picture 8"/>
            <p:cNvPicPr>
              <a:picLocks noChangeAspect="1"/>
            </p:cNvPicPr>
            <p:nvPr/>
          </p:nvPicPr>
          <p:blipFill rotWithShape="1">
            <a:blip r:embed="rId4"/>
            <a:srcRect b="67607"/>
            <a:stretch/>
          </p:blipFill>
          <p:spPr>
            <a:xfrm>
              <a:off x="6175879" y="1361904"/>
              <a:ext cx="6016121" cy="2221555"/>
            </a:xfrm>
            <a:prstGeom prst="rect">
              <a:avLst/>
            </a:prstGeom>
          </p:spPr>
        </p:pic>
        <p:pic>
          <p:nvPicPr>
            <p:cNvPr id="10" name="Picture 9"/>
            <p:cNvPicPr>
              <a:picLocks noChangeAspect="1"/>
            </p:cNvPicPr>
            <p:nvPr/>
          </p:nvPicPr>
          <p:blipFill rotWithShape="1">
            <a:blip r:embed="rId4"/>
            <a:srcRect t="94075"/>
            <a:stretch/>
          </p:blipFill>
          <p:spPr>
            <a:xfrm>
              <a:off x="6175878" y="3542526"/>
              <a:ext cx="6016121" cy="406315"/>
            </a:xfrm>
            <a:prstGeom prst="rect">
              <a:avLst/>
            </a:prstGeom>
          </p:spPr>
        </p:pic>
      </p:grpSp>
      <p:pic>
        <p:nvPicPr>
          <p:cNvPr id="13" name="Picture 12"/>
          <p:cNvPicPr>
            <a:picLocks noChangeAspect="1"/>
          </p:cNvPicPr>
          <p:nvPr/>
        </p:nvPicPr>
        <p:blipFill>
          <a:blip r:embed="rId5"/>
          <a:stretch>
            <a:fillRect/>
          </a:stretch>
        </p:blipFill>
        <p:spPr>
          <a:xfrm>
            <a:off x="6199831" y="4430027"/>
            <a:ext cx="5986125" cy="1570893"/>
          </a:xfrm>
          <a:prstGeom prst="rect">
            <a:avLst/>
          </a:prstGeom>
        </p:spPr>
      </p:pic>
      <p:sp>
        <p:nvSpPr>
          <p:cNvPr id="14" name="Oval 13"/>
          <p:cNvSpPr/>
          <p:nvPr/>
        </p:nvSpPr>
        <p:spPr>
          <a:xfrm>
            <a:off x="8105498" y="4023712"/>
            <a:ext cx="724930" cy="40631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8467963" y="5594605"/>
            <a:ext cx="724930" cy="40631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910644" y="5188290"/>
            <a:ext cx="3564256" cy="40631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7747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93492"/>
            <a:ext cx="10515600" cy="1325563"/>
          </a:xfrm>
        </p:spPr>
        <p:txBody>
          <a:bodyPr>
            <a:normAutofit fontScale="90000"/>
          </a:bodyPr>
          <a:lstStyle/>
          <a:p>
            <a:r>
              <a:rPr lang="en-US" dirty="0"/>
              <a:t>Premise #</a:t>
            </a:r>
            <a:r>
              <a:rPr lang="en-US" dirty="0" smtClean="0"/>
              <a:t>2: Oppressor groups subjugate oppressed groups through the exercise of hegemonic </a:t>
            </a:r>
            <a:r>
              <a:rPr lang="en-US" dirty="0"/>
              <a:t>power</a:t>
            </a:r>
            <a:br>
              <a:rPr lang="en-US" dirty="0"/>
            </a:b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1818" y="2621564"/>
            <a:ext cx="3048000" cy="3810000"/>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0817" t="9832" r="31442" b="20673"/>
          <a:stretch/>
        </p:blipFill>
        <p:spPr>
          <a:xfrm>
            <a:off x="8709892" y="2621564"/>
            <a:ext cx="3108546" cy="3810000"/>
          </a:xfrm>
          <a:prstGeom prst="rect">
            <a:avLst/>
          </a:prstGeom>
        </p:spPr>
      </p:pic>
      <p:sp>
        <p:nvSpPr>
          <p:cNvPr id="6" name="Rectangle 5"/>
          <p:cNvSpPr/>
          <p:nvPr/>
        </p:nvSpPr>
        <p:spPr>
          <a:xfrm>
            <a:off x="452581" y="2654465"/>
            <a:ext cx="4969163" cy="3416320"/>
          </a:xfrm>
          <a:prstGeom prst="rect">
            <a:avLst/>
          </a:prstGeom>
        </p:spPr>
        <p:txBody>
          <a:bodyPr wrap="square">
            <a:spAutoFit/>
          </a:bodyPr>
          <a:lstStyle/>
          <a:p>
            <a:r>
              <a:rPr lang="en-US" dirty="0"/>
              <a:t>“In any relationship between groups that define one another (men/women, able-bodied/disabled, young/old), the dominant group is the group that is valued more highly.  Dominant groups set the norms by which the </a:t>
            </a:r>
            <a:r>
              <a:rPr lang="en-US" dirty="0" err="1"/>
              <a:t>minoritized</a:t>
            </a:r>
            <a:r>
              <a:rPr lang="en-US" dirty="0"/>
              <a:t> group is judged.  Dominant groups have greater access to the resources of society and benefit from the existence of the inequality” (p. 25) “Hegemony refers to the control of the ideology of a society. The dominant group maintains power by imposing their ideology on everyone.” (p. </a:t>
            </a:r>
            <a:r>
              <a:rPr lang="en-US" dirty="0" smtClean="0"/>
              <a:t>50) </a:t>
            </a:r>
            <a:r>
              <a:rPr lang="en-US" dirty="0"/>
              <a:t>– </a:t>
            </a:r>
            <a:r>
              <a:rPr lang="en-US" dirty="0" err="1"/>
              <a:t>Sensoy</a:t>
            </a:r>
            <a:r>
              <a:rPr lang="en-US" dirty="0"/>
              <a:t> and </a:t>
            </a:r>
            <a:r>
              <a:rPr lang="en-US" dirty="0" err="1"/>
              <a:t>DiAngelo</a:t>
            </a:r>
            <a:r>
              <a:rPr lang="en-US" dirty="0"/>
              <a:t>,</a:t>
            </a:r>
            <a:r>
              <a:rPr lang="en-US" i="1" dirty="0"/>
              <a:t> Is Everyone Really Equal?</a:t>
            </a:r>
            <a:endParaRPr lang="en-US" dirty="0"/>
          </a:p>
        </p:txBody>
      </p:sp>
    </p:spTree>
    <p:extLst>
      <p:ext uri="{BB962C8B-B14F-4D97-AF65-F5344CB8AC3E}">
        <p14:creationId xmlns:p14="http://schemas.microsoft.com/office/powerpoint/2010/main" val="17838282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Premise #2: Oppressor groups subjugate oppressed groups through the exercise of hegemonic power</a:t>
            </a:r>
          </a:p>
        </p:txBody>
      </p:sp>
      <p:sp>
        <p:nvSpPr>
          <p:cNvPr id="4" name="TextBox 3"/>
          <p:cNvSpPr txBox="1"/>
          <p:nvPr/>
        </p:nvSpPr>
        <p:spPr>
          <a:xfrm>
            <a:off x="838200" y="1812749"/>
            <a:ext cx="4333943" cy="523220"/>
          </a:xfrm>
          <a:prstGeom prst="rect">
            <a:avLst/>
          </a:prstGeom>
          <a:noFill/>
        </p:spPr>
        <p:txBody>
          <a:bodyPr wrap="none" rtlCol="0">
            <a:spAutoFit/>
          </a:bodyPr>
          <a:lstStyle/>
          <a:p>
            <a:r>
              <a:rPr lang="en-US" sz="2800" dirty="0" smtClean="0"/>
              <a:t>Example: U.S. Demographics</a:t>
            </a:r>
            <a:endParaRPr lang="en-US" sz="2800" dirty="0"/>
          </a:p>
        </p:txBody>
      </p:sp>
      <p:pic>
        <p:nvPicPr>
          <p:cNvPr id="5" name="Picture 4"/>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t="8317" b="4993"/>
          <a:stretch/>
        </p:blipFill>
        <p:spPr>
          <a:xfrm>
            <a:off x="838199" y="2010033"/>
            <a:ext cx="7542747" cy="4588476"/>
          </a:xfrm>
          <a:prstGeom prst="rect">
            <a:avLst/>
          </a:prstGeom>
        </p:spPr>
      </p:pic>
      <p:sp>
        <p:nvSpPr>
          <p:cNvPr id="3" name="Oval 2"/>
          <p:cNvSpPr/>
          <p:nvPr/>
        </p:nvSpPr>
        <p:spPr>
          <a:xfrm>
            <a:off x="6219566" y="4316626"/>
            <a:ext cx="568412" cy="31303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4788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Premise #</a:t>
            </a:r>
            <a:r>
              <a:rPr lang="en-US" dirty="0" smtClean="0"/>
              <a:t>3: Different oppressed groups find solidarity </a:t>
            </a:r>
            <a:r>
              <a:rPr lang="en-US" dirty="0"/>
              <a:t>in </a:t>
            </a:r>
            <a:r>
              <a:rPr lang="en-US" dirty="0" smtClean="0"/>
              <a:t>the experience of oppression</a:t>
            </a:r>
            <a:r>
              <a:rPr lang="en-US" dirty="0"/>
              <a:t/>
            </a:r>
            <a:br>
              <a:rPr lang="en-US" dirty="0"/>
            </a:br>
            <a:endParaRPr lang="en-US" dirty="0"/>
          </a:p>
        </p:txBody>
      </p:sp>
      <p:sp>
        <p:nvSpPr>
          <p:cNvPr id="4" name="Rectangle 3"/>
          <p:cNvSpPr/>
          <p:nvPr/>
        </p:nvSpPr>
        <p:spPr>
          <a:xfrm>
            <a:off x="701964" y="1951474"/>
            <a:ext cx="4664363" cy="3693319"/>
          </a:xfrm>
          <a:prstGeom prst="rect">
            <a:avLst/>
          </a:prstGeom>
        </p:spPr>
        <p:txBody>
          <a:bodyPr wrap="square">
            <a:spAutoFit/>
          </a:bodyPr>
          <a:lstStyle/>
          <a:p>
            <a:r>
              <a:rPr lang="en-US" dirty="0"/>
              <a:t>“I, as a Japanese-American, feel a kinship to both Blacks and Native Americans that I do not feel with white Americans. It… comes from our histories as victims of injustice” – </a:t>
            </a:r>
            <a:r>
              <a:rPr lang="en-US" dirty="0" smtClean="0"/>
              <a:t>David Mura</a:t>
            </a:r>
            <a:r>
              <a:rPr lang="en-US" dirty="0"/>
              <a:t>, in Andersen and Collins, </a:t>
            </a:r>
            <a:r>
              <a:rPr lang="en-US" i="1" dirty="0"/>
              <a:t>Race, Class, and Gender</a:t>
            </a:r>
            <a:r>
              <a:rPr lang="en-US" dirty="0"/>
              <a:t>, </a:t>
            </a:r>
            <a:r>
              <a:rPr lang="en-US" dirty="0" smtClean="0"/>
              <a:t>p</a:t>
            </a:r>
            <a:r>
              <a:rPr lang="en-US" dirty="0"/>
              <a:t>. </a:t>
            </a:r>
            <a:r>
              <a:rPr lang="en-US" dirty="0" smtClean="0"/>
              <a:t>14</a:t>
            </a:r>
          </a:p>
          <a:p>
            <a:r>
              <a:rPr lang="en-US" dirty="0"/>
              <a:t/>
            </a:r>
            <a:br>
              <a:rPr lang="en-US" dirty="0"/>
            </a:br>
            <a:r>
              <a:rPr lang="en-US" dirty="0"/>
              <a:t>“I realized I could be beaten on the street for being a [lesbian]. If my sister’s being beaten because she’s Black, it’s pretty much the same principle.. The connection is </a:t>
            </a:r>
            <a:r>
              <a:rPr lang="en-US" dirty="0" smtClean="0"/>
              <a:t>blatant…” </a:t>
            </a:r>
            <a:r>
              <a:rPr lang="en-US" dirty="0" err="1" smtClean="0"/>
              <a:t>Cherríe</a:t>
            </a:r>
            <a:r>
              <a:rPr lang="en-US" dirty="0" smtClean="0"/>
              <a:t> Moraga</a:t>
            </a:r>
            <a:r>
              <a:rPr lang="en-US" dirty="0"/>
              <a:t>, in Andersen and Collins, </a:t>
            </a:r>
            <a:r>
              <a:rPr lang="en-US" i="1" dirty="0"/>
              <a:t>Race, Class, and Gender</a:t>
            </a:r>
            <a:r>
              <a:rPr lang="en-US" dirty="0"/>
              <a:t>, </a:t>
            </a:r>
            <a:r>
              <a:rPr lang="en-US" dirty="0" smtClean="0"/>
              <a:t>p</a:t>
            </a:r>
            <a:r>
              <a:rPr lang="en-US" dirty="0"/>
              <a:t>. 23</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1908" r="15206"/>
          <a:stretch/>
        </p:blipFill>
        <p:spPr>
          <a:xfrm>
            <a:off x="5865091" y="1951474"/>
            <a:ext cx="3094182" cy="3183944"/>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3680" r="13474"/>
          <a:stretch/>
        </p:blipFill>
        <p:spPr>
          <a:xfrm>
            <a:off x="9194006" y="1951474"/>
            <a:ext cx="2637775" cy="3183944"/>
          </a:xfrm>
          <a:prstGeom prst="rect">
            <a:avLst/>
          </a:prstGeom>
        </p:spPr>
      </p:pic>
    </p:spTree>
    <p:extLst>
      <p:ext uri="{BB962C8B-B14F-4D97-AF65-F5344CB8AC3E}">
        <p14:creationId xmlns:p14="http://schemas.microsoft.com/office/powerpoint/2010/main" val="30190969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Premise #3: Different oppressed groups find solidarity in the experience of oppression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2746195"/>
            <a:ext cx="10838935" cy="3894791"/>
          </a:xfrm>
          <a:prstGeom prst="rect">
            <a:avLst/>
          </a:prstGeom>
        </p:spPr>
      </p:pic>
      <p:sp>
        <p:nvSpPr>
          <p:cNvPr id="5" name="TextBox 4"/>
          <p:cNvSpPr txBox="1"/>
          <p:nvPr/>
        </p:nvSpPr>
        <p:spPr>
          <a:xfrm>
            <a:off x="838200" y="1812749"/>
            <a:ext cx="5033686" cy="523220"/>
          </a:xfrm>
          <a:prstGeom prst="rect">
            <a:avLst/>
          </a:prstGeom>
          <a:noFill/>
        </p:spPr>
        <p:txBody>
          <a:bodyPr wrap="none" rtlCol="0">
            <a:spAutoFit/>
          </a:bodyPr>
          <a:lstStyle/>
          <a:p>
            <a:r>
              <a:rPr lang="en-US" sz="2800" dirty="0" smtClean="0"/>
              <a:t>Example</a:t>
            </a:r>
            <a:r>
              <a:rPr lang="en-US" sz="2800" dirty="0"/>
              <a:t>: sustainability.ncsu.edu/</a:t>
            </a:r>
          </a:p>
        </p:txBody>
      </p:sp>
      <p:sp>
        <p:nvSpPr>
          <p:cNvPr id="3" name="Oval 2"/>
          <p:cNvSpPr/>
          <p:nvPr/>
        </p:nvSpPr>
        <p:spPr>
          <a:xfrm>
            <a:off x="5227320" y="3764280"/>
            <a:ext cx="3429000" cy="2133600"/>
          </a:xfrm>
          <a:prstGeom prst="ellipse">
            <a:avLst/>
          </a:prstGeom>
          <a:noFill/>
          <a:ln w="5715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23248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Premise #</a:t>
            </a:r>
            <a:r>
              <a:rPr lang="en-US" dirty="0" smtClean="0"/>
              <a:t>4: Our fundamental moral duty is freeing groups from oppression</a:t>
            </a:r>
            <a:r>
              <a:rPr lang="en-US" dirty="0"/>
              <a:t/>
            </a:r>
            <a:br>
              <a:rPr lang="en-US" dirty="0"/>
            </a:br>
            <a:endParaRPr lang="en-US" dirty="0"/>
          </a:p>
        </p:txBody>
      </p:sp>
      <p:sp>
        <p:nvSpPr>
          <p:cNvPr id="4" name="Rectangle 3"/>
          <p:cNvSpPr/>
          <p:nvPr/>
        </p:nvSpPr>
        <p:spPr>
          <a:xfrm>
            <a:off x="572654" y="1690688"/>
            <a:ext cx="4341091" cy="4154984"/>
          </a:xfrm>
          <a:prstGeom prst="rect">
            <a:avLst/>
          </a:prstGeom>
        </p:spPr>
        <p:txBody>
          <a:bodyPr wrap="square">
            <a:spAutoFit/>
          </a:bodyPr>
          <a:lstStyle/>
          <a:p>
            <a:r>
              <a:rPr lang="en-US" sz="2400" dirty="0"/>
              <a:t>“These political times call for renewed dialogue about and commitment to the politics of liberation…Liberation requires a struggle against discrimination based on race, class, gender, sexual identity, ableism and age” – Suzanne Pharr, “Reflections on Liberation,” in Adams et. al,. </a:t>
            </a:r>
            <a:r>
              <a:rPr lang="en-US" sz="2400" i="1" dirty="0"/>
              <a:t>Readings for Diversity and Social Justice</a:t>
            </a:r>
            <a:r>
              <a:rPr lang="en-US" sz="2400" dirty="0"/>
              <a:t>, p. 450</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962" y="1690688"/>
            <a:ext cx="3186545" cy="4248727"/>
          </a:xfrm>
          <a:prstGeom prst="rect">
            <a:avLst/>
          </a:prstGeom>
        </p:spPr>
      </p:pic>
    </p:spTree>
    <p:extLst>
      <p:ext uri="{BB962C8B-B14F-4D97-AF65-F5344CB8AC3E}">
        <p14:creationId xmlns:p14="http://schemas.microsoft.com/office/powerpoint/2010/main" val="37446827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Premise #4: Our fundamental moral duty is freeing groups from oppression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952992"/>
            <a:ext cx="6773562" cy="4526996"/>
          </a:xfrm>
          <a:prstGeom prst="rect">
            <a:avLst/>
          </a:prstGeom>
        </p:spPr>
      </p:pic>
    </p:spTree>
    <p:extLst>
      <p:ext uri="{BB962C8B-B14F-4D97-AF65-F5344CB8AC3E}">
        <p14:creationId xmlns:p14="http://schemas.microsoft.com/office/powerpoint/2010/main" val="29484271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49000" cy="1325563"/>
          </a:xfrm>
        </p:spPr>
        <p:txBody>
          <a:bodyPr>
            <a:normAutofit fontScale="90000"/>
          </a:bodyPr>
          <a:lstStyle/>
          <a:p>
            <a:r>
              <a:rPr lang="en-US" dirty="0"/>
              <a:t>Premise #</a:t>
            </a:r>
            <a:r>
              <a:rPr lang="en-US" dirty="0" smtClean="0"/>
              <a:t>5: </a:t>
            </a:r>
            <a:r>
              <a:rPr lang="en-US" dirty="0"/>
              <a:t>‘Lived experience</a:t>
            </a:r>
            <a:r>
              <a:rPr lang="en-US" dirty="0" smtClean="0"/>
              <a:t>’ is more important than objective evidence in understanding oppression</a:t>
            </a:r>
            <a:r>
              <a:rPr lang="en-US" dirty="0"/>
              <a:t/>
            </a:r>
            <a:br>
              <a:rPr lang="en-US" dirty="0"/>
            </a:br>
            <a:endParaRPr lang="en-US" dirty="0"/>
          </a:p>
        </p:txBody>
      </p:sp>
      <p:sp>
        <p:nvSpPr>
          <p:cNvPr id="4" name="Rectangle 3"/>
          <p:cNvSpPr/>
          <p:nvPr/>
        </p:nvSpPr>
        <p:spPr>
          <a:xfrm>
            <a:off x="838200" y="1896055"/>
            <a:ext cx="4629727" cy="3785652"/>
          </a:xfrm>
          <a:prstGeom prst="rect">
            <a:avLst/>
          </a:prstGeom>
        </p:spPr>
        <p:txBody>
          <a:bodyPr wrap="square">
            <a:spAutoFit/>
          </a:bodyPr>
          <a:lstStyle/>
          <a:p>
            <a:r>
              <a:rPr lang="en-US" sz="2400" dirty="0"/>
              <a:t>“The idea that objectivity is best reached only through rational thought is a specifically Western and masculine way of thinking – one that we will challenge throughout this book.” – Margaret L. Andersen and Patricia Hill Collins, “Reconstructing Knowledge,” in Anderson and Collins, </a:t>
            </a:r>
            <a:r>
              <a:rPr lang="en-US" sz="2400" i="1" dirty="0"/>
              <a:t>Race, Class, and Gender</a:t>
            </a:r>
            <a:r>
              <a:rPr lang="en-US" sz="2400" dirty="0"/>
              <a:t>, p. 4-5</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1212" t="7758" r="16788" b="20000"/>
          <a:stretch/>
        </p:blipFill>
        <p:spPr>
          <a:xfrm>
            <a:off x="5615708" y="2059709"/>
            <a:ext cx="3047860" cy="3058122"/>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7446" r="20494"/>
          <a:stretch/>
        </p:blipFill>
        <p:spPr>
          <a:xfrm>
            <a:off x="8940800" y="2059710"/>
            <a:ext cx="2844800" cy="3058121"/>
          </a:xfrm>
          <a:prstGeom prst="rect">
            <a:avLst/>
          </a:prstGeom>
        </p:spPr>
      </p:pic>
    </p:spTree>
    <p:extLst>
      <p:ext uri="{BB962C8B-B14F-4D97-AF65-F5344CB8AC3E}">
        <p14:creationId xmlns:p14="http://schemas.microsoft.com/office/powerpoint/2010/main" val="15510855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213966"/>
            <a:ext cx="10991335" cy="1325563"/>
          </a:xfrm>
        </p:spPr>
        <p:txBody>
          <a:bodyPr>
            <a:normAutofit fontScale="90000"/>
          </a:bodyPr>
          <a:lstStyle/>
          <a:p>
            <a:r>
              <a:rPr lang="en-US" dirty="0"/>
              <a:t>Premise #5: ‘Lived experience’ is more important than objective evidence in understanding oppression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23" y="2760286"/>
            <a:ext cx="4988697" cy="37515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7852" y="2814165"/>
            <a:ext cx="3776791" cy="377679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5163" y="1590456"/>
            <a:ext cx="2235789" cy="2235789"/>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3875" y="3726012"/>
            <a:ext cx="2139293" cy="3131987"/>
          </a:xfrm>
          <a:prstGeom prst="rect">
            <a:avLst/>
          </a:prstGeom>
        </p:spPr>
      </p:pic>
    </p:spTree>
    <p:extLst>
      <p:ext uri="{BB962C8B-B14F-4D97-AF65-F5344CB8AC3E}">
        <p14:creationId xmlns:p14="http://schemas.microsoft.com/office/powerpoint/2010/main" val="20992817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Premise #</a:t>
            </a:r>
            <a:r>
              <a:rPr lang="en-US" dirty="0" smtClean="0"/>
              <a:t>6: Oppressor groups hide their oppression under the guise </a:t>
            </a:r>
            <a:r>
              <a:rPr lang="en-US" dirty="0"/>
              <a:t>of </a:t>
            </a:r>
            <a:r>
              <a:rPr lang="en-US" dirty="0" smtClean="0"/>
              <a:t>objectivity</a:t>
            </a:r>
            <a:r>
              <a:rPr lang="en-US" dirty="0"/>
              <a:t/>
            </a:r>
            <a:br>
              <a:rPr lang="en-US" dirty="0"/>
            </a:br>
            <a:endParaRPr lang="en-US" dirty="0"/>
          </a:p>
        </p:txBody>
      </p:sp>
      <p:sp>
        <p:nvSpPr>
          <p:cNvPr id="4" name="Rectangle 3"/>
          <p:cNvSpPr/>
          <p:nvPr/>
        </p:nvSpPr>
        <p:spPr>
          <a:xfrm>
            <a:off x="838200" y="1618918"/>
            <a:ext cx="5368636" cy="2677656"/>
          </a:xfrm>
          <a:prstGeom prst="rect">
            <a:avLst/>
          </a:prstGeom>
        </p:spPr>
        <p:txBody>
          <a:bodyPr wrap="square">
            <a:spAutoFit/>
          </a:bodyPr>
          <a:lstStyle/>
          <a:p>
            <a:r>
              <a:rPr lang="en-US" sz="2400" dirty="0"/>
              <a:t>“Other [non-critical] forms of thought were seen as affirmative of the existing order in spite of their self-proclaimed neutrality and objectivity… Social interests were hidden within the philosophical discourse.” Stephen </a:t>
            </a:r>
            <a:r>
              <a:rPr lang="en-US" sz="2400" dirty="0" err="1"/>
              <a:t>Bronner</a:t>
            </a:r>
            <a:r>
              <a:rPr lang="en-US" sz="2400" dirty="0"/>
              <a:t>, </a:t>
            </a:r>
            <a:r>
              <a:rPr lang="en-US" sz="2400" i="1" dirty="0"/>
              <a:t>Critical Theory</a:t>
            </a:r>
            <a:r>
              <a:rPr lang="en-US" sz="2400" dirty="0"/>
              <a:t>, p. 23</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0737" y="1618918"/>
            <a:ext cx="3039111" cy="4549781"/>
          </a:xfrm>
          <a:prstGeom prst="rect">
            <a:avLst/>
          </a:prstGeom>
        </p:spPr>
      </p:pic>
    </p:spTree>
    <p:extLst>
      <p:ext uri="{BB962C8B-B14F-4D97-AF65-F5344CB8AC3E}">
        <p14:creationId xmlns:p14="http://schemas.microsoft.com/office/powerpoint/2010/main" val="7774265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Premise #6: Oppressors groups hide their oppression under the guise of objectivity</a:t>
            </a:r>
          </a:p>
        </p:txBody>
      </p:sp>
      <p:pic>
        <p:nvPicPr>
          <p:cNvPr id="4" name="Picture 3"/>
          <p:cNvPicPr>
            <a:picLocks noChangeAspect="1"/>
          </p:cNvPicPr>
          <p:nvPr/>
        </p:nvPicPr>
        <p:blipFill>
          <a:blip r:embed="rId2"/>
          <a:stretch>
            <a:fillRect/>
          </a:stretch>
        </p:blipFill>
        <p:spPr>
          <a:xfrm>
            <a:off x="838200" y="1870763"/>
            <a:ext cx="4057999" cy="4340568"/>
          </a:xfrm>
          <a:prstGeom prst="rect">
            <a:avLst/>
          </a:prstGeom>
        </p:spPr>
      </p:pic>
      <p:sp>
        <p:nvSpPr>
          <p:cNvPr id="6" name="TextBox 5"/>
          <p:cNvSpPr txBox="1"/>
          <p:nvPr/>
        </p:nvSpPr>
        <p:spPr>
          <a:xfrm>
            <a:off x="5964195" y="1993557"/>
            <a:ext cx="5747591" cy="3477875"/>
          </a:xfrm>
          <a:prstGeom prst="rect">
            <a:avLst/>
          </a:prstGeom>
          <a:noFill/>
          <a:ln>
            <a:solidFill>
              <a:schemeClr val="tx1"/>
            </a:solidFill>
          </a:ln>
        </p:spPr>
        <p:txBody>
          <a:bodyPr wrap="square" rtlCol="0">
            <a:spAutoFit/>
          </a:bodyPr>
          <a:lstStyle/>
          <a:p>
            <a:r>
              <a:rPr lang="en-US" sz="2000" dirty="0" smtClean="0"/>
              <a:t>…This </a:t>
            </a:r>
            <a:r>
              <a:rPr lang="en-US" sz="2000" dirty="0"/>
              <a:t>paper thus proposes a feminist glaciology framework with four key components: 1) knowledge producers; (2) </a:t>
            </a:r>
            <a:r>
              <a:rPr lang="en-US" sz="2000" b="1" dirty="0">
                <a:solidFill>
                  <a:srgbClr val="FF0000"/>
                </a:solidFill>
              </a:rPr>
              <a:t>gendered science and knowledge</a:t>
            </a:r>
            <a:r>
              <a:rPr lang="en-US" sz="2000" dirty="0"/>
              <a:t>; (3) systems of scientific domination; and (4) alternative representations of glaciers. Merging feminist postcolonial science studies and feminist political ecology, the </a:t>
            </a:r>
            <a:r>
              <a:rPr lang="en-US" sz="2000" b="1" dirty="0">
                <a:solidFill>
                  <a:srgbClr val="FF0000"/>
                </a:solidFill>
              </a:rPr>
              <a:t>feminist glaciology framework </a:t>
            </a:r>
            <a:r>
              <a:rPr lang="en-US" sz="2000" dirty="0"/>
              <a:t>generates </a:t>
            </a:r>
            <a:r>
              <a:rPr lang="en-US" sz="2000" b="1" dirty="0">
                <a:solidFill>
                  <a:srgbClr val="FF0000"/>
                </a:solidFill>
              </a:rPr>
              <a:t>robust analysis of gender, power, and epistemologies in dynamic social-ecological systems</a:t>
            </a:r>
            <a:r>
              <a:rPr lang="en-US" sz="2000" dirty="0"/>
              <a:t>, thereby leading to more just and equitable science and human-ice interactions.</a:t>
            </a:r>
          </a:p>
        </p:txBody>
      </p:sp>
      <p:cxnSp>
        <p:nvCxnSpPr>
          <p:cNvPr id="8" name="Straight Connector 7"/>
          <p:cNvCxnSpPr/>
          <p:nvPr/>
        </p:nvCxnSpPr>
        <p:spPr>
          <a:xfrm flipH="1">
            <a:off x="4835611" y="1993557"/>
            <a:ext cx="1128584" cy="27267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4827373" y="5471432"/>
            <a:ext cx="1136822" cy="2621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58630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Premise #</a:t>
            </a:r>
            <a:r>
              <a:rPr lang="en-US" dirty="0" smtClean="0"/>
              <a:t>7: Individuals at the intersection of different oppressed groups experience oppression in a unique way</a:t>
            </a:r>
            <a:endParaRPr lang="en-US" dirty="0"/>
          </a:p>
        </p:txBody>
      </p:sp>
      <p:sp>
        <p:nvSpPr>
          <p:cNvPr id="4" name="Rectangle 3"/>
          <p:cNvSpPr/>
          <p:nvPr/>
        </p:nvSpPr>
        <p:spPr>
          <a:xfrm>
            <a:off x="838200" y="2274699"/>
            <a:ext cx="4195618" cy="3416320"/>
          </a:xfrm>
          <a:prstGeom prst="rect">
            <a:avLst/>
          </a:prstGeom>
        </p:spPr>
        <p:txBody>
          <a:bodyPr wrap="square">
            <a:spAutoFit/>
          </a:bodyPr>
          <a:lstStyle/>
          <a:p>
            <a:r>
              <a:rPr lang="en-US" sz="2400" dirty="0"/>
              <a:t>“Imagine a black woman [who may be] a single working mother… She experiences, potentially, not only multiple forms of oppression but ones unique to her and to others like her.” – </a:t>
            </a:r>
            <a:r>
              <a:rPr lang="en-US" sz="2400" dirty="0" smtClean="0"/>
              <a:t>Richard Delgado </a:t>
            </a:r>
            <a:r>
              <a:rPr lang="en-US" sz="2400" dirty="0"/>
              <a:t>and </a:t>
            </a:r>
            <a:r>
              <a:rPr lang="en-US" sz="2400" dirty="0" smtClean="0"/>
              <a:t>Jean </a:t>
            </a:r>
            <a:r>
              <a:rPr lang="en-US" sz="2400" dirty="0" err="1" smtClean="0"/>
              <a:t>Stefancic</a:t>
            </a:r>
            <a:r>
              <a:rPr lang="en-US" sz="2400" dirty="0"/>
              <a:t>, </a:t>
            </a:r>
            <a:r>
              <a:rPr lang="en-US" sz="2400" i="1" dirty="0"/>
              <a:t>Critical Race Theory: An Introduction</a:t>
            </a:r>
            <a:r>
              <a:rPr lang="en-US" sz="2400" dirty="0"/>
              <a:t>, p. 59</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3147" y="2050473"/>
            <a:ext cx="2422468" cy="364054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7622" y="2050473"/>
            <a:ext cx="2417550" cy="3640546"/>
          </a:xfrm>
          <a:prstGeom prst="rect">
            <a:avLst/>
          </a:prstGeom>
        </p:spPr>
      </p:pic>
    </p:spTree>
    <p:extLst>
      <p:ext uri="{BB962C8B-B14F-4D97-AF65-F5344CB8AC3E}">
        <p14:creationId xmlns:p14="http://schemas.microsoft.com/office/powerpoint/2010/main" val="4507068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Premise #7: Individuals at the intersection of different oppressed groups experience oppression in a unique way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213096"/>
            <a:ext cx="7288427" cy="4373056"/>
          </a:xfrm>
          <a:prstGeom prst="rect">
            <a:avLst/>
          </a:prstGeom>
        </p:spPr>
      </p:pic>
      <p:pic>
        <p:nvPicPr>
          <p:cNvPr id="3" name="Picture 2"/>
          <p:cNvPicPr>
            <a:picLocks noChangeAspect="1"/>
          </p:cNvPicPr>
          <p:nvPr/>
        </p:nvPicPr>
        <p:blipFill rotWithShape="1">
          <a:blip r:embed="rId3"/>
          <a:srcRect l="14400" t="2716" r="24800" b="25164"/>
          <a:stretch/>
        </p:blipFill>
        <p:spPr>
          <a:xfrm>
            <a:off x="8427720" y="2213096"/>
            <a:ext cx="3474720" cy="3451860"/>
          </a:xfrm>
          <a:prstGeom prst="rect">
            <a:avLst/>
          </a:prstGeom>
        </p:spPr>
      </p:pic>
    </p:spTree>
    <p:extLst>
      <p:ext uri="{BB962C8B-B14F-4D97-AF65-F5344CB8AC3E}">
        <p14:creationId xmlns:p14="http://schemas.microsoft.com/office/powerpoint/2010/main" val="28752738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theory is an important and influential ideology in today’s culture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4961" y="4316627"/>
            <a:ext cx="3911343" cy="2346806"/>
          </a:xfrm>
          <a:prstGeom prst="rect">
            <a:avLst/>
          </a:prstGeom>
        </p:spPr>
      </p:pic>
      <p:pic>
        <p:nvPicPr>
          <p:cNvPr id="5" name="Picture 4"/>
          <p:cNvPicPr>
            <a:picLocks noChangeAspect="1"/>
          </p:cNvPicPr>
          <p:nvPr/>
        </p:nvPicPr>
        <p:blipFill rotWithShape="1">
          <a:blip r:embed="rId3"/>
          <a:srcRect b="32052"/>
          <a:stretch/>
        </p:blipFill>
        <p:spPr>
          <a:xfrm>
            <a:off x="4500767" y="4465594"/>
            <a:ext cx="2957400" cy="214939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4579" y="1744205"/>
            <a:ext cx="1661725" cy="1661725"/>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0232" y="4465594"/>
            <a:ext cx="3222210" cy="215351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0232" y="1744205"/>
            <a:ext cx="6674860" cy="2398500"/>
          </a:xfrm>
          <a:prstGeom prst="rect">
            <a:avLst/>
          </a:prstGeom>
        </p:spPr>
      </p:pic>
      <p:pic>
        <p:nvPicPr>
          <p:cNvPr id="9" name="Picture 8"/>
          <p:cNvPicPr>
            <a:picLocks noChangeAspect="1"/>
          </p:cNvPicPr>
          <p:nvPr/>
        </p:nvPicPr>
        <p:blipFill>
          <a:blip r:embed="rId7"/>
          <a:stretch>
            <a:fillRect/>
          </a:stretch>
        </p:blipFill>
        <p:spPr>
          <a:xfrm>
            <a:off x="7832945" y="1744205"/>
            <a:ext cx="2119341" cy="2119341"/>
          </a:xfrm>
          <a:prstGeom prst="rect">
            <a:avLst/>
          </a:prstGeom>
        </p:spPr>
      </p:pic>
    </p:spTree>
    <p:extLst>
      <p:ext uri="{BB962C8B-B14F-4D97-AF65-F5344CB8AC3E}">
        <p14:creationId xmlns:p14="http://schemas.microsoft.com/office/powerpoint/2010/main" val="31561669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Why study the social justice </a:t>
            </a:r>
            <a:r>
              <a:rPr lang="en-US" smtClean="0"/>
              <a:t>movement?</a:t>
            </a:r>
          </a:p>
          <a:p>
            <a:r>
              <a:rPr lang="en-US" smtClean="0"/>
              <a:t>What </a:t>
            </a:r>
            <a:r>
              <a:rPr lang="en-US" dirty="0" smtClean="0"/>
              <a:t>is social justice?</a:t>
            </a:r>
          </a:p>
          <a:p>
            <a:r>
              <a:rPr lang="en-US" dirty="0" smtClean="0"/>
              <a:t>What is ‘critical theory’?</a:t>
            </a:r>
          </a:p>
          <a:p>
            <a:r>
              <a:rPr lang="en-US" dirty="0" smtClean="0"/>
              <a:t>What are the strengths of critical theory?</a:t>
            </a:r>
          </a:p>
          <a:p>
            <a:r>
              <a:rPr lang="en-US" dirty="0" smtClean="0"/>
              <a:t>What are the weaknesses of critical theory?</a:t>
            </a:r>
          </a:p>
          <a:p>
            <a:endParaRPr lang="en-US" dirty="0"/>
          </a:p>
        </p:txBody>
      </p:sp>
      <p:sp>
        <p:nvSpPr>
          <p:cNvPr id="4" name="Rectangle 3"/>
          <p:cNvSpPr/>
          <p:nvPr/>
        </p:nvSpPr>
        <p:spPr>
          <a:xfrm>
            <a:off x="477794" y="3308435"/>
            <a:ext cx="11096368" cy="55511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33487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 #1. Focus </a:t>
            </a:r>
            <a:r>
              <a:rPr lang="en-US" dirty="0"/>
              <a:t>on structures/systems and </a:t>
            </a:r>
            <a:r>
              <a:rPr lang="en-US" dirty="0" smtClean="0"/>
              <a:t>norms</a:t>
            </a:r>
            <a:endParaRPr lang="en-US" dirty="0"/>
          </a:p>
        </p:txBody>
      </p:sp>
      <p:sp>
        <p:nvSpPr>
          <p:cNvPr id="3" name="Content Placeholder 2"/>
          <p:cNvSpPr>
            <a:spLocks noGrp="1"/>
          </p:cNvSpPr>
          <p:nvPr>
            <p:ph idx="1"/>
          </p:nvPr>
        </p:nvSpPr>
        <p:spPr/>
        <p:txBody>
          <a:bodyPr/>
          <a:lstStyle/>
          <a:p>
            <a:r>
              <a:rPr lang="en-US" dirty="0" smtClean="0"/>
              <a:t>Systemic racism – unjust systems which harm certain racial groups</a:t>
            </a:r>
          </a:p>
          <a:p>
            <a:pPr marL="0" indent="0">
              <a:buNone/>
            </a:pPr>
            <a:endParaRPr lang="en-US" dirty="0" smtClean="0"/>
          </a:p>
          <a:p>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407508"/>
            <a:ext cx="4252784" cy="425278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398" y="2407508"/>
            <a:ext cx="5299419" cy="4252784"/>
          </a:xfrm>
          <a:prstGeom prst="rect">
            <a:avLst/>
          </a:prstGeom>
        </p:spPr>
      </p:pic>
    </p:spTree>
    <p:extLst>
      <p:ext uri="{BB962C8B-B14F-4D97-AF65-F5344CB8AC3E}">
        <p14:creationId xmlns:p14="http://schemas.microsoft.com/office/powerpoint/2010/main" val="18100541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 #1. Focus </a:t>
            </a:r>
            <a:r>
              <a:rPr lang="en-US" dirty="0"/>
              <a:t>on structures/systems and norms</a:t>
            </a:r>
          </a:p>
        </p:txBody>
      </p:sp>
      <p:sp>
        <p:nvSpPr>
          <p:cNvPr id="3" name="Content Placeholder 2"/>
          <p:cNvSpPr>
            <a:spLocks noGrp="1"/>
          </p:cNvSpPr>
          <p:nvPr>
            <p:ph idx="1"/>
          </p:nvPr>
        </p:nvSpPr>
        <p:spPr/>
        <p:txBody>
          <a:bodyPr/>
          <a:lstStyle/>
          <a:p>
            <a:r>
              <a:rPr lang="en-US" dirty="0" smtClean="0"/>
              <a:t>White privilege – unearned advantages that whites have over people of color, </a:t>
            </a:r>
            <a:r>
              <a:rPr lang="en-US" i="1" dirty="0" smtClean="0"/>
              <a:t>all other things being equal</a:t>
            </a:r>
          </a:p>
          <a:p>
            <a:endParaRPr lang="en-US" dirty="0" smtClean="0"/>
          </a:p>
          <a:p>
            <a:endParaRPr lang="en-US" dirty="0" smtClean="0"/>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 y="2705735"/>
            <a:ext cx="5282780" cy="4152265"/>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6983" y="2705734"/>
            <a:ext cx="6649651" cy="2430145"/>
          </a:xfrm>
          <a:prstGeom prst="rect">
            <a:avLst/>
          </a:prstGeom>
        </p:spPr>
      </p:pic>
    </p:spTree>
    <p:extLst>
      <p:ext uri="{BB962C8B-B14F-4D97-AF65-F5344CB8AC3E}">
        <p14:creationId xmlns:p14="http://schemas.microsoft.com/office/powerpoint/2010/main" val="29658986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#1. Focus on structures/systems and norms</a:t>
            </a:r>
          </a:p>
        </p:txBody>
      </p:sp>
      <p:sp>
        <p:nvSpPr>
          <p:cNvPr id="3" name="Content Placeholder 2"/>
          <p:cNvSpPr>
            <a:spLocks noGrp="1"/>
          </p:cNvSpPr>
          <p:nvPr>
            <p:ph idx="1"/>
          </p:nvPr>
        </p:nvSpPr>
        <p:spPr>
          <a:xfrm>
            <a:off x="838200" y="3184868"/>
            <a:ext cx="9945130" cy="876386"/>
          </a:xfrm>
          <a:ln w="38100">
            <a:solidFill>
              <a:srgbClr val="FF0000"/>
            </a:solidFill>
          </a:ln>
        </p:spPr>
        <p:txBody>
          <a:bodyPr>
            <a:normAutofit fontScale="92500"/>
          </a:bodyPr>
          <a:lstStyle/>
          <a:p>
            <a:pPr marL="0" indent="0" algn="ctr">
              <a:buNone/>
            </a:pPr>
            <a:r>
              <a:rPr lang="en-US" sz="6000" dirty="0" smtClean="0">
                <a:solidFill>
                  <a:srgbClr val="FF0000"/>
                </a:solidFill>
              </a:rPr>
              <a:t>WARNING: DEFINITIONS MATTER</a:t>
            </a:r>
            <a:endParaRPr lang="en-US" sz="6000" dirty="0">
              <a:solidFill>
                <a:srgbClr val="FF0000"/>
              </a:solidFill>
            </a:endParaRPr>
          </a:p>
        </p:txBody>
      </p:sp>
    </p:spTree>
    <p:extLst>
      <p:ext uri="{BB962C8B-B14F-4D97-AF65-F5344CB8AC3E}">
        <p14:creationId xmlns:p14="http://schemas.microsoft.com/office/powerpoint/2010/main" val="4204025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 #2. Emphasis on the sinfulness of oppression</a:t>
            </a:r>
            <a:endParaRPr lang="en-US" dirty="0"/>
          </a:p>
        </p:txBody>
      </p:sp>
      <p:sp>
        <p:nvSpPr>
          <p:cNvPr id="3" name="Content Placeholder 2"/>
          <p:cNvSpPr>
            <a:spLocks noGrp="1"/>
          </p:cNvSpPr>
          <p:nvPr>
            <p:ph idx="1"/>
          </p:nvPr>
        </p:nvSpPr>
        <p:spPr/>
        <p:txBody>
          <a:bodyPr/>
          <a:lstStyle/>
          <a:p>
            <a:pPr marL="0" indent="0">
              <a:buNone/>
            </a:pPr>
            <a:r>
              <a:rPr lang="en-US" dirty="0" smtClean="0"/>
              <a:t>Old Testament:</a:t>
            </a:r>
          </a:p>
          <a:p>
            <a:r>
              <a:rPr lang="en-US" sz="2400" dirty="0" smtClean="0"/>
              <a:t>“Learn </a:t>
            </a:r>
            <a:r>
              <a:rPr lang="en-US" sz="2400" dirty="0"/>
              <a:t>to do good; seek justice, correct oppression; bring justice to the fatherless, plead the widow's cause</a:t>
            </a:r>
            <a:r>
              <a:rPr lang="en-US" sz="2400" dirty="0" smtClean="0"/>
              <a:t>.” – Is. 1:17</a:t>
            </a:r>
          </a:p>
          <a:p>
            <a:r>
              <a:rPr lang="en-US" sz="2400" dirty="0"/>
              <a:t>“Do not oppress the widow, the fatherless, the sojourner, or the poor, and let none of </a:t>
            </a:r>
            <a:r>
              <a:rPr lang="en-US" sz="2400" dirty="0" smtClean="0"/>
              <a:t>you </a:t>
            </a:r>
            <a:r>
              <a:rPr lang="en-US" sz="2400" dirty="0"/>
              <a:t>devise evil against another in your heart</a:t>
            </a:r>
            <a:r>
              <a:rPr lang="en-US" sz="2400" dirty="0" smtClean="0"/>
              <a:t>.” – Zech. 7:20</a:t>
            </a:r>
          </a:p>
          <a:p>
            <a:pPr marL="0" indent="0">
              <a:buNone/>
            </a:pPr>
            <a:r>
              <a:rPr lang="en-US" sz="2400" dirty="0" smtClean="0"/>
              <a:t>New Testament:</a:t>
            </a:r>
          </a:p>
          <a:p>
            <a:r>
              <a:rPr lang="en-US" sz="2400" baseline="30000" dirty="0" smtClean="0"/>
              <a:t>“</a:t>
            </a:r>
            <a:r>
              <a:rPr lang="en-US" sz="2400" dirty="0" smtClean="0"/>
              <a:t>Love </a:t>
            </a:r>
            <a:r>
              <a:rPr lang="en-US" sz="2400" dirty="0"/>
              <a:t>your neighbor as yourself</a:t>
            </a:r>
            <a:r>
              <a:rPr lang="en-US" sz="2400" dirty="0" smtClean="0"/>
              <a:t>.” – Mark 12:30</a:t>
            </a:r>
          </a:p>
          <a:p>
            <a:r>
              <a:rPr lang="en-US" sz="2400" dirty="0" smtClean="0"/>
              <a:t>“Listen</a:t>
            </a:r>
            <a:r>
              <a:rPr lang="en-US" sz="2400" dirty="0"/>
              <a:t>! The wages of the laborers who mowed your fields which you kept back by fraud, cry out, and the cries of the har­vesters have reached the ears of the Lord of </a:t>
            </a:r>
            <a:r>
              <a:rPr lang="en-US" sz="2400" dirty="0" smtClean="0"/>
              <a:t>hosts” – James 5:4</a:t>
            </a:r>
            <a:endParaRPr lang="en-US" sz="2400" dirty="0"/>
          </a:p>
        </p:txBody>
      </p:sp>
    </p:spTree>
    <p:extLst>
      <p:ext uri="{BB962C8B-B14F-4D97-AF65-F5344CB8AC3E}">
        <p14:creationId xmlns:p14="http://schemas.microsoft.com/office/powerpoint/2010/main" val="13603989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 #3. Recognition of the noetic effects of power</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8375" y="1917871"/>
            <a:ext cx="7715250" cy="4686300"/>
          </a:xfrm>
          <a:prstGeom prst="rect">
            <a:avLst/>
          </a:prstGeom>
        </p:spPr>
      </p:pic>
    </p:spTree>
    <p:extLst>
      <p:ext uri="{BB962C8B-B14F-4D97-AF65-F5344CB8AC3E}">
        <p14:creationId xmlns:p14="http://schemas.microsoft.com/office/powerpoint/2010/main" val="6667222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 #4. Desire to give voice to the marginalized.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4534" y="1797908"/>
            <a:ext cx="4922932" cy="4922932"/>
          </a:xfrm>
          <a:prstGeom prst="rect">
            <a:avLst/>
          </a:prstGeom>
        </p:spPr>
      </p:pic>
    </p:spTree>
    <p:extLst>
      <p:ext uri="{BB962C8B-B14F-4D97-AF65-F5344CB8AC3E}">
        <p14:creationId xmlns:p14="http://schemas.microsoft.com/office/powerpoint/2010/main" val="28786454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Why study the social justice </a:t>
            </a:r>
            <a:r>
              <a:rPr lang="en-US" smtClean="0"/>
              <a:t>movement?</a:t>
            </a:r>
          </a:p>
          <a:p>
            <a:r>
              <a:rPr lang="en-US" smtClean="0"/>
              <a:t>What </a:t>
            </a:r>
            <a:r>
              <a:rPr lang="en-US" dirty="0" smtClean="0"/>
              <a:t>is social justice?</a:t>
            </a:r>
          </a:p>
          <a:p>
            <a:r>
              <a:rPr lang="en-US" dirty="0" smtClean="0"/>
              <a:t>What is ‘critical theory’?</a:t>
            </a:r>
          </a:p>
          <a:p>
            <a:r>
              <a:rPr lang="en-US" dirty="0" smtClean="0"/>
              <a:t>What are the strengths of critical theory?</a:t>
            </a:r>
          </a:p>
          <a:p>
            <a:r>
              <a:rPr lang="en-US" dirty="0" smtClean="0"/>
              <a:t>What are the weaknesses of critical theory?</a:t>
            </a:r>
          </a:p>
          <a:p>
            <a:endParaRPr lang="en-US" dirty="0"/>
          </a:p>
        </p:txBody>
      </p:sp>
      <p:sp>
        <p:nvSpPr>
          <p:cNvPr id="4" name="Rectangle 3"/>
          <p:cNvSpPr/>
          <p:nvPr/>
        </p:nvSpPr>
        <p:spPr>
          <a:xfrm>
            <a:off x="477794" y="3852132"/>
            <a:ext cx="11096368" cy="55511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30608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Weakness #1: Not everything can be reduced to power dynamics</a:t>
            </a:r>
            <a:endParaRPr lang="en-US" dirty="0"/>
          </a:p>
        </p:txBody>
      </p:sp>
      <p:sp>
        <p:nvSpPr>
          <p:cNvPr id="3" name="Content Placeholder 2"/>
          <p:cNvSpPr>
            <a:spLocks noGrp="1"/>
          </p:cNvSpPr>
          <p:nvPr>
            <p:ph idx="1"/>
          </p:nvPr>
        </p:nvSpPr>
        <p:spPr>
          <a:xfrm>
            <a:off x="838200" y="1825625"/>
            <a:ext cx="6213389" cy="4351338"/>
          </a:xfrm>
        </p:spPr>
        <p:txBody>
          <a:bodyPr>
            <a:normAutofit/>
          </a:bodyPr>
          <a:lstStyle/>
          <a:p>
            <a:pPr marL="0" indent="0">
              <a:buNone/>
            </a:pPr>
            <a:r>
              <a:rPr lang="en-US" dirty="0"/>
              <a:t>“Christine </a:t>
            </a:r>
            <a:r>
              <a:rPr lang="en-US" dirty="0" err="1" smtClean="0"/>
              <a:t>Delphy</a:t>
            </a:r>
            <a:r>
              <a:rPr lang="en-US" dirty="0" smtClean="0"/>
              <a:t> </a:t>
            </a:r>
            <a:r>
              <a:rPr lang="en-US" dirty="0"/>
              <a:t>(1984), for example, describes </a:t>
            </a:r>
            <a:r>
              <a:rPr lang="en-US" b="1" dirty="0">
                <a:solidFill>
                  <a:srgbClr val="FF0000"/>
                </a:solidFill>
              </a:rPr>
              <a:t>marriage as a class relation in which women’s labor benefits men without comparable remuneration</a:t>
            </a:r>
            <a:r>
              <a:rPr lang="en-US" dirty="0"/>
              <a:t>” – Young, “Five Faces of Oppression in Adams’ et al. </a:t>
            </a:r>
            <a:r>
              <a:rPr lang="en-US" i="1" dirty="0"/>
              <a:t>Readings for Diversity and Social Justice</a:t>
            </a:r>
            <a:r>
              <a:rPr lang="en-US" dirty="0"/>
              <a:t>, p. </a:t>
            </a:r>
            <a:r>
              <a:rPr lang="en-US" dirty="0" smtClean="0"/>
              <a:t>39</a:t>
            </a:r>
          </a:p>
        </p:txBody>
      </p:sp>
      <p:pic>
        <p:nvPicPr>
          <p:cNvPr id="5" name="Picture 4"/>
          <p:cNvPicPr>
            <a:picLocks noChangeAspect="1"/>
          </p:cNvPicPr>
          <p:nvPr/>
        </p:nvPicPr>
        <p:blipFill rotWithShape="1">
          <a:blip r:embed="rId2"/>
          <a:srcRect t="-100" b="-172"/>
          <a:stretch/>
        </p:blipFill>
        <p:spPr>
          <a:xfrm>
            <a:off x="8229598" y="1515762"/>
            <a:ext cx="3733942" cy="4992129"/>
          </a:xfrm>
          <a:prstGeom prst="rect">
            <a:avLst/>
          </a:prstGeom>
        </p:spPr>
      </p:pic>
    </p:spTree>
    <p:extLst>
      <p:ext uri="{BB962C8B-B14F-4D97-AF65-F5344CB8AC3E}">
        <p14:creationId xmlns:p14="http://schemas.microsoft.com/office/powerpoint/2010/main" val="29112732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Weakness #1: Not everything can be reduced to power dynamics</a:t>
            </a:r>
            <a:endParaRPr lang="en-US" dirty="0"/>
          </a:p>
        </p:txBody>
      </p:sp>
      <p:sp>
        <p:nvSpPr>
          <p:cNvPr id="3" name="Content Placeholder 2"/>
          <p:cNvSpPr>
            <a:spLocks noGrp="1"/>
          </p:cNvSpPr>
          <p:nvPr>
            <p:ph idx="1"/>
          </p:nvPr>
        </p:nvSpPr>
        <p:spPr>
          <a:xfrm>
            <a:off x="838200" y="1825625"/>
            <a:ext cx="6213389" cy="4351338"/>
          </a:xfrm>
        </p:spPr>
        <p:txBody>
          <a:bodyPr>
            <a:noAutofit/>
          </a:bodyPr>
          <a:lstStyle/>
          <a:p>
            <a:r>
              <a:rPr lang="en-US" sz="2200" dirty="0" smtClean="0"/>
              <a:t>“most </a:t>
            </a:r>
            <a:r>
              <a:rPr lang="en-US" sz="2200" dirty="0"/>
              <a:t>of us were </a:t>
            </a:r>
            <a:r>
              <a:rPr lang="en-US" sz="2200" b="1" dirty="0">
                <a:solidFill>
                  <a:srgbClr val="FF0000"/>
                </a:solidFill>
              </a:rPr>
              <a:t>oppressed as children through the impact of </a:t>
            </a:r>
            <a:r>
              <a:rPr lang="en-US" sz="2200" b="1" dirty="0" smtClean="0">
                <a:solidFill>
                  <a:srgbClr val="FF0000"/>
                </a:solidFill>
              </a:rPr>
              <a:t>adultism</a:t>
            </a:r>
            <a:r>
              <a:rPr lang="en-US" sz="2200" dirty="0" smtClean="0"/>
              <a:t>” – Thomson, “Can White Heterosexual Men Understand Oppression?” in Adams’ et al. </a:t>
            </a:r>
            <a:r>
              <a:rPr lang="en-US" sz="2200" i="1" dirty="0" smtClean="0"/>
              <a:t>Readings for Diversity and Social </a:t>
            </a:r>
            <a:r>
              <a:rPr lang="en-US" sz="2200" dirty="0" smtClean="0"/>
              <a:t>Justice, p. 479</a:t>
            </a:r>
          </a:p>
          <a:p>
            <a:r>
              <a:rPr lang="en-US" sz="2200" dirty="0" smtClean="0"/>
              <a:t>“</a:t>
            </a:r>
            <a:r>
              <a:rPr lang="en-US" sz="2200" b="1" dirty="0" smtClean="0">
                <a:solidFill>
                  <a:srgbClr val="FF0000"/>
                </a:solidFill>
              </a:rPr>
              <a:t>Children </a:t>
            </a:r>
            <a:r>
              <a:rPr lang="en-US" sz="2200" b="1" dirty="0">
                <a:solidFill>
                  <a:srgbClr val="FF0000"/>
                </a:solidFill>
              </a:rPr>
              <a:t>are ... being considered helpless, dependent, and cute - </a:t>
            </a:r>
            <a:r>
              <a:rPr lang="en-US" sz="2200" dirty="0"/>
              <a:t>creatures</a:t>
            </a:r>
            <a:r>
              <a:rPr lang="en-US" sz="2200" b="1" dirty="0">
                <a:solidFill>
                  <a:srgbClr val="FF0000"/>
                </a:solidFill>
              </a:rPr>
              <a:t> </a:t>
            </a:r>
            <a:r>
              <a:rPr lang="en-US" sz="2200" dirty="0"/>
              <a:t>to be cherished and taken are of, but not full human beings to be deeply respected and </a:t>
            </a:r>
            <a:r>
              <a:rPr lang="en-US" sz="2200" b="1" dirty="0">
                <a:solidFill>
                  <a:srgbClr val="FF0000"/>
                </a:solidFill>
              </a:rPr>
              <a:t>trusted with significant power. They experience 10-15 years of unpaid labor and brainwashing in our current form of education</a:t>
            </a:r>
            <a:r>
              <a:rPr lang="en-US" sz="2200" dirty="0" smtClean="0"/>
              <a:t>.”</a:t>
            </a:r>
            <a:r>
              <a:rPr lang="en-US" sz="2200" dirty="0"/>
              <a:t/>
            </a:r>
            <a:br>
              <a:rPr lang="en-US" sz="2200" dirty="0"/>
            </a:br>
            <a:r>
              <a:rPr lang="en-US" sz="2200" dirty="0"/>
              <a:t>- Blood, Tuttle, and </a:t>
            </a:r>
            <a:r>
              <a:rPr lang="en-US" sz="2200" dirty="0" err="1"/>
              <a:t>Lakey</a:t>
            </a:r>
            <a:r>
              <a:rPr lang="en-US" sz="2200" dirty="0"/>
              <a:t> in </a:t>
            </a:r>
            <a:r>
              <a:rPr lang="en-US" sz="2200" dirty="0" smtClean="0"/>
              <a:t>“Understanding and Fighting Sexism: a Call to Men” in Anderson and Collins’ </a:t>
            </a:r>
            <a:r>
              <a:rPr lang="en-US" sz="2200" i="1" dirty="0" smtClean="0"/>
              <a:t>Race</a:t>
            </a:r>
            <a:r>
              <a:rPr lang="en-US" sz="2200" i="1" dirty="0"/>
              <a:t>, Class, and </a:t>
            </a:r>
            <a:r>
              <a:rPr lang="en-US" sz="2200" i="1" dirty="0" smtClean="0"/>
              <a:t>Gender</a:t>
            </a:r>
            <a:r>
              <a:rPr lang="en-US" sz="2200" dirty="0" smtClean="0"/>
              <a:t>, </a:t>
            </a:r>
            <a:r>
              <a:rPr lang="en-US" sz="2200" dirty="0"/>
              <a:t>p. </a:t>
            </a:r>
            <a:r>
              <a:rPr lang="en-US" sz="2200" dirty="0" smtClean="0"/>
              <a:t>139-140</a:t>
            </a:r>
          </a:p>
        </p:txBody>
      </p:sp>
      <p:pic>
        <p:nvPicPr>
          <p:cNvPr id="4" name="Content Placeholder 3"/>
          <p:cNvPicPr>
            <a:picLocks noChangeAspect="1"/>
          </p:cNvPicPr>
          <p:nvPr/>
        </p:nvPicPr>
        <p:blipFill rotWithShape="1">
          <a:blip r:embed="rId2" cstate="print">
            <a:extLst>
              <a:ext uri="{28A0092B-C50C-407E-A947-70E740481C1C}">
                <a14:useLocalDpi xmlns:a14="http://schemas.microsoft.com/office/drawing/2010/main" val="0"/>
              </a:ext>
            </a:extLst>
          </a:blip>
          <a:srcRect l="1363" t="-512" b="-749"/>
          <a:stretch/>
        </p:blipFill>
        <p:spPr>
          <a:xfrm>
            <a:off x="7508642" y="1825625"/>
            <a:ext cx="4454898" cy="3430116"/>
          </a:xfrm>
          <a:prstGeom prst="rect">
            <a:avLst/>
          </a:prstGeom>
        </p:spPr>
      </p:pic>
    </p:spTree>
    <p:extLst>
      <p:ext uri="{BB962C8B-B14F-4D97-AF65-F5344CB8AC3E}">
        <p14:creationId xmlns:p14="http://schemas.microsoft.com/office/powerpoint/2010/main" val="5745327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Weakness #1: Not </a:t>
            </a:r>
            <a:r>
              <a:rPr lang="en-US" dirty="0" smtClean="0"/>
              <a:t>everything can </a:t>
            </a:r>
            <a:r>
              <a:rPr lang="en-US" dirty="0"/>
              <a:t>be reduced to power dynamics</a:t>
            </a:r>
          </a:p>
        </p:txBody>
      </p:sp>
      <p:sp>
        <p:nvSpPr>
          <p:cNvPr id="3" name="Content Placeholder 2"/>
          <p:cNvSpPr>
            <a:spLocks noGrp="1"/>
          </p:cNvSpPr>
          <p:nvPr>
            <p:ph idx="1"/>
          </p:nvPr>
        </p:nvSpPr>
        <p:spPr>
          <a:xfrm>
            <a:off x="838200" y="1845275"/>
            <a:ext cx="5486400" cy="2762131"/>
          </a:xfrm>
        </p:spPr>
        <p:txBody>
          <a:bodyPr>
            <a:noAutofit/>
          </a:bodyPr>
          <a:lstStyle/>
          <a:p>
            <a:r>
              <a:rPr lang="en-US" sz="3200" dirty="0" smtClean="0"/>
              <a:t>Truth is not reducible to power.</a:t>
            </a:r>
          </a:p>
          <a:p>
            <a:endParaRPr lang="en-US" sz="3200" dirty="0" smtClean="0"/>
          </a:p>
          <a:p>
            <a:r>
              <a:rPr lang="en-US" sz="3200" dirty="0" smtClean="0"/>
              <a:t>Oppressors can make true claims.</a:t>
            </a:r>
          </a:p>
          <a:p>
            <a:endParaRPr lang="en-US" sz="3200" dirty="0" smtClean="0"/>
          </a:p>
          <a:p>
            <a:r>
              <a:rPr lang="en-US" sz="3200" dirty="0" smtClean="0"/>
              <a:t>An oppressed person can make false claims.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66084" y="1690688"/>
            <a:ext cx="4869456" cy="3762761"/>
          </a:xfrm>
          <a:prstGeom prst="rect">
            <a:avLst/>
          </a:prstGeom>
        </p:spPr>
      </p:pic>
    </p:spTree>
    <p:extLst>
      <p:ext uri="{BB962C8B-B14F-4D97-AF65-F5344CB8AC3E}">
        <p14:creationId xmlns:p14="http://schemas.microsoft.com/office/powerpoint/2010/main" val="42015527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55611" y="1690688"/>
            <a:ext cx="5257019" cy="4076211"/>
          </a:xfrm>
          <a:prstGeom prst="rect">
            <a:avLst/>
          </a:prstGeom>
        </p:spPr>
      </p:pic>
      <p:sp>
        <p:nvSpPr>
          <p:cNvPr id="2" name="Title 1"/>
          <p:cNvSpPr>
            <a:spLocks noGrp="1"/>
          </p:cNvSpPr>
          <p:nvPr>
            <p:ph type="title"/>
          </p:nvPr>
        </p:nvSpPr>
        <p:spPr/>
        <p:txBody>
          <a:bodyPr>
            <a:normAutofit/>
          </a:bodyPr>
          <a:lstStyle/>
          <a:p>
            <a:r>
              <a:rPr lang="en-US" dirty="0" smtClean="0"/>
              <a:t>Weakness #2: Power is context-dependent and person-dependent</a:t>
            </a:r>
            <a:endParaRPr lang="en-US" dirty="0"/>
          </a:p>
        </p:txBody>
      </p:sp>
      <p:pic>
        <p:nvPicPr>
          <p:cNvPr id="3" name="Picture 2"/>
          <p:cNvPicPr>
            <a:picLocks noChangeAspect="1"/>
          </p:cNvPicPr>
          <p:nvPr/>
        </p:nvPicPr>
        <p:blipFill>
          <a:blip r:embed="rId3"/>
          <a:stretch>
            <a:fillRect/>
          </a:stretch>
        </p:blipFill>
        <p:spPr>
          <a:xfrm>
            <a:off x="838199" y="1690688"/>
            <a:ext cx="5802083" cy="3713333"/>
          </a:xfrm>
          <a:prstGeom prst="rect">
            <a:avLst/>
          </a:prstGeom>
        </p:spPr>
      </p:pic>
      <p:pic>
        <p:nvPicPr>
          <p:cNvPr id="4" name="Picture 3"/>
          <p:cNvPicPr>
            <a:picLocks noChangeAspect="1"/>
          </p:cNvPicPr>
          <p:nvPr/>
        </p:nvPicPr>
        <p:blipFill rotWithShape="1">
          <a:blip r:embed="rId4"/>
          <a:srcRect l="25269" r="20324"/>
          <a:stretch/>
        </p:blipFill>
        <p:spPr>
          <a:xfrm>
            <a:off x="2776540" y="2382879"/>
            <a:ext cx="2040730" cy="2328949"/>
          </a:xfrm>
          <a:prstGeom prst="rect">
            <a:avLst/>
          </a:prstGeom>
        </p:spPr>
      </p:pic>
      <p:pic>
        <p:nvPicPr>
          <p:cNvPr id="12" name="Picture 11"/>
          <p:cNvPicPr>
            <a:picLocks noChangeAspect="1"/>
          </p:cNvPicPr>
          <p:nvPr/>
        </p:nvPicPr>
        <p:blipFill rotWithShape="1">
          <a:blip r:embed="rId4"/>
          <a:srcRect l="25269" r="20324"/>
          <a:stretch/>
        </p:blipFill>
        <p:spPr>
          <a:xfrm>
            <a:off x="9204959" y="3535058"/>
            <a:ext cx="1031139" cy="1176770"/>
          </a:xfrm>
          <a:prstGeom prst="rect">
            <a:avLst/>
          </a:prstGeom>
        </p:spPr>
      </p:pic>
    </p:spTree>
    <p:extLst>
      <p:ext uri="{BB962C8B-B14F-4D97-AF65-F5344CB8AC3E}">
        <p14:creationId xmlns:p14="http://schemas.microsoft.com/office/powerpoint/2010/main" val="13302568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Weakness #2: Power is </a:t>
            </a:r>
            <a:r>
              <a:rPr lang="en-US" dirty="0" smtClean="0"/>
              <a:t>context- and person-dependent</a:t>
            </a:r>
            <a:endParaRPr lang="en-US" dirty="0"/>
          </a:p>
        </p:txBody>
      </p:sp>
      <p:grpSp>
        <p:nvGrpSpPr>
          <p:cNvPr id="7" name="Group 6"/>
          <p:cNvGrpSpPr/>
          <p:nvPr/>
        </p:nvGrpSpPr>
        <p:grpSpPr>
          <a:xfrm>
            <a:off x="838200" y="1817472"/>
            <a:ext cx="9866008" cy="3331177"/>
            <a:chOff x="838200" y="1817472"/>
            <a:chExt cx="9866008" cy="3331177"/>
          </a:xfrm>
        </p:grpSpPr>
        <p:pic>
          <p:nvPicPr>
            <p:cNvPr id="4" name="Picture 3"/>
            <p:cNvPicPr>
              <a:picLocks noChangeAspect="1"/>
            </p:cNvPicPr>
            <p:nvPr/>
          </p:nvPicPr>
          <p:blipFill rotWithShape="1">
            <a:blip r:embed="rId2"/>
            <a:srcRect l="15435" r="18532"/>
            <a:stretch/>
          </p:blipFill>
          <p:spPr>
            <a:xfrm>
              <a:off x="838200" y="1817473"/>
              <a:ext cx="3304325" cy="3331176"/>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4659" r="4865"/>
            <a:stretch/>
          </p:blipFill>
          <p:spPr>
            <a:xfrm>
              <a:off x="7123073" y="1817472"/>
              <a:ext cx="3581135" cy="3327971"/>
            </a:xfrm>
            <a:prstGeom prst="rect">
              <a:avLst/>
            </a:prstGeom>
          </p:spPr>
        </p:pic>
        <p:pic>
          <p:nvPicPr>
            <p:cNvPr id="6" name="Picture 5"/>
            <p:cNvPicPr>
              <a:picLocks noChangeAspect="1"/>
            </p:cNvPicPr>
            <p:nvPr/>
          </p:nvPicPr>
          <p:blipFill rotWithShape="1">
            <a:blip r:embed="rId4"/>
            <a:srcRect l="9023" t="925" r="15780" b="122"/>
            <a:stretch/>
          </p:blipFill>
          <p:spPr>
            <a:xfrm>
              <a:off x="4338684" y="1817473"/>
              <a:ext cx="2529017" cy="3327971"/>
            </a:xfrm>
            <a:prstGeom prst="rect">
              <a:avLst/>
            </a:prstGeom>
          </p:spPr>
        </p:pic>
      </p:grpSp>
    </p:spTree>
    <p:extLst>
      <p:ext uri="{BB962C8B-B14F-4D97-AF65-F5344CB8AC3E}">
        <p14:creationId xmlns:p14="http://schemas.microsoft.com/office/powerpoint/2010/main" val="36908905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49000" cy="1325563"/>
          </a:xfrm>
        </p:spPr>
        <p:txBody>
          <a:bodyPr>
            <a:normAutofit/>
          </a:bodyPr>
          <a:lstStyle/>
          <a:p>
            <a:r>
              <a:rPr lang="en-US" dirty="0" smtClean="0"/>
              <a:t>Weakness #3: </a:t>
            </a:r>
            <a:r>
              <a:rPr lang="en-US" dirty="0"/>
              <a:t>‘Lived experience</a:t>
            </a:r>
            <a:r>
              <a:rPr lang="en-US" dirty="0" smtClean="0"/>
              <a:t>’ is not always a reliable guide to objective, generalizable truth</a:t>
            </a:r>
            <a:endParaRPr lang="en-US" dirty="0"/>
          </a:p>
        </p:txBody>
      </p:sp>
      <p:sp>
        <p:nvSpPr>
          <p:cNvPr id="3" name="TextBox 2"/>
          <p:cNvSpPr txBox="1"/>
          <p:nvPr/>
        </p:nvSpPr>
        <p:spPr>
          <a:xfrm>
            <a:off x="921494" y="1791337"/>
            <a:ext cx="9484039" cy="954107"/>
          </a:xfrm>
          <a:prstGeom prst="rect">
            <a:avLst/>
          </a:prstGeom>
          <a:noFill/>
        </p:spPr>
        <p:txBody>
          <a:bodyPr wrap="square" rtlCol="0">
            <a:spAutoFit/>
          </a:bodyPr>
          <a:lstStyle/>
          <a:p>
            <a:r>
              <a:rPr lang="en-US" sz="2800" dirty="0" smtClean="0"/>
              <a:t>“As a woman, I have </a:t>
            </a:r>
            <a:r>
              <a:rPr lang="en-US" sz="2800" dirty="0" smtClean="0">
                <a:solidFill>
                  <a:srgbClr val="FF0000"/>
                </a:solidFill>
              </a:rPr>
              <a:t>personally experienced </a:t>
            </a:r>
            <a:r>
              <a:rPr lang="en-US" sz="2800" dirty="0" smtClean="0"/>
              <a:t>gender discrimination, sexism, and even sexual violence.”</a:t>
            </a:r>
            <a:endParaRPr lang="en-US" sz="2800" dirty="0"/>
          </a:p>
        </p:txBody>
      </p:sp>
      <p:sp>
        <p:nvSpPr>
          <p:cNvPr id="7" name="TextBox 6"/>
          <p:cNvSpPr txBox="1"/>
          <p:nvPr/>
        </p:nvSpPr>
        <p:spPr>
          <a:xfrm>
            <a:off x="1016000" y="3847103"/>
            <a:ext cx="10339553" cy="954107"/>
          </a:xfrm>
          <a:prstGeom prst="rect">
            <a:avLst/>
          </a:prstGeom>
          <a:noFill/>
        </p:spPr>
        <p:txBody>
          <a:bodyPr wrap="square" rtlCol="0">
            <a:spAutoFit/>
          </a:bodyPr>
          <a:lstStyle/>
          <a:p>
            <a:r>
              <a:rPr lang="en-US" sz="2800" dirty="0" smtClean="0"/>
              <a:t>Gender discrimination, sexism, and sexual violence against women are </a:t>
            </a:r>
            <a:r>
              <a:rPr lang="en-US" sz="2800" dirty="0" smtClean="0">
                <a:solidFill>
                  <a:srgbClr val="FF0000"/>
                </a:solidFill>
              </a:rPr>
              <a:t>objectively rampant</a:t>
            </a:r>
            <a:r>
              <a:rPr lang="en-US" sz="2800" dirty="0" smtClean="0"/>
              <a:t> in our culture.</a:t>
            </a:r>
            <a:endParaRPr lang="en-US" sz="2800" dirty="0"/>
          </a:p>
        </p:txBody>
      </p:sp>
      <p:sp>
        <p:nvSpPr>
          <p:cNvPr id="8" name="TextBox 7"/>
          <p:cNvSpPr txBox="1"/>
          <p:nvPr/>
        </p:nvSpPr>
        <p:spPr>
          <a:xfrm>
            <a:off x="1016000" y="5902868"/>
            <a:ext cx="5427511" cy="523220"/>
          </a:xfrm>
          <a:prstGeom prst="rect">
            <a:avLst/>
          </a:prstGeom>
          <a:noFill/>
        </p:spPr>
        <p:txBody>
          <a:bodyPr wrap="none" rtlCol="0">
            <a:spAutoFit/>
          </a:bodyPr>
          <a:lstStyle/>
          <a:p>
            <a:r>
              <a:rPr lang="en-US" sz="2800" dirty="0" smtClean="0"/>
              <a:t>We </a:t>
            </a:r>
            <a:r>
              <a:rPr lang="en-US" sz="2800" dirty="0" smtClean="0">
                <a:solidFill>
                  <a:srgbClr val="FF0000"/>
                </a:solidFill>
              </a:rPr>
              <a:t>should</a:t>
            </a:r>
            <a:r>
              <a:rPr lang="en-US" sz="2800" dirty="0" smtClean="0"/>
              <a:t> dismantle the Patriarchy.</a:t>
            </a:r>
            <a:endParaRPr lang="en-US" sz="2800" dirty="0"/>
          </a:p>
        </p:txBody>
      </p:sp>
      <p:sp>
        <p:nvSpPr>
          <p:cNvPr id="9" name="Down Arrow 8"/>
          <p:cNvSpPr/>
          <p:nvPr/>
        </p:nvSpPr>
        <p:spPr>
          <a:xfrm>
            <a:off x="1016000" y="2860400"/>
            <a:ext cx="855133" cy="871747"/>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1016000" y="4916166"/>
            <a:ext cx="855133" cy="871747"/>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56203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49000" cy="1325563"/>
          </a:xfrm>
        </p:spPr>
        <p:txBody>
          <a:bodyPr>
            <a:normAutofit/>
          </a:bodyPr>
          <a:lstStyle/>
          <a:p>
            <a:r>
              <a:rPr lang="en-US" dirty="0" smtClean="0"/>
              <a:t>Weakness #3: </a:t>
            </a:r>
            <a:r>
              <a:rPr lang="en-US" dirty="0"/>
              <a:t>‘Lived experience</a:t>
            </a:r>
            <a:r>
              <a:rPr lang="en-US" dirty="0" smtClean="0"/>
              <a:t>’ is </a:t>
            </a:r>
            <a:r>
              <a:rPr lang="en-US" dirty="0"/>
              <a:t>not always a </a:t>
            </a:r>
            <a:r>
              <a:rPr lang="en-US" dirty="0" smtClean="0"/>
              <a:t>reliable guide to objective, generalizable truth</a:t>
            </a:r>
            <a:endParaRPr lang="en-US" dirty="0"/>
          </a:p>
        </p:txBody>
      </p:sp>
      <p:sp>
        <p:nvSpPr>
          <p:cNvPr id="3" name="TextBox 2"/>
          <p:cNvSpPr txBox="1"/>
          <p:nvPr/>
        </p:nvSpPr>
        <p:spPr>
          <a:xfrm>
            <a:off x="921494" y="1791337"/>
            <a:ext cx="9484039" cy="954107"/>
          </a:xfrm>
          <a:prstGeom prst="rect">
            <a:avLst/>
          </a:prstGeom>
          <a:noFill/>
        </p:spPr>
        <p:txBody>
          <a:bodyPr wrap="square" rtlCol="0">
            <a:spAutoFit/>
          </a:bodyPr>
          <a:lstStyle/>
          <a:p>
            <a:r>
              <a:rPr lang="en-US" sz="2800" dirty="0" smtClean="0"/>
              <a:t>“As a woman, I have </a:t>
            </a:r>
            <a:r>
              <a:rPr lang="en-US" sz="2800" dirty="0" smtClean="0">
                <a:solidFill>
                  <a:srgbClr val="FF0000"/>
                </a:solidFill>
              </a:rPr>
              <a:t>never</a:t>
            </a:r>
            <a:r>
              <a:rPr lang="en-US" sz="2800" b="1" dirty="0" smtClean="0"/>
              <a:t> </a:t>
            </a:r>
            <a:r>
              <a:rPr lang="en-US" sz="2800" dirty="0" smtClean="0">
                <a:solidFill>
                  <a:srgbClr val="FF0000"/>
                </a:solidFill>
              </a:rPr>
              <a:t>personally experienced </a:t>
            </a:r>
            <a:r>
              <a:rPr lang="en-US" sz="2800" dirty="0" smtClean="0"/>
              <a:t>gender discrimination, sexism, or sexual violence.”</a:t>
            </a:r>
            <a:endParaRPr lang="en-US" sz="2800" dirty="0"/>
          </a:p>
        </p:txBody>
      </p:sp>
      <p:sp>
        <p:nvSpPr>
          <p:cNvPr id="7" name="TextBox 6"/>
          <p:cNvSpPr txBox="1"/>
          <p:nvPr/>
        </p:nvSpPr>
        <p:spPr>
          <a:xfrm>
            <a:off x="1016000" y="3847103"/>
            <a:ext cx="10339553" cy="954107"/>
          </a:xfrm>
          <a:prstGeom prst="rect">
            <a:avLst/>
          </a:prstGeom>
          <a:noFill/>
        </p:spPr>
        <p:txBody>
          <a:bodyPr wrap="square" rtlCol="0">
            <a:spAutoFit/>
          </a:bodyPr>
          <a:lstStyle/>
          <a:p>
            <a:r>
              <a:rPr lang="en-US" sz="2800" dirty="0" smtClean="0"/>
              <a:t>Gender discrimination, sexism, and sexual violence against women </a:t>
            </a:r>
            <a:r>
              <a:rPr lang="en-US" sz="2800" dirty="0" smtClean="0">
                <a:solidFill>
                  <a:srgbClr val="FF0000"/>
                </a:solidFill>
              </a:rPr>
              <a:t>do not exist</a:t>
            </a:r>
            <a:r>
              <a:rPr lang="en-US" sz="2800" b="1" dirty="0" smtClean="0">
                <a:solidFill>
                  <a:srgbClr val="FF0000"/>
                </a:solidFill>
              </a:rPr>
              <a:t> </a:t>
            </a:r>
            <a:r>
              <a:rPr lang="en-US" sz="2800" dirty="0" smtClean="0"/>
              <a:t>in our culture.</a:t>
            </a:r>
            <a:endParaRPr lang="en-US" sz="2800" dirty="0"/>
          </a:p>
        </p:txBody>
      </p:sp>
      <p:sp>
        <p:nvSpPr>
          <p:cNvPr id="8" name="TextBox 7"/>
          <p:cNvSpPr txBox="1"/>
          <p:nvPr/>
        </p:nvSpPr>
        <p:spPr>
          <a:xfrm>
            <a:off x="1016000" y="5902868"/>
            <a:ext cx="6477671" cy="523220"/>
          </a:xfrm>
          <a:prstGeom prst="rect">
            <a:avLst/>
          </a:prstGeom>
          <a:noFill/>
        </p:spPr>
        <p:txBody>
          <a:bodyPr wrap="none" rtlCol="0">
            <a:spAutoFit/>
          </a:bodyPr>
          <a:lstStyle/>
          <a:p>
            <a:r>
              <a:rPr lang="en-US" sz="2800" dirty="0" smtClean="0"/>
              <a:t>We </a:t>
            </a:r>
            <a:r>
              <a:rPr lang="en-US" sz="2800" dirty="0" smtClean="0">
                <a:solidFill>
                  <a:srgbClr val="FF0000"/>
                </a:solidFill>
              </a:rPr>
              <a:t>should</a:t>
            </a:r>
            <a:r>
              <a:rPr lang="en-US" sz="2800" dirty="0" smtClean="0"/>
              <a:t> </a:t>
            </a:r>
            <a:r>
              <a:rPr lang="en-US" sz="2800" dirty="0" smtClean="0">
                <a:solidFill>
                  <a:srgbClr val="FF0000"/>
                </a:solidFill>
              </a:rPr>
              <a:t>reject the idea </a:t>
            </a:r>
            <a:r>
              <a:rPr lang="en-US" sz="2800" dirty="0" smtClean="0"/>
              <a:t>of the Patriarchy.</a:t>
            </a:r>
            <a:endParaRPr lang="en-US" sz="2800" dirty="0"/>
          </a:p>
        </p:txBody>
      </p:sp>
      <p:sp>
        <p:nvSpPr>
          <p:cNvPr id="9" name="Down Arrow 8"/>
          <p:cNvSpPr/>
          <p:nvPr/>
        </p:nvSpPr>
        <p:spPr>
          <a:xfrm>
            <a:off x="1016000" y="2860400"/>
            <a:ext cx="855133" cy="871747"/>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1016000" y="4916166"/>
            <a:ext cx="855133" cy="871747"/>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70005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49000" cy="1325563"/>
          </a:xfrm>
        </p:spPr>
        <p:txBody>
          <a:bodyPr>
            <a:normAutofit/>
          </a:bodyPr>
          <a:lstStyle/>
          <a:p>
            <a:r>
              <a:rPr lang="en-US" dirty="0" smtClean="0"/>
              <a:t>Weakness #3: </a:t>
            </a:r>
            <a:r>
              <a:rPr lang="en-US" dirty="0"/>
              <a:t>‘Lived experience</a:t>
            </a:r>
            <a:r>
              <a:rPr lang="en-US" dirty="0" smtClean="0"/>
              <a:t>’ is </a:t>
            </a:r>
            <a:r>
              <a:rPr lang="en-US" dirty="0"/>
              <a:t>not always a </a:t>
            </a:r>
            <a:r>
              <a:rPr lang="en-US" dirty="0" smtClean="0"/>
              <a:t>reliable guide to objective, generalizable truth</a:t>
            </a:r>
            <a:endParaRPr lang="en-US" dirty="0"/>
          </a:p>
        </p:txBody>
      </p:sp>
      <p:sp>
        <p:nvSpPr>
          <p:cNvPr id="3" name="TextBox 2"/>
          <p:cNvSpPr txBox="1"/>
          <p:nvPr/>
        </p:nvSpPr>
        <p:spPr>
          <a:xfrm>
            <a:off x="921494" y="1791337"/>
            <a:ext cx="9484039" cy="954107"/>
          </a:xfrm>
          <a:prstGeom prst="rect">
            <a:avLst/>
          </a:prstGeom>
          <a:noFill/>
        </p:spPr>
        <p:txBody>
          <a:bodyPr wrap="square" rtlCol="0">
            <a:spAutoFit/>
          </a:bodyPr>
          <a:lstStyle/>
          <a:p>
            <a:r>
              <a:rPr lang="en-US" sz="2800" dirty="0" smtClean="0"/>
              <a:t>“As a mother, I have </a:t>
            </a:r>
            <a:r>
              <a:rPr lang="en-US" sz="2800" dirty="0" smtClean="0">
                <a:solidFill>
                  <a:srgbClr val="FF0000"/>
                </a:solidFill>
              </a:rPr>
              <a:t>personally experienced </a:t>
            </a:r>
            <a:r>
              <a:rPr lang="en-US" sz="2800" dirty="0" smtClean="0"/>
              <a:t>the damage that vaccines did to my child.”</a:t>
            </a:r>
            <a:endParaRPr lang="en-US" sz="2800" dirty="0"/>
          </a:p>
        </p:txBody>
      </p:sp>
      <p:sp>
        <p:nvSpPr>
          <p:cNvPr id="7" name="TextBox 6"/>
          <p:cNvSpPr txBox="1"/>
          <p:nvPr/>
        </p:nvSpPr>
        <p:spPr>
          <a:xfrm>
            <a:off x="1016000" y="3847103"/>
            <a:ext cx="10339553" cy="523220"/>
          </a:xfrm>
          <a:prstGeom prst="rect">
            <a:avLst/>
          </a:prstGeom>
          <a:noFill/>
        </p:spPr>
        <p:txBody>
          <a:bodyPr wrap="square" rtlCol="0">
            <a:spAutoFit/>
          </a:bodyPr>
          <a:lstStyle/>
          <a:p>
            <a:r>
              <a:rPr lang="en-US" sz="2800" dirty="0" smtClean="0"/>
              <a:t>Vaccines are </a:t>
            </a:r>
            <a:r>
              <a:rPr lang="en-US" sz="2800" dirty="0" smtClean="0">
                <a:solidFill>
                  <a:srgbClr val="FF0000"/>
                </a:solidFill>
              </a:rPr>
              <a:t>objectively dangerous</a:t>
            </a:r>
            <a:r>
              <a:rPr lang="en-US" sz="2800" dirty="0" smtClean="0"/>
              <a:t> to children.</a:t>
            </a:r>
            <a:endParaRPr lang="en-US" sz="2800" dirty="0"/>
          </a:p>
        </p:txBody>
      </p:sp>
      <p:sp>
        <p:nvSpPr>
          <p:cNvPr id="8" name="TextBox 7"/>
          <p:cNvSpPr txBox="1"/>
          <p:nvPr/>
        </p:nvSpPr>
        <p:spPr>
          <a:xfrm>
            <a:off x="1016000" y="5902868"/>
            <a:ext cx="4690387" cy="523220"/>
          </a:xfrm>
          <a:prstGeom prst="rect">
            <a:avLst/>
          </a:prstGeom>
          <a:noFill/>
        </p:spPr>
        <p:txBody>
          <a:bodyPr wrap="none" rtlCol="0">
            <a:spAutoFit/>
          </a:bodyPr>
          <a:lstStyle/>
          <a:p>
            <a:r>
              <a:rPr lang="en-US" sz="2800" dirty="0" smtClean="0"/>
              <a:t>We </a:t>
            </a:r>
            <a:r>
              <a:rPr lang="en-US" sz="2800" dirty="0" smtClean="0">
                <a:solidFill>
                  <a:srgbClr val="FF0000"/>
                </a:solidFill>
              </a:rPr>
              <a:t>should</a:t>
            </a:r>
            <a:r>
              <a:rPr lang="en-US" sz="2800" dirty="0" smtClean="0"/>
              <a:t> stop using vaccines.</a:t>
            </a:r>
            <a:endParaRPr lang="en-US" sz="2800" dirty="0"/>
          </a:p>
        </p:txBody>
      </p:sp>
      <p:sp>
        <p:nvSpPr>
          <p:cNvPr id="9" name="Down Arrow 8"/>
          <p:cNvSpPr/>
          <p:nvPr/>
        </p:nvSpPr>
        <p:spPr>
          <a:xfrm>
            <a:off x="1016000" y="2860400"/>
            <a:ext cx="855133" cy="871747"/>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1016000" y="4916166"/>
            <a:ext cx="855133" cy="871747"/>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94168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49000" cy="1325563"/>
          </a:xfrm>
        </p:spPr>
        <p:txBody>
          <a:bodyPr>
            <a:normAutofit/>
          </a:bodyPr>
          <a:lstStyle/>
          <a:p>
            <a:r>
              <a:rPr lang="en-US" dirty="0" smtClean="0"/>
              <a:t>Weakness #3: </a:t>
            </a:r>
            <a:r>
              <a:rPr lang="en-US" dirty="0"/>
              <a:t>‘Lived experience</a:t>
            </a:r>
            <a:r>
              <a:rPr lang="en-US" dirty="0" smtClean="0"/>
              <a:t>’ is </a:t>
            </a:r>
            <a:r>
              <a:rPr lang="en-US" dirty="0"/>
              <a:t>not always a </a:t>
            </a:r>
            <a:r>
              <a:rPr lang="en-US" dirty="0" smtClean="0"/>
              <a:t>reliable guide to objective, generalizable truth</a:t>
            </a:r>
            <a:endParaRPr lang="en-US" dirty="0"/>
          </a:p>
        </p:txBody>
      </p:sp>
      <p:sp>
        <p:nvSpPr>
          <p:cNvPr id="3" name="TextBox 2"/>
          <p:cNvSpPr txBox="1"/>
          <p:nvPr/>
        </p:nvSpPr>
        <p:spPr>
          <a:xfrm>
            <a:off x="921494" y="1791337"/>
            <a:ext cx="9484039" cy="954107"/>
          </a:xfrm>
          <a:prstGeom prst="rect">
            <a:avLst/>
          </a:prstGeom>
          <a:noFill/>
        </p:spPr>
        <p:txBody>
          <a:bodyPr wrap="square" rtlCol="0">
            <a:spAutoFit/>
          </a:bodyPr>
          <a:lstStyle/>
          <a:p>
            <a:r>
              <a:rPr lang="en-US" sz="2800" dirty="0" smtClean="0"/>
              <a:t>“As a cult leader, I have </a:t>
            </a:r>
            <a:r>
              <a:rPr lang="en-US" sz="2800" dirty="0" smtClean="0">
                <a:solidFill>
                  <a:srgbClr val="FF0000"/>
                </a:solidFill>
              </a:rPr>
              <a:t>personally experienced </a:t>
            </a:r>
            <a:r>
              <a:rPr lang="en-US" sz="2800" dirty="0" smtClean="0"/>
              <a:t>the voice of God in my life.”</a:t>
            </a:r>
            <a:endParaRPr lang="en-US" sz="2800" dirty="0"/>
          </a:p>
        </p:txBody>
      </p:sp>
      <p:sp>
        <p:nvSpPr>
          <p:cNvPr id="7" name="TextBox 6"/>
          <p:cNvSpPr txBox="1"/>
          <p:nvPr/>
        </p:nvSpPr>
        <p:spPr>
          <a:xfrm>
            <a:off x="1016000" y="3847103"/>
            <a:ext cx="10339553" cy="523220"/>
          </a:xfrm>
          <a:prstGeom prst="rect">
            <a:avLst/>
          </a:prstGeom>
          <a:noFill/>
        </p:spPr>
        <p:txBody>
          <a:bodyPr wrap="square" rtlCol="0">
            <a:spAutoFit/>
          </a:bodyPr>
          <a:lstStyle/>
          <a:p>
            <a:r>
              <a:rPr lang="en-US" sz="2800" dirty="0" smtClean="0"/>
              <a:t>God is </a:t>
            </a:r>
            <a:r>
              <a:rPr lang="en-US" sz="2800" dirty="0" smtClean="0">
                <a:solidFill>
                  <a:srgbClr val="FF0000"/>
                </a:solidFill>
              </a:rPr>
              <a:t>objectively speaking</a:t>
            </a:r>
            <a:r>
              <a:rPr lang="en-US" sz="2800" dirty="0" smtClean="0"/>
              <a:t> to me.</a:t>
            </a:r>
            <a:endParaRPr lang="en-US" sz="2800" dirty="0"/>
          </a:p>
        </p:txBody>
      </p:sp>
      <p:sp>
        <p:nvSpPr>
          <p:cNvPr id="8" name="TextBox 7"/>
          <p:cNvSpPr txBox="1"/>
          <p:nvPr/>
        </p:nvSpPr>
        <p:spPr>
          <a:xfrm>
            <a:off x="1016000" y="5902868"/>
            <a:ext cx="10103920" cy="523220"/>
          </a:xfrm>
          <a:prstGeom prst="rect">
            <a:avLst/>
          </a:prstGeom>
          <a:noFill/>
        </p:spPr>
        <p:txBody>
          <a:bodyPr wrap="none" rtlCol="0">
            <a:spAutoFit/>
          </a:bodyPr>
          <a:lstStyle/>
          <a:p>
            <a:r>
              <a:rPr lang="en-US" sz="2800" dirty="0" smtClean="0"/>
              <a:t>You </a:t>
            </a:r>
            <a:r>
              <a:rPr lang="en-US" sz="2800" dirty="0" smtClean="0">
                <a:solidFill>
                  <a:srgbClr val="FF0000"/>
                </a:solidFill>
              </a:rPr>
              <a:t>should </a:t>
            </a:r>
            <a:r>
              <a:rPr lang="en-US" sz="2800" dirty="0" smtClean="0"/>
              <a:t>come live in my compound and prepare for Armageddon.</a:t>
            </a:r>
            <a:endParaRPr lang="en-US" sz="2800" dirty="0"/>
          </a:p>
        </p:txBody>
      </p:sp>
      <p:sp>
        <p:nvSpPr>
          <p:cNvPr id="9" name="Down Arrow 8"/>
          <p:cNvSpPr/>
          <p:nvPr/>
        </p:nvSpPr>
        <p:spPr>
          <a:xfrm>
            <a:off x="1016000" y="2860400"/>
            <a:ext cx="855133" cy="871747"/>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1016000" y="4916166"/>
            <a:ext cx="855133" cy="871747"/>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77727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49000" cy="1325563"/>
          </a:xfrm>
        </p:spPr>
        <p:txBody>
          <a:bodyPr>
            <a:normAutofit/>
          </a:bodyPr>
          <a:lstStyle/>
          <a:p>
            <a:r>
              <a:rPr lang="en-US" dirty="0" smtClean="0"/>
              <a:t>Weakness #3: </a:t>
            </a:r>
            <a:r>
              <a:rPr lang="en-US" dirty="0"/>
              <a:t>‘Lived experience</a:t>
            </a:r>
            <a:r>
              <a:rPr lang="en-US" dirty="0" smtClean="0"/>
              <a:t>’ is </a:t>
            </a:r>
            <a:r>
              <a:rPr lang="en-US" dirty="0"/>
              <a:t>not always a </a:t>
            </a:r>
            <a:r>
              <a:rPr lang="en-US" dirty="0" smtClean="0"/>
              <a:t>reliable guide to objective, generalizable truth</a:t>
            </a:r>
            <a:endParaRPr lang="en-US" dirty="0"/>
          </a:p>
        </p:txBody>
      </p:sp>
      <p:sp>
        <p:nvSpPr>
          <p:cNvPr id="3" name="TextBox 2"/>
          <p:cNvSpPr txBox="1"/>
          <p:nvPr/>
        </p:nvSpPr>
        <p:spPr>
          <a:xfrm>
            <a:off x="921494" y="2021087"/>
            <a:ext cx="9484039" cy="523220"/>
          </a:xfrm>
          <a:prstGeom prst="rect">
            <a:avLst/>
          </a:prstGeom>
          <a:noFill/>
          <a:ln w="28575">
            <a:solidFill>
              <a:schemeClr val="accent6"/>
            </a:solidFill>
          </a:ln>
        </p:spPr>
        <p:txBody>
          <a:bodyPr wrap="square" rtlCol="0">
            <a:spAutoFit/>
          </a:bodyPr>
          <a:lstStyle/>
          <a:p>
            <a:r>
              <a:rPr lang="en-US" sz="2800" dirty="0" smtClean="0"/>
              <a:t>Personal experience</a:t>
            </a:r>
            <a:endParaRPr lang="en-US" sz="2800" dirty="0"/>
          </a:p>
        </p:txBody>
      </p:sp>
      <p:sp>
        <p:nvSpPr>
          <p:cNvPr id="7" name="TextBox 6"/>
          <p:cNvSpPr txBox="1"/>
          <p:nvPr/>
        </p:nvSpPr>
        <p:spPr>
          <a:xfrm>
            <a:off x="1016001" y="4062546"/>
            <a:ext cx="9389532" cy="523220"/>
          </a:xfrm>
          <a:prstGeom prst="rect">
            <a:avLst/>
          </a:prstGeom>
          <a:noFill/>
          <a:ln w="28575">
            <a:solidFill>
              <a:srgbClr val="FF0000"/>
            </a:solidFill>
          </a:ln>
        </p:spPr>
        <p:txBody>
          <a:bodyPr wrap="square" rtlCol="0">
            <a:spAutoFit/>
          </a:bodyPr>
          <a:lstStyle/>
          <a:p>
            <a:r>
              <a:rPr lang="en-US" sz="2800" dirty="0" smtClean="0"/>
              <a:t>Objective truth</a:t>
            </a:r>
            <a:endParaRPr lang="en-US" sz="2800" dirty="0"/>
          </a:p>
        </p:txBody>
      </p:sp>
      <p:sp>
        <p:nvSpPr>
          <p:cNvPr id="8" name="TextBox 7"/>
          <p:cNvSpPr txBox="1"/>
          <p:nvPr/>
        </p:nvSpPr>
        <p:spPr>
          <a:xfrm>
            <a:off x="1015999" y="5902868"/>
            <a:ext cx="9389533" cy="523220"/>
          </a:xfrm>
          <a:prstGeom prst="rect">
            <a:avLst/>
          </a:prstGeom>
          <a:noFill/>
          <a:ln w="28575">
            <a:solidFill>
              <a:srgbClr val="FF0000"/>
            </a:solidFill>
          </a:ln>
        </p:spPr>
        <p:txBody>
          <a:bodyPr wrap="square" rtlCol="0">
            <a:spAutoFit/>
          </a:bodyPr>
          <a:lstStyle/>
          <a:p>
            <a:r>
              <a:rPr lang="en-US" sz="2800" dirty="0" smtClean="0"/>
              <a:t>Prescriptive solution</a:t>
            </a:r>
            <a:endParaRPr lang="en-US" sz="2800" dirty="0"/>
          </a:p>
        </p:txBody>
      </p:sp>
      <p:sp>
        <p:nvSpPr>
          <p:cNvPr id="9" name="Down Arrow 8"/>
          <p:cNvSpPr/>
          <p:nvPr/>
        </p:nvSpPr>
        <p:spPr>
          <a:xfrm>
            <a:off x="1016000" y="2860400"/>
            <a:ext cx="855133" cy="871747"/>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1016000" y="4916166"/>
            <a:ext cx="855133" cy="871747"/>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133599" y="3009374"/>
            <a:ext cx="5107232" cy="584775"/>
          </a:xfrm>
          <a:prstGeom prst="rect">
            <a:avLst/>
          </a:prstGeom>
          <a:noFill/>
          <a:ln w="28575">
            <a:solidFill>
              <a:srgbClr val="FF0000"/>
            </a:solidFill>
          </a:ln>
        </p:spPr>
        <p:txBody>
          <a:bodyPr wrap="none" rtlCol="0">
            <a:spAutoFit/>
          </a:bodyPr>
          <a:lstStyle/>
          <a:p>
            <a:r>
              <a:rPr lang="en-US" sz="3200" dirty="0" smtClean="0"/>
              <a:t>Interpretation / Extrapolation</a:t>
            </a:r>
            <a:endParaRPr lang="en-US" sz="3200" dirty="0"/>
          </a:p>
        </p:txBody>
      </p:sp>
      <p:sp>
        <p:nvSpPr>
          <p:cNvPr id="11" name="TextBox 10"/>
          <p:cNvSpPr txBox="1"/>
          <p:nvPr/>
        </p:nvSpPr>
        <p:spPr>
          <a:xfrm>
            <a:off x="2133599" y="5059651"/>
            <a:ext cx="1527406" cy="584775"/>
          </a:xfrm>
          <a:prstGeom prst="rect">
            <a:avLst/>
          </a:prstGeom>
          <a:noFill/>
          <a:ln w="28575">
            <a:solidFill>
              <a:srgbClr val="FF0000"/>
            </a:solidFill>
          </a:ln>
        </p:spPr>
        <p:txBody>
          <a:bodyPr wrap="none" rtlCol="0">
            <a:spAutoFit/>
          </a:bodyPr>
          <a:lstStyle/>
          <a:p>
            <a:r>
              <a:rPr lang="en-US" sz="3200" dirty="0" smtClean="0"/>
              <a:t>Analysis</a:t>
            </a:r>
            <a:endParaRPr lang="en-US" sz="3200" dirty="0"/>
          </a:p>
        </p:txBody>
      </p:sp>
      <p:sp>
        <p:nvSpPr>
          <p:cNvPr id="6" name="Freeform 5"/>
          <p:cNvSpPr/>
          <p:nvPr/>
        </p:nvSpPr>
        <p:spPr>
          <a:xfrm>
            <a:off x="4399005" y="2101973"/>
            <a:ext cx="370703" cy="296563"/>
          </a:xfrm>
          <a:custGeom>
            <a:avLst/>
            <a:gdLst>
              <a:gd name="connsiteX0" fmla="*/ 0 w 370703"/>
              <a:gd name="connsiteY0" fmla="*/ 164757 h 296563"/>
              <a:gd name="connsiteX1" fmla="*/ 107092 w 370703"/>
              <a:gd name="connsiteY1" fmla="*/ 296563 h 296563"/>
              <a:gd name="connsiteX2" fmla="*/ 370703 w 370703"/>
              <a:gd name="connsiteY2" fmla="*/ 0 h 296563"/>
            </a:gdLst>
            <a:ahLst/>
            <a:cxnLst>
              <a:cxn ang="0">
                <a:pos x="connsiteX0" y="connsiteY0"/>
              </a:cxn>
              <a:cxn ang="0">
                <a:pos x="connsiteX1" y="connsiteY1"/>
              </a:cxn>
              <a:cxn ang="0">
                <a:pos x="connsiteX2" y="connsiteY2"/>
              </a:cxn>
            </a:cxnLst>
            <a:rect l="l" t="t" r="r" b="b"/>
            <a:pathLst>
              <a:path w="370703" h="296563">
                <a:moveTo>
                  <a:pt x="0" y="164757"/>
                </a:moveTo>
                <a:lnTo>
                  <a:pt x="107092" y="296563"/>
                </a:lnTo>
                <a:lnTo>
                  <a:pt x="370703" y="0"/>
                </a:lnTo>
              </a:path>
            </a:pathLst>
          </a:cu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ultiply 11"/>
          <p:cNvSpPr/>
          <p:nvPr/>
        </p:nvSpPr>
        <p:spPr>
          <a:xfrm>
            <a:off x="4239383" y="3979183"/>
            <a:ext cx="689945" cy="689945"/>
          </a:xfrm>
          <a:prstGeom prst="mathMultiply">
            <a:avLst>
              <a:gd name="adj1" fmla="val 12774"/>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ultiply 12"/>
          <p:cNvSpPr/>
          <p:nvPr/>
        </p:nvSpPr>
        <p:spPr>
          <a:xfrm>
            <a:off x="4239383" y="5819505"/>
            <a:ext cx="689945" cy="689945"/>
          </a:xfrm>
          <a:prstGeom prst="mathMultiply">
            <a:avLst>
              <a:gd name="adj1" fmla="val 12774"/>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121409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Weakness #4: critical theory is itself a hegemonic discourse that creates power differentials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796523"/>
            <a:ext cx="7916333" cy="4621210"/>
          </a:xfrm>
          <a:prstGeom prst="rect">
            <a:avLst/>
          </a:prstGeom>
        </p:spPr>
      </p:pic>
    </p:spTree>
    <p:extLst>
      <p:ext uri="{BB962C8B-B14F-4D97-AF65-F5344CB8AC3E}">
        <p14:creationId xmlns:p14="http://schemas.microsoft.com/office/powerpoint/2010/main" val="17307323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Weakness #4: critical theory is itself a hegemonic discourse that creates power differentials</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690688"/>
            <a:ext cx="11430000" cy="4777845"/>
          </a:xfrm>
          <a:prstGeom prst="rect">
            <a:avLst/>
          </a:prstGeom>
        </p:spPr>
      </p:pic>
      <p:sp>
        <p:nvSpPr>
          <p:cNvPr id="7" name="Rectangle 6"/>
          <p:cNvSpPr/>
          <p:nvPr/>
        </p:nvSpPr>
        <p:spPr>
          <a:xfrm>
            <a:off x="643467" y="4809067"/>
            <a:ext cx="7577666" cy="44026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50593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Weakness #5: The oppressed and the oppressor both need forgiveness</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0300" y="1690688"/>
            <a:ext cx="7391400" cy="4846187"/>
          </a:xfrm>
          <a:prstGeom prst="rect">
            <a:avLst/>
          </a:prstGeom>
        </p:spPr>
      </p:pic>
    </p:spTree>
    <p:extLst>
      <p:ext uri="{BB962C8B-B14F-4D97-AF65-F5344CB8AC3E}">
        <p14:creationId xmlns:p14="http://schemas.microsoft.com/office/powerpoint/2010/main" val="29457740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7350</TotalTime>
  <Words>2324</Words>
  <Application>Microsoft Office PowerPoint</Application>
  <PresentationFormat>Widescreen</PresentationFormat>
  <Paragraphs>196</Paragraphs>
  <Slides>57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AR DECODE</vt:lpstr>
      <vt:lpstr>Arial</vt:lpstr>
      <vt:lpstr>Calibri</vt:lpstr>
      <vt:lpstr>Calibri Light</vt:lpstr>
      <vt:lpstr>Office Theme</vt:lpstr>
      <vt:lpstr>Race, Class, and Gender</vt:lpstr>
      <vt:lpstr>Acknowledgements</vt:lpstr>
      <vt:lpstr>Acknowledgements</vt:lpstr>
      <vt:lpstr>Outline</vt:lpstr>
      <vt:lpstr>Why Study the Social Justice Movement?</vt:lpstr>
      <vt:lpstr>Why Study the Social Justice Movement?</vt:lpstr>
      <vt:lpstr>Why Study the Social Justice Movement?</vt:lpstr>
      <vt:lpstr>Why Study the Social Justice Movement?</vt:lpstr>
      <vt:lpstr>Why Study the Social Justice Movement?</vt:lpstr>
      <vt:lpstr>Why Study the Social Justice Movement?</vt:lpstr>
      <vt:lpstr>Why Study the Social Justice Movement?</vt:lpstr>
      <vt:lpstr>Outline</vt:lpstr>
      <vt:lpstr>What is ‘social justice’?</vt:lpstr>
      <vt:lpstr>What is ‘social justice’?</vt:lpstr>
      <vt:lpstr>What is ‘social justice’?</vt:lpstr>
      <vt:lpstr>What is ‘social justice’?</vt:lpstr>
      <vt:lpstr>What is ‘social justice’?</vt:lpstr>
      <vt:lpstr>What is ‘social justice’?</vt:lpstr>
      <vt:lpstr>Outline</vt:lpstr>
      <vt:lpstr>What is critical theory?</vt:lpstr>
      <vt:lpstr>What is critical theory?</vt:lpstr>
      <vt:lpstr>Premise #1: Individual identity is inseparable from group identity as ‘oppressed’ or ‘oppressor’</vt:lpstr>
      <vt:lpstr>Premise #1: Individual identity is inseparable from group identity as ‘oppressed’ or ‘oppressor’</vt:lpstr>
      <vt:lpstr>Premise #2: Oppressor groups subjugate oppressed groups through the exercise of hegemonic power </vt:lpstr>
      <vt:lpstr>Premise #2: Oppressor groups subjugate oppressed groups through the exercise of hegemonic power</vt:lpstr>
      <vt:lpstr>Premise #3: Different oppressed groups find solidarity in the experience of oppression </vt:lpstr>
      <vt:lpstr>Premise #3: Different oppressed groups find solidarity in the experience of oppression</vt:lpstr>
      <vt:lpstr>Premise #4: Our fundamental moral duty is freeing groups from oppression </vt:lpstr>
      <vt:lpstr>Premise #4: Our fundamental moral duty is freeing groups from oppression</vt:lpstr>
      <vt:lpstr>Premise #5: ‘Lived experience’ is more important than objective evidence in understanding oppression </vt:lpstr>
      <vt:lpstr>Premise #5: ‘Lived experience’ is more important than objective evidence in understanding oppression</vt:lpstr>
      <vt:lpstr>Premise #6: Oppressor groups hide their oppression under the guise of objectivity </vt:lpstr>
      <vt:lpstr>Premise #6: Oppressors groups hide their oppression under the guise of objectivity</vt:lpstr>
      <vt:lpstr>Premise #7: Individuals at the intersection of different oppressed groups experience oppression in a unique way</vt:lpstr>
      <vt:lpstr>Premise #7: Individuals at the intersection of different oppressed groups experience oppression in a unique way</vt:lpstr>
      <vt:lpstr>Critical theory is an important and influential ideology in today’s culture</vt:lpstr>
      <vt:lpstr>Outline</vt:lpstr>
      <vt:lpstr>Strength #1. Focus on structures/systems and norms</vt:lpstr>
      <vt:lpstr>Strength #1. Focus on structures/systems and norms</vt:lpstr>
      <vt:lpstr>Strength #1. Focus on structures/systems and norms</vt:lpstr>
      <vt:lpstr>Strength #2. Emphasis on the sinfulness of oppression</vt:lpstr>
      <vt:lpstr>Strength #3. Recognition of the noetic effects of power</vt:lpstr>
      <vt:lpstr>Strength #4. Desire to give voice to the marginalized.</vt:lpstr>
      <vt:lpstr>Outline</vt:lpstr>
      <vt:lpstr>Weakness #1: Not everything can be reduced to power dynamics</vt:lpstr>
      <vt:lpstr>Weakness #1: Not everything can be reduced to power dynamics</vt:lpstr>
      <vt:lpstr>Weakness #1: Not everything can be reduced to power dynamics</vt:lpstr>
      <vt:lpstr>Weakness #2: Power is context-dependent and person-dependent</vt:lpstr>
      <vt:lpstr>Weakness #2: Power is context- and person-dependent</vt:lpstr>
      <vt:lpstr>Weakness #3: ‘Lived experience’ is not always a reliable guide to objective, generalizable truth</vt:lpstr>
      <vt:lpstr>Weakness #3: ‘Lived experience’ is not always a reliable guide to objective, generalizable truth</vt:lpstr>
      <vt:lpstr>Weakness #3: ‘Lived experience’ is not always a reliable guide to objective, generalizable truth</vt:lpstr>
      <vt:lpstr>Weakness #3: ‘Lived experience’ is not always a reliable guide to objective, generalizable truth</vt:lpstr>
      <vt:lpstr>Weakness #3: ‘Lived experience’ is not always a reliable guide to objective, generalizable truth</vt:lpstr>
      <vt:lpstr>Weakness #4: critical theory is itself a hegemonic discourse that creates power differentials</vt:lpstr>
      <vt:lpstr>Weakness #4: critical theory is itself a hegemonic discourse that creates power differentials</vt:lpstr>
      <vt:lpstr>Weakness #5: The oppressed and the oppressor both need forgiveness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Race, Class, and Gender</dc:title>
  <dc:creator>Neil Shenvi</dc:creator>
  <cp:lastModifiedBy>Neil Shenvi</cp:lastModifiedBy>
  <cp:revision>132</cp:revision>
  <cp:lastPrinted>2018-10-10T20:51:57Z</cp:lastPrinted>
  <dcterms:created xsi:type="dcterms:W3CDTF">2018-08-17T00:51:06Z</dcterms:created>
  <dcterms:modified xsi:type="dcterms:W3CDTF">2018-10-21T23:51:51Z</dcterms:modified>
</cp:coreProperties>
</file>